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sldIdLst>
    <p:sldId id="256" r:id="rId2"/>
    <p:sldId id="257" r:id="rId3"/>
    <p:sldId id="281" r:id="rId4"/>
    <p:sldId id="311" r:id="rId5"/>
    <p:sldId id="312" r:id="rId6"/>
    <p:sldId id="314" r:id="rId7"/>
    <p:sldId id="315" r:id="rId8"/>
    <p:sldId id="317" r:id="rId9"/>
    <p:sldId id="318" r:id="rId10"/>
    <p:sldId id="319" r:id="rId11"/>
    <p:sldId id="320" r:id="rId12"/>
    <p:sldId id="322" r:id="rId13"/>
    <p:sldId id="323" r:id="rId14"/>
    <p:sldId id="324" r:id="rId15"/>
    <p:sldId id="329" r:id="rId16"/>
    <p:sldId id="331" r:id="rId17"/>
    <p:sldId id="325" r:id="rId18"/>
    <p:sldId id="326" r:id="rId19"/>
    <p:sldId id="262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E72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4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2A9FB-7B9B-449F-B80F-D32BE1D28965}" type="datetimeFigureOut">
              <a:rPr lang="nl-NL" smtClean="0"/>
              <a:pPr/>
              <a:t>5-6-2014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0DBE6-FD24-4D27-BBE6-275454E1E7F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2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D931EC-2DAD-449F-AE82-49BA0477F3CF}" type="slidenum">
              <a:rPr lang="nl-NL" smtClean="0"/>
              <a:pPr/>
              <a:t>3</a:t>
            </a:fld>
            <a:endParaRPr lang="nl-NL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RIMG0197_bew26x11gekni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9"/>
            <a:ext cx="9144000" cy="3868444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3683000"/>
            <a:ext cx="9144000" cy="317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9" name="Afbeelding 8" descr="SLO_logo_tota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67" y="867805"/>
            <a:ext cx="1289733" cy="7259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7788" y="1436533"/>
            <a:ext cx="6314545" cy="2348473"/>
          </a:xfrm>
        </p:spPr>
        <p:txBody>
          <a:bodyPr anchor="t" anchorCtr="0">
            <a:normAutofit/>
          </a:bodyPr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17787" y="4305300"/>
            <a:ext cx="6526212" cy="12171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C2AC-D0EF-4E2D-8516-BAA0C9CBAEE3}" type="datetimeFigureOut">
              <a:rPr lang="nl-NL" smtClean="0"/>
              <a:pPr/>
              <a:t>5-6-2014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B87-97E8-47C0-83F3-E3C5D2C45CA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617787" y="3683000"/>
            <a:ext cx="6526212" cy="3039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/>
          </a:p>
        </p:txBody>
      </p:sp>
      <p:sp>
        <p:nvSpPr>
          <p:cNvPr id="12" name="Rechthoek 11"/>
          <p:cNvSpPr/>
          <p:nvPr/>
        </p:nvSpPr>
        <p:spPr>
          <a:xfrm>
            <a:off x="2439793" y="3658006"/>
            <a:ext cx="5105182" cy="303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SLO</a:t>
            </a:r>
            <a:r>
              <a:rPr lang="nl-NL" sz="1400" baseline="0" dirty="0" smtClean="0"/>
              <a:t> </a:t>
            </a:r>
            <a:r>
              <a:rPr lang="nl-NL" sz="1200" baseline="0" dirty="0" smtClean="0"/>
              <a:t>●</a:t>
            </a:r>
            <a:r>
              <a:rPr lang="nl-NL" sz="1400" baseline="0" dirty="0" smtClean="0"/>
              <a:t> nationaal expertisecentrum leerplanontwikkeling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50152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C2AC-D0EF-4E2D-8516-BAA0C9CBAEE3}" type="datetimeFigureOut">
              <a:rPr lang="nl-NL" smtClean="0"/>
              <a:pPr/>
              <a:t>5-6-2014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B87-97E8-47C0-83F3-E3C5D2C45C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09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C2AC-D0EF-4E2D-8516-BAA0C9CBAEE3}" type="datetimeFigureOut">
              <a:rPr lang="nl-NL" smtClean="0"/>
              <a:pPr/>
              <a:t>5-6-2014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B87-97E8-47C0-83F3-E3C5D2C45C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616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990600" y="1981200"/>
            <a:ext cx="7162800" cy="4114800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tabel wilt toevoegen</a:t>
            </a:r>
            <a:endParaRPr lang="nl-N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BC2AC-D0EF-4E2D-8516-BAA0C9CBAEE3}" type="datetimeFigureOut">
              <a:rPr lang="nl-NL" smtClean="0"/>
              <a:pPr/>
              <a:t>5-6-2014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7DB87-97E8-47C0-83F3-E3C5D2C45C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C2AC-D0EF-4E2D-8516-BAA0C9CBAEE3}" type="datetimeFigureOut">
              <a:rPr lang="nl-NL" smtClean="0"/>
              <a:pPr/>
              <a:t>5-6-2014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B87-97E8-47C0-83F3-E3C5D2C45C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53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C2AC-D0EF-4E2D-8516-BAA0C9CBAEE3}" type="datetimeFigureOut">
              <a:rPr lang="nl-NL" smtClean="0"/>
              <a:pPr/>
              <a:t>5-6-2014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B87-97E8-47C0-83F3-E3C5D2C45C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2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C2AC-D0EF-4E2D-8516-BAA0C9CBAEE3}" type="datetimeFigureOut">
              <a:rPr lang="nl-NL" smtClean="0"/>
              <a:pPr/>
              <a:t>5-6-2014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B87-97E8-47C0-83F3-E3C5D2C45C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5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C2AC-D0EF-4E2D-8516-BAA0C9CBAEE3}" type="datetimeFigureOut">
              <a:rPr lang="nl-NL" smtClean="0"/>
              <a:pPr/>
              <a:t>5-6-2014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B87-97E8-47C0-83F3-E3C5D2C45C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58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C2AC-D0EF-4E2D-8516-BAA0C9CBAEE3}" type="datetimeFigureOut">
              <a:rPr lang="nl-NL" smtClean="0"/>
              <a:pPr/>
              <a:t>5-6-2014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B87-97E8-47C0-83F3-E3C5D2C45C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90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C2AC-D0EF-4E2D-8516-BAA0C9CBAEE3}" type="datetimeFigureOut">
              <a:rPr lang="nl-NL" smtClean="0"/>
              <a:pPr/>
              <a:t>5-6-2014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B87-97E8-47C0-83F3-E3C5D2C45C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12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C2AC-D0EF-4E2D-8516-BAA0C9CBAEE3}" type="datetimeFigureOut">
              <a:rPr lang="nl-NL" smtClean="0"/>
              <a:pPr/>
              <a:t>5-6-2014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B87-97E8-47C0-83F3-E3C5D2C45C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60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C2AC-D0EF-4E2D-8516-BAA0C9CBAEE3}" type="datetimeFigureOut">
              <a:rPr lang="nl-NL" smtClean="0"/>
              <a:pPr/>
              <a:t>5-6-2014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B87-97E8-47C0-83F3-E3C5D2C45C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99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BC2AC-D0EF-4E2D-8516-BAA0C9CBAEE3}" type="datetimeFigureOut">
              <a:rPr lang="nl-NL" smtClean="0"/>
              <a:pPr/>
              <a:t>5-6-2014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7DB87-97E8-47C0-83F3-E3C5D2C45CA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10" name="Afbeelding 9" descr="SL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36" y="6270356"/>
            <a:ext cx="557803" cy="3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Kernprogramma's SLO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Architectuurraad 2014-06-5, Utrecht</a:t>
            </a:r>
          </a:p>
          <a:p>
            <a:endParaRPr lang="nl-NL" dirty="0"/>
          </a:p>
          <a:p>
            <a:r>
              <a:rPr lang="nl-NL" dirty="0" smtClean="0"/>
              <a:t>Lieke Meijs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2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Home - Leerplan fase 3 - Google Chr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097" y="4986"/>
            <a:ext cx="12059566" cy="9647652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308750"/>
              </p:ext>
            </p:extLst>
          </p:nvPr>
        </p:nvGraphicFramePr>
        <p:xfrm>
          <a:off x="1979712" y="1628800"/>
          <a:ext cx="6912770" cy="288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2554"/>
                <a:gridCol w="1382554"/>
                <a:gridCol w="1382554"/>
                <a:gridCol w="1382554"/>
                <a:gridCol w="138255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Leerlijnen</a:t>
                      </a:r>
                      <a:endParaRPr lang="nl-NL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Eindtermen</a:t>
                      </a:r>
                      <a:endParaRPr lang="nl-NL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Kernprogramma</a:t>
                      </a:r>
                      <a:endParaRPr lang="nl-NL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SE/CE</a:t>
                      </a:r>
                      <a:endParaRPr lang="nl-NL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Leermiddelen</a:t>
                      </a:r>
                      <a:endParaRPr lang="nl-NL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6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eerplaninbeeld.slo.nl/havo_vwo_bovenbouw/natuurwetenschappelijke-vakken/biologie/inhouden/leerlijnen/doorlopende_leerlijn_biologie_po-havo_vwo__001/leerplan.poster.leerlijn.pdf - Google Chr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3457"/>
            <a:ext cx="10369152" cy="829532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39552" y="1772816"/>
            <a:ext cx="1800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800" b="1" dirty="0"/>
              <a:t>1</a:t>
            </a:r>
            <a:r>
              <a:rPr lang="nl-NL" sz="800" b="1" dirty="0" smtClean="0"/>
              <a:t>. Biologische </a:t>
            </a:r>
            <a:r>
              <a:rPr lang="nl-NL" sz="800" b="1" dirty="0"/>
              <a:t>eenheid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39552" y="4437112"/>
            <a:ext cx="1800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800" b="1" dirty="0" smtClean="0"/>
              <a:t>2. Instandhouding</a:t>
            </a:r>
            <a:endParaRPr lang="nl-NL" sz="8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6165304"/>
            <a:ext cx="1800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800" b="1" dirty="0" smtClean="0"/>
              <a:t>3. Interactie</a:t>
            </a:r>
            <a:endParaRPr lang="nl-NL" sz="800" b="1" dirty="0"/>
          </a:p>
        </p:txBody>
      </p:sp>
    </p:spTree>
    <p:extLst>
      <p:ext uri="{BB962C8B-B14F-4D97-AF65-F5344CB8AC3E}">
        <p14:creationId xmlns:p14="http://schemas.microsoft.com/office/powerpoint/2010/main" val="42642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47" y="0"/>
            <a:ext cx="6516105" cy="6858000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9623779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051720" y="1988840"/>
            <a:ext cx="6840760" cy="6696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600" b="1" dirty="0" smtClean="0">
                <a:solidFill>
                  <a:schemeClr val="accent5">
                    <a:lumMod val="75000"/>
                  </a:schemeClr>
                </a:solidFill>
              </a:rPr>
              <a:t>Kernprogramma</a:t>
            </a:r>
            <a:endParaRPr lang="nl-NL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595011"/>
              </p:ext>
            </p:extLst>
          </p:nvPr>
        </p:nvGraphicFramePr>
        <p:xfrm>
          <a:off x="2051720" y="1628800"/>
          <a:ext cx="6840760" cy="332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1368152"/>
                <a:gridCol w="1368152"/>
                <a:gridCol w="1368152"/>
                <a:gridCol w="1368152"/>
              </a:tblGrid>
              <a:tr h="332121"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Leerlijnen</a:t>
                      </a:r>
                      <a:endParaRPr lang="nl-NL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Eindtermen</a:t>
                      </a:r>
                      <a:endParaRPr lang="nl-NL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Kernprogramma</a:t>
                      </a:r>
                      <a:endParaRPr lang="nl-NL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SE/CE</a:t>
                      </a:r>
                      <a:endParaRPr lang="nl-NL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Leermiddelen</a:t>
                      </a:r>
                      <a:endParaRPr lang="nl-NL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Rechthoek 23"/>
          <p:cNvSpPr/>
          <p:nvPr/>
        </p:nvSpPr>
        <p:spPr>
          <a:xfrm>
            <a:off x="2098986" y="2634868"/>
            <a:ext cx="6623563" cy="360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Biologische eenheid (Doorlopende leerlijn Inhouden Biologie (PO-havo/vwo)</a:t>
            </a:r>
            <a:endParaRPr lang="nl-NL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Stroomdiagram: Samenvoegen 24"/>
          <p:cNvSpPr/>
          <p:nvPr/>
        </p:nvSpPr>
        <p:spPr>
          <a:xfrm>
            <a:off x="8433605" y="2833211"/>
            <a:ext cx="84917" cy="45719"/>
          </a:xfrm>
          <a:prstGeom prst="flowChartMerg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6" name="Rechthoek 25"/>
          <p:cNvSpPr/>
          <p:nvPr/>
        </p:nvSpPr>
        <p:spPr>
          <a:xfrm>
            <a:off x="2097043" y="3110142"/>
            <a:ext cx="6617560" cy="360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Instandhouding (Doorlopende leerlijn Inhouden Biologie (PO-havo/vwo)</a:t>
            </a:r>
            <a:endParaRPr lang="nl-NL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Stroomdiagram: Samenvoegen 26"/>
          <p:cNvSpPr/>
          <p:nvPr/>
        </p:nvSpPr>
        <p:spPr>
          <a:xfrm>
            <a:off x="8431661" y="3308485"/>
            <a:ext cx="84917" cy="45719"/>
          </a:xfrm>
          <a:prstGeom prst="flowChartMerg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8" name="Rechthoek 27"/>
          <p:cNvSpPr/>
          <p:nvPr/>
        </p:nvSpPr>
        <p:spPr>
          <a:xfrm>
            <a:off x="2098984" y="3574617"/>
            <a:ext cx="6613675" cy="360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Interactie (Doorlopende leerlijn Inhouden Biologie (PO-havo/vwo)</a:t>
            </a:r>
            <a:endParaRPr lang="nl-NL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Stroomdiagram: Samenvoegen 28"/>
          <p:cNvSpPr/>
          <p:nvPr/>
        </p:nvSpPr>
        <p:spPr>
          <a:xfrm>
            <a:off x="8433603" y="3772960"/>
            <a:ext cx="84917" cy="45719"/>
          </a:xfrm>
          <a:prstGeom prst="flowChartMerg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30" name="Rechthoek 29"/>
          <p:cNvSpPr/>
          <p:nvPr/>
        </p:nvSpPr>
        <p:spPr>
          <a:xfrm>
            <a:off x="2098986" y="4067566"/>
            <a:ext cx="6613675" cy="360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Reproductie (Doorlopende leerlijn Inhouden Biologie (PO-havo/vwo)</a:t>
            </a:r>
            <a:endParaRPr lang="nl-NL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Stroomdiagram: Samenvoegen 30"/>
          <p:cNvSpPr/>
          <p:nvPr/>
        </p:nvSpPr>
        <p:spPr>
          <a:xfrm>
            <a:off x="8433605" y="4265909"/>
            <a:ext cx="84917" cy="45719"/>
          </a:xfrm>
          <a:prstGeom prst="flowChartMerg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32" name="Rechthoek 31"/>
          <p:cNvSpPr/>
          <p:nvPr/>
        </p:nvSpPr>
        <p:spPr>
          <a:xfrm>
            <a:off x="2098986" y="4531432"/>
            <a:ext cx="6613675" cy="360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Evolutie (Doorlopende leerlijn Inhouden Biologie (PO-havo/vwo)</a:t>
            </a:r>
            <a:endParaRPr lang="nl-NL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Stroomdiagram: Samenvoegen 32"/>
          <p:cNvSpPr/>
          <p:nvPr/>
        </p:nvSpPr>
        <p:spPr>
          <a:xfrm>
            <a:off x="8433605" y="4729775"/>
            <a:ext cx="84917" cy="45719"/>
          </a:xfrm>
          <a:prstGeom prst="flowChartMerg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34" name="Rechthoek 33"/>
          <p:cNvSpPr/>
          <p:nvPr/>
        </p:nvSpPr>
        <p:spPr>
          <a:xfrm>
            <a:off x="2098985" y="5023032"/>
            <a:ext cx="6613675" cy="360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Dynamisch evenwicht (Doorlopende leerlijn Inhouden Biologie (PO-havo/vwo)</a:t>
            </a:r>
            <a:endParaRPr lang="nl-NL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Stroomdiagram: Samenvoegen 34"/>
          <p:cNvSpPr/>
          <p:nvPr/>
        </p:nvSpPr>
        <p:spPr>
          <a:xfrm>
            <a:off x="8433604" y="5221375"/>
            <a:ext cx="84917" cy="45719"/>
          </a:xfrm>
          <a:prstGeom prst="flowChartMerg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39310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47" y="0"/>
            <a:ext cx="6516105" cy="6858000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9623779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051720" y="1988840"/>
            <a:ext cx="6840760" cy="6912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600" b="1" dirty="0" smtClean="0">
                <a:solidFill>
                  <a:schemeClr val="accent5">
                    <a:lumMod val="75000"/>
                  </a:schemeClr>
                </a:solidFill>
              </a:rPr>
              <a:t>Kernprogramma</a:t>
            </a:r>
            <a:endParaRPr lang="nl-NL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445473"/>
              </p:ext>
            </p:extLst>
          </p:nvPr>
        </p:nvGraphicFramePr>
        <p:xfrm>
          <a:off x="2051720" y="1628800"/>
          <a:ext cx="6840760" cy="332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1368152"/>
                <a:gridCol w="1368152"/>
                <a:gridCol w="1368152"/>
                <a:gridCol w="1368152"/>
              </a:tblGrid>
              <a:tr h="332121"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Leerlijnen</a:t>
                      </a:r>
                      <a:endParaRPr lang="nl-NL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Eindtermen</a:t>
                      </a:r>
                      <a:endParaRPr lang="nl-NL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Kernprogramma</a:t>
                      </a:r>
                      <a:endParaRPr lang="nl-NL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SE/CE</a:t>
                      </a:r>
                      <a:endParaRPr lang="nl-NL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Leermiddelen</a:t>
                      </a:r>
                      <a:endParaRPr lang="nl-NL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hthoek 7"/>
          <p:cNvSpPr/>
          <p:nvPr/>
        </p:nvSpPr>
        <p:spPr>
          <a:xfrm>
            <a:off x="2125814" y="2636912"/>
            <a:ext cx="6694658" cy="2880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Biologische eenheid (Doorlopende leerlijn Inhouden Biologie (PO-havo/vwo)</a:t>
            </a:r>
            <a:endParaRPr lang="nl-NL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Stroomdiagram: Samenvoegen 8"/>
          <p:cNvSpPr/>
          <p:nvPr/>
        </p:nvSpPr>
        <p:spPr>
          <a:xfrm>
            <a:off x="8388424" y="2771419"/>
            <a:ext cx="83086" cy="45719"/>
          </a:xfrm>
          <a:prstGeom prst="flowChartMerg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Schermopna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50" y="2924944"/>
            <a:ext cx="6695322" cy="64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47" y="0"/>
            <a:ext cx="6516105" cy="6858000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9623779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051720" y="1988840"/>
            <a:ext cx="6840760" cy="6696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600" b="1" dirty="0" smtClean="0">
                <a:solidFill>
                  <a:schemeClr val="accent5">
                    <a:lumMod val="75000"/>
                  </a:schemeClr>
                </a:solidFill>
              </a:rPr>
              <a:t>Kernprogramma</a:t>
            </a:r>
            <a:endParaRPr lang="nl-NL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320759"/>
              </p:ext>
            </p:extLst>
          </p:nvPr>
        </p:nvGraphicFramePr>
        <p:xfrm>
          <a:off x="2051720" y="1628800"/>
          <a:ext cx="6840760" cy="332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1368152"/>
                <a:gridCol w="1368152"/>
                <a:gridCol w="1368152"/>
                <a:gridCol w="1368152"/>
              </a:tblGrid>
              <a:tr h="332121"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Leerlijnen</a:t>
                      </a:r>
                      <a:endParaRPr lang="nl-NL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Eindtermen</a:t>
                      </a:r>
                      <a:endParaRPr lang="nl-NL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Kernprogramma</a:t>
                      </a:r>
                      <a:endParaRPr lang="nl-NL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SE/CE</a:t>
                      </a:r>
                      <a:endParaRPr lang="nl-NL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Leermiddelen</a:t>
                      </a:r>
                      <a:endParaRPr lang="nl-NL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Rechthoek 23"/>
          <p:cNvSpPr/>
          <p:nvPr/>
        </p:nvSpPr>
        <p:spPr>
          <a:xfrm>
            <a:off x="2098986" y="2634868"/>
            <a:ext cx="6623563" cy="360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Biologische eenheid (Doorlopende leerlijn Inhouden Biologie (PO-havo/vwo)</a:t>
            </a:r>
            <a:endParaRPr lang="nl-NL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Stroomdiagram: Samenvoegen 24"/>
          <p:cNvSpPr/>
          <p:nvPr/>
        </p:nvSpPr>
        <p:spPr>
          <a:xfrm>
            <a:off x="8433605" y="2833211"/>
            <a:ext cx="84917" cy="45719"/>
          </a:xfrm>
          <a:prstGeom prst="flowChartMerg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6" name="Rechthoek 25"/>
          <p:cNvSpPr/>
          <p:nvPr/>
        </p:nvSpPr>
        <p:spPr>
          <a:xfrm>
            <a:off x="2097043" y="3110142"/>
            <a:ext cx="6617560" cy="360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Instandhouding (Doorlopende leerlijn Inhouden Biologie (PO-havo/vwo)</a:t>
            </a:r>
            <a:endParaRPr lang="nl-NL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Stroomdiagram: Samenvoegen 26"/>
          <p:cNvSpPr/>
          <p:nvPr/>
        </p:nvSpPr>
        <p:spPr>
          <a:xfrm>
            <a:off x="8431661" y="3308485"/>
            <a:ext cx="84917" cy="45719"/>
          </a:xfrm>
          <a:prstGeom prst="flowChartMerg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8" name="Rechthoek 27"/>
          <p:cNvSpPr/>
          <p:nvPr/>
        </p:nvSpPr>
        <p:spPr>
          <a:xfrm>
            <a:off x="2098984" y="3574617"/>
            <a:ext cx="6613675" cy="360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Interactie (Doorlopende leerlijn Inhouden Biologie (PO-havo/vwo)</a:t>
            </a:r>
            <a:endParaRPr lang="nl-NL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Stroomdiagram: Samenvoegen 28"/>
          <p:cNvSpPr/>
          <p:nvPr/>
        </p:nvSpPr>
        <p:spPr>
          <a:xfrm>
            <a:off x="8433603" y="3772960"/>
            <a:ext cx="84917" cy="45719"/>
          </a:xfrm>
          <a:prstGeom prst="flowChartMerg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30" name="Rechthoek 29"/>
          <p:cNvSpPr/>
          <p:nvPr/>
        </p:nvSpPr>
        <p:spPr>
          <a:xfrm>
            <a:off x="2098986" y="4067566"/>
            <a:ext cx="6613675" cy="360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Reproductie (Doorlopende leerlijn Inhouden Biologie (PO-havo/vwo)</a:t>
            </a:r>
            <a:endParaRPr lang="nl-NL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Stroomdiagram: Samenvoegen 30"/>
          <p:cNvSpPr/>
          <p:nvPr/>
        </p:nvSpPr>
        <p:spPr>
          <a:xfrm>
            <a:off x="8433605" y="4265909"/>
            <a:ext cx="84917" cy="45719"/>
          </a:xfrm>
          <a:prstGeom prst="flowChartMerg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32" name="Rechthoek 31"/>
          <p:cNvSpPr/>
          <p:nvPr/>
        </p:nvSpPr>
        <p:spPr>
          <a:xfrm>
            <a:off x="2098986" y="4531432"/>
            <a:ext cx="6613675" cy="360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Evolutie (Doorlopende leerlijn Inhouden Biologie (PO-havo/vwo)</a:t>
            </a:r>
            <a:endParaRPr lang="nl-NL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Stroomdiagram: Samenvoegen 32"/>
          <p:cNvSpPr/>
          <p:nvPr/>
        </p:nvSpPr>
        <p:spPr>
          <a:xfrm>
            <a:off x="8433605" y="4729775"/>
            <a:ext cx="84917" cy="45719"/>
          </a:xfrm>
          <a:prstGeom prst="flowChartMerg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34" name="Rechthoek 33"/>
          <p:cNvSpPr/>
          <p:nvPr/>
        </p:nvSpPr>
        <p:spPr>
          <a:xfrm>
            <a:off x="2098985" y="5023032"/>
            <a:ext cx="6613675" cy="360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Dynamisch evenwicht (Doorlopende leerlijn Inhouden Biologie (PO-havo/vwo)</a:t>
            </a:r>
            <a:endParaRPr lang="nl-NL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Stroomdiagram: Samenvoegen 34"/>
          <p:cNvSpPr/>
          <p:nvPr/>
        </p:nvSpPr>
        <p:spPr>
          <a:xfrm>
            <a:off x="8433604" y="5221375"/>
            <a:ext cx="84917" cy="45719"/>
          </a:xfrm>
          <a:prstGeom prst="flowChartMerg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70182"/>
            <a:ext cx="6670829" cy="636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Status van de kernprogramma’s?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Geen wettelijke status maar suggesties hoe de wettelijke voorschriften samengevat en uitgewerkt kunnen worden;</a:t>
            </a:r>
          </a:p>
          <a:p>
            <a:r>
              <a:rPr lang="nl-NL" dirty="0" smtClean="0"/>
              <a:t>Gevalideerd door concept versies voor te leggen aan docenten, opleiders, vakverenigingen, uitgeverijen en deze bij te stellen;</a:t>
            </a:r>
          </a:p>
          <a:p>
            <a:r>
              <a:rPr lang="nl-NL" dirty="0" smtClean="0"/>
              <a:t>Toepassingen die nu beproefd worden, moeten leiden tot verbeteringen ten aanzien van de bruikbaarheid.</a:t>
            </a:r>
          </a:p>
        </p:txBody>
      </p:sp>
    </p:spTree>
    <p:extLst>
      <p:ext uri="{BB962C8B-B14F-4D97-AF65-F5344CB8AC3E}">
        <p14:creationId xmlns:p14="http://schemas.microsoft.com/office/powerpoint/2010/main" val="13311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Toepassingen van de kernprogramma’s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Technische representatie van het leerplan;</a:t>
            </a:r>
          </a:p>
          <a:p>
            <a:r>
              <a:rPr lang="nl-NL" dirty="0" smtClean="0"/>
              <a:t>Invulling van schoolleerplannen met specifieke keuzes (gepersonaliseerd leren); </a:t>
            </a:r>
          </a:p>
          <a:p>
            <a:r>
              <a:rPr lang="nl-NL" dirty="0" err="1" smtClean="0"/>
              <a:t>Metadateren</a:t>
            </a:r>
            <a:r>
              <a:rPr lang="nl-NL" dirty="0" smtClean="0"/>
              <a:t> leermiddelen/leermethodes;</a:t>
            </a:r>
          </a:p>
          <a:p>
            <a:r>
              <a:rPr lang="nl-NL" dirty="0" smtClean="0"/>
              <a:t>Labelen van toetsen(o.a. examenopgaves) aan kernprogramma’s;</a:t>
            </a:r>
          </a:p>
          <a:p>
            <a:r>
              <a:rPr lang="nl-NL" dirty="0"/>
              <a:t>Onderwijsbegrippenkader voor bureau </a:t>
            </a:r>
            <a:r>
              <a:rPr lang="nl-NL" dirty="0" err="1" smtClean="0"/>
              <a:t>Edustandaard</a:t>
            </a:r>
            <a:r>
              <a:rPr lang="nl-NL" dirty="0" smtClean="0"/>
              <a:t>.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9489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.strijker\Downloads\Home - Wikiwijs Leermiddelenple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8243887"/>
            <a:ext cx="5400000" cy="806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Home - Wikiwijs Leermiddelenplein - Google Chro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616620" cy="6093296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691680" y="4725144"/>
            <a:ext cx="56886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/>
              <a:t>13 </a:t>
            </a:r>
            <a:r>
              <a:rPr lang="en-US" sz="1050" dirty="0" err="1" smtClean="0"/>
              <a:t>Methodes</a:t>
            </a:r>
            <a:r>
              <a:rPr lang="en-US" sz="1050" dirty="0" smtClean="0"/>
              <a:t> </a:t>
            </a:r>
            <a:r>
              <a:rPr lang="en-US" sz="1050" dirty="0" err="1" smtClean="0"/>
              <a:t>gevonden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14803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018828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Succesvolle Proeftuinen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r>
              <a:rPr lang="nl-NL" sz="2800" dirty="0" smtClean="0"/>
              <a:t>2010 Elsje - Referentiekader, open leermiddelen</a:t>
            </a:r>
          </a:p>
          <a:p>
            <a:r>
              <a:rPr lang="nl-NL" sz="2800" dirty="0" smtClean="0"/>
              <a:t>2011 Proeftuin Linked Data 1 (PLD1) - Kernprogramma´s, open leermiddelen</a:t>
            </a:r>
          </a:p>
          <a:p>
            <a:r>
              <a:rPr lang="nl-NL" sz="2800" dirty="0" smtClean="0"/>
              <a:t>2013 PLD2 - Kernprogramma economie, eindexamens, scores, leermiddelen </a:t>
            </a:r>
          </a:p>
          <a:p>
            <a:r>
              <a:rPr lang="nl-NL" sz="2800" dirty="0" smtClean="0"/>
              <a:t>2013 PLD3 - Kernprogramma’s 8 vakken, eindexamens, scores, leermiddelen</a:t>
            </a:r>
          </a:p>
          <a:p>
            <a:r>
              <a:rPr lang="nl-NL" sz="2800" dirty="0" smtClean="0"/>
              <a:t>2013 </a:t>
            </a:r>
            <a:r>
              <a:rPr lang="nl-NL" sz="2800" dirty="0" err="1" smtClean="0"/>
              <a:t>Wikiwijsleermiddelenplein</a:t>
            </a:r>
            <a:r>
              <a:rPr lang="nl-NL" sz="2800" dirty="0"/>
              <a:t> </a:t>
            </a:r>
            <a:r>
              <a:rPr lang="nl-NL" sz="2800" dirty="0" smtClean="0"/>
              <a:t>– Leermiddelen, leerarrangementen, </a:t>
            </a:r>
            <a:r>
              <a:rPr lang="nl-NL" sz="2800" dirty="0" err="1" smtClean="0"/>
              <a:t>Edurep</a:t>
            </a:r>
            <a:r>
              <a:rPr lang="nl-NL" sz="2800" dirty="0" smtClean="0"/>
              <a:t>, </a:t>
            </a:r>
            <a:r>
              <a:rPr lang="nl-NL" sz="2800" dirty="0" err="1" smtClean="0"/>
              <a:t>ItsLearning</a:t>
            </a:r>
            <a:endParaRPr lang="nl-NL" sz="2800" dirty="0" smtClean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7322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64137"/>
            <a:ext cx="1989995" cy="17850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Wettelijke taak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SLO, Nationaal expertisecentrum leerplanontwikkeling met een publieke taak</a:t>
            </a:r>
          </a:p>
          <a:p>
            <a:r>
              <a:rPr lang="nl-NL" sz="2400" dirty="0" smtClean="0"/>
              <a:t>Inhouden en doelen voor SO, PO, VO</a:t>
            </a:r>
          </a:p>
          <a:p>
            <a:pPr lvl="1"/>
            <a:r>
              <a:rPr lang="nl-NL" sz="2000" dirty="0" smtClean="0"/>
              <a:t>Kerndoelen (SO, PO, VO onderbouw)</a:t>
            </a:r>
          </a:p>
          <a:p>
            <a:pPr lvl="1"/>
            <a:r>
              <a:rPr lang="nl-NL" sz="2000" dirty="0" smtClean="0"/>
              <a:t>Eindtermen (VO bovenbouw)</a:t>
            </a:r>
          </a:p>
          <a:p>
            <a:pPr lvl="1"/>
            <a:r>
              <a:rPr lang="nl-NL" sz="2000" dirty="0" smtClean="0"/>
              <a:t>Referentiekader Taal en rekenen</a:t>
            </a:r>
          </a:p>
          <a:p>
            <a:pPr lvl="1"/>
            <a:r>
              <a:rPr lang="nl-NL" sz="2000" dirty="0" smtClean="0"/>
              <a:t>Examenprogramma's</a:t>
            </a:r>
          </a:p>
          <a:p>
            <a:pPr lvl="1"/>
            <a:r>
              <a:rPr lang="nl-NL" sz="2000" dirty="0" smtClean="0"/>
              <a:t>Handreikingen schoolexamens</a:t>
            </a:r>
          </a:p>
        </p:txBody>
      </p:sp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53" y="2636912"/>
            <a:ext cx="3351519" cy="4471214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104"/>
            <a:ext cx="1765442" cy="2492896"/>
          </a:xfrm>
          <a:prstGeom prst="rect">
            <a:avLst/>
          </a:prstGeom>
        </p:spPr>
      </p:pic>
      <p:pic>
        <p:nvPicPr>
          <p:cNvPr id="9" name="Afbeelding 8" descr="Schermopnam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848191"/>
            <a:ext cx="2415291" cy="177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NL" dirty="0" smtClean="0"/>
              <a:t>Leerplanniveaus met implicaties voor context en doelgroep</a:t>
            </a:r>
          </a:p>
        </p:txBody>
      </p:sp>
      <p:graphicFrame>
        <p:nvGraphicFramePr>
          <p:cNvPr id="123013" name="Group 13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89063214"/>
              </p:ext>
            </p:extLst>
          </p:nvPr>
        </p:nvGraphicFramePr>
        <p:xfrm>
          <a:off x="251520" y="1844822"/>
          <a:ext cx="8641655" cy="4248474"/>
        </p:xfrm>
        <a:graphic>
          <a:graphicData uri="http://schemas.openxmlformats.org/drawingml/2006/table">
            <a:tbl>
              <a:tblPr/>
              <a:tblGrid>
                <a:gridCol w="1270053"/>
                <a:gridCol w="2490716"/>
                <a:gridCol w="4880886"/>
              </a:tblGrid>
              <a:tr h="4366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Niveau </a:t>
                      </a:r>
                      <a:endParaRPr kumimoji="0" lang="nl-N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Beschrijving 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Voorbeelden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Supra 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Landoverstijgend, internationaal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• Europees Referentiekader voor vreemde talenonderwijs</a:t>
                      </a:r>
                      <a:endParaRPr kumimoji="0" lang="nl-N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3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Macro 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Systeem, nationaal 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• Kerndoelen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• Examenprogramma’s (eindtermen)</a:t>
                      </a:r>
                      <a:endParaRPr kumimoji="0" lang="nl-N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8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Meso 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School, opleiding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• Schoolwerkplan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• Opleidingsprogramma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0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Micro 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Groep, docent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• Lesplan, lesmateriaal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• Module, leergang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• Leerboek, methode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8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Nano 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Leerling, individu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• Persoonlijk leerplan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• Individuele leerweg</a:t>
                      </a:r>
                      <a:endParaRPr kumimoji="0" lang="nl-N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2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Ontwikkeling van kernprogramma’s: aanleiding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</a:t>
            </a:r>
            <a:r>
              <a:rPr lang="nl-NL" dirty="0" smtClean="0"/>
              <a:t>pdracht </a:t>
            </a:r>
            <a:r>
              <a:rPr lang="nl-NL" dirty="0"/>
              <a:t>van </a:t>
            </a:r>
            <a:r>
              <a:rPr lang="nl-NL" dirty="0" smtClean="0"/>
              <a:t>het ministerie: documenten ontwikkelen die </a:t>
            </a:r>
            <a:r>
              <a:rPr lang="nl-NL" dirty="0"/>
              <a:t>ondersteuning bieden bij de inrichting van het onderwijs.</a:t>
            </a:r>
          </a:p>
          <a:p>
            <a:pPr lvl="0"/>
            <a:r>
              <a:rPr lang="nl-NL" dirty="0" smtClean="0"/>
              <a:t>Start </a:t>
            </a:r>
            <a:r>
              <a:rPr lang="nl-NL" dirty="0"/>
              <a:t>in onderbouw in 2010 vanuit behoefte om duidelijk te maken “</a:t>
            </a:r>
            <a:r>
              <a:rPr lang="nl-NL" b="1" dirty="0"/>
              <a:t>wat moet en wat mag in de onderbouw</a:t>
            </a:r>
            <a:r>
              <a:rPr lang="nl-NL" dirty="0"/>
              <a:t>” en om zicht te hebben op doorlopende leerlijnen (wat ging eraan vooraf en wat komt daarna).</a:t>
            </a:r>
          </a:p>
          <a:p>
            <a:pPr lvl="0"/>
            <a:r>
              <a:rPr lang="nl-NL" dirty="0" smtClean="0"/>
              <a:t>Levert </a:t>
            </a:r>
            <a:r>
              <a:rPr lang="nl-NL" dirty="0"/>
              <a:t>op: </a:t>
            </a:r>
            <a:r>
              <a:rPr lang="nl-NL" dirty="0" smtClean="0"/>
              <a:t>kernprogramma’s voor alle vakken op alle niveaus.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95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Wat zijn kernprogramma’s?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Compacte beschrijving van wettelijke kaders van wat er geleerd moet worden per vak;</a:t>
            </a:r>
          </a:p>
          <a:p>
            <a:r>
              <a:rPr lang="nl-NL" dirty="0" smtClean="0"/>
              <a:t>Nadere uitwerkingen ervan per niveau;</a:t>
            </a:r>
          </a:p>
          <a:p>
            <a:r>
              <a:rPr lang="nl-NL" dirty="0" smtClean="0"/>
              <a:t>Geordend in een doorlopende leerlijn;</a:t>
            </a:r>
          </a:p>
          <a:p>
            <a:r>
              <a:rPr lang="nl-NL" dirty="0" smtClean="0"/>
              <a:t>Met een ondersteunende functie voor experts die onderwijs vormgeven.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10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295"/>
            <a:ext cx="7731146" cy="608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47" y="0"/>
            <a:ext cx="6516105" cy="6858000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" y="0"/>
            <a:ext cx="9144642" cy="9624454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125814" y="2089615"/>
            <a:ext cx="6766666" cy="7388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600" b="1" dirty="0" smtClean="0">
                <a:solidFill>
                  <a:schemeClr val="accent5">
                    <a:lumMod val="75000"/>
                  </a:schemeClr>
                </a:solidFill>
              </a:rPr>
              <a:t>Kies een leerlijn</a:t>
            </a:r>
            <a:endParaRPr lang="nl-NL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147910" y="2708920"/>
            <a:ext cx="3072161" cy="360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 smtClean="0">
                <a:solidFill>
                  <a:schemeClr val="tx1"/>
                </a:solidFill>
              </a:rPr>
              <a:t>Doorlopende leerlijn Inhouden Biologie (PO-havo/vwo)</a:t>
            </a:r>
            <a:endParaRPr lang="nl-NL" sz="1000" dirty="0">
              <a:solidFill>
                <a:schemeClr val="tx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64088" y="2717304"/>
            <a:ext cx="3321598" cy="3516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 smtClean="0">
                <a:solidFill>
                  <a:schemeClr val="tx1"/>
                </a:solidFill>
              </a:rPr>
              <a:t>Doorlopende leerlijn  vaardigheden Biologie (</a:t>
            </a:r>
            <a:r>
              <a:rPr lang="nl-NL" sz="1000" dirty="0">
                <a:solidFill>
                  <a:schemeClr val="tx1"/>
                </a:solidFill>
              </a:rPr>
              <a:t>PO-havo/vwo</a:t>
            </a:r>
            <a:r>
              <a:rPr lang="nl-NL" sz="1000" dirty="0" smtClean="0">
                <a:solidFill>
                  <a:schemeClr val="tx1"/>
                </a:solidFill>
              </a:rPr>
              <a:t>)</a:t>
            </a:r>
            <a:endParaRPr lang="nl-NL" sz="10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890644"/>
              </p:ext>
            </p:extLst>
          </p:nvPr>
        </p:nvGraphicFramePr>
        <p:xfrm>
          <a:off x="2016834" y="1628800"/>
          <a:ext cx="6875645" cy="288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5129"/>
                <a:gridCol w="1375129"/>
                <a:gridCol w="1375129"/>
                <a:gridCol w="1375129"/>
                <a:gridCol w="1375129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Leerlijnen</a:t>
                      </a:r>
                      <a:endParaRPr lang="nl-NL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Eindtermen</a:t>
                      </a:r>
                      <a:endParaRPr lang="nl-NL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Kernprogramma</a:t>
                      </a:r>
                      <a:endParaRPr lang="nl-NL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SE/CE</a:t>
                      </a:r>
                      <a:endParaRPr lang="nl-NL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Leermiddelen</a:t>
                      </a:r>
                      <a:endParaRPr lang="nl-NL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9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" y="-1611560"/>
            <a:ext cx="9144364" cy="9624162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059620"/>
              </p:ext>
            </p:extLst>
          </p:nvPr>
        </p:nvGraphicFramePr>
        <p:xfrm>
          <a:off x="1994040" y="17240"/>
          <a:ext cx="6912770" cy="288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2554"/>
                <a:gridCol w="1382554"/>
                <a:gridCol w="1382554"/>
                <a:gridCol w="1382554"/>
                <a:gridCol w="138255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Leerlijnen</a:t>
                      </a:r>
                      <a:endParaRPr lang="nl-NL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Eindtermen</a:t>
                      </a:r>
                      <a:endParaRPr lang="nl-NL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Kernprogramma</a:t>
                      </a:r>
                      <a:endParaRPr lang="nl-NL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SE/CE</a:t>
                      </a:r>
                      <a:endParaRPr lang="nl-NL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Leermiddelen</a:t>
                      </a:r>
                      <a:endParaRPr lang="nl-NL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9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1560"/>
            <a:ext cx="9144000" cy="9623779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502035"/>
              </p:ext>
            </p:extLst>
          </p:nvPr>
        </p:nvGraphicFramePr>
        <p:xfrm>
          <a:off x="1979712" y="17241"/>
          <a:ext cx="6912770" cy="288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2554"/>
                <a:gridCol w="1382554"/>
                <a:gridCol w="1382554"/>
                <a:gridCol w="1382554"/>
                <a:gridCol w="138255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Leerlijnen</a:t>
                      </a:r>
                      <a:endParaRPr lang="nl-NL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Eindtermen</a:t>
                      </a:r>
                      <a:endParaRPr lang="nl-NL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Kernprogramma</a:t>
                      </a:r>
                      <a:endParaRPr lang="nl-NL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SE/CE</a:t>
                      </a:r>
                      <a:endParaRPr lang="nl-NL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Leermiddelen</a:t>
                      </a:r>
                      <a:endParaRPr lang="nl-NL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5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O (2013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SLO (2013)</Template>
  <TotalTime>6717</TotalTime>
  <Words>566</Words>
  <Application>Microsoft Office PowerPoint</Application>
  <PresentationFormat>Diavoorstelling (4:3)</PresentationFormat>
  <Paragraphs>122</Paragraphs>
  <Slides>19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SLO (2013)</vt:lpstr>
      <vt:lpstr>Kernprogramma's SLO  </vt:lpstr>
      <vt:lpstr>Wettelijke taak</vt:lpstr>
      <vt:lpstr>Leerplanniveaus met implicaties voor context en doelgroep</vt:lpstr>
      <vt:lpstr>Ontwikkeling van kernprogramma’s: aanleiding</vt:lpstr>
      <vt:lpstr>Wat zijn kernprogramma’s?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Status van de kernprogramma’s?</vt:lpstr>
      <vt:lpstr>Toepassingen van de kernprogramma’s</vt:lpstr>
      <vt:lpstr>PowerPoint-presentatie</vt:lpstr>
      <vt:lpstr>PowerPoint-presentatie</vt:lpstr>
      <vt:lpstr>Succesvolle Proeftuinen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 en Linked data</dc:title>
  <dc:subject>SLO en Linked Data</dc:subject>
  <dc:creator>Allard Strijker</dc:creator>
  <cp:keywords>Linked data;PILOD</cp:keywords>
  <cp:lastModifiedBy>Henk Nijstad</cp:lastModifiedBy>
  <cp:revision>46</cp:revision>
  <dcterms:created xsi:type="dcterms:W3CDTF">2014-04-08T20:10:54Z</dcterms:created>
  <dcterms:modified xsi:type="dcterms:W3CDTF">2014-06-05T13:25:33Z</dcterms:modified>
</cp:coreProperties>
</file>