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23" r:id="rId3"/>
    <p:sldId id="324" r:id="rId4"/>
    <p:sldId id="325" r:id="rId5"/>
    <p:sldId id="342" r:id="rId6"/>
    <p:sldId id="327" r:id="rId7"/>
    <p:sldId id="328" r:id="rId8"/>
    <p:sldId id="329" r:id="rId9"/>
    <p:sldId id="334" r:id="rId10"/>
    <p:sldId id="331" r:id="rId11"/>
    <p:sldId id="332" r:id="rId12"/>
    <p:sldId id="333" r:id="rId13"/>
    <p:sldId id="344" r:id="rId14"/>
    <p:sldId id="343" r:id="rId15"/>
    <p:sldId id="335" r:id="rId16"/>
    <p:sldId id="338" r:id="rId17"/>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A67E"/>
    <a:srgbClr val="0C8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962" autoAdjust="0"/>
    <p:restoredTop sz="75451" autoAdjust="0"/>
  </p:normalViewPr>
  <p:slideViewPr>
    <p:cSldViewPr>
      <p:cViewPr varScale="1">
        <p:scale>
          <a:sx n="75" d="100"/>
          <a:sy n="75" d="100"/>
        </p:scale>
        <p:origin x="-1542" y="-90"/>
      </p:cViewPr>
      <p:guideLst>
        <p:guide orient="horz" pos="572"/>
        <p:guide/>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1"/>
            <a:ext cx="2921582" cy="493633"/>
          </a:xfrm>
          <a:prstGeom prst="rect">
            <a:avLst/>
          </a:prstGeom>
        </p:spPr>
        <p:txBody>
          <a:bodyPr vert="horz" lIns="91440" tIns="45720" rIns="91440" bIns="45720" rtlCol="0"/>
          <a:lstStyle>
            <a:lvl1pPr algn="r">
              <a:defRPr sz="1200"/>
            </a:lvl1pPr>
          </a:lstStyle>
          <a:p>
            <a:fld id="{3A69CBBC-DC09-47FD-B522-E440532D34E6}" type="datetimeFigureOut">
              <a:rPr lang="nl-NL" smtClean="0"/>
              <a:t>9-10-2014</a:t>
            </a:fld>
            <a:endParaRPr lang="nl-NL"/>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921582"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7317"/>
            <a:ext cx="2921582" cy="493633"/>
          </a:xfrm>
          <a:prstGeom prst="rect">
            <a:avLst/>
          </a:prstGeom>
        </p:spPr>
        <p:txBody>
          <a:bodyPr vert="horz" lIns="91440" tIns="45720" rIns="91440" bIns="45720" rtlCol="0" anchor="b"/>
          <a:lstStyle>
            <a:lvl1pPr algn="r">
              <a:defRPr sz="1200"/>
            </a:lvl1pPr>
          </a:lstStyle>
          <a:p>
            <a:fld id="{0F210A85-94A9-4E0B-B02E-3DE6FAEC32F5}" type="slidenum">
              <a:rPr lang="nl-NL" smtClean="0"/>
              <a:t>‹nr.›</a:t>
            </a:fld>
            <a:endParaRPr lang="nl-NL"/>
          </a:p>
        </p:txBody>
      </p:sp>
    </p:spTree>
    <p:extLst>
      <p:ext uri="{BB962C8B-B14F-4D97-AF65-F5344CB8AC3E}">
        <p14:creationId xmlns:p14="http://schemas.microsoft.com/office/powerpoint/2010/main" val="140307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F210A85-94A9-4E0B-B02E-3DE6FAEC32F5}" type="slidenum">
              <a:rPr lang="nl-NL" smtClean="0"/>
              <a:t>1</a:t>
            </a:fld>
            <a:endParaRPr lang="nl-NL"/>
          </a:p>
        </p:txBody>
      </p:sp>
    </p:spTree>
    <p:extLst>
      <p:ext uri="{BB962C8B-B14F-4D97-AF65-F5344CB8AC3E}">
        <p14:creationId xmlns:p14="http://schemas.microsoft.com/office/powerpoint/2010/main" val="324205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a:t>
            </a:r>
            <a:r>
              <a:rPr lang="en-US" baseline="0" dirty="0" err="1" smtClean="0"/>
              <a:t>Leerling</a:t>
            </a:r>
            <a:r>
              <a:rPr lang="en-US" baseline="0" dirty="0" smtClean="0"/>
              <a:t> </a:t>
            </a:r>
            <a:r>
              <a:rPr lang="en-US" baseline="0" dirty="0" err="1" smtClean="0"/>
              <a:t>Administratie</a:t>
            </a:r>
            <a:r>
              <a:rPr lang="en-US" baseline="0" dirty="0" smtClean="0"/>
              <a:t> </a:t>
            </a:r>
            <a:r>
              <a:rPr lang="en-US" baseline="0" dirty="0" err="1" smtClean="0"/>
              <a:t>Systeem</a:t>
            </a:r>
            <a:r>
              <a:rPr lang="en-US" baseline="0" dirty="0" smtClean="0"/>
              <a:t>; SIS=Student </a:t>
            </a:r>
            <a:r>
              <a:rPr lang="en-US" baseline="0" dirty="0" err="1" smtClean="0"/>
              <a:t>Informatie</a:t>
            </a:r>
            <a:r>
              <a:rPr lang="en-US" baseline="0" dirty="0" smtClean="0"/>
              <a:t> </a:t>
            </a:r>
            <a:r>
              <a:rPr lang="en-US" baseline="0" dirty="0" err="1" smtClean="0"/>
              <a:t>Systeem</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5D55980-5144-4AFB-85FB-E7C1B7F92FA4}" type="slidenum">
              <a:rPr lang="nl-NL" smtClean="0"/>
              <a:t>4</a:t>
            </a:fld>
            <a:endParaRPr lang="nl-NL"/>
          </a:p>
        </p:txBody>
      </p:sp>
    </p:spTree>
    <p:extLst>
      <p:ext uri="{BB962C8B-B14F-4D97-AF65-F5344CB8AC3E}">
        <p14:creationId xmlns:p14="http://schemas.microsoft.com/office/powerpoint/2010/main" val="328238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Welke</a:t>
            </a:r>
            <a:r>
              <a:rPr lang="en-US" dirty="0" smtClean="0"/>
              <a:t> </a:t>
            </a:r>
            <a:r>
              <a:rPr lang="en-US" dirty="0" err="1" smtClean="0"/>
              <a:t>versie</a:t>
            </a:r>
            <a:r>
              <a:rPr lang="en-US" dirty="0" smtClean="0"/>
              <a:t> </a:t>
            </a:r>
            <a:r>
              <a:rPr lang="en-US" dirty="0" err="1" smtClean="0"/>
              <a:t>kan</a:t>
            </a:r>
            <a:r>
              <a:rPr lang="en-US" dirty="0" smtClean="0"/>
              <a:t> DTDL </a:t>
            </a:r>
            <a:r>
              <a:rPr lang="en-US" dirty="0" err="1" smtClean="0"/>
              <a:t>gebruiken</a:t>
            </a:r>
            <a:r>
              <a:rPr lang="en-US" dirty="0" smtClean="0"/>
              <a:t>?</a:t>
            </a:r>
            <a:endParaRPr lang="nl-NL" dirty="0"/>
          </a:p>
        </p:txBody>
      </p:sp>
      <p:sp>
        <p:nvSpPr>
          <p:cNvPr id="4" name="Tijdelijke aanduiding voor dianummer 3"/>
          <p:cNvSpPr>
            <a:spLocks noGrp="1"/>
          </p:cNvSpPr>
          <p:nvPr>
            <p:ph type="sldNum" sz="quarter" idx="10"/>
          </p:nvPr>
        </p:nvSpPr>
        <p:spPr/>
        <p:txBody>
          <a:bodyPr/>
          <a:lstStyle/>
          <a:p>
            <a:fld id="{0F210A85-94A9-4E0B-B02E-3DE6FAEC32F5}" type="slidenum">
              <a:rPr lang="nl-NL" smtClean="0"/>
              <a:t>10</a:t>
            </a:fld>
            <a:endParaRPr lang="nl-NL"/>
          </a:p>
        </p:txBody>
      </p:sp>
    </p:spTree>
    <p:extLst>
      <p:ext uri="{BB962C8B-B14F-4D97-AF65-F5344CB8AC3E}">
        <p14:creationId xmlns:p14="http://schemas.microsoft.com/office/powerpoint/2010/main" val="147497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Harmoniseren</a:t>
            </a:r>
            <a:r>
              <a:rPr lang="en-US" dirty="0" smtClean="0"/>
              <a:t> </a:t>
            </a:r>
            <a:r>
              <a:rPr lang="en-US" dirty="0" err="1" smtClean="0"/>
              <a:t>betekent</a:t>
            </a:r>
            <a:r>
              <a:rPr lang="en-US" dirty="0" smtClean="0"/>
              <a:t> </a:t>
            </a:r>
            <a:r>
              <a:rPr lang="en-US" dirty="0" err="1" smtClean="0"/>
              <a:t>niet</a:t>
            </a:r>
            <a:r>
              <a:rPr lang="en-US" dirty="0" smtClean="0"/>
              <a:t> ‘ </a:t>
            </a:r>
            <a:r>
              <a:rPr lang="en-US" dirty="0" err="1" smtClean="0"/>
              <a:t>allemaal</a:t>
            </a:r>
            <a:r>
              <a:rPr lang="en-US" dirty="0" smtClean="0"/>
              <a:t> </a:t>
            </a:r>
            <a:r>
              <a:rPr lang="en-US" dirty="0" err="1" smtClean="0"/>
              <a:t>zelfde</a:t>
            </a:r>
            <a:r>
              <a:rPr lang="en-US" baseline="0" dirty="0" smtClean="0"/>
              <a:t> </a:t>
            </a:r>
            <a:r>
              <a:rPr lang="en-US" baseline="0" dirty="0" err="1" smtClean="0"/>
              <a:t>semantiek</a:t>
            </a:r>
            <a:r>
              <a:rPr lang="en-US" baseline="0" dirty="0" smtClean="0"/>
              <a:t>’; </a:t>
            </a:r>
            <a:r>
              <a:rPr lang="en-US" baseline="0" dirty="0" err="1" smtClean="0"/>
              <a:t>laat</a:t>
            </a:r>
            <a:r>
              <a:rPr lang="en-US" baseline="0" dirty="0" smtClean="0"/>
              <a:t> </a:t>
            </a:r>
            <a:r>
              <a:rPr lang="en-US" baseline="0" dirty="0" err="1" smtClean="0"/>
              <a:t>juist</a:t>
            </a:r>
            <a:r>
              <a:rPr lang="en-US" baseline="0" dirty="0" smtClean="0"/>
              <a:t> </a:t>
            </a:r>
            <a:r>
              <a:rPr lang="en-US" baseline="0" dirty="0" err="1" smtClean="0"/>
              <a:t>ruimte</a:t>
            </a:r>
            <a:r>
              <a:rPr lang="en-US" baseline="0" dirty="0" smtClean="0"/>
              <a:t> </a:t>
            </a:r>
            <a:r>
              <a:rPr lang="en-US" baseline="0" dirty="0" err="1" smtClean="0"/>
              <a:t>voor</a:t>
            </a:r>
            <a:r>
              <a:rPr lang="en-US" baseline="0" dirty="0" smtClean="0"/>
              <a:t> </a:t>
            </a:r>
            <a:r>
              <a:rPr lang="en-US" baseline="0" dirty="0" err="1" smtClean="0"/>
              <a:t>varieteit</a:t>
            </a:r>
            <a:r>
              <a:rPr lang="en-US" baseline="0" dirty="0" smtClean="0"/>
              <a:t>, </a:t>
            </a:r>
            <a:r>
              <a:rPr lang="en-US" baseline="0" dirty="0" err="1" smtClean="0"/>
              <a:t>als</a:t>
            </a:r>
            <a:r>
              <a:rPr lang="en-US" baseline="0" dirty="0" smtClean="0"/>
              <a:t> </a:t>
            </a:r>
            <a:r>
              <a:rPr lang="en-US" baseline="0" dirty="0" err="1" smtClean="0"/>
              <a:t>er</a:t>
            </a:r>
            <a:r>
              <a:rPr lang="en-US" baseline="0" dirty="0" smtClean="0"/>
              <a:t> maar </a:t>
            </a:r>
            <a:r>
              <a:rPr lang="en-US" baseline="0" dirty="0" err="1" smtClean="0"/>
              <a:t>onderling</a:t>
            </a:r>
            <a:r>
              <a:rPr lang="en-US" baseline="0" dirty="0" smtClean="0"/>
              <a:t> </a:t>
            </a:r>
            <a:r>
              <a:rPr lang="en-US" baseline="0" dirty="0" err="1" smtClean="0"/>
              <a:t>relaties</a:t>
            </a:r>
            <a:r>
              <a:rPr lang="en-US" baseline="0" dirty="0" smtClean="0"/>
              <a:t> </a:t>
            </a:r>
            <a:r>
              <a:rPr lang="en-US" baseline="0" dirty="0" err="1" smtClean="0"/>
              <a:t>zijn</a:t>
            </a:r>
            <a:r>
              <a:rPr lang="en-US" baseline="0" dirty="0" smtClean="0"/>
              <a:t> </a:t>
            </a:r>
            <a:r>
              <a:rPr lang="en-US" baseline="0" dirty="0" err="1" smtClean="0"/>
              <a:t>gelegd</a:t>
            </a:r>
            <a:endParaRPr lang="nl-NL" dirty="0"/>
          </a:p>
        </p:txBody>
      </p:sp>
      <p:sp>
        <p:nvSpPr>
          <p:cNvPr id="4" name="Tijdelijke aanduiding voor dianummer 3"/>
          <p:cNvSpPr>
            <a:spLocks noGrp="1"/>
          </p:cNvSpPr>
          <p:nvPr>
            <p:ph type="sldNum" sz="quarter" idx="10"/>
          </p:nvPr>
        </p:nvSpPr>
        <p:spPr/>
        <p:txBody>
          <a:bodyPr/>
          <a:lstStyle/>
          <a:p>
            <a:fld id="{0F210A85-94A9-4E0B-B02E-3DE6FAEC32F5}" type="slidenum">
              <a:rPr lang="nl-NL" smtClean="0"/>
              <a:t>11</a:t>
            </a:fld>
            <a:endParaRPr lang="nl-NL"/>
          </a:p>
        </p:txBody>
      </p:sp>
    </p:spTree>
    <p:extLst>
      <p:ext uri="{BB962C8B-B14F-4D97-AF65-F5344CB8AC3E}">
        <p14:creationId xmlns:p14="http://schemas.microsoft.com/office/powerpoint/2010/main" val="343125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CC66F1C-BFA8-4FD2-8F2C-033F214D3E0B}" type="slidenum">
              <a:rPr lang="nl-NL" smtClean="0"/>
              <a:t>14</a:t>
            </a:fld>
            <a:endParaRPr lang="nl-NL"/>
          </a:p>
        </p:txBody>
      </p:sp>
    </p:spTree>
    <p:extLst>
      <p:ext uri="{BB962C8B-B14F-4D97-AF65-F5344CB8AC3E}">
        <p14:creationId xmlns:p14="http://schemas.microsoft.com/office/powerpoint/2010/main" val="239456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Advies 3:</a:t>
            </a:r>
            <a:r>
              <a:rPr lang="nl-NL" baseline="0" dirty="0" smtClean="0"/>
              <a:t> DE WBP en de EU verordening zijn algemene randvoorwaarden waar je in bepaalde gevallen rekening mee moet houden.</a:t>
            </a:r>
          </a:p>
          <a:p>
            <a:r>
              <a:rPr lang="nl-NL" baseline="0" dirty="0" smtClean="0"/>
              <a:t>Ergens mee “rekening houden” is lang niet concreet genoeg, en hoofdprocessen en wetten en verordeningen ook niet. Het is wel een handig algemene reminder dat er op detail niveau nog meer moet worden uitgezocht. Omdat de insteek hier “persoonsgegevens” is, moet je aannemen dat je er altijd rekening mee moet houden.</a:t>
            </a:r>
          </a:p>
          <a:p>
            <a:r>
              <a:rPr lang="nl-NL" baseline="0" dirty="0" smtClean="0"/>
              <a:t>Iets minder evident is om welke hoofdprocessen het allemaal gaat. Bij sommige processen spelen persoonsgegevens wel een rol, maar worden die niet (of nauwelijks en geanonimiseerd) doorgegeven/uitgewisseld. Toch is het goed om ook die processen in kaart te brengen omdat ervaring leert dat bepaalde processen die in eerste instantie binnen één gesloten systeem plaatsvinden, en waarbij dus niet wordt uitgewisseld, op een later moment in enkele losse systemen plaatsvindt, dus wel met uitwisseling. Ook kan je met de huidige technologie nauwelijks meer van een gesloten systeem spreken. Daarnaast is het een trend dat systemen, en dus de gegevens, in de cloud draaien. Daardoor zijn er ook privacy en beveiligingsconcerns voor gegevens die niet worden uitgewisseld.</a:t>
            </a:r>
          </a:p>
          <a:p>
            <a:endParaRPr lang="nl-NL" baseline="0" dirty="0" smtClean="0"/>
          </a:p>
          <a:p>
            <a:r>
              <a:rPr lang="nl-NL" baseline="0" dirty="0" smtClean="0"/>
              <a:t>Op het niveau van deelprocessen kan je veel meer detail uitspraken doen over wie mag wat met de betreffende informatie (zeggenschappen) en de risicoprofiel van het deelproces (BIV classificatie). </a:t>
            </a:r>
          </a:p>
          <a:p>
            <a:r>
              <a:rPr lang="nl-NL" baseline="0" dirty="0" smtClean="0"/>
              <a:t>Door dit inzichtelijk te maken weet je dat je niet met een kanon op een mug schiet of dat de beveiligingsmaatregel ernstig tekort schiet.</a:t>
            </a:r>
          </a:p>
          <a:p>
            <a:r>
              <a:rPr lang="nl-NL" baseline="0" dirty="0" smtClean="0"/>
              <a:t>Vooral bij gegevensuitwisseling in ketens (met meer dan twee partijen) is het belangrijk om dit zo inzichtelijk mogelijk te maken.</a:t>
            </a:r>
            <a:endParaRPr lang="nl-NL" dirty="0"/>
          </a:p>
        </p:txBody>
      </p:sp>
      <p:sp>
        <p:nvSpPr>
          <p:cNvPr id="4" name="Tijdelijke aanduiding voor dianummer 3"/>
          <p:cNvSpPr>
            <a:spLocks noGrp="1"/>
          </p:cNvSpPr>
          <p:nvPr>
            <p:ph type="sldNum" sz="quarter" idx="10"/>
          </p:nvPr>
        </p:nvSpPr>
        <p:spPr/>
        <p:txBody>
          <a:bodyPr/>
          <a:lstStyle/>
          <a:p>
            <a:fld id="{0F210A85-94A9-4E0B-B02E-3DE6FAEC32F5}" type="slidenum">
              <a:rPr lang="nl-NL" smtClean="0"/>
              <a:t>15</a:t>
            </a:fld>
            <a:endParaRPr lang="nl-NL"/>
          </a:p>
        </p:txBody>
      </p:sp>
    </p:spTree>
    <p:extLst>
      <p:ext uri="{BB962C8B-B14F-4D97-AF65-F5344CB8AC3E}">
        <p14:creationId xmlns:p14="http://schemas.microsoft.com/office/powerpoint/2010/main" val="161469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het opmaakprofiel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9-10-2014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9-10-2014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9-10-2014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inhoud 2"/>
          <p:cNvSpPr>
            <a:spLocks noGrp="1"/>
          </p:cNvSpPr>
          <p:nvPr>
            <p:ph idx="1"/>
          </p:nvPr>
        </p:nvSpPr>
        <p:spPr/>
        <p:txBody>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9-10-2014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9-10-2014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9-10-2014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9-10-2014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9-10-2014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9-10-2014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het opmaakprofiel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9-10-2014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het opmaakprofiel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9-10-2014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9-10-2014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102991"/>
            <a:ext cx="9144000" cy="1470025"/>
          </a:xfrm>
          <a:solidFill>
            <a:srgbClr val="0FA67E"/>
          </a:solidFill>
        </p:spPr>
        <p:txBody>
          <a:bodyPr/>
          <a:lstStyle/>
          <a:p>
            <a:r>
              <a:rPr lang="nl-NL" dirty="0">
                <a:solidFill>
                  <a:schemeClr val="bg1"/>
                </a:solidFill>
              </a:rPr>
              <a:t>Architectuurview op</a:t>
            </a:r>
            <a:br>
              <a:rPr lang="nl-NL" dirty="0">
                <a:solidFill>
                  <a:schemeClr val="bg1"/>
                </a:solidFill>
              </a:rPr>
            </a:br>
            <a:r>
              <a:rPr lang="nl-NL" dirty="0" err="1">
                <a:solidFill>
                  <a:schemeClr val="bg1"/>
                </a:solidFill>
              </a:rPr>
              <a:t>leerlinggegevens</a:t>
            </a:r>
            <a:r>
              <a:rPr lang="nl-NL" dirty="0">
                <a:solidFill>
                  <a:schemeClr val="bg1"/>
                </a:solidFill>
              </a:rPr>
              <a:t> </a:t>
            </a:r>
          </a:p>
        </p:txBody>
      </p:sp>
      <p:sp>
        <p:nvSpPr>
          <p:cNvPr id="3" name="Ondertitel 2"/>
          <p:cNvSpPr>
            <a:spLocks noGrp="1"/>
          </p:cNvSpPr>
          <p:nvPr>
            <p:ph type="subTitle" idx="1"/>
          </p:nvPr>
        </p:nvSpPr>
        <p:spPr>
          <a:xfrm>
            <a:off x="1691680" y="4079503"/>
            <a:ext cx="5760640" cy="1777752"/>
          </a:xfrm>
          <a:solidFill>
            <a:schemeClr val="bg1">
              <a:lumMod val="85000"/>
            </a:schemeClr>
          </a:solidFill>
        </p:spPr>
        <p:txBody>
          <a:bodyPr anchor="ctr">
            <a:normAutofit fontScale="92500"/>
          </a:bodyPr>
          <a:lstStyle/>
          <a:p>
            <a:r>
              <a:rPr lang="nl-NL" sz="3000" dirty="0" smtClean="0">
                <a:solidFill>
                  <a:schemeClr val="tx1">
                    <a:lumMod val="85000"/>
                    <a:lumOff val="15000"/>
                  </a:schemeClr>
                </a:solidFill>
              </a:rPr>
              <a:t>Discussie Architectuurraad</a:t>
            </a:r>
          </a:p>
          <a:p>
            <a:r>
              <a:rPr lang="nl-NL" sz="3000" dirty="0" smtClean="0">
                <a:solidFill>
                  <a:schemeClr val="tx1">
                    <a:lumMod val="85000"/>
                    <a:lumOff val="15000"/>
                  </a:schemeClr>
                </a:solidFill>
              </a:rPr>
              <a:t>9 oktober 2014</a:t>
            </a:r>
          </a:p>
          <a:p>
            <a:r>
              <a:rPr lang="nl-NL" sz="3000" dirty="0" smtClean="0">
                <a:solidFill>
                  <a:schemeClr val="tx1">
                    <a:lumMod val="85000"/>
                    <a:lumOff val="15000"/>
                  </a:schemeClr>
                </a:solidFill>
              </a:rPr>
              <a:t>Bureau </a:t>
            </a:r>
            <a:r>
              <a:rPr lang="nl-NL" sz="3000" dirty="0" err="1" smtClean="0">
                <a:solidFill>
                  <a:schemeClr val="tx1">
                    <a:lumMod val="85000"/>
                    <a:lumOff val="15000"/>
                  </a:schemeClr>
                </a:solidFill>
              </a:rPr>
              <a:t>Edustandaard</a:t>
            </a:r>
            <a:r>
              <a:rPr lang="nl-NL" sz="3000" dirty="0" smtClean="0">
                <a:solidFill>
                  <a:schemeClr val="tx1">
                    <a:lumMod val="85000"/>
                    <a:lumOff val="15000"/>
                  </a:schemeClr>
                </a:solidFill>
              </a:rPr>
              <a:t> / Henk Nijstad</a:t>
            </a:r>
            <a:endParaRPr lang="nl-NL" sz="3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FA67E"/>
          </a:solidFill>
        </p:spPr>
        <p:txBody>
          <a:bodyPr vert="horz" lIns="91440" tIns="45720" rIns="91440" bIns="45720" rtlCol="0" anchor="ctr">
            <a:normAutofit fontScale="90000"/>
          </a:bodyPr>
          <a:lstStyle/>
          <a:p>
            <a:pPr marL="447675" algn="l"/>
            <a:r>
              <a:rPr lang="en-US" dirty="0" err="1">
                <a:solidFill>
                  <a:schemeClr val="bg1"/>
                </a:solidFill>
              </a:rPr>
              <a:t>Wat</a:t>
            </a:r>
            <a:r>
              <a:rPr lang="en-US" dirty="0">
                <a:solidFill>
                  <a:schemeClr val="bg1"/>
                </a:solidFill>
              </a:rPr>
              <a:t> is </a:t>
            </a:r>
            <a:r>
              <a:rPr lang="en-US" dirty="0" err="1">
                <a:solidFill>
                  <a:schemeClr val="bg1"/>
                </a:solidFill>
              </a:rPr>
              <a:t>eigenlijk</a:t>
            </a:r>
            <a:r>
              <a:rPr lang="en-US" dirty="0">
                <a:solidFill>
                  <a:schemeClr val="bg1"/>
                </a:solidFill>
              </a:rPr>
              <a:t> het </a:t>
            </a:r>
            <a:r>
              <a:rPr lang="en-US" dirty="0" err="1">
                <a:solidFill>
                  <a:schemeClr val="bg1"/>
                </a:solidFill>
              </a:rPr>
              <a:t>probleem</a:t>
            </a:r>
            <a:r>
              <a:rPr lang="en-US" dirty="0">
                <a:solidFill>
                  <a:schemeClr val="bg1"/>
                </a:solidFill>
              </a:rPr>
              <a:t> – </a:t>
            </a:r>
            <a:r>
              <a:rPr lang="en-US" dirty="0" err="1">
                <a:solidFill>
                  <a:schemeClr val="bg1"/>
                </a:solidFill>
              </a:rPr>
              <a:t>wat</a:t>
            </a:r>
            <a:r>
              <a:rPr lang="en-US" dirty="0">
                <a:solidFill>
                  <a:schemeClr val="bg1"/>
                </a:solidFill>
              </a:rPr>
              <a:t> is de business case</a:t>
            </a:r>
            <a:endParaRPr lang="nl-NL" dirty="0">
              <a:solidFill>
                <a:schemeClr val="bg1"/>
              </a:solidFill>
            </a:endParaRPr>
          </a:p>
        </p:txBody>
      </p:sp>
      <p:sp>
        <p:nvSpPr>
          <p:cNvPr id="3" name="Tijdelijke aanduiding voor inhoud 2"/>
          <p:cNvSpPr>
            <a:spLocks noGrp="1"/>
          </p:cNvSpPr>
          <p:nvPr>
            <p:ph idx="1"/>
          </p:nvPr>
        </p:nvSpPr>
        <p:spPr>
          <a:xfrm>
            <a:off x="457200" y="1600200"/>
            <a:ext cx="8435280" cy="4525963"/>
          </a:xfrm>
        </p:spPr>
        <p:txBody>
          <a:bodyPr>
            <a:normAutofit fontScale="85000" lnSpcReduction="20000"/>
          </a:bodyPr>
          <a:lstStyle/>
          <a:p>
            <a:r>
              <a:rPr lang="en-US" dirty="0" smtClean="0"/>
              <a:t>LAS </a:t>
            </a:r>
            <a:r>
              <a:rPr lang="en-US" dirty="0" err="1" smtClean="0"/>
              <a:t>moet</a:t>
            </a:r>
            <a:r>
              <a:rPr lang="en-US" dirty="0" smtClean="0"/>
              <a:t> al die </a:t>
            </a:r>
            <a:r>
              <a:rPr lang="en-US" dirty="0" err="1" smtClean="0"/>
              <a:t>varianten</a:t>
            </a:r>
            <a:r>
              <a:rPr lang="en-US" dirty="0" smtClean="0"/>
              <a:t> </a:t>
            </a:r>
            <a:r>
              <a:rPr lang="en-US" dirty="0" err="1" smtClean="0"/>
              <a:t>ondersteunen</a:t>
            </a:r>
            <a:r>
              <a:rPr lang="en-US" dirty="0" smtClean="0"/>
              <a:t>; extra </a:t>
            </a:r>
            <a:r>
              <a:rPr lang="en-US" dirty="0" err="1" smtClean="0"/>
              <a:t>werk</a:t>
            </a:r>
            <a:r>
              <a:rPr lang="en-US" dirty="0" smtClean="0"/>
              <a:t>, </a:t>
            </a:r>
            <a:r>
              <a:rPr lang="en-US" dirty="0" err="1" smtClean="0"/>
              <a:t>foutgevoeligheid</a:t>
            </a:r>
            <a:endParaRPr lang="en-US" dirty="0"/>
          </a:p>
          <a:p>
            <a:r>
              <a:rPr lang="en-US" dirty="0" err="1" smtClean="0"/>
              <a:t>Interpretatieverschillen</a:t>
            </a:r>
            <a:r>
              <a:rPr lang="en-US" dirty="0" smtClean="0"/>
              <a:t> (</a:t>
            </a:r>
            <a:r>
              <a:rPr lang="en-US" dirty="0" err="1" smtClean="0"/>
              <a:t>peildata</a:t>
            </a:r>
            <a:r>
              <a:rPr lang="en-US" dirty="0" smtClean="0"/>
              <a:t>? </a:t>
            </a:r>
            <a:r>
              <a:rPr lang="en-US" dirty="0" err="1" smtClean="0"/>
              <a:t>Wat</a:t>
            </a:r>
            <a:r>
              <a:rPr lang="en-US" dirty="0" smtClean="0"/>
              <a:t> is de </a:t>
            </a:r>
            <a:r>
              <a:rPr lang="en-US" dirty="0" err="1" smtClean="0"/>
              <a:t>waarheid</a:t>
            </a:r>
            <a:r>
              <a:rPr lang="en-US" dirty="0" smtClean="0"/>
              <a:t>? </a:t>
            </a:r>
            <a:r>
              <a:rPr lang="en-US" dirty="0" err="1" smtClean="0"/>
              <a:t>Wat</a:t>
            </a:r>
            <a:r>
              <a:rPr lang="en-US" dirty="0" smtClean="0"/>
              <a:t> </a:t>
            </a:r>
            <a:r>
              <a:rPr lang="en-US" dirty="0" err="1" smtClean="0"/>
              <a:t>werd</a:t>
            </a:r>
            <a:r>
              <a:rPr lang="en-US" dirty="0" smtClean="0"/>
              <a:t> </a:t>
            </a:r>
            <a:r>
              <a:rPr lang="en-US" dirty="0" err="1" smtClean="0"/>
              <a:t>bedoeld</a:t>
            </a:r>
            <a:r>
              <a:rPr lang="en-US" dirty="0" smtClean="0"/>
              <a:t>?)</a:t>
            </a:r>
            <a:endParaRPr lang="en-US" dirty="0"/>
          </a:p>
          <a:p>
            <a:r>
              <a:rPr lang="en-US" dirty="0" err="1" smtClean="0"/>
              <a:t>Proces</a:t>
            </a:r>
            <a:r>
              <a:rPr lang="en-US" dirty="0" smtClean="0"/>
              <a:t> om </a:t>
            </a:r>
            <a:r>
              <a:rPr lang="en-US" dirty="0" err="1" smtClean="0"/>
              <a:t>te</a:t>
            </a:r>
            <a:r>
              <a:rPr lang="en-US" dirty="0" smtClean="0"/>
              <a:t> </a:t>
            </a:r>
            <a:r>
              <a:rPr lang="en-US" dirty="0" err="1" smtClean="0"/>
              <a:t>komen</a:t>
            </a:r>
            <a:r>
              <a:rPr lang="en-US" dirty="0" smtClean="0"/>
              <a:t> tot </a:t>
            </a:r>
            <a:r>
              <a:rPr lang="en-US" dirty="0" err="1" smtClean="0"/>
              <a:t>convergentie</a:t>
            </a:r>
            <a:r>
              <a:rPr lang="en-US" dirty="0" smtClean="0"/>
              <a:t> is </a:t>
            </a:r>
            <a:r>
              <a:rPr lang="en-US" dirty="0" err="1" smtClean="0"/>
              <a:t>zeer</a:t>
            </a:r>
            <a:r>
              <a:rPr lang="en-US" dirty="0" smtClean="0"/>
              <a:t> </a:t>
            </a:r>
            <a:r>
              <a:rPr lang="en-US" dirty="0" err="1" smtClean="0"/>
              <a:t>tijdrovend</a:t>
            </a:r>
            <a:r>
              <a:rPr lang="en-US" dirty="0" smtClean="0"/>
              <a:t>; </a:t>
            </a:r>
            <a:r>
              <a:rPr lang="en-US" dirty="0" err="1" smtClean="0"/>
              <a:t>bovendien</a:t>
            </a:r>
            <a:r>
              <a:rPr lang="en-US" dirty="0" smtClean="0"/>
              <a:t> </a:t>
            </a:r>
            <a:r>
              <a:rPr lang="en-US" dirty="0" err="1" smtClean="0"/>
              <a:t>zijn</a:t>
            </a:r>
            <a:r>
              <a:rPr lang="en-US" dirty="0" smtClean="0"/>
              <a:t> </a:t>
            </a:r>
            <a:r>
              <a:rPr lang="en-US" dirty="0" err="1" smtClean="0"/>
              <a:t>er</a:t>
            </a:r>
            <a:r>
              <a:rPr lang="en-US" dirty="0" smtClean="0"/>
              <a:t> maar </a:t>
            </a:r>
            <a:r>
              <a:rPr lang="en-US" dirty="0" err="1" smtClean="0"/>
              <a:t>enkelen</a:t>
            </a:r>
            <a:r>
              <a:rPr lang="en-US" dirty="0" smtClean="0"/>
              <a:t> </a:t>
            </a:r>
            <a:r>
              <a:rPr lang="en-US" dirty="0" err="1" smtClean="0"/>
              <a:t>bij</a:t>
            </a:r>
            <a:r>
              <a:rPr lang="en-US" dirty="0" smtClean="0"/>
              <a:t> </a:t>
            </a:r>
            <a:r>
              <a:rPr lang="en-US" dirty="0" err="1" smtClean="0"/>
              <a:t>betrokken</a:t>
            </a:r>
            <a:r>
              <a:rPr lang="en-US" dirty="0" smtClean="0"/>
              <a:t>, breed </a:t>
            </a:r>
            <a:r>
              <a:rPr lang="en-US" dirty="0" err="1" smtClean="0"/>
              <a:t>draagvlak</a:t>
            </a:r>
            <a:r>
              <a:rPr lang="en-US" dirty="0" smtClean="0"/>
              <a:t> is nog </a:t>
            </a:r>
            <a:r>
              <a:rPr lang="en-US" dirty="0" err="1" smtClean="0"/>
              <a:t>niet</a:t>
            </a:r>
            <a:r>
              <a:rPr lang="en-US" dirty="0" smtClean="0"/>
              <a:t> </a:t>
            </a:r>
            <a:r>
              <a:rPr lang="en-US" dirty="0" err="1" smtClean="0"/>
              <a:t>verkregen</a:t>
            </a:r>
            <a:endParaRPr lang="en-US" dirty="0" smtClean="0"/>
          </a:p>
          <a:p>
            <a:r>
              <a:rPr lang="en-US" dirty="0" err="1" smtClean="0"/>
              <a:t>Ondermijnt</a:t>
            </a:r>
            <a:r>
              <a:rPr lang="en-US" dirty="0" smtClean="0"/>
              <a:t> het </a:t>
            </a:r>
            <a:r>
              <a:rPr lang="en-US" dirty="0" err="1" smtClean="0"/>
              <a:t>gebruik</a:t>
            </a:r>
            <a:r>
              <a:rPr lang="en-US" dirty="0" smtClean="0"/>
              <a:t> van </a:t>
            </a:r>
            <a:r>
              <a:rPr lang="en-US" dirty="0" err="1" smtClean="0"/>
              <a:t>standaarden</a:t>
            </a:r>
            <a:endParaRPr lang="en-US" dirty="0" smtClean="0"/>
          </a:p>
          <a:p>
            <a:r>
              <a:rPr lang="en-US" dirty="0" err="1" smtClean="0"/>
              <a:t>Bemoeilijkt</a:t>
            </a:r>
            <a:r>
              <a:rPr lang="en-US" dirty="0" smtClean="0"/>
              <a:t> het </a:t>
            </a:r>
            <a:r>
              <a:rPr lang="en-US" dirty="0" err="1" smtClean="0"/>
              <a:t>combineren</a:t>
            </a:r>
            <a:r>
              <a:rPr lang="en-US" dirty="0" smtClean="0"/>
              <a:t> en </a:t>
            </a:r>
            <a:r>
              <a:rPr lang="en-US" dirty="0" err="1" smtClean="0"/>
              <a:t>hergebruik</a:t>
            </a:r>
            <a:r>
              <a:rPr lang="en-US" dirty="0" smtClean="0"/>
              <a:t> van data</a:t>
            </a:r>
          </a:p>
          <a:p>
            <a:r>
              <a:rPr lang="en-US" dirty="0" err="1" smtClean="0"/>
              <a:t>Belemmering</a:t>
            </a:r>
            <a:r>
              <a:rPr lang="en-US" dirty="0" smtClean="0"/>
              <a:t> </a:t>
            </a:r>
            <a:r>
              <a:rPr lang="en-US" dirty="0" err="1" smtClean="0"/>
              <a:t>voor</a:t>
            </a:r>
            <a:r>
              <a:rPr lang="en-US" dirty="0" smtClean="0"/>
              <a:t> </a:t>
            </a:r>
            <a:r>
              <a:rPr lang="en-US" dirty="0" err="1" smtClean="0"/>
              <a:t>onderwijs</a:t>
            </a:r>
            <a:r>
              <a:rPr lang="en-US" dirty="0" smtClean="0"/>
              <a:t>-op-</a:t>
            </a:r>
            <a:r>
              <a:rPr lang="en-US" dirty="0" err="1" smtClean="0"/>
              <a:t>maat</a:t>
            </a:r>
            <a:r>
              <a:rPr lang="en-US" dirty="0" smtClean="0"/>
              <a:t> (</a:t>
            </a:r>
            <a:r>
              <a:rPr lang="en-US" dirty="0" err="1" smtClean="0"/>
              <a:t>doorontwikkeling</a:t>
            </a:r>
            <a:r>
              <a:rPr lang="en-US" dirty="0" smtClean="0"/>
              <a:t> van </a:t>
            </a:r>
            <a:r>
              <a:rPr lang="en-US" dirty="0" err="1" smtClean="0"/>
              <a:t>leerlinggegevens</a:t>
            </a:r>
            <a:r>
              <a:rPr lang="en-US" dirty="0"/>
              <a:t>)</a:t>
            </a:r>
            <a:endParaRPr lang="en-US" dirty="0" smtClean="0"/>
          </a:p>
        </p:txBody>
      </p:sp>
    </p:spTree>
    <p:extLst>
      <p:ext uri="{BB962C8B-B14F-4D97-AF65-F5344CB8AC3E}">
        <p14:creationId xmlns:p14="http://schemas.microsoft.com/office/powerpoint/2010/main" val="286060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FA67E"/>
          </a:solidFill>
        </p:spPr>
        <p:txBody>
          <a:bodyPr vert="horz" lIns="91440" tIns="45720" rIns="91440" bIns="45720" rtlCol="0" anchor="ctr">
            <a:normAutofit/>
          </a:bodyPr>
          <a:lstStyle/>
          <a:p>
            <a:pPr marL="447675" algn="l"/>
            <a:r>
              <a:rPr lang="en-US" dirty="0" err="1">
                <a:solidFill>
                  <a:schemeClr val="bg1"/>
                </a:solidFill>
              </a:rPr>
              <a:t>Structurele</a:t>
            </a:r>
            <a:r>
              <a:rPr lang="en-US" dirty="0">
                <a:solidFill>
                  <a:schemeClr val="bg1"/>
                </a:solidFill>
              </a:rPr>
              <a:t> </a:t>
            </a:r>
            <a:r>
              <a:rPr lang="en-US" dirty="0" err="1">
                <a:solidFill>
                  <a:schemeClr val="bg1"/>
                </a:solidFill>
              </a:rPr>
              <a:t>oplossing</a:t>
            </a:r>
            <a:r>
              <a:rPr lang="en-US" dirty="0">
                <a:solidFill>
                  <a:schemeClr val="bg1"/>
                </a:solidFill>
              </a:rPr>
              <a:t>?</a:t>
            </a:r>
            <a:endParaRPr lang="nl-NL" dirty="0">
              <a:solidFill>
                <a:schemeClr val="bg1"/>
              </a:solidFill>
            </a:endParaRPr>
          </a:p>
        </p:txBody>
      </p:sp>
      <p:sp>
        <p:nvSpPr>
          <p:cNvPr id="3" name="Tijdelijke aanduiding voor inhoud 2"/>
          <p:cNvSpPr>
            <a:spLocks noGrp="1"/>
          </p:cNvSpPr>
          <p:nvPr>
            <p:ph idx="1"/>
          </p:nvPr>
        </p:nvSpPr>
        <p:spPr>
          <a:xfrm>
            <a:off x="395536" y="1412776"/>
            <a:ext cx="8568952" cy="5616624"/>
          </a:xfrm>
        </p:spPr>
        <p:txBody>
          <a:bodyPr>
            <a:normAutofit fontScale="92500" lnSpcReduction="20000"/>
          </a:bodyPr>
          <a:lstStyle/>
          <a:p>
            <a:pPr lvl="0"/>
            <a:r>
              <a:rPr lang="en-US" dirty="0" err="1" smtClean="0"/>
              <a:t>Ontwikkelen</a:t>
            </a:r>
            <a:r>
              <a:rPr lang="en-US" dirty="0" smtClean="0"/>
              <a:t> van </a:t>
            </a:r>
            <a:r>
              <a:rPr lang="en-US" dirty="0" err="1" smtClean="0"/>
              <a:t>een</a:t>
            </a:r>
            <a:r>
              <a:rPr lang="en-US" dirty="0" smtClean="0"/>
              <a:t> </a:t>
            </a:r>
            <a:r>
              <a:rPr lang="en-US" dirty="0" err="1" smtClean="0"/>
              <a:t>domeinmodel</a:t>
            </a:r>
            <a:r>
              <a:rPr lang="en-US" dirty="0" smtClean="0"/>
              <a:t> </a:t>
            </a:r>
            <a:r>
              <a:rPr lang="en-US" dirty="0" err="1" smtClean="0"/>
              <a:t>voor</a:t>
            </a:r>
            <a:r>
              <a:rPr lang="en-US" dirty="0" smtClean="0"/>
              <a:t> </a:t>
            </a:r>
            <a:r>
              <a:rPr lang="en-US" dirty="0" err="1" smtClean="0"/>
              <a:t>leerlinggegevens</a:t>
            </a:r>
            <a:r>
              <a:rPr lang="en-US" dirty="0" smtClean="0"/>
              <a:t> (</a:t>
            </a:r>
            <a:r>
              <a:rPr lang="en-US" dirty="0" err="1" smtClean="0"/>
              <a:t>alle</a:t>
            </a:r>
            <a:r>
              <a:rPr lang="en-US" dirty="0" smtClean="0"/>
              <a:t> use cases </a:t>
            </a:r>
            <a:r>
              <a:rPr lang="en-US" dirty="0" err="1" smtClean="0"/>
              <a:t>meenemen</a:t>
            </a:r>
            <a:r>
              <a:rPr lang="en-US" dirty="0" smtClean="0"/>
              <a:t>)</a:t>
            </a:r>
            <a:endParaRPr lang="en-US" dirty="0"/>
          </a:p>
          <a:p>
            <a:pPr lvl="0"/>
            <a:r>
              <a:rPr lang="nl-NL" dirty="0" smtClean="0"/>
              <a:t>Met de </a:t>
            </a:r>
            <a:r>
              <a:rPr lang="nl-NL" dirty="0"/>
              <a:t>belangrijkste spelers in dit domein (DUO, </a:t>
            </a:r>
            <a:r>
              <a:rPr lang="nl-NL" dirty="0" err="1"/>
              <a:t>CvTE</a:t>
            </a:r>
            <a:r>
              <a:rPr lang="nl-NL" dirty="0"/>
              <a:t>, Cito, </a:t>
            </a:r>
            <a:r>
              <a:rPr lang="nl-NL" dirty="0" smtClean="0"/>
              <a:t>LAS, uitgevers)</a:t>
            </a:r>
          </a:p>
          <a:p>
            <a:pPr lvl="1"/>
            <a:r>
              <a:rPr lang="en-US" dirty="0" err="1" smtClean="0"/>
              <a:t>Voorbeeld</a:t>
            </a:r>
            <a:r>
              <a:rPr lang="en-US" dirty="0" smtClean="0"/>
              <a:t>: </a:t>
            </a:r>
            <a:r>
              <a:rPr lang="en-US" dirty="0" err="1" smtClean="0"/>
              <a:t>domeinmodel</a:t>
            </a:r>
            <a:r>
              <a:rPr lang="en-US" dirty="0" smtClean="0"/>
              <a:t> </a:t>
            </a:r>
            <a:r>
              <a:rPr lang="en-US" dirty="0" err="1" smtClean="0"/>
              <a:t>toetsen</a:t>
            </a:r>
            <a:r>
              <a:rPr lang="en-US" dirty="0" smtClean="0"/>
              <a:t> &amp; </a:t>
            </a:r>
            <a:r>
              <a:rPr lang="en-US" dirty="0" err="1" smtClean="0"/>
              <a:t>examineren</a:t>
            </a:r>
            <a:endParaRPr lang="en-US" dirty="0" smtClean="0"/>
          </a:p>
          <a:p>
            <a:pPr lvl="1"/>
            <a:r>
              <a:rPr lang="en-US" dirty="0" err="1" smtClean="0"/>
              <a:t>Voorbeeld</a:t>
            </a:r>
            <a:r>
              <a:rPr lang="en-US" dirty="0" smtClean="0"/>
              <a:t>: </a:t>
            </a:r>
            <a:r>
              <a:rPr lang="en-US" dirty="0" err="1" smtClean="0"/>
              <a:t>modellering</a:t>
            </a:r>
            <a:r>
              <a:rPr lang="en-US" dirty="0" smtClean="0"/>
              <a:t> </a:t>
            </a:r>
            <a:r>
              <a:rPr lang="en-US" dirty="0" err="1" smtClean="0"/>
              <a:t>onderwijsinstelling</a:t>
            </a:r>
            <a:endParaRPr lang="en-US" dirty="0" smtClean="0"/>
          </a:p>
          <a:p>
            <a:pPr lvl="0"/>
            <a:r>
              <a:rPr lang="en-US" dirty="0" smtClean="0"/>
              <a:t>KOI-tooling</a:t>
            </a:r>
          </a:p>
          <a:p>
            <a:pPr lvl="0"/>
            <a:endParaRPr lang="en-US" dirty="0"/>
          </a:p>
          <a:p>
            <a:pPr lvl="0"/>
            <a:r>
              <a:rPr lang="en-US" dirty="0" smtClean="0"/>
              <a:t>Op basis </a:t>
            </a:r>
            <a:r>
              <a:rPr lang="en-US" dirty="0" err="1" smtClean="0"/>
              <a:t>hiervan</a:t>
            </a:r>
            <a:r>
              <a:rPr lang="en-US" dirty="0" smtClean="0"/>
              <a:t>: </a:t>
            </a:r>
            <a:r>
              <a:rPr lang="en-US" dirty="0" err="1" smtClean="0"/>
              <a:t>masterplan</a:t>
            </a:r>
            <a:r>
              <a:rPr lang="en-US" dirty="0" smtClean="0"/>
              <a:t> ‘</a:t>
            </a:r>
            <a:r>
              <a:rPr lang="en-US" dirty="0" err="1" smtClean="0"/>
              <a:t>harmonisering</a:t>
            </a:r>
            <a:r>
              <a:rPr lang="en-US" dirty="0" smtClean="0"/>
              <a:t> </a:t>
            </a:r>
            <a:r>
              <a:rPr lang="en-US" dirty="0" err="1" smtClean="0"/>
              <a:t>leerlinggegevens</a:t>
            </a:r>
            <a:r>
              <a:rPr lang="en-US" dirty="0" smtClean="0"/>
              <a:t>’</a:t>
            </a:r>
          </a:p>
          <a:p>
            <a:pPr lvl="1"/>
            <a:r>
              <a:rPr lang="en-US" dirty="0" err="1" smtClean="0"/>
              <a:t>Erkenning</a:t>
            </a:r>
            <a:r>
              <a:rPr lang="en-US" dirty="0" smtClean="0"/>
              <a:t> </a:t>
            </a:r>
            <a:r>
              <a:rPr lang="en-US" dirty="0" err="1" smtClean="0"/>
              <a:t>dat</a:t>
            </a:r>
            <a:r>
              <a:rPr lang="en-US" dirty="0" smtClean="0"/>
              <a:t> </a:t>
            </a:r>
            <a:r>
              <a:rPr lang="en-US" dirty="0" err="1" smtClean="0"/>
              <a:t>elke</a:t>
            </a:r>
            <a:r>
              <a:rPr lang="en-US" dirty="0" smtClean="0"/>
              <a:t> </a:t>
            </a:r>
            <a:r>
              <a:rPr lang="en-US" dirty="0" err="1" smtClean="0"/>
              <a:t>standaard</a:t>
            </a:r>
            <a:r>
              <a:rPr lang="en-US" dirty="0" smtClean="0"/>
              <a:t> </a:t>
            </a:r>
            <a:r>
              <a:rPr lang="en-US" dirty="0" err="1" smtClean="0"/>
              <a:t>eigen</a:t>
            </a:r>
            <a:r>
              <a:rPr lang="en-US" dirty="0" smtClean="0"/>
              <a:t> </a:t>
            </a:r>
            <a:r>
              <a:rPr lang="en-US" dirty="0" err="1" smtClean="0"/>
              <a:t>rythme</a:t>
            </a:r>
            <a:r>
              <a:rPr lang="en-US" dirty="0" smtClean="0"/>
              <a:t> </a:t>
            </a:r>
            <a:r>
              <a:rPr lang="en-US" dirty="0" err="1" smtClean="0"/>
              <a:t>heeft</a:t>
            </a:r>
            <a:endParaRPr lang="en-US" dirty="0" smtClean="0"/>
          </a:p>
          <a:p>
            <a:pPr lvl="1"/>
            <a:r>
              <a:rPr lang="en-US" dirty="0" err="1" smtClean="0"/>
              <a:t>Heeft</a:t>
            </a:r>
            <a:r>
              <a:rPr lang="en-US" dirty="0" smtClean="0"/>
              <a:t> </a:t>
            </a:r>
            <a:r>
              <a:rPr lang="en-US" dirty="0" err="1" smtClean="0"/>
              <a:t>consequenties</a:t>
            </a:r>
            <a:r>
              <a:rPr lang="en-US" dirty="0" smtClean="0"/>
              <a:t> </a:t>
            </a:r>
            <a:r>
              <a:rPr lang="en-US" dirty="0" err="1" smtClean="0"/>
              <a:t>voor</a:t>
            </a:r>
            <a:r>
              <a:rPr lang="en-US" dirty="0" smtClean="0"/>
              <a:t> de roadmap van de diverse </a:t>
            </a:r>
            <a:r>
              <a:rPr lang="en-US" dirty="0" err="1" smtClean="0"/>
              <a:t>uitwisselingen</a:t>
            </a:r>
            <a:endParaRPr lang="nl-NL" dirty="0"/>
          </a:p>
        </p:txBody>
      </p:sp>
    </p:spTree>
    <p:extLst>
      <p:ext uri="{BB962C8B-B14F-4D97-AF65-F5344CB8AC3E}">
        <p14:creationId xmlns:p14="http://schemas.microsoft.com/office/powerpoint/2010/main" val="28652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FA67E"/>
          </a:solidFill>
        </p:spPr>
        <p:txBody>
          <a:bodyPr vert="horz" lIns="91440" tIns="45720" rIns="91440" bIns="45720" rtlCol="0" anchor="ctr">
            <a:normAutofit/>
          </a:bodyPr>
          <a:lstStyle/>
          <a:p>
            <a:pPr marL="447675" algn="l"/>
            <a:r>
              <a:rPr lang="en-US" dirty="0" err="1">
                <a:solidFill>
                  <a:schemeClr val="bg1"/>
                </a:solidFill>
              </a:rPr>
              <a:t>Korte</a:t>
            </a:r>
            <a:r>
              <a:rPr lang="en-US" dirty="0">
                <a:solidFill>
                  <a:schemeClr val="bg1"/>
                </a:solidFill>
              </a:rPr>
              <a:t> </a:t>
            </a:r>
            <a:r>
              <a:rPr lang="en-US" dirty="0" err="1">
                <a:solidFill>
                  <a:schemeClr val="bg1"/>
                </a:solidFill>
              </a:rPr>
              <a:t>termijn</a:t>
            </a:r>
            <a:endParaRPr lang="nl-NL" dirty="0">
              <a:solidFill>
                <a:schemeClr val="bg1"/>
              </a:solidFill>
            </a:endParaRPr>
          </a:p>
        </p:txBody>
      </p:sp>
      <p:sp>
        <p:nvSpPr>
          <p:cNvPr id="3" name="Tijdelijke aanduiding voor inhoud 2"/>
          <p:cNvSpPr>
            <a:spLocks noGrp="1"/>
          </p:cNvSpPr>
          <p:nvPr>
            <p:ph idx="1"/>
          </p:nvPr>
        </p:nvSpPr>
        <p:spPr/>
        <p:txBody>
          <a:bodyPr/>
          <a:lstStyle/>
          <a:p>
            <a:r>
              <a:rPr lang="en-US" dirty="0" err="1" smtClean="0"/>
              <a:t>Transparant</a:t>
            </a:r>
            <a:r>
              <a:rPr lang="en-US" dirty="0" smtClean="0"/>
              <a:t> </a:t>
            </a:r>
            <a:r>
              <a:rPr lang="en-US" dirty="0" err="1" smtClean="0"/>
              <a:t>maken</a:t>
            </a:r>
            <a:r>
              <a:rPr lang="en-US" dirty="0" smtClean="0"/>
              <a:t> van </a:t>
            </a:r>
            <a:r>
              <a:rPr lang="en-US" dirty="0" err="1" smtClean="0"/>
              <a:t>overeenkomsten</a:t>
            </a:r>
            <a:r>
              <a:rPr lang="en-US" dirty="0" smtClean="0"/>
              <a:t> en </a:t>
            </a:r>
            <a:r>
              <a:rPr lang="en-US" dirty="0" err="1" smtClean="0"/>
              <a:t>verschillen</a:t>
            </a:r>
            <a:r>
              <a:rPr lang="en-US" dirty="0" smtClean="0"/>
              <a:t> </a:t>
            </a:r>
            <a:r>
              <a:rPr lang="en-US" dirty="0" err="1" smtClean="0"/>
              <a:t>tussen</a:t>
            </a:r>
            <a:r>
              <a:rPr lang="en-US" dirty="0" smtClean="0"/>
              <a:t> de </a:t>
            </a:r>
            <a:r>
              <a:rPr lang="en-US" dirty="0" err="1" smtClean="0"/>
              <a:t>standaarden</a:t>
            </a:r>
            <a:endParaRPr lang="en-US" dirty="0" smtClean="0"/>
          </a:p>
          <a:p>
            <a:r>
              <a:rPr lang="en-US" dirty="0" err="1" smtClean="0"/>
              <a:t>Waar</a:t>
            </a:r>
            <a:r>
              <a:rPr lang="en-US" dirty="0" smtClean="0"/>
              <a:t> </a:t>
            </a:r>
            <a:r>
              <a:rPr lang="en-US" dirty="0" err="1" smtClean="0"/>
              <a:t>nodig</a:t>
            </a:r>
            <a:r>
              <a:rPr lang="en-US" dirty="0" smtClean="0"/>
              <a:t>: </a:t>
            </a:r>
            <a:r>
              <a:rPr lang="en-US" dirty="0" err="1" smtClean="0"/>
              <a:t>vertaalprogramma’s</a:t>
            </a:r>
            <a:r>
              <a:rPr lang="en-US" dirty="0" smtClean="0"/>
              <a:t> (</a:t>
            </a:r>
            <a:r>
              <a:rPr lang="en-US" dirty="0" err="1" smtClean="0"/>
              <a:t>parsen</a:t>
            </a:r>
            <a:r>
              <a:rPr lang="en-US" dirty="0" smtClean="0"/>
              <a:t>)</a:t>
            </a:r>
          </a:p>
          <a:p>
            <a:pPr lvl="1"/>
            <a:r>
              <a:rPr lang="en-US" dirty="0" err="1" smtClean="0"/>
              <a:t>Voordelen</a:t>
            </a:r>
            <a:r>
              <a:rPr lang="en-US" dirty="0" smtClean="0"/>
              <a:t> …</a:t>
            </a:r>
          </a:p>
          <a:p>
            <a:pPr lvl="1"/>
            <a:r>
              <a:rPr lang="en-US" dirty="0" err="1" smtClean="0"/>
              <a:t>Nadelen</a:t>
            </a:r>
            <a:r>
              <a:rPr lang="en-US" dirty="0" smtClean="0"/>
              <a:t> … </a:t>
            </a:r>
          </a:p>
          <a:p>
            <a:pPr lvl="1"/>
            <a:endParaRPr lang="en-US" dirty="0"/>
          </a:p>
          <a:p>
            <a:pPr marL="457200" lvl="1" indent="0">
              <a:buNone/>
            </a:pPr>
            <a:endParaRPr lang="en-US" dirty="0" smtClean="0"/>
          </a:p>
          <a:p>
            <a:pPr lvl="1"/>
            <a:r>
              <a:rPr lang="en-US" dirty="0" smtClean="0"/>
              <a:t>Is </a:t>
            </a:r>
            <a:r>
              <a:rPr lang="en-US" dirty="0" err="1" smtClean="0"/>
              <a:t>hier</a:t>
            </a:r>
            <a:r>
              <a:rPr lang="en-US" dirty="0" smtClean="0"/>
              <a:t> </a:t>
            </a:r>
            <a:r>
              <a:rPr lang="en-US" dirty="0" err="1" smtClean="0"/>
              <a:t>behoefte</a:t>
            </a:r>
            <a:r>
              <a:rPr lang="en-US" dirty="0" smtClean="0"/>
              <a:t> </a:t>
            </a:r>
            <a:r>
              <a:rPr lang="en-US" dirty="0" err="1" smtClean="0"/>
              <a:t>aan</a:t>
            </a:r>
            <a:r>
              <a:rPr lang="en-US" dirty="0" smtClean="0"/>
              <a:t> </a:t>
            </a:r>
            <a:r>
              <a:rPr lang="en-US" dirty="0" err="1" smtClean="0"/>
              <a:t>gezamenlijke</a:t>
            </a:r>
            <a:r>
              <a:rPr lang="en-US" dirty="0" smtClean="0"/>
              <a:t> </a:t>
            </a:r>
            <a:r>
              <a:rPr lang="en-US" dirty="0" err="1" smtClean="0"/>
              <a:t>inspanning</a:t>
            </a:r>
            <a:r>
              <a:rPr lang="en-US" dirty="0" smtClean="0"/>
              <a:t>?</a:t>
            </a:r>
            <a:endParaRPr lang="nl-NL" dirty="0"/>
          </a:p>
        </p:txBody>
      </p:sp>
    </p:spTree>
    <p:extLst>
      <p:ext uri="{BB962C8B-B14F-4D97-AF65-F5344CB8AC3E}">
        <p14:creationId xmlns:p14="http://schemas.microsoft.com/office/powerpoint/2010/main" val="59579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a:solidFill>
            <a:srgbClr val="0FA67E"/>
          </a:solidFill>
        </p:spPr>
        <p:txBody>
          <a:bodyPr vert="horz" lIns="91440" tIns="45720" rIns="91440" bIns="45720" rtlCol="0" anchor="ctr">
            <a:normAutofit fontScale="90000"/>
          </a:bodyPr>
          <a:lstStyle/>
          <a:p>
            <a:pPr marL="447675" algn="l"/>
            <a:r>
              <a:rPr lang="en-US" dirty="0" err="1" smtClean="0">
                <a:solidFill>
                  <a:schemeClr val="bg1"/>
                </a:solidFill>
              </a:rPr>
              <a:t>Naast</a:t>
            </a:r>
            <a:r>
              <a:rPr lang="en-US" dirty="0" smtClean="0">
                <a:solidFill>
                  <a:schemeClr val="bg1"/>
                </a:solidFill>
              </a:rPr>
              <a:t> ‘</a:t>
            </a:r>
            <a:r>
              <a:rPr lang="en-US" dirty="0" err="1" smtClean="0">
                <a:solidFill>
                  <a:schemeClr val="bg1"/>
                </a:solidFill>
              </a:rPr>
              <a:t>semantiek</a:t>
            </a:r>
            <a:r>
              <a:rPr lang="en-US" dirty="0" smtClean="0">
                <a:solidFill>
                  <a:schemeClr val="bg1"/>
                </a:solidFill>
              </a:rPr>
              <a:t>’ </a:t>
            </a:r>
            <a:r>
              <a:rPr lang="en-US" dirty="0" err="1" smtClean="0">
                <a:solidFill>
                  <a:schemeClr val="bg1"/>
                </a:solidFill>
              </a:rPr>
              <a:t>ook</a:t>
            </a:r>
            <a:r>
              <a:rPr lang="en-US" dirty="0" smtClean="0">
                <a:solidFill>
                  <a:schemeClr val="bg1"/>
                </a:solidFill>
              </a:rPr>
              <a:t> </a:t>
            </a:r>
            <a:r>
              <a:rPr lang="en-US" dirty="0" err="1" smtClean="0">
                <a:solidFill>
                  <a:schemeClr val="bg1"/>
                </a:solidFill>
              </a:rPr>
              <a:t>andere</a:t>
            </a:r>
            <a:r>
              <a:rPr lang="en-US" dirty="0" smtClean="0">
                <a:solidFill>
                  <a:schemeClr val="bg1"/>
                </a:solidFill>
              </a:rPr>
              <a:t> </a:t>
            </a:r>
            <a:r>
              <a:rPr lang="en-US" dirty="0" err="1" smtClean="0">
                <a:solidFill>
                  <a:schemeClr val="bg1"/>
                </a:solidFill>
              </a:rPr>
              <a:t>aspecten</a:t>
            </a:r>
            <a:r>
              <a:rPr lang="en-US" dirty="0" smtClean="0">
                <a:solidFill>
                  <a:schemeClr val="bg1"/>
                </a:solidFill>
              </a:rPr>
              <a:t>:</a:t>
            </a:r>
            <a:endParaRPr lang="nl-NL" dirty="0">
              <a:solidFill>
                <a:schemeClr val="bg1"/>
              </a:solidFill>
            </a:endParaRPr>
          </a:p>
        </p:txBody>
      </p:sp>
      <p:sp>
        <p:nvSpPr>
          <p:cNvPr id="3" name="Tijdelijke aanduiding voor inhoud 2"/>
          <p:cNvSpPr>
            <a:spLocks noGrp="1"/>
          </p:cNvSpPr>
          <p:nvPr>
            <p:ph idx="1"/>
          </p:nvPr>
        </p:nvSpPr>
        <p:spPr/>
        <p:txBody>
          <a:bodyPr/>
          <a:lstStyle/>
          <a:p>
            <a:r>
              <a:rPr lang="en-US" dirty="0" smtClean="0"/>
              <a:t>Grote </a:t>
            </a:r>
            <a:r>
              <a:rPr lang="en-US" dirty="0" err="1" smtClean="0"/>
              <a:t>varieteit</a:t>
            </a:r>
            <a:r>
              <a:rPr lang="en-US" dirty="0" smtClean="0"/>
              <a:t> in de </a:t>
            </a:r>
            <a:r>
              <a:rPr lang="en-US" dirty="0" err="1" smtClean="0"/>
              <a:t>gebruikte</a:t>
            </a:r>
            <a:r>
              <a:rPr lang="en-US" dirty="0" smtClean="0"/>
              <a:t> </a:t>
            </a:r>
            <a:r>
              <a:rPr lang="en-US" dirty="0" err="1" smtClean="0"/>
              <a:t>communicatieprotocollen</a:t>
            </a:r>
            <a:r>
              <a:rPr lang="en-US" dirty="0" smtClean="0"/>
              <a:t> (‘</a:t>
            </a:r>
            <a:r>
              <a:rPr lang="en-US" dirty="0" err="1" smtClean="0"/>
              <a:t>enveloppes</a:t>
            </a:r>
            <a:r>
              <a:rPr lang="en-US" dirty="0" smtClean="0"/>
              <a:t>’)</a:t>
            </a:r>
          </a:p>
          <a:p>
            <a:r>
              <a:rPr lang="en-US" dirty="0" smtClean="0"/>
              <a:t>Privacy &amp; security </a:t>
            </a:r>
            <a:r>
              <a:rPr lang="en-US" dirty="0" err="1" smtClean="0"/>
              <a:t>aspecten</a:t>
            </a:r>
            <a:r>
              <a:rPr lang="en-US" dirty="0" smtClean="0"/>
              <a:t> van </a:t>
            </a:r>
            <a:r>
              <a:rPr lang="en-US" dirty="0" err="1" smtClean="0"/>
              <a:t>uitwisseling</a:t>
            </a:r>
            <a:r>
              <a:rPr lang="en-US" dirty="0" smtClean="0"/>
              <a:t> </a:t>
            </a:r>
            <a:r>
              <a:rPr lang="en-US" dirty="0" err="1" smtClean="0"/>
              <a:t>leerlinggegevens</a:t>
            </a:r>
            <a:endParaRPr lang="nl-NL" dirty="0"/>
          </a:p>
        </p:txBody>
      </p:sp>
    </p:spTree>
    <p:extLst>
      <p:ext uri="{BB962C8B-B14F-4D97-AF65-F5344CB8AC3E}">
        <p14:creationId xmlns:p14="http://schemas.microsoft.com/office/powerpoint/2010/main" val="1349679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echthoek 418"/>
          <p:cNvSpPr/>
          <p:nvPr/>
        </p:nvSpPr>
        <p:spPr>
          <a:xfrm>
            <a:off x="2840" y="5479796"/>
            <a:ext cx="9144000" cy="5440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6" name="Rechthoek 415"/>
          <p:cNvSpPr/>
          <p:nvPr/>
        </p:nvSpPr>
        <p:spPr>
          <a:xfrm>
            <a:off x="2840" y="4291017"/>
            <a:ext cx="9144000" cy="5440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4" name="Rechthoek 413"/>
          <p:cNvSpPr/>
          <p:nvPr/>
        </p:nvSpPr>
        <p:spPr>
          <a:xfrm>
            <a:off x="2840" y="2996952"/>
            <a:ext cx="9144000" cy="5440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3" name="Rechthoek 162"/>
          <p:cNvSpPr/>
          <p:nvPr/>
        </p:nvSpPr>
        <p:spPr>
          <a:xfrm>
            <a:off x="0" y="0"/>
            <a:ext cx="9144000" cy="24208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1" name="Groep 60"/>
          <p:cNvGrpSpPr/>
          <p:nvPr/>
        </p:nvGrpSpPr>
        <p:grpSpPr>
          <a:xfrm>
            <a:off x="6610666" y="188640"/>
            <a:ext cx="1800200" cy="2016224"/>
            <a:chOff x="6516216" y="1324979"/>
            <a:chExt cx="1800200" cy="2016224"/>
          </a:xfrm>
          <a:solidFill>
            <a:srgbClr val="10B489"/>
          </a:solidFill>
        </p:grpSpPr>
        <p:sp>
          <p:nvSpPr>
            <p:cNvPr id="11" name="Staande oorkonde 10"/>
            <p:cNvSpPr/>
            <p:nvPr/>
          </p:nvSpPr>
          <p:spPr>
            <a:xfrm>
              <a:off x="6516216" y="1324979"/>
              <a:ext cx="1800200" cy="201622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32" name="Rechte verbindingslijn 31"/>
            <p:cNvCxnSpPr/>
            <p:nvPr/>
          </p:nvCxnSpPr>
          <p:spPr>
            <a:xfrm>
              <a:off x="7722350" y="1776162"/>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7722350" y="1700808"/>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6948264" y="2006384"/>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6948264" y="3079507"/>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7144190" y="2165108"/>
              <a:ext cx="807994"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948264" y="2261895"/>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948264" y="2361862"/>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7114373" y="2505270"/>
              <a:ext cx="837811"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6948264" y="2603069"/>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6948264" y="2707326"/>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6951579" y="2798371"/>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sp>
        <p:nvSpPr>
          <p:cNvPr id="13" name="Tijdelijke aanduiding voor inhoud 12"/>
          <p:cNvSpPr>
            <a:spLocks noGrp="1"/>
          </p:cNvSpPr>
          <p:nvPr>
            <p:ph idx="1"/>
          </p:nvPr>
        </p:nvSpPr>
        <p:spPr>
          <a:xfrm>
            <a:off x="457200" y="2564904"/>
            <a:ext cx="4114800" cy="4032448"/>
          </a:xfrm>
        </p:spPr>
        <p:txBody>
          <a:bodyPr>
            <a:normAutofit fontScale="62500" lnSpcReduction="20000"/>
          </a:bodyPr>
          <a:lstStyle/>
          <a:p>
            <a:pPr marL="0" indent="0" algn="r">
              <a:buNone/>
            </a:pPr>
            <a:r>
              <a:rPr lang="nl-NL" dirty="0" smtClean="0">
                <a:solidFill>
                  <a:schemeClr val="tx1">
                    <a:lumMod val="85000"/>
                    <a:lumOff val="15000"/>
                  </a:schemeClr>
                </a:solidFill>
              </a:rPr>
              <a:t>UWLR</a:t>
            </a:r>
          </a:p>
          <a:p>
            <a:pPr marL="0" indent="0" algn="r">
              <a:buNone/>
            </a:pPr>
            <a:endParaRPr lang="nl-NL" dirty="0" smtClean="0">
              <a:solidFill>
                <a:schemeClr val="tx1">
                  <a:lumMod val="85000"/>
                  <a:lumOff val="15000"/>
                </a:schemeClr>
              </a:solidFill>
            </a:endParaRPr>
          </a:p>
          <a:p>
            <a:pPr marL="0" indent="0" algn="r">
              <a:buNone/>
            </a:pPr>
            <a:r>
              <a:rPr lang="nl-NL" dirty="0" smtClean="0">
                <a:solidFill>
                  <a:schemeClr val="tx1">
                    <a:lumMod val="85000"/>
                    <a:lumOff val="15000"/>
                  </a:schemeClr>
                </a:solidFill>
              </a:rPr>
              <a:t>EDEXML</a:t>
            </a:r>
          </a:p>
          <a:p>
            <a:pPr marL="0" indent="0" algn="r">
              <a:buNone/>
            </a:pPr>
            <a:endParaRPr lang="nl-NL" dirty="0" smtClean="0">
              <a:solidFill>
                <a:schemeClr val="tx1">
                  <a:lumMod val="85000"/>
                  <a:lumOff val="15000"/>
                </a:schemeClr>
              </a:solidFill>
            </a:endParaRPr>
          </a:p>
          <a:p>
            <a:pPr marL="0" indent="0" algn="r">
              <a:buNone/>
            </a:pPr>
            <a:r>
              <a:rPr lang="nl-NL" dirty="0" smtClean="0">
                <a:solidFill>
                  <a:schemeClr val="tx1">
                    <a:lumMod val="85000"/>
                    <a:lumOff val="15000"/>
                  </a:schemeClr>
                </a:solidFill>
              </a:rPr>
              <a:t>OSO</a:t>
            </a:r>
          </a:p>
          <a:p>
            <a:pPr marL="0" indent="0" algn="r">
              <a:buNone/>
            </a:pPr>
            <a:endParaRPr lang="nl-NL" dirty="0" smtClean="0">
              <a:solidFill>
                <a:schemeClr val="tx1">
                  <a:lumMod val="85000"/>
                  <a:lumOff val="15000"/>
                </a:schemeClr>
              </a:solidFill>
            </a:endParaRPr>
          </a:p>
          <a:p>
            <a:pPr marL="0" indent="0" algn="r">
              <a:buNone/>
            </a:pPr>
            <a:r>
              <a:rPr lang="nl-NL" dirty="0" smtClean="0">
                <a:solidFill>
                  <a:schemeClr val="tx1">
                    <a:lumMod val="85000"/>
                    <a:lumOff val="15000"/>
                  </a:schemeClr>
                </a:solidFill>
              </a:rPr>
              <a:t>OSO </a:t>
            </a:r>
            <a:r>
              <a:rPr lang="nl-NL" dirty="0" err="1" smtClean="0">
                <a:solidFill>
                  <a:schemeClr val="tx1">
                    <a:lumMod val="85000"/>
                    <a:lumOff val="15000"/>
                  </a:schemeClr>
                </a:solidFill>
              </a:rPr>
              <a:t>Gegevensset</a:t>
            </a:r>
            <a:endParaRPr lang="nl-NL" dirty="0" smtClean="0">
              <a:solidFill>
                <a:schemeClr val="tx1">
                  <a:lumMod val="85000"/>
                  <a:lumOff val="15000"/>
                </a:schemeClr>
              </a:solidFill>
            </a:endParaRPr>
          </a:p>
          <a:p>
            <a:pPr marL="0" indent="0" algn="r">
              <a:buNone/>
            </a:pPr>
            <a:endParaRPr lang="nl-NL" dirty="0" smtClean="0">
              <a:solidFill>
                <a:schemeClr val="tx1">
                  <a:lumMod val="85000"/>
                  <a:lumOff val="15000"/>
                </a:schemeClr>
              </a:solidFill>
            </a:endParaRPr>
          </a:p>
          <a:p>
            <a:pPr marL="0" indent="0" algn="r">
              <a:buNone/>
            </a:pPr>
            <a:r>
              <a:rPr lang="nl-NL" dirty="0" smtClean="0">
                <a:solidFill>
                  <a:schemeClr val="tx1">
                    <a:lumMod val="85000"/>
                    <a:lumOff val="15000"/>
                  </a:schemeClr>
                </a:solidFill>
              </a:rPr>
              <a:t>Edukoppeling</a:t>
            </a:r>
          </a:p>
          <a:p>
            <a:pPr marL="0" indent="0" algn="r">
              <a:buNone/>
            </a:pPr>
            <a:endParaRPr lang="nl-NL" dirty="0" smtClean="0">
              <a:solidFill>
                <a:schemeClr val="tx1">
                  <a:lumMod val="85000"/>
                  <a:lumOff val="15000"/>
                </a:schemeClr>
              </a:solidFill>
            </a:endParaRPr>
          </a:p>
          <a:p>
            <a:pPr marL="457200" lvl="1" indent="0" algn="r">
              <a:buNone/>
            </a:pPr>
            <a:r>
              <a:rPr lang="nl-NL" dirty="0" smtClean="0">
                <a:solidFill>
                  <a:schemeClr val="tx1">
                    <a:lumMod val="85000"/>
                    <a:lumOff val="15000"/>
                  </a:schemeClr>
                </a:solidFill>
              </a:rPr>
              <a:t>Edukoppeling transactiestandaard</a:t>
            </a:r>
          </a:p>
          <a:p>
            <a:pPr marL="457200" lvl="1" indent="0" algn="r">
              <a:buNone/>
            </a:pPr>
            <a:endParaRPr lang="nl-NL" dirty="0" smtClean="0">
              <a:solidFill>
                <a:schemeClr val="tx1">
                  <a:lumMod val="85000"/>
                  <a:lumOff val="15000"/>
                </a:schemeClr>
              </a:solidFill>
            </a:endParaRPr>
          </a:p>
          <a:p>
            <a:pPr marL="457200" lvl="1" indent="0" algn="r">
              <a:buNone/>
            </a:pPr>
            <a:r>
              <a:rPr lang="nl-NL" dirty="0" smtClean="0">
                <a:solidFill>
                  <a:schemeClr val="tx1">
                    <a:lumMod val="85000"/>
                    <a:lumOff val="15000"/>
                  </a:schemeClr>
                </a:solidFill>
              </a:rPr>
              <a:t>Edukoppeling certificeringsschema</a:t>
            </a:r>
          </a:p>
        </p:txBody>
      </p:sp>
      <p:grpSp>
        <p:nvGrpSpPr>
          <p:cNvPr id="29" name="Groep 28"/>
          <p:cNvGrpSpPr/>
          <p:nvPr/>
        </p:nvGrpSpPr>
        <p:grpSpPr>
          <a:xfrm>
            <a:off x="3221426" y="487626"/>
            <a:ext cx="2304256" cy="1296144"/>
            <a:chOff x="3491880" y="1772816"/>
            <a:chExt cx="2304256" cy="1296144"/>
          </a:xfrm>
          <a:solidFill>
            <a:srgbClr val="10B489"/>
          </a:solidFill>
        </p:grpSpPr>
        <p:sp>
          <p:nvSpPr>
            <p:cNvPr id="4" name="Rechthoek 3"/>
            <p:cNvSpPr/>
            <p:nvPr/>
          </p:nvSpPr>
          <p:spPr>
            <a:xfrm>
              <a:off x="3491880" y="1772816"/>
              <a:ext cx="2304256" cy="1296144"/>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p:cNvCxnSpPr/>
            <p:nvPr/>
          </p:nvCxnSpPr>
          <p:spPr>
            <a:xfrm>
              <a:off x="3491880" y="1772816"/>
              <a:ext cx="1152128" cy="648072"/>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4644008" y="1772816"/>
              <a:ext cx="1152128" cy="648072"/>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4256586" y="1902126"/>
              <a:ext cx="675725"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4256586" y="2008718"/>
              <a:ext cx="675725"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25" name="Groep 24"/>
          <p:cNvGrpSpPr/>
          <p:nvPr/>
        </p:nvGrpSpPr>
        <p:grpSpPr>
          <a:xfrm>
            <a:off x="3784103" y="834074"/>
            <a:ext cx="2304256" cy="1296144"/>
            <a:chOff x="3678693" y="1912740"/>
            <a:chExt cx="2304256" cy="1296144"/>
          </a:xfrm>
          <a:solidFill>
            <a:srgbClr val="10B489"/>
          </a:solidFill>
        </p:grpSpPr>
        <p:sp>
          <p:nvSpPr>
            <p:cNvPr id="15" name="Rechthoek 14"/>
            <p:cNvSpPr/>
            <p:nvPr/>
          </p:nvSpPr>
          <p:spPr>
            <a:xfrm>
              <a:off x="3678693" y="1912740"/>
              <a:ext cx="2304256" cy="1296144"/>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Rechte verbindingslijn 15"/>
            <p:cNvCxnSpPr/>
            <p:nvPr/>
          </p:nvCxnSpPr>
          <p:spPr>
            <a:xfrm>
              <a:off x="4000128" y="2420888"/>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H="1">
              <a:off x="4000128" y="2573288"/>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H="1">
              <a:off x="4000128" y="2725688"/>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sp>
        <p:nvSpPr>
          <p:cNvPr id="31" name="Lint omhoog 30"/>
          <p:cNvSpPr/>
          <p:nvPr/>
        </p:nvSpPr>
        <p:spPr>
          <a:xfrm>
            <a:off x="4641978" y="499086"/>
            <a:ext cx="447601" cy="234381"/>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Lint omhoog 36"/>
          <p:cNvSpPr/>
          <p:nvPr/>
        </p:nvSpPr>
        <p:spPr>
          <a:xfrm>
            <a:off x="7208823" y="1854630"/>
            <a:ext cx="447601" cy="234381"/>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0" name="Groep 59"/>
          <p:cNvGrpSpPr/>
          <p:nvPr/>
        </p:nvGrpSpPr>
        <p:grpSpPr>
          <a:xfrm>
            <a:off x="7296331" y="1171013"/>
            <a:ext cx="692611" cy="282591"/>
            <a:chOff x="1187624" y="2942759"/>
            <a:chExt cx="692611" cy="282591"/>
          </a:xfrm>
          <a:solidFill>
            <a:srgbClr val="10B489"/>
          </a:solidFill>
        </p:grpSpPr>
        <p:sp>
          <p:nvSpPr>
            <p:cNvPr id="47" name="Ovaal 46"/>
            <p:cNvSpPr/>
            <p:nvPr/>
          </p:nvSpPr>
          <p:spPr>
            <a:xfrm>
              <a:off x="1187624" y="2942759"/>
              <a:ext cx="288032" cy="282591"/>
            </a:xfrm>
            <a:prstGeom prst="ellipse">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al 47"/>
            <p:cNvSpPr/>
            <p:nvPr/>
          </p:nvSpPr>
          <p:spPr>
            <a:xfrm>
              <a:off x="1217441" y="3036709"/>
              <a:ext cx="98051" cy="94118"/>
            </a:xfrm>
            <a:prstGeom prst="ellipse">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Vrije vorm 50"/>
            <p:cNvSpPr/>
            <p:nvPr/>
          </p:nvSpPr>
          <p:spPr>
            <a:xfrm>
              <a:off x="1461135" y="3038475"/>
              <a:ext cx="419100" cy="139065"/>
            </a:xfrm>
            <a:custGeom>
              <a:avLst/>
              <a:gdLst>
                <a:gd name="connsiteX0" fmla="*/ 13335 w 419100"/>
                <a:gd name="connsiteY0" fmla="*/ 0 h 139065"/>
                <a:gd name="connsiteX1" fmla="*/ 388620 w 419100"/>
                <a:gd name="connsiteY1" fmla="*/ 0 h 139065"/>
                <a:gd name="connsiteX2" fmla="*/ 419100 w 419100"/>
                <a:gd name="connsiteY2" fmla="*/ 32385 h 139065"/>
                <a:gd name="connsiteX3" fmla="*/ 375285 w 419100"/>
                <a:gd name="connsiteY3" fmla="*/ 81915 h 139065"/>
                <a:gd name="connsiteX4" fmla="*/ 331470 w 419100"/>
                <a:gd name="connsiteY4" fmla="*/ 70485 h 139065"/>
                <a:gd name="connsiteX5" fmla="*/ 304800 w 419100"/>
                <a:gd name="connsiteY5" fmla="*/ 125730 h 139065"/>
                <a:gd name="connsiteX6" fmla="*/ 247650 w 419100"/>
                <a:gd name="connsiteY6" fmla="*/ 72390 h 139065"/>
                <a:gd name="connsiteX7" fmla="*/ 215265 w 419100"/>
                <a:gd name="connsiteY7" fmla="*/ 120015 h 139065"/>
                <a:gd name="connsiteX8" fmla="*/ 184785 w 419100"/>
                <a:gd name="connsiteY8" fmla="*/ 74295 h 139065"/>
                <a:gd name="connsiteX9" fmla="*/ 123825 w 419100"/>
                <a:gd name="connsiteY9" fmla="*/ 139065 h 139065"/>
                <a:gd name="connsiteX10" fmla="*/ 95250 w 419100"/>
                <a:gd name="connsiteY10" fmla="*/ 95250 h 139065"/>
                <a:gd name="connsiteX11" fmla="*/ 62865 w 419100"/>
                <a:gd name="connsiteY11" fmla="*/ 89535 h 139065"/>
                <a:gd name="connsiteX12" fmla="*/ 40005 w 419100"/>
                <a:gd name="connsiteY12" fmla="*/ 131445 h 139065"/>
                <a:gd name="connsiteX13" fmla="*/ 0 w 419100"/>
                <a:gd name="connsiteY13" fmla="*/ 110490 h 139065"/>
                <a:gd name="connsiteX14" fmla="*/ 13335 w 419100"/>
                <a:gd name="connsiteY14" fmla="*/ 0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100" h="139065">
                  <a:moveTo>
                    <a:pt x="13335" y="0"/>
                  </a:moveTo>
                  <a:lnTo>
                    <a:pt x="388620" y="0"/>
                  </a:lnTo>
                  <a:lnTo>
                    <a:pt x="419100" y="32385"/>
                  </a:lnTo>
                  <a:lnTo>
                    <a:pt x="375285" y="81915"/>
                  </a:lnTo>
                  <a:lnTo>
                    <a:pt x="331470" y="70485"/>
                  </a:lnTo>
                  <a:lnTo>
                    <a:pt x="304800" y="125730"/>
                  </a:lnTo>
                  <a:lnTo>
                    <a:pt x="247650" y="72390"/>
                  </a:lnTo>
                  <a:lnTo>
                    <a:pt x="215265" y="120015"/>
                  </a:lnTo>
                  <a:lnTo>
                    <a:pt x="184785" y="74295"/>
                  </a:lnTo>
                  <a:lnTo>
                    <a:pt x="123825" y="139065"/>
                  </a:lnTo>
                  <a:lnTo>
                    <a:pt x="95250" y="95250"/>
                  </a:lnTo>
                  <a:lnTo>
                    <a:pt x="62865" y="89535"/>
                  </a:lnTo>
                  <a:lnTo>
                    <a:pt x="40005" y="131445"/>
                  </a:lnTo>
                  <a:lnTo>
                    <a:pt x="0" y="110490"/>
                  </a:lnTo>
                  <a:lnTo>
                    <a:pt x="13335" y="0"/>
                  </a:lnTo>
                  <a:close/>
                </a:path>
              </a:pathLst>
            </a:cu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3" name="Rechte verbindingslijn 52"/>
            <p:cNvCxnSpPr/>
            <p:nvPr/>
          </p:nvCxnSpPr>
          <p:spPr>
            <a:xfrm flipH="1">
              <a:off x="1457706" y="3047456"/>
              <a:ext cx="10330" cy="97322"/>
            </a:xfrm>
            <a:prstGeom prst="line">
              <a:avLst/>
            </a:prstGeom>
            <a:grpFill/>
            <a:ln w="57150">
              <a:solidFill>
                <a:srgbClr val="0B7F61"/>
              </a:solidFill>
            </a:ln>
          </p:spPr>
          <p:style>
            <a:lnRef idx="1">
              <a:schemeClr val="accent1"/>
            </a:lnRef>
            <a:fillRef idx="0">
              <a:schemeClr val="accent1"/>
            </a:fillRef>
            <a:effectRef idx="0">
              <a:schemeClr val="accent1"/>
            </a:effectRef>
            <a:fontRef idx="minor">
              <a:schemeClr val="tx1"/>
            </a:fontRef>
          </p:style>
        </p:cxnSp>
      </p:grpSp>
      <p:sp>
        <p:nvSpPr>
          <p:cNvPr id="62" name="Gekromde PIJL-OMLAAG 61"/>
          <p:cNvSpPr/>
          <p:nvPr/>
        </p:nvSpPr>
        <p:spPr>
          <a:xfrm rot="15067245">
            <a:off x="3466228" y="1885088"/>
            <a:ext cx="124955" cy="106377"/>
          </a:xfrm>
          <a:prstGeom prst="curvedDownArrow">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98" name="Groep 97"/>
          <p:cNvGrpSpPr/>
          <p:nvPr/>
        </p:nvGrpSpPr>
        <p:grpSpPr>
          <a:xfrm>
            <a:off x="673010" y="651172"/>
            <a:ext cx="1990824" cy="1077075"/>
            <a:chOff x="611560" y="651172"/>
            <a:chExt cx="1990824" cy="1077075"/>
          </a:xfrm>
          <a:solidFill>
            <a:srgbClr val="10B489"/>
          </a:solidFill>
        </p:grpSpPr>
        <p:grpSp>
          <p:nvGrpSpPr>
            <p:cNvPr id="84" name="Groep 83"/>
            <p:cNvGrpSpPr/>
            <p:nvPr/>
          </p:nvGrpSpPr>
          <p:grpSpPr>
            <a:xfrm>
              <a:off x="2170336" y="651172"/>
              <a:ext cx="432048" cy="1077075"/>
              <a:chOff x="2170336" y="1700808"/>
              <a:chExt cx="432048" cy="1077075"/>
            </a:xfrm>
            <a:grpFill/>
          </p:grpSpPr>
          <p:sp>
            <p:nvSpPr>
              <p:cNvPr id="65" name="Rechthoek 64"/>
              <p:cNvSpPr/>
              <p:nvPr/>
            </p:nvSpPr>
            <p:spPr>
              <a:xfrm>
                <a:off x="2170336"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p:cNvCxnSpPr/>
              <p:nvPr/>
            </p:nvCxnSpPr>
            <p:spPr>
              <a:xfrm>
                <a:off x="2386360"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70" name="Rechthoek 69"/>
              <p:cNvSpPr/>
              <p:nvPr/>
            </p:nvSpPr>
            <p:spPr>
              <a:xfrm>
                <a:off x="2315592" y="2165108"/>
                <a:ext cx="147856" cy="37702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5" name="Groep 84"/>
            <p:cNvGrpSpPr/>
            <p:nvPr/>
          </p:nvGrpSpPr>
          <p:grpSpPr>
            <a:xfrm>
              <a:off x="1403648" y="651172"/>
              <a:ext cx="432048" cy="1077075"/>
              <a:chOff x="1403648" y="1700808"/>
              <a:chExt cx="432048" cy="1077075"/>
            </a:xfrm>
            <a:grpFill/>
          </p:grpSpPr>
          <p:sp>
            <p:nvSpPr>
              <p:cNvPr id="63" name="Rechthoek 62"/>
              <p:cNvSpPr/>
              <p:nvPr/>
            </p:nvSpPr>
            <p:spPr>
              <a:xfrm>
                <a:off x="1403648"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8" name="Rechte verbindingslijn 67"/>
              <p:cNvCxnSpPr/>
              <p:nvPr/>
            </p:nvCxnSpPr>
            <p:spPr>
              <a:xfrm>
                <a:off x="1602430"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71" name="Rechthoek 70"/>
              <p:cNvSpPr/>
              <p:nvPr/>
            </p:nvSpPr>
            <p:spPr>
              <a:xfrm>
                <a:off x="1528502" y="2045336"/>
                <a:ext cx="147856" cy="592623"/>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6" name="Groep 85"/>
            <p:cNvGrpSpPr/>
            <p:nvPr/>
          </p:nvGrpSpPr>
          <p:grpSpPr>
            <a:xfrm>
              <a:off x="611560" y="651172"/>
              <a:ext cx="432048" cy="1077075"/>
              <a:chOff x="611560" y="1700808"/>
              <a:chExt cx="432048" cy="1077075"/>
            </a:xfrm>
            <a:grpFill/>
          </p:grpSpPr>
          <p:sp>
            <p:nvSpPr>
              <p:cNvPr id="64" name="Rechthoek 63"/>
              <p:cNvSpPr/>
              <p:nvPr/>
            </p:nvSpPr>
            <p:spPr>
              <a:xfrm>
                <a:off x="611560"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7" name="Rechte verbindingslijn 66"/>
              <p:cNvCxnSpPr>
                <a:stCxn id="64" idx="2"/>
              </p:cNvCxnSpPr>
              <p:nvPr/>
            </p:nvCxnSpPr>
            <p:spPr>
              <a:xfrm>
                <a:off x="827584"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72" name="Rechthoek 71"/>
              <p:cNvSpPr/>
              <p:nvPr/>
            </p:nvSpPr>
            <p:spPr>
              <a:xfrm>
                <a:off x="753656" y="2045336"/>
                <a:ext cx="147856" cy="216559"/>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p:nvSpPr>
            <p:spPr>
              <a:xfrm>
                <a:off x="753656" y="2421400"/>
                <a:ext cx="147856" cy="216559"/>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75" name="Rechte verbindingslijn met pijl 74"/>
            <p:cNvCxnSpPr/>
            <p:nvPr/>
          </p:nvCxnSpPr>
          <p:spPr>
            <a:xfrm>
              <a:off x="899592" y="1181392"/>
              <a:ext cx="619328" cy="0"/>
            </a:xfrm>
            <a:prstGeom prst="straightConnector1">
              <a:avLst/>
            </a:prstGeom>
            <a:grpFill/>
            <a:ln>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Rechte verbindingslijn met pijl 78"/>
            <p:cNvCxnSpPr/>
            <p:nvPr/>
          </p:nvCxnSpPr>
          <p:spPr>
            <a:xfrm>
              <a:off x="899592" y="1023912"/>
              <a:ext cx="619328" cy="0"/>
            </a:xfrm>
            <a:prstGeom prst="straightConnector1">
              <a:avLst/>
            </a:prstGeom>
            <a:grpFill/>
            <a:ln w="38100">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p:cNvCxnSpPr/>
            <p:nvPr/>
          </p:nvCxnSpPr>
          <p:spPr>
            <a:xfrm>
              <a:off x="899592" y="1392212"/>
              <a:ext cx="619328" cy="0"/>
            </a:xfrm>
            <a:prstGeom prst="straightConnector1">
              <a:avLst/>
            </a:prstGeom>
            <a:grpFill/>
            <a:ln>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p:cNvCxnSpPr/>
            <p:nvPr/>
          </p:nvCxnSpPr>
          <p:spPr>
            <a:xfrm>
              <a:off x="899592" y="1570012"/>
              <a:ext cx="619328" cy="0"/>
            </a:xfrm>
            <a:prstGeom prst="straightConnector1">
              <a:avLst/>
            </a:prstGeom>
            <a:grpFill/>
            <a:ln w="38100">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Rechte verbindingslijn met pijl 81"/>
            <p:cNvCxnSpPr/>
            <p:nvPr/>
          </p:nvCxnSpPr>
          <p:spPr>
            <a:xfrm>
              <a:off x="1686992" y="1118780"/>
              <a:ext cx="619328" cy="0"/>
            </a:xfrm>
            <a:prstGeom prst="straightConnector1">
              <a:avLst/>
            </a:prstGeom>
            <a:grpFill/>
            <a:ln>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83" name="Rechte verbindingslijn met pijl 82"/>
            <p:cNvCxnSpPr/>
            <p:nvPr/>
          </p:nvCxnSpPr>
          <p:spPr>
            <a:xfrm>
              <a:off x="1686992" y="1478572"/>
              <a:ext cx="619328" cy="0"/>
            </a:xfrm>
            <a:prstGeom prst="straightConnector1">
              <a:avLst/>
            </a:prstGeom>
            <a:grpFill/>
            <a:ln w="38100">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5" name="Lint omhoog 94"/>
          <p:cNvSpPr/>
          <p:nvPr/>
        </p:nvSpPr>
        <p:spPr>
          <a:xfrm>
            <a:off x="589345" y="589214"/>
            <a:ext cx="236645" cy="123916"/>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Lint omhoog 95"/>
          <p:cNvSpPr/>
          <p:nvPr/>
        </p:nvSpPr>
        <p:spPr>
          <a:xfrm>
            <a:off x="1343725" y="589214"/>
            <a:ext cx="236645" cy="123916"/>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Lint omhoog 96"/>
          <p:cNvSpPr/>
          <p:nvPr/>
        </p:nvSpPr>
        <p:spPr>
          <a:xfrm>
            <a:off x="2113463" y="589214"/>
            <a:ext cx="236645" cy="123916"/>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87" name="Groep 186"/>
          <p:cNvGrpSpPr/>
          <p:nvPr/>
        </p:nvGrpSpPr>
        <p:grpSpPr>
          <a:xfrm>
            <a:off x="4804537" y="3652339"/>
            <a:ext cx="1006601" cy="559961"/>
            <a:chOff x="5523381" y="3367042"/>
            <a:chExt cx="2047555" cy="1139033"/>
          </a:xfrm>
        </p:grpSpPr>
        <p:grpSp>
          <p:nvGrpSpPr>
            <p:cNvPr id="164" name="Groep 163"/>
            <p:cNvGrpSpPr/>
            <p:nvPr/>
          </p:nvGrpSpPr>
          <p:grpSpPr>
            <a:xfrm>
              <a:off x="5580112" y="3429000"/>
              <a:ext cx="1990824" cy="1077075"/>
              <a:chOff x="611560" y="651172"/>
              <a:chExt cx="1990824" cy="1077075"/>
            </a:xfrm>
            <a:solidFill>
              <a:srgbClr val="10B489"/>
            </a:solidFill>
          </p:grpSpPr>
          <p:grpSp>
            <p:nvGrpSpPr>
              <p:cNvPr id="165" name="Groep 164"/>
              <p:cNvGrpSpPr/>
              <p:nvPr/>
            </p:nvGrpSpPr>
            <p:grpSpPr>
              <a:xfrm>
                <a:off x="2170336" y="651172"/>
                <a:ext cx="432048" cy="1077075"/>
                <a:chOff x="2170336" y="1700808"/>
                <a:chExt cx="432048" cy="1077075"/>
              </a:xfrm>
              <a:grpFill/>
            </p:grpSpPr>
            <p:sp>
              <p:nvSpPr>
                <p:cNvPr id="181" name="Rechthoek 180"/>
                <p:cNvSpPr/>
                <p:nvPr/>
              </p:nvSpPr>
              <p:spPr>
                <a:xfrm>
                  <a:off x="2170336" y="1700808"/>
                  <a:ext cx="432048" cy="21120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182" name="Rechte verbindingslijn 181"/>
                <p:cNvCxnSpPr/>
                <p:nvPr/>
              </p:nvCxnSpPr>
              <p:spPr>
                <a:xfrm>
                  <a:off x="2386360" y="1912013"/>
                  <a:ext cx="0" cy="86587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sp>
              <p:nvSpPr>
                <p:cNvPr id="183" name="Rechthoek 182"/>
                <p:cNvSpPr/>
                <p:nvPr/>
              </p:nvSpPr>
              <p:spPr>
                <a:xfrm>
                  <a:off x="2315592" y="2165108"/>
                  <a:ext cx="147856" cy="37702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grpSp>
            <p:nvGrpSpPr>
              <p:cNvPr id="166" name="Groep 165"/>
              <p:cNvGrpSpPr/>
              <p:nvPr/>
            </p:nvGrpSpPr>
            <p:grpSpPr>
              <a:xfrm>
                <a:off x="1403648" y="651172"/>
                <a:ext cx="432048" cy="1077075"/>
                <a:chOff x="1403648" y="1700808"/>
                <a:chExt cx="432048" cy="1077075"/>
              </a:xfrm>
              <a:grpFill/>
            </p:grpSpPr>
            <p:sp>
              <p:nvSpPr>
                <p:cNvPr id="178" name="Rechthoek 177"/>
                <p:cNvSpPr/>
                <p:nvPr/>
              </p:nvSpPr>
              <p:spPr>
                <a:xfrm>
                  <a:off x="1403648" y="1700808"/>
                  <a:ext cx="432048" cy="21120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179" name="Rechte verbindingslijn 178"/>
                <p:cNvCxnSpPr/>
                <p:nvPr/>
              </p:nvCxnSpPr>
              <p:spPr>
                <a:xfrm>
                  <a:off x="1602430" y="1912013"/>
                  <a:ext cx="0" cy="86587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sp>
              <p:nvSpPr>
                <p:cNvPr id="180" name="Rechthoek 179"/>
                <p:cNvSpPr/>
                <p:nvPr/>
              </p:nvSpPr>
              <p:spPr>
                <a:xfrm>
                  <a:off x="1528502" y="2045336"/>
                  <a:ext cx="147856" cy="59262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grpSp>
            <p:nvGrpSpPr>
              <p:cNvPr id="167" name="Groep 166"/>
              <p:cNvGrpSpPr/>
              <p:nvPr/>
            </p:nvGrpSpPr>
            <p:grpSpPr>
              <a:xfrm>
                <a:off x="611560" y="651172"/>
                <a:ext cx="432048" cy="1077075"/>
                <a:chOff x="611560" y="1700808"/>
                <a:chExt cx="432048" cy="1077075"/>
              </a:xfrm>
              <a:grpFill/>
            </p:grpSpPr>
            <p:sp>
              <p:nvSpPr>
                <p:cNvPr id="174" name="Rechthoek 173"/>
                <p:cNvSpPr/>
                <p:nvPr/>
              </p:nvSpPr>
              <p:spPr>
                <a:xfrm>
                  <a:off x="611560" y="1700808"/>
                  <a:ext cx="432048" cy="21120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175" name="Rechte verbindingslijn 174"/>
                <p:cNvCxnSpPr>
                  <a:stCxn id="174" idx="2"/>
                </p:cNvCxnSpPr>
                <p:nvPr/>
              </p:nvCxnSpPr>
              <p:spPr>
                <a:xfrm>
                  <a:off x="827584" y="1912013"/>
                  <a:ext cx="0" cy="86587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sp>
              <p:nvSpPr>
                <p:cNvPr id="176" name="Rechthoek 175"/>
                <p:cNvSpPr/>
                <p:nvPr/>
              </p:nvSpPr>
              <p:spPr>
                <a:xfrm>
                  <a:off x="753656" y="2045336"/>
                  <a:ext cx="147856" cy="21655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7" name="Rechthoek 176"/>
                <p:cNvSpPr/>
                <p:nvPr/>
              </p:nvSpPr>
              <p:spPr>
                <a:xfrm>
                  <a:off x="753656" y="2421400"/>
                  <a:ext cx="147856" cy="21655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cxnSp>
            <p:nvCxnSpPr>
              <p:cNvPr id="168" name="Rechte verbindingslijn met pijl 167"/>
              <p:cNvCxnSpPr/>
              <p:nvPr/>
            </p:nvCxnSpPr>
            <p:spPr>
              <a:xfrm>
                <a:off x="899592" y="1181392"/>
                <a:ext cx="619328" cy="0"/>
              </a:xfrm>
              <a:prstGeom prst="straightConnector1">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cxnSp>
          <p:cxnSp>
            <p:nvCxnSpPr>
              <p:cNvPr id="169" name="Rechte verbindingslijn met pijl 168"/>
              <p:cNvCxnSpPr/>
              <p:nvPr/>
            </p:nvCxnSpPr>
            <p:spPr>
              <a:xfrm>
                <a:off x="899592" y="1023912"/>
                <a:ext cx="619328" cy="0"/>
              </a:xfrm>
              <a:prstGeom prst="straightConnector1">
                <a:avLst/>
              </a:prstGeom>
              <a:ln>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170" name="Rechte verbindingslijn met pijl 169"/>
              <p:cNvCxnSpPr/>
              <p:nvPr/>
            </p:nvCxnSpPr>
            <p:spPr>
              <a:xfrm>
                <a:off x="899592" y="1392212"/>
                <a:ext cx="619328" cy="0"/>
              </a:xfrm>
              <a:prstGeom prst="straightConnector1">
                <a:avLst/>
              </a:prstGeom>
              <a:ln>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171" name="Rechte verbindingslijn met pijl 170"/>
              <p:cNvCxnSpPr/>
              <p:nvPr/>
            </p:nvCxnSpPr>
            <p:spPr>
              <a:xfrm>
                <a:off x="899592" y="1570012"/>
                <a:ext cx="619328" cy="0"/>
              </a:xfrm>
              <a:prstGeom prst="straightConnector1">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cxnSp>
          <p:cxnSp>
            <p:nvCxnSpPr>
              <p:cNvPr id="172" name="Rechte verbindingslijn met pijl 171"/>
              <p:cNvCxnSpPr/>
              <p:nvPr/>
            </p:nvCxnSpPr>
            <p:spPr>
              <a:xfrm>
                <a:off x="1686992" y="1118780"/>
                <a:ext cx="619328" cy="0"/>
              </a:xfrm>
              <a:prstGeom prst="straightConnector1">
                <a:avLst/>
              </a:prstGeom>
              <a:ln>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173" name="Rechte verbindingslijn met pijl 172"/>
              <p:cNvCxnSpPr/>
              <p:nvPr/>
            </p:nvCxnSpPr>
            <p:spPr>
              <a:xfrm>
                <a:off x="1686992" y="1478572"/>
                <a:ext cx="619328" cy="0"/>
              </a:xfrm>
              <a:prstGeom prst="straightConnector1">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cxnSp>
        </p:grpSp>
        <p:sp>
          <p:nvSpPr>
            <p:cNvPr id="184" name="Lint omhoog 183"/>
            <p:cNvSpPr/>
            <p:nvPr/>
          </p:nvSpPr>
          <p:spPr>
            <a:xfrm>
              <a:off x="5523381" y="3367042"/>
              <a:ext cx="236645" cy="123916"/>
            </a:xfrm>
            <a:prstGeom prst="ribbon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85" name="Lint omhoog 184"/>
            <p:cNvSpPr/>
            <p:nvPr/>
          </p:nvSpPr>
          <p:spPr>
            <a:xfrm>
              <a:off x="6277761" y="3367042"/>
              <a:ext cx="236645" cy="123916"/>
            </a:xfrm>
            <a:prstGeom prst="ribbon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86" name="Lint omhoog 185"/>
            <p:cNvSpPr/>
            <p:nvPr/>
          </p:nvSpPr>
          <p:spPr>
            <a:xfrm>
              <a:off x="7047499" y="3367042"/>
              <a:ext cx="236645" cy="123916"/>
            </a:xfrm>
            <a:prstGeom prst="ribbon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grpSp>
        <p:nvGrpSpPr>
          <p:cNvPr id="188" name="Groep 187"/>
          <p:cNvGrpSpPr/>
          <p:nvPr/>
        </p:nvGrpSpPr>
        <p:grpSpPr>
          <a:xfrm>
            <a:off x="7037236" y="3713257"/>
            <a:ext cx="365938" cy="409851"/>
            <a:chOff x="6516216" y="1324979"/>
            <a:chExt cx="1800200" cy="2016224"/>
          </a:xfrm>
          <a:solidFill>
            <a:srgbClr val="10B489"/>
          </a:solidFill>
        </p:grpSpPr>
        <p:sp>
          <p:nvSpPr>
            <p:cNvPr id="189" name="Staande oorkonde 188"/>
            <p:cNvSpPr/>
            <p:nvPr/>
          </p:nvSpPr>
          <p:spPr>
            <a:xfrm>
              <a:off x="6516216" y="1324979"/>
              <a:ext cx="1800200" cy="201622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0" name="Rechte verbindingslijn 189"/>
            <p:cNvCxnSpPr/>
            <p:nvPr/>
          </p:nvCxnSpPr>
          <p:spPr>
            <a:xfrm>
              <a:off x="7722350" y="1776162"/>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p:cNvCxnSpPr/>
            <p:nvPr/>
          </p:nvCxnSpPr>
          <p:spPr>
            <a:xfrm>
              <a:off x="7722350" y="1700808"/>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2" name="Rechte verbindingslijn 191"/>
            <p:cNvCxnSpPr/>
            <p:nvPr/>
          </p:nvCxnSpPr>
          <p:spPr>
            <a:xfrm>
              <a:off x="6948264" y="2006384"/>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p:cNvCxnSpPr/>
            <p:nvPr/>
          </p:nvCxnSpPr>
          <p:spPr>
            <a:xfrm>
              <a:off x="6948264" y="3079507"/>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p:cNvCxnSpPr/>
            <p:nvPr/>
          </p:nvCxnSpPr>
          <p:spPr>
            <a:xfrm>
              <a:off x="7144190" y="2165108"/>
              <a:ext cx="807994"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5" name="Rechte verbindingslijn 194"/>
            <p:cNvCxnSpPr/>
            <p:nvPr/>
          </p:nvCxnSpPr>
          <p:spPr>
            <a:xfrm>
              <a:off x="6948264" y="2261895"/>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p:cNvCxnSpPr/>
            <p:nvPr/>
          </p:nvCxnSpPr>
          <p:spPr>
            <a:xfrm>
              <a:off x="6948264" y="2361862"/>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p:cNvCxnSpPr/>
            <p:nvPr/>
          </p:nvCxnSpPr>
          <p:spPr>
            <a:xfrm>
              <a:off x="7114373" y="2505270"/>
              <a:ext cx="837811"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8" name="Rechte verbindingslijn 197"/>
            <p:cNvCxnSpPr/>
            <p:nvPr/>
          </p:nvCxnSpPr>
          <p:spPr>
            <a:xfrm>
              <a:off x="6948264" y="2603069"/>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99" name="Rechte verbindingslijn 198"/>
            <p:cNvCxnSpPr/>
            <p:nvPr/>
          </p:nvCxnSpPr>
          <p:spPr>
            <a:xfrm>
              <a:off x="6948264" y="2707326"/>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00" name="Rechte verbindingslijn 199"/>
            <p:cNvCxnSpPr/>
            <p:nvPr/>
          </p:nvCxnSpPr>
          <p:spPr>
            <a:xfrm>
              <a:off x="6951579" y="2798371"/>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213" name="Groep 212"/>
          <p:cNvGrpSpPr/>
          <p:nvPr/>
        </p:nvGrpSpPr>
        <p:grpSpPr>
          <a:xfrm>
            <a:off x="6059301" y="3707721"/>
            <a:ext cx="744905" cy="426789"/>
            <a:chOff x="6080721" y="3294602"/>
            <a:chExt cx="2866933" cy="1642592"/>
          </a:xfrm>
        </p:grpSpPr>
        <p:grpSp>
          <p:nvGrpSpPr>
            <p:cNvPr id="201" name="Groep 200"/>
            <p:cNvGrpSpPr/>
            <p:nvPr/>
          </p:nvGrpSpPr>
          <p:grpSpPr>
            <a:xfrm>
              <a:off x="6080721" y="3294602"/>
              <a:ext cx="2304256" cy="1296144"/>
              <a:chOff x="3491880" y="1772816"/>
              <a:chExt cx="2304256" cy="1296144"/>
            </a:xfrm>
            <a:solidFill>
              <a:srgbClr val="10B489"/>
            </a:solidFill>
          </p:grpSpPr>
          <p:sp>
            <p:nvSpPr>
              <p:cNvPr id="202" name="Rechthoek 201"/>
              <p:cNvSpPr/>
              <p:nvPr/>
            </p:nvSpPr>
            <p:spPr>
              <a:xfrm>
                <a:off x="3491880" y="1772816"/>
                <a:ext cx="2304256" cy="129614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203" name="Rechte verbindingslijn 202"/>
              <p:cNvCxnSpPr/>
              <p:nvPr/>
            </p:nvCxnSpPr>
            <p:spPr>
              <a:xfrm>
                <a:off x="3491880" y="1772816"/>
                <a:ext cx="1152128" cy="648072"/>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04" name="Rechte verbindingslijn 203"/>
              <p:cNvCxnSpPr/>
              <p:nvPr/>
            </p:nvCxnSpPr>
            <p:spPr>
              <a:xfrm flipH="1">
                <a:off x="4644008" y="1772816"/>
                <a:ext cx="1152128" cy="648072"/>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05" name="Rechte verbindingslijn 204"/>
              <p:cNvCxnSpPr/>
              <p:nvPr/>
            </p:nvCxnSpPr>
            <p:spPr>
              <a:xfrm>
                <a:off x="4256586" y="1902126"/>
                <a:ext cx="675725" cy="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06" name="Rechte verbindingslijn 205"/>
              <p:cNvCxnSpPr/>
              <p:nvPr/>
            </p:nvCxnSpPr>
            <p:spPr>
              <a:xfrm>
                <a:off x="4256586" y="2008718"/>
                <a:ext cx="675725" cy="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grpSp>
        <p:grpSp>
          <p:nvGrpSpPr>
            <p:cNvPr id="207" name="Groep 206"/>
            <p:cNvGrpSpPr/>
            <p:nvPr/>
          </p:nvGrpSpPr>
          <p:grpSpPr>
            <a:xfrm>
              <a:off x="6643398" y="3641050"/>
              <a:ext cx="2304256" cy="1296144"/>
              <a:chOff x="3678693" y="1912740"/>
              <a:chExt cx="2304256" cy="1296144"/>
            </a:xfrm>
            <a:solidFill>
              <a:srgbClr val="10B489"/>
            </a:solidFill>
          </p:grpSpPr>
          <p:sp>
            <p:nvSpPr>
              <p:cNvPr id="208" name="Rechthoek 207"/>
              <p:cNvSpPr/>
              <p:nvPr/>
            </p:nvSpPr>
            <p:spPr>
              <a:xfrm>
                <a:off x="3678693" y="1912740"/>
                <a:ext cx="2304256" cy="129614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209" name="Rechte verbindingslijn 208"/>
              <p:cNvCxnSpPr/>
              <p:nvPr/>
            </p:nvCxnSpPr>
            <p:spPr>
              <a:xfrm>
                <a:off x="4000128" y="2420888"/>
                <a:ext cx="1003920" cy="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10" name="Rechte verbindingslijn 209"/>
              <p:cNvCxnSpPr/>
              <p:nvPr/>
            </p:nvCxnSpPr>
            <p:spPr>
              <a:xfrm flipH="1">
                <a:off x="4000128" y="2573288"/>
                <a:ext cx="1003920" cy="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11" name="Rechte verbindingslijn 210"/>
              <p:cNvCxnSpPr/>
              <p:nvPr/>
            </p:nvCxnSpPr>
            <p:spPr>
              <a:xfrm flipH="1">
                <a:off x="4000128" y="2725688"/>
                <a:ext cx="1003920" cy="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grpSp>
        <p:sp>
          <p:nvSpPr>
            <p:cNvPr id="212" name="Gekromde PIJL-OMLAAG 211"/>
            <p:cNvSpPr/>
            <p:nvPr/>
          </p:nvSpPr>
          <p:spPr>
            <a:xfrm rot="15067245">
              <a:off x="6325523" y="4692064"/>
              <a:ext cx="124955" cy="106377"/>
            </a:xfrm>
            <a:prstGeom prst="curvedDown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solidFill>
                  <a:schemeClr val="tx1"/>
                </a:solidFill>
              </a:endParaRPr>
            </a:p>
          </p:txBody>
        </p:sp>
      </p:grpSp>
      <p:grpSp>
        <p:nvGrpSpPr>
          <p:cNvPr id="227" name="Groep 226"/>
          <p:cNvGrpSpPr/>
          <p:nvPr/>
        </p:nvGrpSpPr>
        <p:grpSpPr>
          <a:xfrm>
            <a:off x="7037236" y="4365104"/>
            <a:ext cx="365938" cy="409851"/>
            <a:chOff x="6516216" y="1324979"/>
            <a:chExt cx="1800200" cy="2016224"/>
          </a:xfrm>
          <a:solidFill>
            <a:srgbClr val="10B489"/>
          </a:solidFill>
        </p:grpSpPr>
        <p:sp>
          <p:nvSpPr>
            <p:cNvPr id="228" name="Staande oorkonde 227"/>
            <p:cNvSpPr/>
            <p:nvPr/>
          </p:nvSpPr>
          <p:spPr>
            <a:xfrm>
              <a:off x="6516216" y="1324979"/>
              <a:ext cx="1800200" cy="201622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9" name="Rechte verbindingslijn 228"/>
            <p:cNvCxnSpPr/>
            <p:nvPr/>
          </p:nvCxnSpPr>
          <p:spPr>
            <a:xfrm>
              <a:off x="7722350" y="1776162"/>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0" name="Rechte verbindingslijn 229"/>
            <p:cNvCxnSpPr/>
            <p:nvPr/>
          </p:nvCxnSpPr>
          <p:spPr>
            <a:xfrm>
              <a:off x="7722350" y="1700808"/>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1" name="Rechte verbindingslijn 230"/>
            <p:cNvCxnSpPr/>
            <p:nvPr/>
          </p:nvCxnSpPr>
          <p:spPr>
            <a:xfrm>
              <a:off x="6948264" y="2006384"/>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p:cNvCxnSpPr/>
            <p:nvPr/>
          </p:nvCxnSpPr>
          <p:spPr>
            <a:xfrm>
              <a:off x="6948264" y="3079507"/>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p:cNvCxnSpPr/>
            <p:nvPr/>
          </p:nvCxnSpPr>
          <p:spPr>
            <a:xfrm>
              <a:off x="7144190" y="2165108"/>
              <a:ext cx="807994"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p:cNvCxnSpPr/>
            <p:nvPr/>
          </p:nvCxnSpPr>
          <p:spPr>
            <a:xfrm>
              <a:off x="6948264" y="2261895"/>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p:cNvCxnSpPr/>
            <p:nvPr/>
          </p:nvCxnSpPr>
          <p:spPr>
            <a:xfrm>
              <a:off x="6948264" y="2361862"/>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6" name="Rechte verbindingslijn 235"/>
            <p:cNvCxnSpPr/>
            <p:nvPr/>
          </p:nvCxnSpPr>
          <p:spPr>
            <a:xfrm>
              <a:off x="7114373" y="2505270"/>
              <a:ext cx="837811"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p:cNvCxnSpPr/>
            <p:nvPr/>
          </p:nvCxnSpPr>
          <p:spPr>
            <a:xfrm>
              <a:off x="6948264" y="2603069"/>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8" name="Rechte verbindingslijn 237"/>
            <p:cNvCxnSpPr/>
            <p:nvPr/>
          </p:nvCxnSpPr>
          <p:spPr>
            <a:xfrm>
              <a:off x="6948264" y="2707326"/>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p:cNvCxnSpPr/>
            <p:nvPr/>
          </p:nvCxnSpPr>
          <p:spPr>
            <a:xfrm>
              <a:off x="6951579" y="2798371"/>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240" name="Groep 239"/>
          <p:cNvGrpSpPr/>
          <p:nvPr/>
        </p:nvGrpSpPr>
        <p:grpSpPr>
          <a:xfrm>
            <a:off x="7037236" y="3068960"/>
            <a:ext cx="365938" cy="409851"/>
            <a:chOff x="6516216" y="1324979"/>
            <a:chExt cx="1800200" cy="2016224"/>
          </a:xfrm>
          <a:solidFill>
            <a:srgbClr val="10B489"/>
          </a:solidFill>
        </p:grpSpPr>
        <p:sp>
          <p:nvSpPr>
            <p:cNvPr id="241" name="Staande oorkonde 240"/>
            <p:cNvSpPr/>
            <p:nvPr/>
          </p:nvSpPr>
          <p:spPr>
            <a:xfrm>
              <a:off x="6516216" y="1324979"/>
              <a:ext cx="1800200" cy="201622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2" name="Rechte verbindingslijn 241"/>
            <p:cNvCxnSpPr/>
            <p:nvPr/>
          </p:nvCxnSpPr>
          <p:spPr>
            <a:xfrm>
              <a:off x="7722350" y="1776162"/>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3" name="Rechte verbindingslijn 242"/>
            <p:cNvCxnSpPr/>
            <p:nvPr/>
          </p:nvCxnSpPr>
          <p:spPr>
            <a:xfrm>
              <a:off x="7722350" y="1700808"/>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4" name="Rechte verbindingslijn 243"/>
            <p:cNvCxnSpPr/>
            <p:nvPr/>
          </p:nvCxnSpPr>
          <p:spPr>
            <a:xfrm>
              <a:off x="6948264" y="2006384"/>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p:cNvCxnSpPr/>
            <p:nvPr/>
          </p:nvCxnSpPr>
          <p:spPr>
            <a:xfrm>
              <a:off x="6948264" y="3079507"/>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p:cNvCxnSpPr/>
            <p:nvPr/>
          </p:nvCxnSpPr>
          <p:spPr>
            <a:xfrm>
              <a:off x="7144190" y="2165108"/>
              <a:ext cx="807994"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p:cNvCxnSpPr/>
            <p:nvPr/>
          </p:nvCxnSpPr>
          <p:spPr>
            <a:xfrm>
              <a:off x="6948264" y="2261895"/>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8" name="Rechte verbindingslijn 247"/>
            <p:cNvCxnSpPr/>
            <p:nvPr/>
          </p:nvCxnSpPr>
          <p:spPr>
            <a:xfrm>
              <a:off x="6948264" y="2361862"/>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49" name="Rechte verbindingslijn 248"/>
            <p:cNvCxnSpPr/>
            <p:nvPr/>
          </p:nvCxnSpPr>
          <p:spPr>
            <a:xfrm>
              <a:off x="7114373" y="2505270"/>
              <a:ext cx="837811"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50" name="Rechte verbindingslijn 249"/>
            <p:cNvCxnSpPr/>
            <p:nvPr/>
          </p:nvCxnSpPr>
          <p:spPr>
            <a:xfrm>
              <a:off x="6948264" y="2603069"/>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51" name="Rechte verbindingslijn 250"/>
            <p:cNvCxnSpPr/>
            <p:nvPr/>
          </p:nvCxnSpPr>
          <p:spPr>
            <a:xfrm>
              <a:off x="6948264" y="2707326"/>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252" name="Rechte verbindingslijn 251"/>
            <p:cNvCxnSpPr/>
            <p:nvPr/>
          </p:nvCxnSpPr>
          <p:spPr>
            <a:xfrm>
              <a:off x="6951579" y="2798371"/>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sp>
        <p:nvSpPr>
          <p:cNvPr id="253" name="Tekstvak 252"/>
          <p:cNvSpPr txBox="1"/>
          <p:nvPr/>
        </p:nvSpPr>
        <p:spPr>
          <a:xfrm>
            <a:off x="6863060" y="487626"/>
            <a:ext cx="723244" cy="276999"/>
          </a:xfrm>
          <a:prstGeom prst="rect">
            <a:avLst/>
          </a:prstGeom>
          <a:noFill/>
        </p:spPr>
        <p:txBody>
          <a:bodyPr wrap="square" rtlCol="0">
            <a:spAutoFit/>
          </a:bodyPr>
          <a:lstStyle/>
          <a:p>
            <a:pPr algn="ctr"/>
            <a:r>
              <a:rPr lang="nl-NL" sz="1200" dirty="0" smtClean="0">
                <a:solidFill>
                  <a:schemeClr val="bg1"/>
                </a:solidFill>
              </a:rPr>
              <a:t>bericht</a:t>
            </a:r>
            <a:endParaRPr lang="nl-NL" sz="1200" dirty="0">
              <a:solidFill>
                <a:schemeClr val="bg1"/>
              </a:solidFill>
            </a:endParaRPr>
          </a:p>
        </p:txBody>
      </p:sp>
      <p:sp>
        <p:nvSpPr>
          <p:cNvPr id="254" name="Tekstvak 253"/>
          <p:cNvSpPr txBox="1"/>
          <p:nvPr/>
        </p:nvSpPr>
        <p:spPr>
          <a:xfrm>
            <a:off x="1262374" y="1737788"/>
            <a:ext cx="723244" cy="276999"/>
          </a:xfrm>
          <a:prstGeom prst="rect">
            <a:avLst/>
          </a:prstGeom>
          <a:noFill/>
        </p:spPr>
        <p:txBody>
          <a:bodyPr wrap="square" rtlCol="0">
            <a:spAutoFit/>
          </a:bodyPr>
          <a:lstStyle/>
          <a:p>
            <a:pPr algn="ctr"/>
            <a:r>
              <a:rPr lang="nl-NL" sz="1200" dirty="0" smtClean="0">
                <a:solidFill>
                  <a:schemeClr val="tx1">
                    <a:lumMod val="85000"/>
                    <a:lumOff val="15000"/>
                  </a:schemeClr>
                </a:solidFill>
              </a:rPr>
              <a:t>protocol</a:t>
            </a:r>
            <a:endParaRPr lang="nl-NL" sz="1200" dirty="0">
              <a:solidFill>
                <a:schemeClr val="tx1">
                  <a:lumMod val="85000"/>
                  <a:lumOff val="15000"/>
                </a:schemeClr>
              </a:solidFill>
            </a:endParaRPr>
          </a:p>
        </p:txBody>
      </p:sp>
      <p:sp>
        <p:nvSpPr>
          <p:cNvPr id="255" name="Tekstvak 254"/>
          <p:cNvSpPr txBox="1"/>
          <p:nvPr/>
        </p:nvSpPr>
        <p:spPr>
          <a:xfrm>
            <a:off x="113647" y="51767"/>
            <a:ext cx="1033483" cy="276999"/>
          </a:xfrm>
          <a:prstGeom prst="rect">
            <a:avLst/>
          </a:prstGeom>
          <a:noFill/>
        </p:spPr>
        <p:txBody>
          <a:bodyPr wrap="square" rtlCol="0">
            <a:spAutoFit/>
          </a:bodyPr>
          <a:lstStyle/>
          <a:p>
            <a:pPr algn="ctr"/>
            <a:r>
              <a:rPr lang="nl-NL" sz="1200" dirty="0" err="1" smtClean="0">
                <a:solidFill>
                  <a:schemeClr val="tx1">
                    <a:lumMod val="85000"/>
                    <a:lumOff val="15000"/>
                  </a:schemeClr>
                </a:solidFill>
              </a:rPr>
              <a:t>cert</a:t>
            </a:r>
            <a:r>
              <a:rPr lang="nl-NL" sz="1200" dirty="0" smtClean="0">
                <a:solidFill>
                  <a:schemeClr val="tx1">
                    <a:lumMod val="85000"/>
                    <a:lumOff val="15000"/>
                  </a:schemeClr>
                </a:solidFill>
              </a:rPr>
              <a:t>. schema</a:t>
            </a:r>
            <a:endParaRPr lang="nl-NL" sz="1200" dirty="0">
              <a:solidFill>
                <a:schemeClr val="tx1">
                  <a:lumMod val="85000"/>
                  <a:lumOff val="15000"/>
                </a:schemeClr>
              </a:solidFill>
            </a:endParaRPr>
          </a:p>
        </p:txBody>
      </p:sp>
      <p:sp>
        <p:nvSpPr>
          <p:cNvPr id="256" name="Tekstvak 255"/>
          <p:cNvSpPr txBox="1"/>
          <p:nvPr/>
        </p:nvSpPr>
        <p:spPr>
          <a:xfrm>
            <a:off x="5813691" y="5013176"/>
            <a:ext cx="1326268" cy="338554"/>
          </a:xfrm>
          <a:prstGeom prst="rect">
            <a:avLst/>
          </a:prstGeom>
          <a:noFill/>
        </p:spPr>
        <p:txBody>
          <a:bodyPr wrap="square" rtlCol="0">
            <a:spAutoFit/>
          </a:bodyPr>
          <a:lstStyle/>
          <a:p>
            <a:pPr algn="ctr"/>
            <a:r>
              <a:rPr lang="nl-NL" sz="1600" dirty="0" smtClean="0">
                <a:solidFill>
                  <a:schemeClr val="tx1">
                    <a:lumMod val="85000"/>
                    <a:lumOff val="15000"/>
                  </a:schemeClr>
                </a:solidFill>
              </a:rPr>
              <a:t>Governance</a:t>
            </a:r>
            <a:r>
              <a:rPr lang="nl-NL" sz="1200" dirty="0" smtClean="0">
                <a:solidFill>
                  <a:schemeClr val="tx1">
                    <a:lumMod val="85000"/>
                    <a:lumOff val="15000"/>
                  </a:schemeClr>
                </a:solidFill>
              </a:rPr>
              <a:t>!</a:t>
            </a:r>
            <a:endParaRPr lang="nl-NL" sz="1200" dirty="0">
              <a:solidFill>
                <a:schemeClr val="tx1">
                  <a:lumMod val="85000"/>
                  <a:lumOff val="15000"/>
                </a:schemeClr>
              </a:solidFill>
            </a:endParaRPr>
          </a:p>
        </p:txBody>
      </p:sp>
      <p:sp>
        <p:nvSpPr>
          <p:cNvPr id="257" name="Tekstvak 256"/>
          <p:cNvSpPr txBox="1"/>
          <p:nvPr/>
        </p:nvSpPr>
        <p:spPr>
          <a:xfrm>
            <a:off x="8063960" y="1189731"/>
            <a:ext cx="1188560" cy="276999"/>
          </a:xfrm>
          <a:prstGeom prst="rect">
            <a:avLst/>
          </a:prstGeom>
          <a:noFill/>
        </p:spPr>
        <p:txBody>
          <a:bodyPr wrap="square" rtlCol="0">
            <a:spAutoFit/>
          </a:bodyPr>
          <a:lstStyle/>
          <a:p>
            <a:pPr algn="ctr"/>
            <a:r>
              <a:rPr lang="nl-NL" sz="1200" dirty="0" smtClean="0">
                <a:solidFill>
                  <a:schemeClr val="tx1">
                    <a:lumMod val="85000"/>
                    <a:lumOff val="15000"/>
                  </a:schemeClr>
                </a:solidFill>
              </a:rPr>
              <a:t>(de/en)</a:t>
            </a:r>
            <a:r>
              <a:rPr lang="nl-NL" sz="1200" dirty="0" err="1" smtClean="0">
                <a:solidFill>
                  <a:schemeClr val="tx1">
                    <a:lumMod val="85000"/>
                    <a:lumOff val="15000"/>
                  </a:schemeClr>
                </a:solidFill>
              </a:rPr>
              <a:t>cryptie</a:t>
            </a:r>
            <a:endParaRPr lang="nl-NL" sz="1200" dirty="0">
              <a:solidFill>
                <a:schemeClr val="tx1">
                  <a:lumMod val="85000"/>
                  <a:lumOff val="15000"/>
                </a:schemeClr>
              </a:solidFill>
            </a:endParaRPr>
          </a:p>
        </p:txBody>
      </p:sp>
      <p:sp>
        <p:nvSpPr>
          <p:cNvPr id="259" name="Tekstvak 258"/>
          <p:cNvSpPr txBox="1"/>
          <p:nvPr/>
        </p:nvSpPr>
        <p:spPr>
          <a:xfrm>
            <a:off x="4923991" y="223194"/>
            <a:ext cx="1069868" cy="276999"/>
          </a:xfrm>
          <a:prstGeom prst="rect">
            <a:avLst/>
          </a:prstGeom>
          <a:noFill/>
        </p:spPr>
        <p:txBody>
          <a:bodyPr wrap="square" rtlCol="0">
            <a:spAutoFit/>
          </a:bodyPr>
          <a:lstStyle/>
          <a:p>
            <a:pPr algn="ctr"/>
            <a:r>
              <a:rPr lang="nl-NL" sz="1200" dirty="0" smtClean="0">
                <a:solidFill>
                  <a:schemeClr val="tx1">
                    <a:lumMod val="85000"/>
                    <a:lumOff val="15000"/>
                  </a:schemeClr>
                </a:solidFill>
              </a:rPr>
              <a:t>authenticatie</a:t>
            </a:r>
            <a:endParaRPr lang="nl-NL" sz="1200" dirty="0">
              <a:solidFill>
                <a:schemeClr val="tx1">
                  <a:lumMod val="85000"/>
                  <a:lumOff val="15000"/>
                </a:schemeClr>
              </a:solidFill>
            </a:endParaRPr>
          </a:p>
        </p:txBody>
      </p:sp>
      <p:sp>
        <p:nvSpPr>
          <p:cNvPr id="260" name="Tekstvak 259"/>
          <p:cNvSpPr txBox="1"/>
          <p:nvPr/>
        </p:nvSpPr>
        <p:spPr>
          <a:xfrm>
            <a:off x="3074768" y="1948391"/>
            <a:ext cx="723244" cy="276999"/>
          </a:xfrm>
          <a:prstGeom prst="rect">
            <a:avLst/>
          </a:prstGeom>
          <a:noFill/>
        </p:spPr>
        <p:txBody>
          <a:bodyPr wrap="square" rtlCol="0">
            <a:spAutoFit/>
          </a:bodyPr>
          <a:lstStyle/>
          <a:p>
            <a:pPr algn="ctr"/>
            <a:r>
              <a:rPr lang="nl-NL" sz="1200" dirty="0" smtClean="0">
                <a:solidFill>
                  <a:schemeClr val="tx1">
                    <a:lumMod val="85000"/>
                    <a:lumOff val="15000"/>
                  </a:schemeClr>
                </a:solidFill>
              </a:rPr>
              <a:t>envelop</a:t>
            </a:r>
            <a:endParaRPr lang="nl-NL" sz="1200" dirty="0">
              <a:solidFill>
                <a:schemeClr val="tx1">
                  <a:lumMod val="85000"/>
                  <a:lumOff val="15000"/>
                </a:schemeClr>
              </a:solidFill>
            </a:endParaRPr>
          </a:p>
        </p:txBody>
      </p:sp>
      <p:grpSp>
        <p:nvGrpSpPr>
          <p:cNvPr id="269" name="Groep 268"/>
          <p:cNvGrpSpPr/>
          <p:nvPr/>
        </p:nvGrpSpPr>
        <p:grpSpPr>
          <a:xfrm>
            <a:off x="4517571" y="723529"/>
            <a:ext cx="1224135" cy="580455"/>
            <a:chOff x="4572001" y="723529"/>
            <a:chExt cx="1224135" cy="580455"/>
          </a:xfrm>
        </p:grpSpPr>
        <p:sp>
          <p:nvSpPr>
            <p:cNvPr id="261" name="Tekstvak 260"/>
            <p:cNvSpPr txBox="1"/>
            <p:nvPr/>
          </p:nvSpPr>
          <p:spPr>
            <a:xfrm>
              <a:off x="4601959" y="919753"/>
              <a:ext cx="1194177" cy="276999"/>
            </a:xfrm>
            <a:prstGeom prst="rect">
              <a:avLst/>
            </a:prstGeom>
            <a:noFill/>
          </p:spPr>
          <p:txBody>
            <a:bodyPr wrap="square" rtlCol="0">
              <a:spAutoFit/>
            </a:bodyPr>
            <a:lstStyle/>
            <a:p>
              <a:pPr algn="ctr"/>
              <a:r>
                <a:rPr lang="nl-NL" sz="1200" dirty="0" smtClean="0">
                  <a:solidFill>
                    <a:schemeClr val="bg1"/>
                  </a:solidFill>
                </a:rPr>
                <a:t>envelopheader</a:t>
              </a:r>
              <a:endParaRPr lang="nl-NL" sz="1200" dirty="0">
                <a:solidFill>
                  <a:schemeClr val="bg1"/>
                </a:solidFill>
              </a:endParaRPr>
            </a:p>
          </p:txBody>
        </p:sp>
        <p:cxnSp>
          <p:nvCxnSpPr>
            <p:cNvPr id="264" name="Rechte verbindingslijn 263"/>
            <p:cNvCxnSpPr/>
            <p:nvPr/>
          </p:nvCxnSpPr>
          <p:spPr>
            <a:xfrm flipH="1" flipV="1">
              <a:off x="4572001" y="723529"/>
              <a:ext cx="366626" cy="27217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5" name="Rechte verbindingslijn 264"/>
            <p:cNvCxnSpPr/>
            <p:nvPr/>
          </p:nvCxnSpPr>
          <p:spPr>
            <a:xfrm flipH="1">
              <a:off x="4724400" y="1135698"/>
              <a:ext cx="320427" cy="1682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70" name="Tekstvak 269"/>
          <p:cNvSpPr txBox="1"/>
          <p:nvPr/>
        </p:nvSpPr>
        <p:spPr>
          <a:xfrm>
            <a:off x="7194713" y="2014604"/>
            <a:ext cx="1069868" cy="230832"/>
          </a:xfrm>
          <a:prstGeom prst="rect">
            <a:avLst/>
          </a:prstGeom>
          <a:noFill/>
        </p:spPr>
        <p:txBody>
          <a:bodyPr wrap="square" rtlCol="0">
            <a:spAutoFit/>
          </a:bodyPr>
          <a:lstStyle/>
          <a:p>
            <a:pPr algn="ctr"/>
            <a:r>
              <a:rPr lang="nl-NL" sz="900" dirty="0" smtClean="0">
                <a:solidFill>
                  <a:schemeClr val="bg1"/>
                </a:solidFill>
              </a:rPr>
              <a:t>authenticatie</a:t>
            </a:r>
            <a:endParaRPr lang="nl-NL" sz="900" dirty="0">
              <a:solidFill>
                <a:schemeClr val="bg1"/>
              </a:solidFill>
            </a:endParaRPr>
          </a:p>
        </p:txBody>
      </p:sp>
      <p:sp>
        <p:nvSpPr>
          <p:cNvPr id="271" name="Tekstvak 270"/>
          <p:cNvSpPr txBox="1"/>
          <p:nvPr/>
        </p:nvSpPr>
        <p:spPr>
          <a:xfrm>
            <a:off x="6693604" y="1747122"/>
            <a:ext cx="951272" cy="230832"/>
          </a:xfrm>
          <a:prstGeom prst="rect">
            <a:avLst/>
          </a:prstGeom>
          <a:noFill/>
        </p:spPr>
        <p:txBody>
          <a:bodyPr wrap="square" rtlCol="0">
            <a:spAutoFit/>
          </a:bodyPr>
          <a:lstStyle/>
          <a:p>
            <a:pPr algn="ctr"/>
            <a:r>
              <a:rPr lang="nl-NL" sz="900" dirty="0" smtClean="0">
                <a:solidFill>
                  <a:schemeClr val="bg1"/>
                </a:solidFill>
              </a:rPr>
              <a:t>identificatie</a:t>
            </a:r>
            <a:endParaRPr lang="nl-NL" sz="900" dirty="0">
              <a:solidFill>
                <a:schemeClr val="bg1"/>
              </a:solidFill>
            </a:endParaRPr>
          </a:p>
        </p:txBody>
      </p:sp>
      <p:sp>
        <p:nvSpPr>
          <p:cNvPr id="272" name="Tekstvak 271"/>
          <p:cNvSpPr txBox="1"/>
          <p:nvPr/>
        </p:nvSpPr>
        <p:spPr>
          <a:xfrm>
            <a:off x="3555413" y="426436"/>
            <a:ext cx="951272" cy="276999"/>
          </a:xfrm>
          <a:prstGeom prst="rect">
            <a:avLst/>
          </a:prstGeom>
          <a:noFill/>
        </p:spPr>
        <p:txBody>
          <a:bodyPr wrap="square" rtlCol="0">
            <a:spAutoFit/>
          </a:bodyPr>
          <a:lstStyle/>
          <a:p>
            <a:pPr algn="ctr"/>
            <a:r>
              <a:rPr lang="nl-NL" sz="1200" dirty="0" smtClean="0">
                <a:solidFill>
                  <a:schemeClr val="bg1"/>
                </a:solidFill>
              </a:rPr>
              <a:t>identificatie</a:t>
            </a:r>
            <a:endParaRPr lang="nl-NL" sz="1200" dirty="0">
              <a:solidFill>
                <a:schemeClr val="bg1"/>
              </a:solidFill>
            </a:endParaRPr>
          </a:p>
        </p:txBody>
      </p:sp>
      <p:sp>
        <p:nvSpPr>
          <p:cNvPr id="273" name="Tekstvak 272"/>
          <p:cNvSpPr txBox="1"/>
          <p:nvPr/>
        </p:nvSpPr>
        <p:spPr>
          <a:xfrm>
            <a:off x="1712562" y="227723"/>
            <a:ext cx="951272" cy="276999"/>
          </a:xfrm>
          <a:prstGeom prst="rect">
            <a:avLst/>
          </a:prstGeom>
          <a:noFill/>
        </p:spPr>
        <p:txBody>
          <a:bodyPr wrap="square" rtlCol="0">
            <a:spAutoFit/>
          </a:bodyPr>
          <a:lstStyle/>
          <a:p>
            <a:pPr algn="ctr"/>
            <a:r>
              <a:rPr lang="nl-NL" sz="1200" dirty="0" smtClean="0">
                <a:solidFill>
                  <a:schemeClr val="tx1">
                    <a:lumMod val="85000"/>
                    <a:lumOff val="15000"/>
                  </a:schemeClr>
                </a:solidFill>
              </a:rPr>
              <a:t>identificatie</a:t>
            </a:r>
            <a:endParaRPr lang="nl-NL" sz="1200" dirty="0">
              <a:solidFill>
                <a:schemeClr val="tx1">
                  <a:lumMod val="85000"/>
                  <a:lumOff val="15000"/>
                </a:schemeClr>
              </a:solidFill>
            </a:endParaRPr>
          </a:p>
        </p:txBody>
      </p:sp>
      <p:sp>
        <p:nvSpPr>
          <p:cNvPr id="274" name="Tekstvak 273"/>
          <p:cNvSpPr txBox="1"/>
          <p:nvPr/>
        </p:nvSpPr>
        <p:spPr>
          <a:xfrm>
            <a:off x="1989964" y="331891"/>
            <a:ext cx="1069868" cy="276999"/>
          </a:xfrm>
          <a:prstGeom prst="rect">
            <a:avLst/>
          </a:prstGeom>
          <a:noFill/>
        </p:spPr>
        <p:txBody>
          <a:bodyPr wrap="square" rtlCol="0">
            <a:spAutoFit/>
          </a:bodyPr>
          <a:lstStyle/>
          <a:p>
            <a:pPr algn="ctr"/>
            <a:r>
              <a:rPr lang="nl-NL" sz="1200" dirty="0" smtClean="0">
                <a:solidFill>
                  <a:schemeClr val="tx1">
                    <a:lumMod val="85000"/>
                    <a:lumOff val="15000"/>
                  </a:schemeClr>
                </a:solidFill>
              </a:rPr>
              <a:t>authenticatie</a:t>
            </a:r>
            <a:endParaRPr lang="nl-NL" sz="1200" dirty="0">
              <a:solidFill>
                <a:schemeClr val="tx1">
                  <a:lumMod val="85000"/>
                  <a:lumOff val="15000"/>
                </a:schemeClr>
              </a:solidFill>
            </a:endParaRPr>
          </a:p>
        </p:txBody>
      </p:sp>
      <p:cxnSp>
        <p:nvCxnSpPr>
          <p:cNvPr id="275" name="Rechte verbindingslijn 274"/>
          <p:cNvCxnSpPr>
            <a:stCxn id="274" idx="1"/>
            <a:endCxn id="97" idx="1"/>
          </p:cNvCxnSpPr>
          <p:nvPr/>
        </p:nvCxnSpPr>
        <p:spPr>
          <a:xfrm>
            <a:off x="1989964" y="470391"/>
            <a:ext cx="153080" cy="19110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8" name="Rechte verbindingslijn 277"/>
          <p:cNvCxnSpPr>
            <a:stCxn id="274" idx="1"/>
            <a:endCxn id="96" idx="0"/>
          </p:cNvCxnSpPr>
          <p:nvPr/>
        </p:nvCxnSpPr>
        <p:spPr>
          <a:xfrm flipH="1">
            <a:off x="1462048" y="470391"/>
            <a:ext cx="527916" cy="1188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p:cNvCxnSpPr>
            <a:endCxn id="95" idx="0"/>
          </p:cNvCxnSpPr>
          <p:nvPr/>
        </p:nvCxnSpPr>
        <p:spPr>
          <a:xfrm flipH="1">
            <a:off x="707668" y="487626"/>
            <a:ext cx="1282296" cy="10158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1" name="Groep 120"/>
          <p:cNvGrpSpPr/>
          <p:nvPr/>
        </p:nvGrpSpPr>
        <p:grpSpPr>
          <a:xfrm>
            <a:off x="1104603" y="199402"/>
            <a:ext cx="546518" cy="730133"/>
            <a:chOff x="998250" y="226615"/>
            <a:chExt cx="546518" cy="730133"/>
          </a:xfrm>
          <a:solidFill>
            <a:srgbClr val="10B489"/>
          </a:solidFill>
        </p:grpSpPr>
        <p:grpSp>
          <p:nvGrpSpPr>
            <p:cNvPr id="120" name="Groep 119"/>
            <p:cNvGrpSpPr/>
            <p:nvPr/>
          </p:nvGrpSpPr>
          <p:grpSpPr>
            <a:xfrm>
              <a:off x="998250" y="226615"/>
              <a:ext cx="360040" cy="337854"/>
              <a:chOff x="998250" y="226615"/>
              <a:chExt cx="360040" cy="337854"/>
            </a:xfrm>
            <a:grpFill/>
          </p:grpSpPr>
          <p:sp>
            <p:nvSpPr>
              <p:cNvPr id="99" name="Staande oorkonde 98"/>
              <p:cNvSpPr/>
              <p:nvPr/>
            </p:nvSpPr>
            <p:spPr>
              <a:xfrm>
                <a:off x="998250" y="226615"/>
                <a:ext cx="360040" cy="33785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6" name="Groep 105"/>
              <p:cNvGrpSpPr/>
              <p:nvPr/>
            </p:nvGrpSpPr>
            <p:grpSpPr>
              <a:xfrm>
                <a:off x="1066968" y="287318"/>
                <a:ext cx="68198" cy="68661"/>
                <a:chOff x="831394" y="226615"/>
                <a:chExt cx="68198" cy="68661"/>
              </a:xfrm>
              <a:grpFill/>
            </p:grpSpPr>
            <p:cxnSp>
              <p:nvCxnSpPr>
                <p:cNvPr id="101" name="Rechte verbindingslijn 100"/>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107" name="Groep 106"/>
              <p:cNvGrpSpPr/>
              <p:nvPr/>
            </p:nvGrpSpPr>
            <p:grpSpPr>
              <a:xfrm>
                <a:off x="1066968" y="361694"/>
                <a:ext cx="68198" cy="68661"/>
                <a:chOff x="831394" y="226615"/>
                <a:chExt cx="68198" cy="68661"/>
              </a:xfrm>
              <a:grpFill/>
            </p:grpSpPr>
            <p:cxnSp>
              <p:nvCxnSpPr>
                <p:cNvPr id="108" name="Rechte verbindingslijn 107"/>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110" name="Groep 109"/>
              <p:cNvGrpSpPr/>
              <p:nvPr/>
            </p:nvGrpSpPr>
            <p:grpSpPr>
              <a:xfrm>
                <a:off x="1066968" y="436061"/>
                <a:ext cx="68198" cy="68661"/>
                <a:chOff x="831394" y="226615"/>
                <a:chExt cx="68198" cy="68661"/>
              </a:xfrm>
              <a:grpFill/>
            </p:grpSpPr>
            <p:cxnSp>
              <p:nvCxnSpPr>
                <p:cNvPr id="111" name="Rechte verbindingslijn 110"/>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cxnSp>
            <p:nvCxnSpPr>
              <p:cNvPr id="113" name="Rechte verbindingslijn 112"/>
              <p:cNvCxnSpPr/>
              <p:nvPr/>
            </p:nvCxnSpPr>
            <p:spPr>
              <a:xfrm flipH="1">
                <a:off x="1137457" y="343445"/>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p:nvPr/>
            </p:nvCxnSpPr>
            <p:spPr>
              <a:xfrm flipH="1">
                <a:off x="1137458" y="417637"/>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p:cNvCxnSpPr/>
              <p:nvPr/>
            </p:nvCxnSpPr>
            <p:spPr>
              <a:xfrm flipH="1">
                <a:off x="1137458" y="493292"/>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94" name="Groep 93"/>
            <p:cNvGrpSpPr/>
            <p:nvPr/>
          </p:nvGrpSpPr>
          <p:grpSpPr>
            <a:xfrm>
              <a:off x="1074588" y="465593"/>
              <a:ext cx="470180" cy="491155"/>
              <a:chOff x="327991" y="1515229"/>
              <a:chExt cx="470180" cy="491155"/>
            </a:xfrm>
            <a:grpFill/>
          </p:grpSpPr>
          <p:sp>
            <p:nvSpPr>
              <p:cNvPr id="87" name="Ovaal 86"/>
              <p:cNvSpPr/>
              <p:nvPr/>
            </p:nvSpPr>
            <p:spPr>
              <a:xfrm>
                <a:off x="438131" y="1515229"/>
                <a:ext cx="360040" cy="371158"/>
              </a:xfrm>
              <a:prstGeom prst="ellipse">
                <a:avLst/>
              </a:prstGeom>
              <a:solidFill>
                <a:srgbClr val="FFFFFF">
                  <a:alpha val="50196"/>
                </a:srgbClr>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0" name="Rechte verbindingslijn 89"/>
              <p:cNvCxnSpPr>
                <a:stCxn id="87" idx="3"/>
              </p:cNvCxnSpPr>
              <p:nvPr/>
            </p:nvCxnSpPr>
            <p:spPr>
              <a:xfrm flipH="1">
                <a:off x="327991" y="1832032"/>
                <a:ext cx="162867" cy="174352"/>
              </a:xfrm>
              <a:prstGeom prst="line">
                <a:avLst/>
              </a:prstGeom>
              <a:grpFill/>
              <a:ln w="76200">
                <a:solidFill>
                  <a:srgbClr val="0B7F61"/>
                </a:solidFill>
              </a:ln>
            </p:spPr>
            <p:style>
              <a:lnRef idx="1">
                <a:schemeClr val="accent1"/>
              </a:lnRef>
              <a:fillRef idx="0">
                <a:schemeClr val="accent1"/>
              </a:fillRef>
              <a:effectRef idx="0">
                <a:schemeClr val="accent1"/>
              </a:effectRef>
              <a:fontRef idx="minor">
                <a:schemeClr val="tx1"/>
              </a:fontRef>
            </p:style>
          </p:cxnSp>
        </p:grpSp>
      </p:grpSp>
      <p:cxnSp>
        <p:nvCxnSpPr>
          <p:cNvPr id="285" name="Rechte verbindingslijn 284"/>
          <p:cNvCxnSpPr/>
          <p:nvPr/>
        </p:nvCxnSpPr>
        <p:spPr>
          <a:xfrm flipH="1">
            <a:off x="630389" y="878689"/>
            <a:ext cx="568788" cy="1452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4979511" y="1286596"/>
            <a:ext cx="951272" cy="276999"/>
          </a:xfrm>
          <a:prstGeom prst="rect">
            <a:avLst/>
          </a:prstGeom>
          <a:noFill/>
        </p:spPr>
        <p:txBody>
          <a:bodyPr wrap="square" rtlCol="0">
            <a:spAutoFit/>
          </a:bodyPr>
          <a:lstStyle/>
          <a:p>
            <a:pPr algn="ctr"/>
            <a:r>
              <a:rPr lang="nl-NL" sz="1200" dirty="0" smtClean="0">
                <a:solidFill>
                  <a:schemeClr val="bg1"/>
                </a:solidFill>
              </a:rPr>
              <a:t>identificatie</a:t>
            </a:r>
            <a:endParaRPr lang="nl-NL" sz="1200" dirty="0">
              <a:solidFill>
                <a:schemeClr val="bg1"/>
              </a:solidFill>
            </a:endParaRPr>
          </a:p>
        </p:txBody>
      </p:sp>
      <p:sp>
        <p:nvSpPr>
          <p:cNvPr id="292" name="Tekstvak 291"/>
          <p:cNvSpPr txBox="1"/>
          <p:nvPr/>
        </p:nvSpPr>
        <p:spPr>
          <a:xfrm>
            <a:off x="7145612" y="720782"/>
            <a:ext cx="951272" cy="230832"/>
          </a:xfrm>
          <a:prstGeom prst="rect">
            <a:avLst/>
          </a:prstGeom>
          <a:noFill/>
        </p:spPr>
        <p:txBody>
          <a:bodyPr wrap="square" rtlCol="0">
            <a:spAutoFit/>
          </a:bodyPr>
          <a:lstStyle/>
          <a:p>
            <a:pPr algn="ctr"/>
            <a:r>
              <a:rPr lang="nl-NL" sz="900" dirty="0" smtClean="0">
                <a:solidFill>
                  <a:schemeClr val="bg1"/>
                </a:solidFill>
              </a:rPr>
              <a:t>identificatie</a:t>
            </a:r>
            <a:endParaRPr lang="nl-NL" sz="900" dirty="0">
              <a:solidFill>
                <a:schemeClr val="bg1"/>
              </a:solidFill>
            </a:endParaRPr>
          </a:p>
        </p:txBody>
      </p:sp>
      <p:grpSp>
        <p:nvGrpSpPr>
          <p:cNvPr id="417" name="Groep 416"/>
          <p:cNvGrpSpPr/>
          <p:nvPr/>
        </p:nvGrpSpPr>
        <p:grpSpPr>
          <a:xfrm>
            <a:off x="4715732" y="4807511"/>
            <a:ext cx="1004236" cy="740096"/>
            <a:chOff x="4715732" y="4753081"/>
            <a:chExt cx="1004236" cy="740096"/>
          </a:xfrm>
        </p:grpSpPr>
        <p:grpSp>
          <p:nvGrpSpPr>
            <p:cNvPr id="311" name="Groep 310"/>
            <p:cNvGrpSpPr/>
            <p:nvPr/>
          </p:nvGrpSpPr>
          <p:grpSpPr>
            <a:xfrm>
              <a:off x="4756233" y="4971778"/>
              <a:ext cx="963735" cy="521399"/>
              <a:chOff x="611560" y="651172"/>
              <a:chExt cx="1990824" cy="1077075"/>
            </a:xfrm>
            <a:solidFill>
              <a:srgbClr val="10B489"/>
            </a:solidFill>
          </p:grpSpPr>
          <p:grpSp>
            <p:nvGrpSpPr>
              <p:cNvPr id="312" name="Groep 311"/>
              <p:cNvGrpSpPr/>
              <p:nvPr/>
            </p:nvGrpSpPr>
            <p:grpSpPr>
              <a:xfrm>
                <a:off x="2170336" y="651172"/>
                <a:ext cx="432048" cy="1077075"/>
                <a:chOff x="2170336" y="1700808"/>
                <a:chExt cx="432048" cy="1077075"/>
              </a:xfrm>
              <a:grpFill/>
            </p:grpSpPr>
            <p:sp>
              <p:nvSpPr>
                <p:cNvPr id="328" name="Rechthoek 327"/>
                <p:cNvSpPr/>
                <p:nvPr/>
              </p:nvSpPr>
              <p:spPr>
                <a:xfrm>
                  <a:off x="2170336"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29" name="Rechte verbindingslijn 328"/>
                <p:cNvCxnSpPr/>
                <p:nvPr/>
              </p:nvCxnSpPr>
              <p:spPr>
                <a:xfrm>
                  <a:off x="2386360"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330" name="Rechthoek 329"/>
                <p:cNvSpPr/>
                <p:nvPr/>
              </p:nvSpPr>
              <p:spPr>
                <a:xfrm>
                  <a:off x="2315592" y="2165108"/>
                  <a:ext cx="147856" cy="37702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13" name="Groep 312"/>
              <p:cNvGrpSpPr/>
              <p:nvPr/>
            </p:nvGrpSpPr>
            <p:grpSpPr>
              <a:xfrm>
                <a:off x="1403648" y="651172"/>
                <a:ext cx="432048" cy="1077075"/>
                <a:chOff x="1403648" y="1700808"/>
                <a:chExt cx="432048" cy="1077075"/>
              </a:xfrm>
              <a:grpFill/>
            </p:grpSpPr>
            <p:sp>
              <p:nvSpPr>
                <p:cNvPr id="325" name="Rechthoek 324"/>
                <p:cNvSpPr/>
                <p:nvPr/>
              </p:nvSpPr>
              <p:spPr>
                <a:xfrm>
                  <a:off x="1403648"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26" name="Rechte verbindingslijn 325"/>
                <p:cNvCxnSpPr/>
                <p:nvPr/>
              </p:nvCxnSpPr>
              <p:spPr>
                <a:xfrm>
                  <a:off x="1602430"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327" name="Rechthoek 326"/>
                <p:cNvSpPr/>
                <p:nvPr/>
              </p:nvSpPr>
              <p:spPr>
                <a:xfrm>
                  <a:off x="1528502" y="2045336"/>
                  <a:ext cx="147856" cy="592623"/>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14" name="Groep 313"/>
              <p:cNvGrpSpPr/>
              <p:nvPr/>
            </p:nvGrpSpPr>
            <p:grpSpPr>
              <a:xfrm>
                <a:off x="611560" y="651172"/>
                <a:ext cx="432048" cy="1077075"/>
                <a:chOff x="611560" y="1700808"/>
                <a:chExt cx="432048" cy="1077075"/>
              </a:xfrm>
              <a:grpFill/>
            </p:grpSpPr>
            <p:sp>
              <p:nvSpPr>
                <p:cNvPr id="321" name="Rechthoek 320"/>
                <p:cNvSpPr/>
                <p:nvPr/>
              </p:nvSpPr>
              <p:spPr>
                <a:xfrm>
                  <a:off x="611560"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22" name="Rechte verbindingslijn 321"/>
                <p:cNvCxnSpPr>
                  <a:stCxn id="321" idx="2"/>
                </p:cNvCxnSpPr>
                <p:nvPr/>
              </p:nvCxnSpPr>
              <p:spPr>
                <a:xfrm>
                  <a:off x="827584"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323" name="Rechthoek 322"/>
                <p:cNvSpPr/>
                <p:nvPr/>
              </p:nvSpPr>
              <p:spPr>
                <a:xfrm>
                  <a:off x="753656" y="2045336"/>
                  <a:ext cx="147856" cy="216559"/>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4" name="Rechthoek 323"/>
                <p:cNvSpPr/>
                <p:nvPr/>
              </p:nvSpPr>
              <p:spPr>
                <a:xfrm>
                  <a:off x="753656" y="2421400"/>
                  <a:ext cx="147856" cy="216559"/>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315" name="Rechte verbindingslijn met pijl 314"/>
              <p:cNvCxnSpPr/>
              <p:nvPr/>
            </p:nvCxnSpPr>
            <p:spPr>
              <a:xfrm>
                <a:off x="899592" y="1181392"/>
                <a:ext cx="619328" cy="0"/>
              </a:xfrm>
              <a:prstGeom prst="straightConnector1">
                <a:avLst/>
              </a:prstGeom>
              <a:grpFill/>
              <a:ln>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6" name="Rechte verbindingslijn met pijl 315"/>
              <p:cNvCxnSpPr/>
              <p:nvPr/>
            </p:nvCxnSpPr>
            <p:spPr>
              <a:xfrm>
                <a:off x="899592" y="1023912"/>
                <a:ext cx="619328" cy="0"/>
              </a:xfrm>
              <a:prstGeom prst="straightConnector1">
                <a:avLst/>
              </a:prstGeom>
              <a:grpFill/>
              <a:ln w="38100">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317" name="Rechte verbindingslijn met pijl 316"/>
              <p:cNvCxnSpPr/>
              <p:nvPr/>
            </p:nvCxnSpPr>
            <p:spPr>
              <a:xfrm>
                <a:off x="899592" y="1392212"/>
                <a:ext cx="619328" cy="0"/>
              </a:xfrm>
              <a:prstGeom prst="straightConnector1">
                <a:avLst/>
              </a:prstGeom>
              <a:grpFill/>
              <a:ln>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318" name="Rechte verbindingslijn met pijl 317"/>
              <p:cNvCxnSpPr/>
              <p:nvPr/>
            </p:nvCxnSpPr>
            <p:spPr>
              <a:xfrm>
                <a:off x="899592" y="1570012"/>
                <a:ext cx="619328" cy="0"/>
              </a:xfrm>
              <a:prstGeom prst="straightConnector1">
                <a:avLst/>
              </a:prstGeom>
              <a:grpFill/>
              <a:ln w="38100">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9" name="Rechte verbindingslijn met pijl 318"/>
              <p:cNvCxnSpPr/>
              <p:nvPr/>
            </p:nvCxnSpPr>
            <p:spPr>
              <a:xfrm>
                <a:off x="1686992" y="1118780"/>
                <a:ext cx="619328" cy="0"/>
              </a:xfrm>
              <a:prstGeom prst="straightConnector1">
                <a:avLst/>
              </a:prstGeom>
              <a:grpFill/>
              <a:ln>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320" name="Rechte verbindingslijn met pijl 319"/>
              <p:cNvCxnSpPr/>
              <p:nvPr/>
            </p:nvCxnSpPr>
            <p:spPr>
              <a:xfrm>
                <a:off x="1686992" y="1478572"/>
                <a:ext cx="619328" cy="0"/>
              </a:xfrm>
              <a:prstGeom prst="straightConnector1">
                <a:avLst/>
              </a:prstGeom>
              <a:grpFill/>
              <a:ln w="38100">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1" name="Lint omhoog 330"/>
            <p:cNvSpPr/>
            <p:nvPr/>
          </p:nvSpPr>
          <p:spPr>
            <a:xfrm>
              <a:off x="4715732" y="4941784"/>
              <a:ext cx="114557" cy="59986"/>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2" name="Lint omhoog 331"/>
            <p:cNvSpPr/>
            <p:nvPr/>
          </p:nvSpPr>
          <p:spPr>
            <a:xfrm>
              <a:off x="5080919" y="4941784"/>
              <a:ext cx="114557" cy="59986"/>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3" name="Lint omhoog 332"/>
            <p:cNvSpPr/>
            <p:nvPr/>
          </p:nvSpPr>
          <p:spPr>
            <a:xfrm>
              <a:off x="5453540" y="4941784"/>
              <a:ext cx="114557" cy="59986"/>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1" name="Groep 340"/>
            <p:cNvGrpSpPr/>
            <p:nvPr/>
          </p:nvGrpSpPr>
          <p:grpSpPr>
            <a:xfrm>
              <a:off x="4965162" y="4753081"/>
              <a:ext cx="264563" cy="353449"/>
              <a:chOff x="998250" y="226615"/>
              <a:chExt cx="546518" cy="730133"/>
            </a:xfrm>
            <a:solidFill>
              <a:srgbClr val="10B489"/>
            </a:solidFill>
          </p:grpSpPr>
          <p:grpSp>
            <p:nvGrpSpPr>
              <p:cNvPr id="342" name="Groep 341"/>
              <p:cNvGrpSpPr/>
              <p:nvPr/>
            </p:nvGrpSpPr>
            <p:grpSpPr>
              <a:xfrm>
                <a:off x="998250" y="226615"/>
                <a:ext cx="360040" cy="337854"/>
                <a:chOff x="998250" y="226615"/>
                <a:chExt cx="360040" cy="337854"/>
              </a:xfrm>
              <a:grpFill/>
            </p:grpSpPr>
            <p:sp>
              <p:nvSpPr>
                <p:cNvPr id="346" name="Staande oorkonde 345"/>
                <p:cNvSpPr/>
                <p:nvPr/>
              </p:nvSpPr>
              <p:spPr>
                <a:xfrm>
                  <a:off x="998250" y="226615"/>
                  <a:ext cx="360040" cy="33785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7" name="Groep 346"/>
                <p:cNvGrpSpPr/>
                <p:nvPr/>
              </p:nvGrpSpPr>
              <p:grpSpPr>
                <a:xfrm>
                  <a:off x="1066968" y="287318"/>
                  <a:ext cx="68198" cy="68661"/>
                  <a:chOff x="831394" y="226615"/>
                  <a:chExt cx="68198" cy="68661"/>
                </a:xfrm>
                <a:grpFill/>
              </p:grpSpPr>
              <p:cxnSp>
                <p:nvCxnSpPr>
                  <p:cNvPr id="357" name="Rechte verbindingslijn 356"/>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58" name="Rechte verbindingslijn 357"/>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348" name="Groep 347"/>
                <p:cNvGrpSpPr/>
                <p:nvPr/>
              </p:nvGrpSpPr>
              <p:grpSpPr>
                <a:xfrm>
                  <a:off x="1066968" y="361694"/>
                  <a:ext cx="68198" cy="68661"/>
                  <a:chOff x="831394" y="226615"/>
                  <a:chExt cx="68198" cy="68661"/>
                </a:xfrm>
                <a:grpFill/>
              </p:grpSpPr>
              <p:cxnSp>
                <p:nvCxnSpPr>
                  <p:cNvPr id="355" name="Rechte verbindingslijn 354"/>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56" name="Rechte verbindingslijn 355"/>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349" name="Groep 348"/>
                <p:cNvGrpSpPr/>
                <p:nvPr/>
              </p:nvGrpSpPr>
              <p:grpSpPr>
                <a:xfrm>
                  <a:off x="1066968" y="436061"/>
                  <a:ext cx="68198" cy="68661"/>
                  <a:chOff x="831394" y="226615"/>
                  <a:chExt cx="68198" cy="68661"/>
                </a:xfrm>
                <a:grpFill/>
              </p:grpSpPr>
              <p:cxnSp>
                <p:nvCxnSpPr>
                  <p:cNvPr id="353" name="Rechte verbindingslijn 352"/>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54" name="Rechte verbindingslijn 353"/>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cxnSp>
              <p:nvCxnSpPr>
                <p:cNvPr id="350" name="Rechte verbindingslijn 349"/>
                <p:cNvCxnSpPr/>
                <p:nvPr/>
              </p:nvCxnSpPr>
              <p:spPr>
                <a:xfrm flipH="1">
                  <a:off x="1137457" y="343445"/>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51" name="Rechte verbindingslijn 350"/>
                <p:cNvCxnSpPr/>
                <p:nvPr/>
              </p:nvCxnSpPr>
              <p:spPr>
                <a:xfrm flipH="1">
                  <a:off x="1137458" y="417637"/>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52" name="Rechte verbindingslijn 351"/>
                <p:cNvCxnSpPr/>
                <p:nvPr/>
              </p:nvCxnSpPr>
              <p:spPr>
                <a:xfrm flipH="1">
                  <a:off x="1137458" y="493292"/>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343" name="Groep 342"/>
              <p:cNvGrpSpPr/>
              <p:nvPr/>
            </p:nvGrpSpPr>
            <p:grpSpPr>
              <a:xfrm>
                <a:off x="1074588" y="465593"/>
                <a:ext cx="470180" cy="491155"/>
                <a:chOff x="327991" y="1515229"/>
                <a:chExt cx="470180" cy="491155"/>
              </a:xfrm>
              <a:grpFill/>
            </p:grpSpPr>
            <p:sp>
              <p:nvSpPr>
                <p:cNvPr id="344" name="Ovaal 343"/>
                <p:cNvSpPr/>
                <p:nvPr/>
              </p:nvSpPr>
              <p:spPr>
                <a:xfrm>
                  <a:off x="438131" y="1515229"/>
                  <a:ext cx="360040" cy="371158"/>
                </a:xfrm>
                <a:prstGeom prst="ellipse">
                  <a:avLst/>
                </a:prstGeom>
                <a:solidFill>
                  <a:srgbClr val="FFFFFF">
                    <a:alpha val="50196"/>
                  </a:srgbClr>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5" name="Rechte verbindingslijn 344"/>
                <p:cNvCxnSpPr>
                  <a:stCxn id="344" idx="3"/>
                </p:cNvCxnSpPr>
                <p:nvPr/>
              </p:nvCxnSpPr>
              <p:spPr>
                <a:xfrm flipH="1">
                  <a:off x="327991" y="1832032"/>
                  <a:ext cx="162867" cy="174352"/>
                </a:xfrm>
                <a:prstGeom prst="line">
                  <a:avLst/>
                </a:prstGeom>
                <a:grpFill/>
                <a:ln w="76200">
                  <a:solidFill>
                    <a:srgbClr val="0B7F61"/>
                  </a:solidFill>
                </a:ln>
              </p:spPr>
              <p:style>
                <a:lnRef idx="1">
                  <a:schemeClr val="accent1"/>
                </a:lnRef>
                <a:fillRef idx="0">
                  <a:schemeClr val="accent1"/>
                </a:fillRef>
                <a:effectRef idx="0">
                  <a:schemeClr val="accent1"/>
                </a:effectRef>
                <a:fontRef idx="minor">
                  <a:schemeClr val="tx1"/>
                </a:fontRef>
              </p:style>
            </p:cxnSp>
          </p:grpSp>
        </p:grpSp>
      </p:grpSp>
      <p:grpSp>
        <p:nvGrpSpPr>
          <p:cNvPr id="362" name="Groep 361"/>
          <p:cNvGrpSpPr/>
          <p:nvPr/>
        </p:nvGrpSpPr>
        <p:grpSpPr>
          <a:xfrm>
            <a:off x="5837410" y="6150429"/>
            <a:ext cx="287697" cy="269969"/>
            <a:chOff x="998250" y="226615"/>
            <a:chExt cx="360040" cy="337854"/>
          </a:xfrm>
          <a:solidFill>
            <a:srgbClr val="10B489"/>
          </a:solidFill>
        </p:grpSpPr>
        <p:sp>
          <p:nvSpPr>
            <p:cNvPr id="366" name="Staande oorkonde 365"/>
            <p:cNvSpPr/>
            <p:nvPr/>
          </p:nvSpPr>
          <p:spPr>
            <a:xfrm>
              <a:off x="998250" y="226615"/>
              <a:ext cx="360040" cy="33785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67" name="Groep 366"/>
            <p:cNvGrpSpPr/>
            <p:nvPr/>
          </p:nvGrpSpPr>
          <p:grpSpPr>
            <a:xfrm>
              <a:off x="1066968" y="287318"/>
              <a:ext cx="68198" cy="68661"/>
              <a:chOff x="831394" y="226615"/>
              <a:chExt cx="68198" cy="68661"/>
            </a:xfrm>
            <a:grpFill/>
          </p:grpSpPr>
          <p:cxnSp>
            <p:nvCxnSpPr>
              <p:cNvPr id="377" name="Rechte verbindingslijn 376"/>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78" name="Rechte verbindingslijn 377"/>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368" name="Groep 367"/>
            <p:cNvGrpSpPr/>
            <p:nvPr/>
          </p:nvGrpSpPr>
          <p:grpSpPr>
            <a:xfrm>
              <a:off x="1066968" y="361694"/>
              <a:ext cx="68198" cy="68661"/>
              <a:chOff x="831394" y="226615"/>
              <a:chExt cx="68198" cy="68661"/>
            </a:xfrm>
            <a:grpFill/>
          </p:grpSpPr>
          <p:cxnSp>
            <p:nvCxnSpPr>
              <p:cNvPr id="375" name="Rechte verbindingslijn 374"/>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76" name="Rechte verbindingslijn 375"/>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369" name="Groep 368"/>
            <p:cNvGrpSpPr/>
            <p:nvPr/>
          </p:nvGrpSpPr>
          <p:grpSpPr>
            <a:xfrm>
              <a:off x="1066968" y="436061"/>
              <a:ext cx="68198" cy="68661"/>
              <a:chOff x="831394" y="226615"/>
              <a:chExt cx="68198" cy="68661"/>
            </a:xfrm>
            <a:grpFill/>
          </p:grpSpPr>
          <p:cxnSp>
            <p:nvCxnSpPr>
              <p:cNvPr id="373" name="Rechte verbindingslijn 372"/>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74" name="Rechte verbindingslijn 373"/>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cxnSp>
          <p:nvCxnSpPr>
            <p:cNvPr id="370" name="Rechte verbindingslijn 369"/>
            <p:cNvCxnSpPr/>
            <p:nvPr/>
          </p:nvCxnSpPr>
          <p:spPr>
            <a:xfrm flipH="1">
              <a:off x="1137457" y="343445"/>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71" name="Rechte verbindingslijn 370"/>
            <p:cNvCxnSpPr/>
            <p:nvPr/>
          </p:nvCxnSpPr>
          <p:spPr>
            <a:xfrm flipH="1">
              <a:off x="1137458" y="417637"/>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372" name="Rechte verbindingslijn 371"/>
            <p:cNvCxnSpPr/>
            <p:nvPr/>
          </p:nvCxnSpPr>
          <p:spPr>
            <a:xfrm flipH="1">
              <a:off x="1137458" y="493292"/>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363" name="Groep 362"/>
          <p:cNvGrpSpPr/>
          <p:nvPr/>
        </p:nvGrpSpPr>
        <p:grpSpPr>
          <a:xfrm>
            <a:off x="7320846" y="5045884"/>
            <a:ext cx="227609" cy="237762"/>
            <a:chOff x="327991" y="1515229"/>
            <a:chExt cx="470180" cy="491155"/>
          </a:xfrm>
          <a:solidFill>
            <a:srgbClr val="10B489"/>
          </a:solidFill>
        </p:grpSpPr>
        <p:sp>
          <p:nvSpPr>
            <p:cNvPr id="364" name="Ovaal 363"/>
            <p:cNvSpPr/>
            <p:nvPr/>
          </p:nvSpPr>
          <p:spPr>
            <a:xfrm>
              <a:off x="438131" y="1515229"/>
              <a:ext cx="360040" cy="371158"/>
            </a:xfrm>
            <a:prstGeom prst="ellipse">
              <a:avLst/>
            </a:prstGeom>
            <a:solidFill>
              <a:srgbClr val="FFFFFF">
                <a:alpha val="50196"/>
              </a:srgbClr>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65" name="Rechte verbindingslijn 364"/>
            <p:cNvCxnSpPr>
              <a:stCxn id="364" idx="3"/>
            </p:cNvCxnSpPr>
            <p:nvPr/>
          </p:nvCxnSpPr>
          <p:spPr>
            <a:xfrm flipH="1">
              <a:off x="327991" y="1832032"/>
              <a:ext cx="162867" cy="174352"/>
            </a:xfrm>
            <a:prstGeom prst="line">
              <a:avLst/>
            </a:prstGeom>
            <a:grpFill/>
            <a:ln w="76200">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379" name="Groep 378"/>
          <p:cNvGrpSpPr/>
          <p:nvPr/>
        </p:nvGrpSpPr>
        <p:grpSpPr>
          <a:xfrm>
            <a:off x="5768624" y="5493177"/>
            <a:ext cx="944752" cy="511129"/>
            <a:chOff x="611560" y="651172"/>
            <a:chExt cx="1990824" cy="1077075"/>
          </a:xfrm>
          <a:solidFill>
            <a:srgbClr val="10B489"/>
          </a:solidFill>
        </p:grpSpPr>
        <p:grpSp>
          <p:nvGrpSpPr>
            <p:cNvPr id="380" name="Groep 379"/>
            <p:cNvGrpSpPr/>
            <p:nvPr/>
          </p:nvGrpSpPr>
          <p:grpSpPr>
            <a:xfrm>
              <a:off x="2170336" y="651172"/>
              <a:ext cx="432048" cy="1077075"/>
              <a:chOff x="2170336" y="1700808"/>
              <a:chExt cx="432048" cy="1077075"/>
            </a:xfrm>
            <a:grpFill/>
          </p:grpSpPr>
          <p:sp>
            <p:nvSpPr>
              <p:cNvPr id="396" name="Rechthoek 395"/>
              <p:cNvSpPr/>
              <p:nvPr/>
            </p:nvSpPr>
            <p:spPr>
              <a:xfrm>
                <a:off x="2170336"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7" name="Rechte verbindingslijn 396"/>
              <p:cNvCxnSpPr/>
              <p:nvPr/>
            </p:nvCxnSpPr>
            <p:spPr>
              <a:xfrm>
                <a:off x="2386360"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398" name="Rechthoek 397"/>
              <p:cNvSpPr/>
              <p:nvPr/>
            </p:nvSpPr>
            <p:spPr>
              <a:xfrm>
                <a:off x="2315592" y="2165108"/>
                <a:ext cx="147856" cy="37702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1" name="Groep 380"/>
            <p:cNvGrpSpPr/>
            <p:nvPr/>
          </p:nvGrpSpPr>
          <p:grpSpPr>
            <a:xfrm>
              <a:off x="1403648" y="651172"/>
              <a:ext cx="432048" cy="1077075"/>
              <a:chOff x="1403648" y="1700808"/>
              <a:chExt cx="432048" cy="1077075"/>
            </a:xfrm>
            <a:grpFill/>
          </p:grpSpPr>
          <p:sp>
            <p:nvSpPr>
              <p:cNvPr id="393" name="Rechthoek 392"/>
              <p:cNvSpPr/>
              <p:nvPr/>
            </p:nvSpPr>
            <p:spPr>
              <a:xfrm>
                <a:off x="1403648"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4" name="Rechte verbindingslijn 393"/>
              <p:cNvCxnSpPr/>
              <p:nvPr/>
            </p:nvCxnSpPr>
            <p:spPr>
              <a:xfrm>
                <a:off x="1602430"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395" name="Rechthoek 394"/>
              <p:cNvSpPr/>
              <p:nvPr/>
            </p:nvSpPr>
            <p:spPr>
              <a:xfrm>
                <a:off x="1528502" y="2045336"/>
                <a:ext cx="147856" cy="592623"/>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2" name="Groep 381"/>
            <p:cNvGrpSpPr/>
            <p:nvPr/>
          </p:nvGrpSpPr>
          <p:grpSpPr>
            <a:xfrm>
              <a:off x="611560" y="651172"/>
              <a:ext cx="432048" cy="1077075"/>
              <a:chOff x="611560" y="1700808"/>
              <a:chExt cx="432048" cy="1077075"/>
            </a:xfrm>
            <a:grpFill/>
          </p:grpSpPr>
          <p:sp>
            <p:nvSpPr>
              <p:cNvPr id="389" name="Rechthoek 388"/>
              <p:cNvSpPr/>
              <p:nvPr/>
            </p:nvSpPr>
            <p:spPr>
              <a:xfrm>
                <a:off x="611560" y="1700808"/>
                <a:ext cx="432048" cy="211205"/>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0" name="Rechte verbindingslijn 389"/>
              <p:cNvCxnSpPr>
                <a:stCxn id="389" idx="2"/>
              </p:cNvCxnSpPr>
              <p:nvPr/>
            </p:nvCxnSpPr>
            <p:spPr>
              <a:xfrm>
                <a:off x="827584" y="1912013"/>
                <a:ext cx="0" cy="86587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sp>
            <p:nvSpPr>
              <p:cNvPr id="391" name="Rechthoek 390"/>
              <p:cNvSpPr/>
              <p:nvPr/>
            </p:nvSpPr>
            <p:spPr>
              <a:xfrm>
                <a:off x="753656" y="2045336"/>
                <a:ext cx="147856" cy="216559"/>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2" name="Rechthoek 391"/>
              <p:cNvSpPr/>
              <p:nvPr/>
            </p:nvSpPr>
            <p:spPr>
              <a:xfrm>
                <a:off x="753656" y="2421400"/>
                <a:ext cx="147856" cy="216559"/>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383" name="Rechte verbindingslijn met pijl 382"/>
            <p:cNvCxnSpPr/>
            <p:nvPr/>
          </p:nvCxnSpPr>
          <p:spPr>
            <a:xfrm>
              <a:off x="899592" y="1181392"/>
              <a:ext cx="619328" cy="0"/>
            </a:xfrm>
            <a:prstGeom prst="straightConnector1">
              <a:avLst/>
            </a:prstGeom>
            <a:grpFill/>
            <a:ln>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4" name="Rechte verbindingslijn met pijl 383"/>
            <p:cNvCxnSpPr/>
            <p:nvPr/>
          </p:nvCxnSpPr>
          <p:spPr>
            <a:xfrm>
              <a:off x="899592" y="1023912"/>
              <a:ext cx="619328" cy="0"/>
            </a:xfrm>
            <a:prstGeom prst="straightConnector1">
              <a:avLst/>
            </a:prstGeom>
            <a:grpFill/>
            <a:ln w="38100">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385" name="Rechte verbindingslijn met pijl 384"/>
            <p:cNvCxnSpPr/>
            <p:nvPr/>
          </p:nvCxnSpPr>
          <p:spPr>
            <a:xfrm>
              <a:off x="899592" y="1392212"/>
              <a:ext cx="619328" cy="0"/>
            </a:xfrm>
            <a:prstGeom prst="straightConnector1">
              <a:avLst/>
            </a:prstGeom>
            <a:grpFill/>
            <a:ln>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386" name="Rechte verbindingslijn met pijl 385"/>
            <p:cNvCxnSpPr/>
            <p:nvPr/>
          </p:nvCxnSpPr>
          <p:spPr>
            <a:xfrm>
              <a:off x="899592" y="1570012"/>
              <a:ext cx="619328" cy="0"/>
            </a:xfrm>
            <a:prstGeom prst="straightConnector1">
              <a:avLst/>
            </a:prstGeom>
            <a:grpFill/>
            <a:ln w="38100">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7" name="Rechte verbindingslijn met pijl 386"/>
            <p:cNvCxnSpPr/>
            <p:nvPr/>
          </p:nvCxnSpPr>
          <p:spPr>
            <a:xfrm>
              <a:off x="1686992" y="1118780"/>
              <a:ext cx="619328" cy="0"/>
            </a:xfrm>
            <a:prstGeom prst="straightConnector1">
              <a:avLst/>
            </a:prstGeom>
            <a:grpFill/>
            <a:ln>
              <a:solidFill>
                <a:srgbClr val="0B7F61"/>
              </a:solidFill>
              <a:tailEnd type="arrow"/>
            </a:ln>
          </p:spPr>
          <p:style>
            <a:lnRef idx="1">
              <a:schemeClr val="accent1"/>
            </a:lnRef>
            <a:fillRef idx="0">
              <a:schemeClr val="accent1"/>
            </a:fillRef>
            <a:effectRef idx="0">
              <a:schemeClr val="accent1"/>
            </a:effectRef>
            <a:fontRef idx="minor">
              <a:schemeClr val="tx1"/>
            </a:fontRef>
          </p:style>
        </p:cxnSp>
        <p:cxnSp>
          <p:nvCxnSpPr>
            <p:cNvPr id="388" name="Rechte verbindingslijn met pijl 387"/>
            <p:cNvCxnSpPr/>
            <p:nvPr/>
          </p:nvCxnSpPr>
          <p:spPr>
            <a:xfrm>
              <a:off x="1686992" y="1478572"/>
              <a:ext cx="619328" cy="0"/>
            </a:xfrm>
            <a:prstGeom prst="straightConnector1">
              <a:avLst/>
            </a:prstGeom>
            <a:grpFill/>
            <a:ln w="38100">
              <a:solidFill>
                <a:srgbClr val="0B7F6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9" name="Lint omhoog 398"/>
          <p:cNvSpPr/>
          <p:nvPr/>
        </p:nvSpPr>
        <p:spPr>
          <a:xfrm>
            <a:off x="7625795" y="5166650"/>
            <a:ext cx="114557" cy="59986"/>
          </a:xfrm>
          <a:prstGeom prst="ribbon2">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0" name="Groep 399"/>
          <p:cNvGrpSpPr/>
          <p:nvPr/>
        </p:nvGrpSpPr>
        <p:grpSpPr>
          <a:xfrm>
            <a:off x="7069893" y="5088669"/>
            <a:ext cx="174291" cy="163551"/>
            <a:chOff x="998250" y="226615"/>
            <a:chExt cx="360040" cy="337854"/>
          </a:xfrm>
          <a:solidFill>
            <a:srgbClr val="10B489"/>
          </a:solidFill>
        </p:grpSpPr>
        <p:sp>
          <p:nvSpPr>
            <p:cNvPr id="401" name="Staande oorkonde 400"/>
            <p:cNvSpPr/>
            <p:nvPr/>
          </p:nvSpPr>
          <p:spPr>
            <a:xfrm>
              <a:off x="998250" y="226615"/>
              <a:ext cx="360040" cy="33785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2" name="Groep 401"/>
            <p:cNvGrpSpPr/>
            <p:nvPr/>
          </p:nvGrpSpPr>
          <p:grpSpPr>
            <a:xfrm>
              <a:off x="1066968" y="287318"/>
              <a:ext cx="68198" cy="68661"/>
              <a:chOff x="831394" y="226615"/>
              <a:chExt cx="68198" cy="68661"/>
            </a:xfrm>
            <a:grpFill/>
          </p:grpSpPr>
          <p:cxnSp>
            <p:nvCxnSpPr>
              <p:cNvPr id="412" name="Rechte verbindingslijn 411"/>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13" name="Rechte verbindingslijn 412"/>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403" name="Groep 402"/>
            <p:cNvGrpSpPr/>
            <p:nvPr/>
          </p:nvGrpSpPr>
          <p:grpSpPr>
            <a:xfrm>
              <a:off x="1066968" y="361694"/>
              <a:ext cx="68198" cy="68661"/>
              <a:chOff x="831394" y="226615"/>
              <a:chExt cx="68198" cy="68661"/>
            </a:xfrm>
            <a:grpFill/>
          </p:grpSpPr>
          <p:cxnSp>
            <p:nvCxnSpPr>
              <p:cNvPr id="410" name="Rechte verbindingslijn 409"/>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11" name="Rechte verbindingslijn 410"/>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404" name="Groep 403"/>
            <p:cNvGrpSpPr/>
            <p:nvPr/>
          </p:nvGrpSpPr>
          <p:grpSpPr>
            <a:xfrm>
              <a:off x="1066968" y="436061"/>
              <a:ext cx="68198" cy="68661"/>
              <a:chOff x="831394" y="226615"/>
              <a:chExt cx="68198" cy="68661"/>
            </a:xfrm>
            <a:grpFill/>
          </p:grpSpPr>
          <p:cxnSp>
            <p:nvCxnSpPr>
              <p:cNvPr id="408" name="Rechte verbindingslijn 407"/>
              <p:cNvCxnSpPr/>
              <p:nvPr/>
            </p:nvCxnSpPr>
            <p:spPr>
              <a:xfrm>
                <a:off x="831394" y="260648"/>
                <a:ext cx="25856" cy="34627"/>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09" name="Rechte verbindingslijn 408"/>
              <p:cNvCxnSpPr/>
              <p:nvPr/>
            </p:nvCxnSpPr>
            <p:spPr>
              <a:xfrm flipH="1">
                <a:off x="853440" y="226615"/>
                <a:ext cx="46152" cy="68661"/>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cxnSp>
          <p:nvCxnSpPr>
            <p:cNvPr id="405" name="Rechte verbindingslijn 404"/>
            <p:cNvCxnSpPr/>
            <p:nvPr/>
          </p:nvCxnSpPr>
          <p:spPr>
            <a:xfrm flipH="1">
              <a:off x="1137457" y="343445"/>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06" name="Rechte verbindingslijn 405"/>
            <p:cNvCxnSpPr/>
            <p:nvPr/>
          </p:nvCxnSpPr>
          <p:spPr>
            <a:xfrm flipH="1">
              <a:off x="1137458" y="417637"/>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07" name="Rechte verbindingslijn 406"/>
            <p:cNvCxnSpPr/>
            <p:nvPr/>
          </p:nvCxnSpPr>
          <p:spPr>
            <a:xfrm flipH="1">
              <a:off x="1137458" y="493292"/>
              <a:ext cx="143595" cy="0"/>
            </a:xfrm>
            <a:prstGeom prst="line">
              <a:avLst/>
            </a:prstGeom>
            <a:grpFill/>
            <a:ln>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420" name="Groep 419"/>
          <p:cNvGrpSpPr/>
          <p:nvPr/>
        </p:nvGrpSpPr>
        <p:grpSpPr>
          <a:xfrm>
            <a:off x="6898859" y="5538438"/>
            <a:ext cx="697220" cy="399468"/>
            <a:chOff x="6080721" y="3294602"/>
            <a:chExt cx="2866933" cy="1642592"/>
          </a:xfrm>
        </p:grpSpPr>
        <p:grpSp>
          <p:nvGrpSpPr>
            <p:cNvPr id="421" name="Groep 420"/>
            <p:cNvGrpSpPr/>
            <p:nvPr/>
          </p:nvGrpSpPr>
          <p:grpSpPr>
            <a:xfrm>
              <a:off x="6080721" y="3294602"/>
              <a:ext cx="2304256" cy="1296144"/>
              <a:chOff x="3491880" y="1772816"/>
              <a:chExt cx="2304256" cy="1296144"/>
            </a:xfrm>
            <a:solidFill>
              <a:srgbClr val="10B489"/>
            </a:solidFill>
          </p:grpSpPr>
          <p:sp>
            <p:nvSpPr>
              <p:cNvPr id="428" name="Rechthoek 427"/>
              <p:cNvSpPr/>
              <p:nvPr/>
            </p:nvSpPr>
            <p:spPr>
              <a:xfrm>
                <a:off x="3491880" y="1772816"/>
                <a:ext cx="2304256" cy="1296144"/>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9" name="Rechte verbindingslijn 428"/>
              <p:cNvCxnSpPr/>
              <p:nvPr/>
            </p:nvCxnSpPr>
            <p:spPr>
              <a:xfrm>
                <a:off x="3491880" y="1772816"/>
                <a:ext cx="1152128" cy="648072"/>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0" name="Rechte verbindingslijn 429"/>
              <p:cNvCxnSpPr/>
              <p:nvPr/>
            </p:nvCxnSpPr>
            <p:spPr>
              <a:xfrm flipH="1">
                <a:off x="4644008" y="1772816"/>
                <a:ext cx="1152128" cy="648072"/>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1" name="Rechte verbindingslijn 430"/>
              <p:cNvCxnSpPr/>
              <p:nvPr/>
            </p:nvCxnSpPr>
            <p:spPr>
              <a:xfrm>
                <a:off x="4256586" y="1902126"/>
                <a:ext cx="675725"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2" name="Rechte verbindingslijn 431"/>
              <p:cNvCxnSpPr/>
              <p:nvPr/>
            </p:nvCxnSpPr>
            <p:spPr>
              <a:xfrm>
                <a:off x="4256586" y="2008718"/>
                <a:ext cx="675725"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422" name="Groep 421"/>
            <p:cNvGrpSpPr/>
            <p:nvPr/>
          </p:nvGrpSpPr>
          <p:grpSpPr>
            <a:xfrm>
              <a:off x="6643398" y="3641050"/>
              <a:ext cx="2304256" cy="1296144"/>
              <a:chOff x="3678693" y="1912740"/>
              <a:chExt cx="2304256" cy="1296144"/>
            </a:xfrm>
            <a:solidFill>
              <a:srgbClr val="10B489"/>
            </a:solidFill>
          </p:grpSpPr>
          <p:sp>
            <p:nvSpPr>
              <p:cNvPr id="424" name="Rechthoek 423"/>
              <p:cNvSpPr/>
              <p:nvPr/>
            </p:nvSpPr>
            <p:spPr>
              <a:xfrm>
                <a:off x="3678693" y="1912740"/>
                <a:ext cx="2304256" cy="1296144"/>
              </a:xfrm>
              <a:prstGeom prst="rect">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5" name="Rechte verbindingslijn 424"/>
              <p:cNvCxnSpPr/>
              <p:nvPr/>
            </p:nvCxnSpPr>
            <p:spPr>
              <a:xfrm>
                <a:off x="4000128" y="2420888"/>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26" name="Rechte verbindingslijn 425"/>
              <p:cNvCxnSpPr/>
              <p:nvPr/>
            </p:nvCxnSpPr>
            <p:spPr>
              <a:xfrm flipH="1">
                <a:off x="4000128" y="2573288"/>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27" name="Rechte verbindingslijn 426"/>
              <p:cNvCxnSpPr/>
              <p:nvPr/>
            </p:nvCxnSpPr>
            <p:spPr>
              <a:xfrm flipH="1">
                <a:off x="4000128" y="2725688"/>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sp>
          <p:nvSpPr>
            <p:cNvPr id="423" name="Gekromde PIJL-OMLAAG 422"/>
            <p:cNvSpPr/>
            <p:nvPr/>
          </p:nvSpPr>
          <p:spPr>
            <a:xfrm rot="15067245">
              <a:off x="6325523" y="4692064"/>
              <a:ext cx="124955" cy="106377"/>
            </a:xfrm>
            <a:prstGeom prst="curvedDownArrow">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433" name="Groep 432"/>
          <p:cNvGrpSpPr/>
          <p:nvPr/>
        </p:nvGrpSpPr>
        <p:grpSpPr>
          <a:xfrm>
            <a:off x="7037236" y="2508636"/>
            <a:ext cx="365938" cy="409851"/>
            <a:chOff x="6516216" y="1324979"/>
            <a:chExt cx="1800200" cy="2016224"/>
          </a:xfrm>
          <a:solidFill>
            <a:srgbClr val="10B489"/>
          </a:solidFill>
        </p:grpSpPr>
        <p:sp>
          <p:nvSpPr>
            <p:cNvPr id="434" name="Staande oorkonde 433"/>
            <p:cNvSpPr/>
            <p:nvPr/>
          </p:nvSpPr>
          <p:spPr>
            <a:xfrm>
              <a:off x="6516216" y="1324979"/>
              <a:ext cx="1800200" cy="2016224"/>
            </a:xfrm>
            <a:prstGeom prst="verticalScroll">
              <a:avLst/>
            </a:prstGeom>
            <a:grp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35" name="Rechte verbindingslijn 434"/>
            <p:cNvCxnSpPr/>
            <p:nvPr/>
          </p:nvCxnSpPr>
          <p:spPr>
            <a:xfrm>
              <a:off x="7722350" y="1776162"/>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6" name="Rechte verbindingslijn 435"/>
            <p:cNvCxnSpPr/>
            <p:nvPr/>
          </p:nvCxnSpPr>
          <p:spPr>
            <a:xfrm>
              <a:off x="7722350" y="1700808"/>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7" name="Rechte verbindingslijn 436"/>
            <p:cNvCxnSpPr/>
            <p:nvPr/>
          </p:nvCxnSpPr>
          <p:spPr>
            <a:xfrm>
              <a:off x="6948264" y="2006384"/>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8" name="Rechte verbindingslijn 437"/>
            <p:cNvCxnSpPr/>
            <p:nvPr/>
          </p:nvCxnSpPr>
          <p:spPr>
            <a:xfrm>
              <a:off x="6948264" y="3079507"/>
              <a:ext cx="195926"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39" name="Rechte verbindingslijn 438"/>
            <p:cNvCxnSpPr/>
            <p:nvPr/>
          </p:nvCxnSpPr>
          <p:spPr>
            <a:xfrm>
              <a:off x="7144190" y="2165108"/>
              <a:ext cx="807994"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40" name="Rechte verbindingslijn 439"/>
            <p:cNvCxnSpPr/>
            <p:nvPr/>
          </p:nvCxnSpPr>
          <p:spPr>
            <a:xfrm>
              <a:off x="6948264" y="2261895"/>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41" name="Rechte verbindingslijn 440"/>
            <p:cNvCxnSpPr/>
            <p:nvPr/>
          </p:nvCxnSpPr>
          <p:spPr>
            <a:xfrm>
              <a:off x="6948264" y="2361862"/>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42" name="Rechte verbindingslijn 441"/>
            <p:cNvCxnSpPr/>
            <p:nvPr/>
          </p:nvCxnSpPr>
          <p:spPr>
            <a:xfrm>
              <a:off x="7114373" y="2505270"/>
              <a:ext cx="837811"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43" name="Rechte verbindingslijn 442"/>
            <p:cNvCxnSpPr/>
            <p:nvPr/>
          </p:nvCxnSpPr>
          <p:spPr>
            <a:xfrm>
              <a:off x="6948264" y="2603069"/>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44" name="Rechte verbindingslijn 443"/>
            <p:cNvCxnSpPr/>
            <p:nvPr/>
          </p:nvCxnSpPr>
          <p:spPr>
            <a:xfrm>
              <a:off x="6948264" y="2707326"/>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cxnSp>
          <p:nvCxnSpPr>
            <p:cNvPr id="445" name="Rechte verbindingslijn 444"/>
            <p:cNvCxnSpPr/>
            <p:nvPr/>
          </p:nvCxnSpPr>
          <p:spPr>
            <a:xfrm>
              <a:off x="6951579" y="2798371"/>
              <a:ext cx="1003920" cy="0"/>
            </a:xfrm>
            <a:prstGeom prst="line">
              <a:avLst/>
            </a:prstGeom>
            <a:grpFill/>
            <a:ln w="38100">
              <a:solidFill>
                <a:srgbClr val="0B7F61"/>
              </a:solidFill>
            </a:ln>
          </p:spPr>
          <p:style>
            <a:lnRef idx="1">
              <a:schemeClr val="accent1"/>
            </a:lnRef>
            <a:fillRef idx="0">
              <a:schemeClr val="accent1"/>
            </a:fillRef>
            <a:effectRef idx="0">
              <a:schemeClr val="accent1"/>
            </a:effectRef>
            <a:fontRef idx="minor">
              <a:schemeClr val="tx1"/>
            </a:fontRef>
          </p:style>
        </p:cxnSp>
      </p:grpSp>
      <p:grpSp>
        <p:nvGrpSpPr>
          <p:cNvPr id="446" name="Groep 445"/>
          <p:cNvGrpSpPr/>
          <p:nvPr/>
        </p:nvGrpSpPr>
        <p:grpSpPr>
          <a:xfrm>
            <a:off x="6059301" y="2508636"/>
            <a:ext cx="744905" cy="426789"/>
            <a:chOff x="6080721" y="3294602"/>
            <a:chExt cx="2866933" cy="1642592"/>
          </a:xfrm>
        </p:grpSpPr>
        <p:grpSp>
          <p:nvGrpSpPr>
            <p:cNvPr id="447" name="Groep 446"/>
            <p:cNvGrpSpPr/>
            <p:nvPr/>
          </p:nvGrpSpPr>
          <p:grpSpPr>
            <a:xfrm>
              <a:off x="6080721" y="3294602"/>
              <a:ext cx="2304256" cy="1296144"/>
              <a:chOff x="3491880" y="1772816"/>
              <a:chExt cx="2304256" cy="1296144"/>
            </a:xfrm>
            <a:solidFill>
              <a:srgbClr val="10B489"/>
            </a:solidFill>
          </p:grpSpPr>
          <p:sp>
            <p:nvSpPr>
              <p:cNvPr id="454" name="Rechthoek 453"/>
              <p:cNvSpPr/>
              <p:nvPr/>
            </p:nvSpPr>
            <p:spPr>
              <a:xfrm>
                <a:off x="3491880" y="1772816"/>
                <a:ext cx="2304256" cy="129614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cxnSp>
            <p:nvCxnSpPr>
              <p:cNvPr id="455" name="Rechte verbindingslijn 454"/>
              <p:cNvCxnSpPr/>
              <p:nvPr/>
            </p:nvCxnSpPr>
            <p:spPr>
              <a:xfrm>
                <a:off x="3491880" y="1772816"/>
                <a:ext cx="1152128" cy="648072"/>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56" name="Rechte verbindingslijn 455"/>
              <p:cNvCxnSpPr/>
              <p:nvPr/>
            </p:nvCxnSpPr>
            <p:spPr>
              <a:xfrm flipH="1">
                <a:off x="4644008" y="1772816"/>
                <a:ext cx="1152128" cy="648072"/>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57" name="Rechte verbindingslijn 456"/>
              <p:cNvCxnSpPr/>
              <p:nvPr/>
            </p:nvCxnSpPr>
            <p:spPr>
              <a:xfrm>
                <a:off x="4256586" y="1902126"/>
                <a:ext cx="675725"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58" name="Rechte verbindingslijn 457"/>
              <p:cNvCxnSpPr/>
              <p:nvPr/>
            </p:nvCxnSpPr>
            <p:spPr>
              <a:xfrm>
                <a:off x="4256586" y="2008718"/>
                <a:ext cx="675725"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grpSp>
        <p:grpSp>
          <p:nvGrpSpPr>
            <p:cNvPr id="448" name="Groep 447"/>
            <p:cNvGrpSpPr/>
            <p:nvPr/>
          </p:nvGrpSpPr>
          <p:grpSpPr>
            <a:xfrm>
              <a:off x="6643398" y="3641050"/>
              <a:ext cx="2304256" cy="1296144"/>
              <a:chOff x="3678693" y="1912740"/>
              <a:chExt cx="2304256" cy="1296144"/>
            </a:xfrm>
            <a:solidFill>
              <a:srgbClr val="10B489"/>
            </a:solidFill>
          </p:grpSpPr>
          <p:sp>
            <p:nvSpPr>
              <p:cNvPr id="450" name="Rechthoek 449"/>
              <p:cNvSpPr/>
              <p:nvPr/>
            </p:nvSpPr>
            <p:spPr>
              <a:xfrm>
                <a:off x="3678693" y="1912740"/>
                <a:ext cx="2304256" cy="129614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cxnSp>
            <p:nvCxnSpPr>
              <p:cNvPr id="451" name="Rechte verbindingslijn 450"/>
              <p:cNvCxnSpPr/>
              <p:nvPr/>
            </p:nvCxnSpPr>
            <p:spPr>
              <a:xfrm>
                <a:off x="4000128" y="2420888"/>
                <a:ext cx="1003920"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52" name="Rechte verbindingslijn 451"/>
              <p:cNvCxnSpPr/>
              <p:nvPr/>
            </p:nvCxnSpPr>
            <p:spPr>
              <a:xfrm flipH="1">
                <a:off x="4000128" y="2573288"/>
                <a:ext cx="1003920"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53" name="Rechte verbindingslijn 452"/>
              <p:cNvCxnSpPr/>
              <p:nvPr/>
            </p:nvCxnSpPr>
            <p:spPr>
              <a:xfrm flipH="1">
                <a:off x="4000128" y="2725688"/>
                <a:ext cx="1003920"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grpSp>
        <p:sp>
          <p:nvSpPr>
            <p:cNvPr id="449" name="Gekromde PIJL-OMLAAG 448"/>
            <p:cNvSpPr/>
            <p:nvPr/>
          </p:nvSpPr>
          <p:spPr>
            <a:xfrm rot="15067245">
              <a:off x="6325523" y="4692064"/>
              <a:ext cx="124955" cy="106377"/>
            </a:xfrm>
            <a:prstGeom prst="curved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grpSp>
      <p:sp>
        <p:nvSpPr>
          <p:cNvPr id="459" name="Tekstvak 458"/>
          <p:cNvSpPr txBox="1"/>
          <p:nvPr/>
        </p:nvSpPr>
        <p:spPr>
          <a:xfrm>
            <a:off x="-43545" y="969989"/>
            <a:ext cx="914783" cy="276999"/>
          </a:xfrm>
          <a:prstGeom prst="rect">
            <a:avLst/>
          </a:prstGeom>
          <a:noFill/>
        </p:spPr>
        <p:txBody>
          <a:bodyPr wrap="square" rtlCol="0">
            <a:spAutoFit/>
          </a:bodyPr>
          <a:lstStyle/>
          <a:p>
            <a:pPr algn="ctr"/>
            <a:r>
              <a:rPr lang="nl-NL" sz="1200" dirty="0" smtClean="0">
                <a:solidFill>
                  <a:schemeClr val="tx1">
                    <a:lumMod val="85000"/>
                    <a:lumOff val="15000"/>
                  </a:schemeClr>
                </a:solidFill>
              </a:rPr>
              <a:t>governance</a:t>
            </a:r>
            <a:endParaRPr lang="nl-NL" sz="1200" dirty="0">
              <a:solidFill>
                <a:schemeClr val="tx1">
                  <a:lumMod val="85000"/>
                  <a:lumOff val="15000"/>
                </a:schemeClr>
              </a:solidFill>
            </a:endParaRPr>
          </a:p>
        </p:txBody>
      </p:sp>
      <p:grpSp>
        <p:nvGrpSpPr>
          <p:cNvPr id="463" name="Groep 462"/>
          <p:cNvGrpSpPr/>
          <p:nvPr/>
        </p:nvGrpSpPr>
        <p:grpSpPr>
          <a:xfrm>
            <a:off x="571384" y="2296546"/>
            <a:ext cx="1494856" cy="2973869"/>
            <a:chOff x="571384" y="2296546"/>
            <a:chExt cx="1494856" cy="2973869"/>
          </a:xfrm>
        </p:grpSpPr>
        <p:sp>
          <p:nvSpPr>
            <p:cNvPr id="462" name="Gekromde PIJL-OMLAAG 461"/>
            <p:cNvSpPr/>
            <p:nvPr/>
          </p:nvSpPr>
          <p:spPr>
            <a:xfrm rot="16462906">
              <a:off x="-165925" y="3033855"/>
              <a:ext cx="2969474" cy="1494856"/>
            </a:xfrm>
            <a:prstGeom prst="curvedDownArrow">
              <a:avLst>
                <a:gd name="adj1" fmla="val 23461"/>
                <a:gd name="adj2" fmla="val 50000"/>
                <a:gd name="adj3" fmla="val 25000"/>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61" name="Gekromde PIJL-OMLAAG 460"/>
            <p:cNvSpPr/>
            <p:nvPr/>
          </p:nvSpPr>
          <p:spPr>
            <a:xfrm rot="16462906">
              <a:off x="694892" y="3942457"/>
              <a:ext cx="1649152" cy="1006763"/>
            </a:xfrm>
            <a:prstGeom prst="curvedDownArrow">
              <a:avLst>
                <a:gd name="adj1" fmla="val 31368"/>
                <a:gd name="adj2" fmla="val 50000"/>
                <a:gd name="adj3" fmla="val 25000"/>
              </a:avLst>
            </a:prstGeom>
            <a:solidFill>
              <a:srgbClr val="10B489"/>
            </a:solidFill>
            <a:ln>
              <a:solidFill>
                <a:srgbClr val="0B7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514" name="Groep 513"/>
          <p:cNvGrpSpPr/>
          <p:nvPr/>
        </p:nvGrpSpPr>
        <p:grpSpPr>
          <a:xfrm>
            <a:off x="4804533" y="2508632"/>
            <a:ext cx="1999669" cy="1703664"/>
            <a:chOff x="4804533" y="2508632"/>
            <a:chExt cx="1999669" cy="1703664"/>
          </a:xfrm>
          <a:solidFill>
            <a:srgbClr val="10B489"/>
          </a:solidFill>
        </p:grpSpPr>
        <p:grpSp>
          <p:nvGrpSpPr>
            <p:cNvPr id="464" name="Groep 463"/>
            <p:cNvGrpSpPr/>
            <p:nvPr/>
          </p:nvGrpSpPr>
          <p:grpSpPr>
            <a:xfrm>
              <a:off x="4804533" y="3652335"/>
              <a:ext cx="1006601" cy="559961"/>
              <a:chOff x="5523381" y="3367042"/>
              <a:chExt cx="2047555" cy="1139033"/>
            </a:xfrm>
            <a:grpFill/>
          </p:grpSpPr>
          <p:grpSp>
            <p:nvGrpSpPr>
              <p:cNvPr id="465" name="Groep 464"/>
              <p:cNvGrpSpPr/>
              <p:nvPr/>
            </p:nvGrpSpPr>
            <p:grpSpPr>
              <a:xfrm>
                <a:off x="5580112" y="3429000"/>
                <a:ext cx="1990824" cy="1077075"/>
                <a:chOff x="611560" y="651172"/>
                <a:chExt cx="1990824" cy="1077075"/>
              </a:xfrm>
              <a:grpFill/>
            </p:grpSpPr>
            <p:grpSp>
              <p:nvGrpSpPr>
                <p:cNvPr id="469" name="Groep 468"/>
                <p:cNvGrpSpPr/>
                <p:nvPr/>
              </p:nvGrpSpPr>
              <p:grpSpPr>
                <a:xfrm>
                  <a:off x="2170336" y="651172"/>
                  <a:ext cx="432048" cy="1077075"/>
                  <a:chOff x="2170336" y="1700808"/>
                  <a:chExt cx="432048" cy="1077075"/>
                </a:xfrm>
                <a:grpFill/>
              </p:grpSpPr>
              <p:sp>
                <p:nvSpPr>
                  <p:cNvPr id="485" name="Rechthoek 484"/>
                  <p:cNvSpPr/>
                  <p:nvPr/>
                </p:nvSpPr>
                <p:spPr>
                  <a:xfrm>
                    <a:off x="2170336" y="1700808"/>
                    <a:ext cx="432048" cy="211205"/>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486" name="Rechte verbindingslijn 485"/>
                  <p:cNvCxnSpPr/>
                  <p:nvPr/>
                </p:nvCxnSpPr>
                <p:spPr>
                  <a:xfrm>
                    <a:off x="2386360" y="1912013"/>
                    <a:ext cx="0" cy="86587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sp>
                <p:nvSpPr>
                  <p:cNvPr id="487" name="Rechthoek 486"/>
                  <p:cNvSpPr/>
                  <p:nvPr/>
                </p:nvSpPr>
                <p:spPr>
                  <a:xfrm>
                    <a:off x="2315592" y="2165108"/>
                    <a:ext cx="147856" cy="377025"/>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grpSp>
              <p:nvGrpSpPr>
                <p:cNvPr id="470" name="Groep 469"/>
                <p:cNvGrpSpPr/>
                <p:nvPr/>
              </p:nvGrpSpPr>
              <p:grpSpPr>
                <a:xfrm>
                  <a:off x="1403648" y="651172"/>
                  <a:ext cx="432048" cy="1077075"/>
                  <a:chOff x="1403648" y="1700808"/>
                  <a:chExt cx="432048" cy="1077075"/>
                </a:xfrm>
                <a:grpFill/>
              </p:grpSpPr>
              <p:sp>
                <p:nvSpPr>
                  <p:cNvPr id="482" name="Rechthoek 481"/>
                  <p:cNvSpPr/>
                  <p:nvPr/>
                </p:nvSpPr>
                <p:spPr>
                  <a:xfrm>
                    <a:off x="1403648" y="1700808"/>
                    <a:ext cx="432048" cy="211205"/>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483" name="Rechte verbindingslijn 482"/>
                  <p:cNvCxnSpPr/>
                  <p:nvPr/>
                </p:nvCxnSpPr>
                <p:spPr>
                  <a:xfrm>
                    <a:off x="1602430" y="1912013"/>
                    <a:ext cx="0" cy="86587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sp>
                <p:nvSpPr>
                  <p:cNvPr id="484" name="Rechthoek 483"/>
                  <p:cNvSpPr/>
                  <p:nvPr/>
                </p:nvSpPr>
                <p:spPr>
                  <a:xfrm>
                    <a:off x="1528502" y="2045336"/>
                    <a:ext cx="147856" cy="592623"/>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grpSp>
              <p:nvGrpSpPr>
                <p:cNvPr id="471" name="Groep 470"/>
                <p:cNvGrpSpPr/>
                <p:nvPr/>
              </p:nvGrpSpPr>
              <p:grpSpPr>
                <a:xfrm>
                  <a:off x="611560" y="651172"/>
                  <a:ext cx="432048" cy="1077075"/>
                  <a:chOff x="611560" y="1700808"/>
                  <a:chExt cx="432048" cy="1077075"/>
                </a:xfrm>
                <a:grpFill/>
              </p:grpSpPr>
              <p:sp>
                <p:nvSpPr>
                  <p:cNvPr id="478" name="Rechthoek 477"/>
                  <p:cNvSpPr/>
                  <p:nvPr/>
                </p:nvSpPr>
                <p:spPr>
                  <a:xfrm>
                    <a:off x="611560" y="1700808"/>
                    <a:ext cx="432048" cy="211205"/>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479" name="Rechte verbindingslijn 478"/>
                  <p:cNvCxnSpPr>
                    <a:stCxn id="478" idx="2"/>
                  </p:cNvCxnSpPr>
                  <p:nvPr/>
                </p:nvCxnSpPr>
                <p:spPr>
                  <a:xfrm>
                    <a:off x="827584" y="1912013"/>
                    <a:ext cx="0" cy="86587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sp>
                <p:nvSpPr>
                  <p:cNvPr id="480" name="Rechthoek 479"/>
                  <p:cNvSpPr/>
                  <p:nvPr/>
                </p:nvSpPr>
                <p:spPr>
                  <a:xfrm>
                    <a:off x="753656" y="2045336"/>
                    <a:ext cx="147856" cy="216559"/>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481" name="Rechthoek 480"/>
                  <p:cNvSpPr/>
                  <p:nvPr/>
                </p:nvSpPr>
                <p:spPr>
                  <a:xfrm>
                    <a:off x="753656" y="2421400"/>
                    <a:ext cx="147856" cy="216559"/>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cxnSp>
              <p:nvCxnSpPr>
                <p:cNvPr id="472" name="Rechte verbindingslijn met pijl 471"/>
                <p:cNvCxnSpPr/>
                <p:nvPr/>
              </p:nvCxnSpPr>
              <p:spPr>
                <a:xfrm>
                  <a:off x="899592" y="1181392"/>
                  <a:ext cx="619328" cy="0"/>
                </a:xfrm>
                <a:prstGeom prst="straightConnector1">
                  <a:avLst/>
                </a:prstGeom>
                <a:grpFill/>
                <a:ln>
                  <a:solidFill>
                    <a:srgbClr val="0B7F61"/>
                  </a:solidFill>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cxnSp>
            <p:cxnSp>
              <p:nvCxnSpPr>
                <p:cNvPr id="473" name="Rechte verbindingslijn met pijl 472"/>
                <p:cNvCxnSpPr/>
                <p:nvPr/>
              </p:nvCxnSpPr>
              <p:spPr>
                <a:xfrm>
                  <a:off x="899592" y="1023912"/>
                  <a:ext cx="619328" cy="0"/>
                </a:xfrm>
                <a:prstGeom prst="straightConnector1">
                  <a:avLst/>
                </a:prstGeom>
                <a:grpFill/>
                <a:ln>
                  <a:solidFill>
                    <a:srgbClr val="0B7F61"/>
                  </a:solidFill>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474" name="Rechte verbindingslijn met pijl 473"/>
                <p:cNvCxnSpPr/>
                <p:nvPr/>
              </p:nvCxnSpPr>
              <p:spPr>
                <a:xfrm>
                  <a:off x="899592" y="1392212"/>
                  <a:ext cx="619328" cy="0"/>
                </a:xfrm>
                <a:prstGeom prst="straightConnector1">
                  <a:avLst/>
                </a:prstGeom>
                <a:grpFill/>
                <a:ln>
                  <a:solidFill>
                    <a:srgbClr val="0B7F61"/>
                  </a:solidFill>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475" name="Rechte verbindingslijn met pijl 474"/>
                <p:cNvCxnSpPr/>
                <p:nvPr/>
              </p:nvCxnSpPr>
              <p:spPr>
                <a:xfrm>
                  <a:off x="899592" y="1570012"/>
                  <a:ext cx="619328" cy="0"/>
                </a:xfrm>
                <a:prstGeom prst="straightConnector1">
                  <a:avLst/>
                </a:prstGeom>
                <a:grpFill/>
                <a:ln>
                  <a:solidFill>
                    <a:srgbClr val="0B7F61"/>
                  </a:solidFill>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cxnSp>
            <p:cxnSp>
              <p:nvCxnSpPr>
                <p:cNvPr id="476" name="Rechte verbindingslijn met pijl 475"/>
                <p:cNvCxnSpPr/>
                <p:nvPr/>
              </p:nvCxnSpPr>
              <p:spPr>
                <a:xfrm>
                  <a:off x="1686992" y="1118780"/>
                  <a:ext cx="619328" cy="0"/>
                </a:xfrm>
                <a:prstGeom prst="straightConnector1">
                  <a:avLst/>
                </a:prstGeom>
                <a:grpFill/>
                <a:ln>
                  <a:solidFill>
                    <a:srgbClr val="0B7F61"/>
                  </a:solidFill>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477" name="Rechte verbindingslijn met pijl 476"/>
                <p:cNvCxnSpPr/>
                <p:nvPr/>
              </p:nvCxnSpPr>
              <p:spPr>
                <a:xfrm>
                  <a:off x="1686992" y="1478572"/>
                  <a:ext cx="619328" cy="0"/>
                </a:xfrm>
                <a:prstGeom prst="straightConnector1">
                  <a:avLst/>
                </a:prstGeom>
                <a:grpFill/>
                <a:ln>
                  <a:solidFill>
                    <a:srgbClr val="0B7F61"/>
                  </a:solidFill>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cxnSp>
          </p:grpSp>
          <p:sp>
            <p:nvSpPr>
              <p:cNvPr id="466" name="Lint omhoog 465"/>
              <p:cNvSpPr/>
              <p:nvPr/>
            </p:nvSpPr>
            <p:spPr>
              <a:xfrm>
                <a:off x="5523381" y="3367042"/>
                <a:ext cx="236645" cy="123916"/>
              </a:xfrm>
              <a:prstGeom prst="ribbon2">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467" name="Lint omhoog 466"/>
              <p:cNvSpPr/>
              <p:nvPr/>
            </p:nvSpPr>
            <p:spPr>
              <a:xfrm>
                <a:off x="6277761" y="3367042"/>
                <a:ext cx="236645" cy="123916"/>
              </a:xfrm>
              <a:prstGeom prst="ribbon2">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468" name="Lint omhoog 467"/>
              <p:cNvSpPr/>
              <p:nvPr/>
            </p:nvSpPr>
            <p:spPr>
              <a:xfrm>
                <a:off x="7047499" y="3367042"/>
                <a:ext cx="236645" cy="123916"/>
              </a:xfrm>
              <a:prstGeom prst="ribbon2">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grpSp>
          <p:nvGrpSpPr>
            <p:cNvPr id="488" name="Groep 487"/>
            <p:cNvGrpSpPr/>
            <p:nvPr/>
          </p:nvGrpSpPr>
          <p:grpSpPr>
            <a:xfrm>
              <a:off x="6059297" y="3707717"/>
              <a:ext cx="744905" cy="426789"/>
              <a:chOff x="6080721" y="3294602"/>
              <a:chExt cx="2866933" cy="1642592"/>
            </a:xfrm>
            <a:grpFill/>
          </p:grpSpPr>
          <p:grpSp>
            <p:nvGrpSpPr>
              <p:cNvPr id="489" name="Groep 488"/>
              <p:cNvGrpSpPr/>
              <p:nvPr/>
            </p:nvGrpSpPr>
            <p:grpSpPr>
              <a:xfrm>
                <a:off x="6080721" y="3294602"/>
                <a:ext cx="2304256" cy="1296144"/>
                <a:chOff x="3491880" y="1772816"/>
                <a:chExt cx="2304256" cy="1296144"/>
              </a:xfrm>
              <a:grpFill/>
            </p:grpSpPr>
            <p:sp>
              <p:nvSpPr>
                <p:cNvPr id="496" name="Rechthoek 495"/>
                <p:cNvSpPr/>
                <p:nvPr/>
              </p:nvSpPr>
              <p:spPr>
                <a:xfrm>
                  <a:off x="3491880" y="1772816"/>
                  <a:ext cx="2304256" cy="1296144"/>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497" name="Rechte verbindingslijn 496"/>
                <p:cNvCxnSpPr/>
                <p:nvPr/>
              </p:nvCxnSpPr>
              <p:spPr>
                <a:xfrm>
                  <a:off x="3491880" y="1772816"/>
                  <a:ext cx="1152128" cy="648072"/>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cxnSp>
              <p:nvCxnSpPr>
                <p:cNvPr id="498" name="Rechte verbindingslijn 497"/>
                <p:cNvCxnSpPr/>
                <p:nvPr/>
              </p:nvCxnSpPr>
              <p:spPr>
                <a:xfrm flipH="1">
                  <a:off x="4644008" y="1772816"/>
                  <a:ext cx="1152128" cy="648072"/>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cxnSp>
              <p:nvCxnSpPr>
                <p:cNvPr id="499" name="Rechte verbindingslijn 498"/>
                <p:cNvCxnSpPr/>
                <p:nvPr/>
              </p:nvCxnSpPr>
              <p:spPr>
                <a:xfrm>
                  <a:off x="4256586" y="1902126"/>
                  <a:ext cx="675725" cy="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cxnSp>
              <p:nvCxnSpPr>
                <p:cNvPr id="500" name="Rechte verbindingslijn 499"/>
                <p:cNvCxnSpPr/>
                <p:nvPr/>
              </p:nvCxnSpPr>
              <p:spPr>
                <a:xfrm>
                  <a:off x="4256586" y="2008718"/>
                  <a:ext cx="675725" cy="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grpSp>
          <p:grpSp>
            <p:nvGrpSpPr>
              <p:cNvPr id="490" name="Groep 489"/>
              <p:cNvGrpSpPr/>
              <p:nvPr/>
            </p:nvGrpSpPr>
            <p:grpSpPr>
              <a:xfrm>
                <a:off x="6643398" y="3641050"/>
                <a:ext cx="2304256" cy="1296144"/>
                <a:chOff x="3678693" y="1912740"/>
                <a:chExt cx="2304256" cy="1296144"/>
              </a:xfrm>
              <a:grpFill/>
            </p:grpSpPr>
            <p:sp>
              <p:nvSpPr>
                <p:cNvPr id="492" name="Rechthoek 491"/>
                <p:cNvSpPr/>
                <p:nvPr/>
              </p:nvSpPr>
              <p:spPr>
                <a:xfrm>
                  <a:off x="3678693" y="1912740"/>
                  <a:ext cx="2304256" cy="1296144"/>
                </a:xfrm>
                <a:prstGeom prst="rect">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493" name="Rechte verbindingslijn 492"/>
                <p:cNvCxnSpPr/>
                <p:nvPr/>
              </p:nvCxnSpPr>
              <p:spPr>
                <a:xfrm>
                  <a:off x="4000128" y="2420888"/>
                  <a:ext cx="1003920" cy="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cxnSp>
              <p:nvCxnSpPr>
                <p:cNvPr id="494" name="Rechte verbindingslijn 493"/>
                <p:cNvCxnSpPr/>
                <p:nvPr/>
              </p:nvCxnSpPr>
              <p:spPr>
                <a:xfrm flipH="1">
                  <a:off x="4000128" y="2573288"/>
                  <a:ext cx="1003920" cy="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cxnSp>
              <p:nvCxnSpPr>
                <p:cNvPr id="495" name="Rechte verbindingslijn 494"/>
                <p:cNvCxnSpPr/>
                <p:nvPr/>
              </p:nvCxnSpPr>
              <p:spPr>
                <a:xfrm flipH="1">
                  <a:off x="4000128" y="2725688"/>
                  <a:ext cx="1003920" cy="0"/>
                </a:xfrm>
                <a:prstGeom prst="line">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cxnSp>
          </p:grpSp>
          <p:sp>
            <p:nvSpPr>
              <p:cNvPr id="491" name="Gekromde PIJL-OMLAAG 490"/>
              <p:cNvSpPr/>
              <p:nvPr/>
            </p:nvSpPr>
            <p:spPr>
              <a:xfrm rot="15067245">
                <a:off x="6325523" y="4692064"/>
                <a:ext cx="124955" cy="106377"/>
              </a:xfrm>
              <a:prstGeom prst="curvedDownArrow">
                <a:avLst/>
              </a:prstGeom>
              <a:grpFill/>
              <a:ln>
                <a:solidFill>
                  <a:srgbClr val="0B7F6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solidFill>
                    <a:schemeClr val="tx1"/>
                  </a:solidFill>
                </a:endParaRPr>
              </a:p>
            </p:txBody>
          </p:sp>
        </p:grpSp>
        <p:grpSp>
          <p:nvGrpSpPr>
            <p:cNvPr id="501" name="Groep 500"/>
            <p:cNvGrpSpPr/>
            <p:nvPr/>
          </p:nvGrpSpPr>
          <p:grpSpPr>
            <a:xfrm>
              <a:off x="6059297" y="2508632"/>
              <a:ext cx="744905" cy="426789"/>
              <a:chOff x="6080721" y="3294602"/>
              <a:chExt cx="2866933" cy="1642592"/>
            </a:xfrm>
            <a:grpFill/>
          </p:grpSpPr>
          <p:grpSp>
            <p:nvGrpSpPr>
              <p:cNvPr id="502" name="Groep 501"/>
              <p:cNvGrpSpPr/>
              <p:nvPr/>
            </p:nvGrpSpPr>
            <p:grpSpPr>
              <a:xfrm>
                <a:off x="6080721" y="3294602"/>
                <a:ext cx="2304256" cy="1296144"/>
                <a:chOff x="3491880" y="1772816"/>
                <a:chExt cx="2304256" cy="1296144"/>
              </a:xfrm>
              <a:grpFill/>
            </p:grpSpPr>
            <p:sp>
              <p:nvSpPr>
                <p:cNvPr id="509" name="Rechthoek 508"/>
                <p:cNvSpPr/>
                <p:nvPr/>
              </p:nvSpPr>
              <p:spPr>
                <a:xfrm>
                  <a:off x="3491880" y="1772816"/>
                  <a:ext cx="2304256" cy="1296144"/>
                </a:xfrm>
                <a:prstGeom prst="rect">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cxnSp>
              <p:nvCxnSpPr>
                <p:cNvPr id="510" name="Rechte verbindingslijn 509"/>
                <p:cNvCxnSpPr/>
                <p:nvPr/>
              </p:nvCxnSpPr>
              <p:spPr>
                <a:xfrm>
                  <a:off x="3491880" y="1772816"/>
                  <a:ext cx="1152128" cy="648072"/>
                </a:xfrm>
                <a:prstGeom prst="line">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cxnSp>
            <p:cxnSp>
              <p:nvCxnSpPr>
                <p:cNvPr id="511" name="Rechte verbindingslijn 510"/>
                <p:cNvCxnSpPr/>
                <p:nvPr/>
              </p:nvCxnSpPr>
              <p:spPr>
                <a:xfrm flipH="1">
                  <a:off x="4644008" y="1772816"/>
                  <a:ext cx="1152128" cy="648072"/>
                </a:xfrm>
                <a:prstGeom prst="line">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cxnSp>
            <p:cxnSp>
              <p:nvCxnSpPr>
                <p:cNvPr id="512" name="Rechte verbindingslijn 511"/>
                <p:cNvCxnSpPr/>
                <p:nvPr/>
              </p:nvCxnSpPr>
              <p:spPr>
                <a:xfrm>
                  <a:off x="4256586" y="1902126"/>
                  <a:ext cx="675725" cy="0"/>
                </a:xfrm>
                <a:prstGeom prst="line">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cxnSp>
            <p:cxnSp>
              <p:nvCxnSpPr>
                <p:cNvPr id="513" name="Rechte verbindingslijn 512"/>
                <p:cNvCxnSpPr/>
                <p:nvPr/>
              </p:nvCxnSpPr>
              <p:spPr>
                <a:xfrm>
                  <a:off x="4256586" y="2008718"/>
                  <a:ext cx="675725" cy="0"/>
                </a:xfrm>
                <a:prstGeom prst="line">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cxnSp>
          </p:grpSp>
          <p:grpSp>
            <p:nvGrpSpPr>
              <p:cNvPr id="503" name="Groep 502"/>
              <p:cNvGrpSpPr/>
              <p:nvPr/>
            </p:nvGrpSpPr>
            <p:grpSpPr>
              <a:xfrm>
                <a:off x="6643398" y="3641050"/>
                <a:ext cx="2304256" cy="1296144"/>
                <a:chOff x="3678693" y="1912740"/>
                <a:chExt cx="2304256" cy="1296144"/>
              </a:xfrm>
              <a:grpFill/>
            </p:grpSpPr>
            <p:sp>
              <p:nvSpPr>
                <p:cNvPr id="505" name="Rechthoek 504"/>
                <p:cNvSpPr/>
                <p:nvPr/>
              </p:nvSpPr>
              <p:spPr>
                <a:xfrm>
                  <a:off x="3678693" y="1912740"/>
                  <a:ext cx="2304256" cy="1296144"/>
                </a:xfrm>
                <a:prstGeom prst="rect">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cxnSp>
              <p:nvCxnSpPr>
                <p:cNvPr id="506" name="Rechte verbindingslijn 505"/>
                <p:cNvCxnSpPr/>
                <p:nvPr/>
              </p:nvCxnSpPr>
              <p:spPr>
                <a:xfrm>
                  <a:off x="4000128" y="2420888"/>
                  <a:ext cx="1003920" cy="0"/>
                </a:xfrm>
                <a:prstGeom prst="line">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cxnSp>
            <p:cxnSp>
              <p:nvCxnSpPr>
                <p:cNvPr id="507" name="Rechte verbindingslijn 506"/>
                <p:cNvCxnSpPr/>
                <p:nvPr/>
              </p:nvCxnSpPr>
              <p:spPr>
                <a:xfrm flipH="1">
                  <a:off x="4000128" y="2573288"/>
                  <a:ext cx="1003920" cy="0"/>
                </a:xfrm>
                <a:prstGeom prst="line">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cxnSp>
            <p:cxnSp>
              <p:nvCxnSpPr>
                <p:cNvPr id="508" name="Rechte verbindingslijn 507"/>
                <p:cNvCxnSpPr/>
                <p:nvPr/>
              </p:nvCxnSpPr>
              <p:spPr>
                <a:xfrm flipH="1">
                  <a:off x="4000128" y="2725688"/>
                  <a:ext cx="1003920" cy="0"/>
                </a:xfrm>
                <a:prstGeom prst="line">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cxnSp>
          </p:grpSp>
          <p:sp>
            <p:nvSpPr>
              <p:cNvPr id="504" name="Gekromde PIJL-OMLAAG 503"/>
              <p:cNvSpPr/>
              <p:nvPr/>
            </p:nvSpPr>
            <p:spPr>
              <a:xfrm rot="15067245">
                <a:off x="6325523" y="4692064"/>
                <a:ext cx="124955" cy="106377"/>
              </a:xfrm>
              <a:prstGeom prst="curvedDownArrow">
                <a:avLst/>
              </a:prstGeom>
              <a:grpFill/>
              <a:ln>
                <a:solidFill>
                  <a:srgbClr val="0B7F6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grpSp>
      </p:grpSp>
      <p:sp>
        <p:nvSpPr>
          <p:cNvPr id="460" name="Rechthoek 459"/>
          <p:cNvSpPr/>
          <p:nvPr/>
        </p:nvSpPr>
        <p:spPr>
          <a:xfrm>
            <a:off x="-3854" y="3135694"/>
            <a:ext cx="9144000" cy="24208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smtClean="0">
                <a:solidFill>
                  <a:srgbClr val="0FA67E"/>
                </a:solidFill>
              </a:rPr>
              <a:t>Ambitie: privacy en security gegarandeerd door brede implementatie van een eenduidige standaard waarbij governance en beheer gewaarborgd is!</a:t>
            </a:r>
            <a:endParaRPr lang="nl-NL" sz="3200" b="1" dirty="0">
              <a:solidFill>
                <a:srgbClr val="0FA67E"/>
              </a:solidFill>
            </a:endParaRPr>
          </a:p>
        </p:txBody>
      </p:sp>
    </p:spTree>
    <p:extLst>
      <p:ext uri="{BB962C8B-B14F-4D97-AF65-F5344CB8AC3E}">
        <p14:creationId xmlns:p14="http://schemas.microsoft.com/office/powerpoint/2010/main" val="102071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7.40741E-7 L -2.77778E-6 -0.47245 " pathEditMode="relative" rAng="0" ptsTypes="AA">
                                      <p:cBhvr>
                                        <p:cTn id="6" dur="2000" fill="hold"/>
                                        <p:tgtEl>
                                          <p:spTgt spid="460"/>
                                        </p:tgtEl>
                                        <p:attrNameLst>
                                          <p:attrName>ppt_x</p:attrName>
                                          <p:attrName>ppt_y</p:attrName>
                                        </p:attrNameLst>
                                      </p:cBhvr>
                                      <p:rCtr x="0" y="-2361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19"/>
                                        </p:tgtEl>
                                        <p:attrNameLst>
                                          <p:attrName>style.visibility</p:attrName>
                                        </p:attrNameLst>
                                      </p:cBhvr>
                                      <p:to>
                                        <p:strVal val="visible"/>
                                      </p:to>
                                    </p:set>
                                    <p:animEffect transition="in" filter="fade">
                                      <p:cBhvr>
                                        <p:cTn id="10" dur="500"/>
                                        <p:tgtEl>
                                          <p:spTgt spid="4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6"/>
                                        </p:tgtEl>
                                        <p:attrNameLst>
                                          <p:attrName>style.visibility</p:attrName>
                                        </p:attrNameLst>
                                      </p:cBhvr>
                                      <p:to>
                                        <p:strVal val="visible"/>
                                      </p:to>
                                    </p:set>
                                    <p:animEffect transition="in" filter="fade">
                                      <p:cBhvr>
                                        <p:cTn id="13" dur="500"/>
                                        <p:tgtEl>
                                          <p:spTgt spid="4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4"/>
                                        </p:tgtEl>
                                        <p:attrNameLst>
                                          <p:attrName>style.visibility</p:attrName>
                                        </p:attrNameLst>
                                      </p:cBhvr>
                                      <p:to>
                                        <p:strVal val="visible"/>
                                      </p:to>
                                    </p:set>
                                    <p:animEffect transition="in" filter="fade">
                                      <p:cBhvr>
                                        <p:cTn id="16" dur="500"/>
                                        <p:tgtEl>
                                          <p:spTgt spid="4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fade">
                                      <p:cBhvr>
                                        <p:cTn id="25" dur="500"/>
                                        <p:tgtEl>
                                          <p:spTgt spid="1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animEffect transition="in" filter="fade">
                                      <p:cBhvr>
                                        <p:cTn id="28" dur="500"/>
                                        <p:tgtEl>
                                          <p:spTgt spid="1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10" end="10"/>
                                            </p:txEl>
                                          </p:spTgt>
                                        </p:tgtEl>
                                        <p:attrNameLst>
                                          <p:attrName>style.visibility</p:attrName>
                                        </p:attrNameLst>
                                      </p:cBhvr>
                                      <p:to>
                                        <p:strVal val="visible"/>
                                      </p:to>
                                    </p:set>
                                    <p:animEffect transition="in" filter="fade">
                                      <p:cBhvr>
                                        <p:cTn id="34" dur="500"/>
                                        <p:tgtEl>
                                          <p:spTgt spid="1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xEl>
                                              <p:pRg st="12" end="12"/>
                                            </p:txEl>
                                          </p:spTgt>
                                        </p:tgtEl>
                                        <p:attrNameLst>
                                          <p:attrName>style.visibility</p:attrName>
                                        </p:attrNameLst>
                                      </p:cBhvr>
                                      <p:to>
                                        <p:strVal val="visible"/>
                                      </p:to>
                                    </p:set>
                                    <p:animEffect transition="in" filter="fade">
                                      <p:cBhvr>
                                        <p:cTn id="37" dur="500"/>
                                        <p:tgtEl>
                                          <p:spTgt spid="1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7"/>
                                        </p:tgtEl>
                                        <p:attrNameLst>
                                          <p:attrName>style.visibility</p:attrName>
                                        </p:attrNameLst>
                                      </p:cBhvr>
                                      <p:to>
                                        <p:strVal val="visible"/>
                                      </p:to>
                                    </p:set>
                                    <p:animEffect transition="in" filter="fade">
                                      <p:cBhvr>
                                        <p:cTn id="40" dur="500"/>
                                        <p:tgtEl>
                                          <p:spTgt spid="187"/>
                                        </p:tgtEl>
                                      </p:cBhvr>
                                    </p:animEffect>
                                  </p:childTnLst>
                                </p:cTn>
                              </p:par>
                              <p:par>
                                <p:cTn id="41" presetID="10" presetClass="entr" presetSubtype="0" fill="hold" nodeType="withEffect">
                                  <p:stCondLst>
                                    <p:cond delay="0"/>
                                  </p:stCondLst>
                                  <p:childTnLst>
                                    <p:set>
                                      <p:cBhvr>
                                        <p:cTn id="42" dur="1" fill="hold">
                                          <p:stCondLst>
                                            <p:cond delay="0"/>
                                          </p:stCondLst>
                                        </p:cTn>
                                        <p:tgtEl>
                                          <p:spTgt spid="188"/>
                                        </p:tgtEl>
                                        <p:attrNameLst>
                                          <p:attrName>style.visibility</p:attrName>
                                        </p:attrNameLst>
                                      </p:cBhvr>
                                      <p:to>
                                        <p:strVal val="visible"/>
                                      </p:to>
                                    </p:set>
                                    <p:animEffect transition="in" filter="fade">
                                      <p:cBhvr>
                                        <p:cTn id="43" dur="500"/>
                                        <p:tgtEl>
                                          <p:spTgt spid="188"/>
                                        </p:tgtEl>
                                      </p:cBhvr>
                                    </p:animEffect>
                                  </p:childTnLst>
                                </p:cTn>
                              </p:par>
                              <p:par>
                                <p:cTn id="44" presetID="10" presetClass="entr" presetSubtype="0" fill="hold" nodeType="withEffect">
                                  <p:stCondLst>
                                    <p:cond delay="0"/>
                                  </p:stCondLst>
                                  <p:childTnLst>
                                    <p:set>
                                      <p:cBhvr>
                                        <p:cTn id="45" dur="1" fill="hold">
                                          <p:stCondLst>
                                            <p:cond delay="0"/>
                                          </p:stCondLst>
                                        </p:cTn>
                                        <p:tgtEl>
                                          <p:spTgt spid="213"/>
                                        </p:tgtEl>
                                        <p:attrNameLst>
                                          <p:attrName>style.visibility</p:attrName>
                                        </p:attrNameLst>
                                      </p:cBhvr>
                                      <p:to>
                                        <p:strVal val="visible"/>
                                      </p:to>
                                    </p:set>
                                    <p:animEffect transition="in" filter="fade">
                                      <p:cBhvr>
                                        <p:cTn id="46" dur="500"/>
                                        <p:tgtEl>
                                          <p:spTgt spid="213"/>
                                        </p:tgtEl>
                                      </p:cBhvr>
                                    </p:animEffect>
                                  </p:childTnLst>
                                </p:cTn>
                              </p:par>
                              <p:par>
                                <p:cTn id="47" presetID="10" presetClass="entr" presetSubtype="0" fill="hold" nodeType="withEffect">
                                  <p:stCondLst>
                                    <p:cond delay="0"/>
                                  </p:stCondLst>
                                  <p:childTnLst>
                                    <p:set>
                                      <p:cBhvr>
                                        <p:cTn id="48" dur="1" fill="hold">
                                          <p:stCondLst>
                                            <p:cond delay="0"/>
                                          </p:stCondLst>
                                        </p:cTn>
                                        <p:tgtEl>
                                          <p:spTgt spid="227"/>
                                        </p:tgtEl>
                                        <p:attrNameLst>
                                          <p:attrName>style.visibility</p:attrName>
                                        </p:attrNameLst>
                                      </p:cBhvr>
                                      <p:to>
                                        <p:strVal val="visible"/>
                                      </p:to>
                                    </p:set>
                                    <p:animEffect transition="in" filter="fade">
                                      <p:cBhvr>
                                        <p:cTn id="49" dur="500"/>
                                        <p:tgtEl>
                                          <p:spTgt spid="227"/>
                                        </p:tgtEl>
                                      </p:cBhvr>
                                    </p:animEffect>
                                  </p:childTnLst>
                                </p:cTn>
                              </p:par>
                              <p:par>
                                <p:cTn id="50" presetID="10" presetClass="entr" presetSubtype="0" fill="hold" nodeType="withEffect">
                                  <p:stCondLst>
                                    <p:cond delay="0"/>
                                  </p:stCondLst>
                                  <p:childTnLst>
                                    <p:set>
                                      <p:cBhvr>
                                        <p:cTn id="51" dur="1" fill="hold">
                                          <p:stCondLst>
                                            <p:cond delay="0"/>
                                          </p:stCondLst>
                                        </p:cTn>
                                        <p:tgtEl>
                                          <p:spTgt spid="240"/>
                                        </p:tgtEl>
                                        <p:attrNameLst>
                                          <p:attrName>style.visibility</p:attrName>
                                        </p:attrNameLst>
                                      </p:cBhvr>
                                      <p:to>
                                        <p:strVal val="visible"/>
                                      </p:to>
                                    </p:set>
                                    <p:animEffect transition="in" filter="fade">
                                      <p:cBhvr>
                                        <p:cTn id="52" dur="500"/>
                                        <p:tgtEl>
                                          <p:spTgt spid="2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6"/>
                                        </p:tgtEl>
                                        <p:attrNameLst>
                                          <p:attrName>style.visibility</p:attrName>
                                        </p:attrNameLst>
                                      </p:cBhvr>
                                      <p:to>
                                        <p:strVal val="visible"/>
                                      </p:to>
                                    </p:set>
                                    <p:animEffect transition="in" filter="fade">
                                      <p:cBhvr>
                                        <p:cTn id="55" dur="500"/>
                                        <p:tgtEl>
                                          <p:spTgt spid="256"/>
                                        </p:tgtEl>
                                      </p:cBhvr>
                                    </p:animEffect>
                                  </p:childTnLst>
                                </p:cTn>
                              </p:par>
                              <p:par>
                                <p:cTn id="56" presetID="10" presetClass="entr" presetSubtype="0" fill="hold" nodeType="withEffect">
                                  <p:stCondLst>
                                    <p:cond delay="0"/>
                                  </p:stCondLst>
                                  <p:childTnLst>
                                    <p:set>
                                      <p:cBhvr>
                                        <p:cTn id="57" dur="1" fill="hold">
                                          <p:stCondLst>
                                            <p:cond delay="0"/>
                                          </p:stCondLst>
                                        </p:cTn>
                                        <p:tgtEl>
                                          <p:spTgt spid="417"/>
                                        </p:tgtEl>
                                        <p:attrNameLst>
                                          <p:attrName>style.visibility</p:attrName>
                                        </p:attrNameLst>
                                      </p:cBhvr>
                                      <p:to>
                                        <p:strVal val="visible"/>
                                      </p:to>
                                    </p:set>
                                    <p:animEffect transition="in" filter="fade">
                                      <p:cBhvr>
                                        <p:cTn id="58" dur="500"/>
                                        <p:tgtEl>
                                          <p:spTgt spid="417"/>
                                        </p:tgtEl>
                                      </p:cBhvr>
                                    </p:animEffect>
                                  </p:childTnLst>
                                </p:cTn>
                              </p:par>
                              <p:par>
                                <p:cTn id="59" presetID="10" presetClass="entr" presetSubtype="0" fill="hold" nodeType="withEffect">
                                  <p:stCondLst>
                                    <p:cond delay="0"/>
                                  </p:stCondLst>
                                  <p:childTnLst>
                                    <p:set>
                                      <p:cBhvr>
                                        <p:cTn id="60" dur="1" fill="hold">
                                          <p:stCondLst>
                                            <p:cond delay="0"/>
                                          </p:stCondLst>
                                        </p:cTn>
                                        <p:tgtEl>
                                          <p:spTgt spid="362"/>
                                        </p:tgtEl>
                                        <p:attrNameLst>
                                          <p:attrName>style.visibility</p:attrName>
                                        </p:attrNameLst>
                                      </p:cBhvr>
                                      <p:to>
                                        <p:strVal val="visible"/>
                                      </p:to>
                                    </p:set>
                                    <p:animEffect transition="in" filter="fade">
                                      <p:cBhvr>
                                        <p:cTn id="61" dur="500"/>
                                        <p:tgtEl>
                                          <p:spTgt spid="362"/>
                                        </p:tgtEl>
                                      </p:cBhvr>
                                    </p:animEffect>
                                  </p:childTnLst>
                                </p:cTn>
                              </p:par>
                              <p:par>
                                <p:cTn id="62" presetID="10" presetClass="entr" presetSubtype="0" fill="hold" nodeType="withEffect">
                                  <p:stCondLst>
                                    <p:cond delay="0"/>
                                  </p:stCondLst>
                                  <p:childTnLst>
                                    <p:set>
                                      <p:cBhvr>
                                        <p:cTn id="63" dur="1" fill="hold">
                                          <p:stCondLst>
                                            <p:cond delay="0"/>
                                          </p:stCondLst>
                                        </p:cTn>
                                        <p:tgtEl>
                                          <p:spTgt spid="363"/>
                                        </p:tgtEl>
                                        <p:attrNameLst>
                                          <p:attrName>style.visibility</p:attrName>
                                        </p:attrNameLst>
                                      </p:cBhvr>
                                      <p:to>
                                        <p:strVal val="visible"/>
                                      </p:to>
                                    </p:set>
                                    <p:animEffect transition="in" filter="fade">
                                      <p:cBhvr>
                                        <p:cTn id="64" dur="500"/>
                                        <p:tgtEl>
                                          <p:spTgt spid="363"/>
                                        </p:tgtEl>
                                      </p:cBhvr>
                                    </p:animEffect>
                                  </p:childTnLst>
                                </p:cTn>
                              </p:par>
                              <p:par>
                                <p:cTn id="65" presetID="10" presetClass="entr" presetSubtype="0" fill="hold" nodeType="withEffect">
                                  <p:stCondLst>
                                    <p:cond delay="0"/>
                                  </p:stCondLst>
                                  <p:childTnLst>
                                    <p:set>
                                      <p:cBhvr>
                                        <p:cTn id="66" dur="1" fill="hold">
                                          <p:stCondLst>
                                            <p:cond delay="0"/>
                                          </p:stCondLst>
                                        </p:cTn>
                                        <p:tgtEl>
                                          <p:spTgt spid="379"/>
                                        </p:tgtEl>
                                        <p:attrNameLst>
                                          <p:attrName>style.visibility</p:attrName>
                                        </p:attrNameLst>
                                      </p:cBhvr>
                                      <p:to>
                                        <p:strVal val="visible"/>
                                      </p:to>
                                    </p:set>
                                    <p:animEffect transition="in" filter="fade">
                                      <p:cBhvr>
                                        <p:cTn id="67" dur="500"/>
                                        <p:tgtEl>
                                          <p:spTgt spid="37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9"/>
                                        </p:tgtEl>
                                        <p:attrNameLst>
                                          <p:attrName>style.visibility</p:attrName>
                                        </p:attrNameLst>
                                      </p:cBhvr>
                                      <p:to>
                                        <p:strVal val="visible"/>
                                      </p:to>
                                    </p:set>
                                    <p:animEffect transition="in" filter="fade">
                                      <p:cBhvr>
                                        <p:cTn id="70" dur="500"/>
                                        <p:tgtEl>
                                          <p:spTgt spid="399"/>
                                        </p:tgtEl>
                                      </p:cBhvr>
                                    </p:animEffect>
                                  </p:childTnLst>
                                </p:cTn>
                              </p:par>
                              <p:par>
                                <p:cTn id="71" presetID="10" presetClass="entr" presetSubtype="0" fill="hold" nodeType="withEffect">
                                  <p:stCondLst>
                                    <p:cond delay="0"/>
                                  </p:stCondLst>
                                  <p:childTnLst>
                                    <p:set>
                                      <p:cBhvr>
                                        <p:cTn id="72" dur="1" fill="hold">
                                          <p:stCondLst>
                                            <p:cond delay="0"/>
                                          </p:stCondLst>
                                        </p:cTn>
                                        <p:tgtEl>
                                          <p:spTgt spid="400"/>
                                        </p:tgtEl>
                                        <p:attrNameLst>
                                          <p:attrName>style.visibility</p:attrName>
                                        </p:attrNameLst>
                                      </p:cBhvr>
                                      <p:to>
                                        <p:strVal val="visible"/>
                                      </p:to>
                                    </p:set>
                                    <p:animEffect transition="in" filter="fade">
                                      <p:cBhvr>
                                        <p:cTn id="73" dur="500"/>
                                        <p:tgtEl>
                                          <p:spTgt spid="400"/>
                                        </p:tgtEl>
                                      </p:cBhvr>
                                    </p:animEffect>
                                  </p:childTnLst>
                                </p:cTn>
                              </p:par>
                              <p:par>
                                <p:cTn id="74" presetID="10" presetClass="entr" presetSubtype="0" fill="hold" nodeType="withEffect">
                                  <p:stCondLst>
                                    <p:cond delay="0"/>
                                  </p:stCondLst>
                                  <p:childTnLst>
                                    <p:set>
                                      <p:cBhvr>
                                        <p:cTn id="75" dur="1" fill="hold">
                                          <p:stCondLst>
                                            <p:cond delay="0"/>
                                          </p:stCondLst>
                                        </p:cTn>
                                        <p:tgtEl>
                                          <p:spTgt spid="420"/>
                                        </p:tgtEl>
                                        <p:attrNameLst>
                                          <p:attrName>style.visibility</p:attrName>
                                        </p:attrNameLst>
                                      </p:cBhvr>
                                      <p:to>
                                        <p:strVal val="visible"/>
                                      </p:to>
                                    </p:set>
                                    <p:animEffect transition="in" filter="fade">
                                      <p:cBhvr>
                                        <p:cTn id="76" dur="500"/>
                                        <p:tgtEl>
                                          <p:spTgt spid="420"/>
                                        </p:tgtEl>
                                      </p:cBhvr>
                                    </p:animEffect>
                                  </p:childTnLst>
                                </p:cTn>
                              </p:par>
                              <p:par>
                                <p:cTn id="77" presetID="10" presetClass="entr" presetSubtype="0" fill="hold" nodeType="withEffect">
                                  <p:stCondLst>
                                    <p:cond delay="0"/>
                                  </p:stCondLst>
                                  <p:childTnLst>
                                    <p:set>
                                      <p:cBhvr>
                                        <p:cTn id="78" dur="1" fill="hold">
                                          <p:stCondLst>
                                            <p:cond delay="0"/>
                                          </p:stCondLst>
                                        </p:cTn>
                                        <p:tgtEl>
                                          <p:spTgt spid="433"/>
                                        </p:tgtEl>
                                        <p:attrNameLst>
                                          <p:attrName>style.visibility</p:attrName>
                                        </p:attrNameLst>
                                      </p:cBhvr>
                                      <p:to>
                                        <p:strVal val="visible"/>
                                      </p:to>
                                    </p:set>
                                    <p:animEffect transition="in" filter="fade">
                                      <p:cBhvr>
                                        <p:cTn id="79" dur="500"/>
                                        <p:tgtEl>
                                          <p:spTgt spid="433"/>
                                        </p:tgtEl>
                                      </p:cBhvr>
                                    </p:animEffect>
                                  </p:childTnLst>
                                </p:cTn>
                              </p:par>
                              <p:par>
                                <p:cTn id="80" presetID="10" presetClass="entr" presetSubtype="0" fill="hold" nodeType="withEffect">
                                  <p:stCondLst>
                                    <p:cond delay="0"/>
                                  </p:stCondLst>
                                  <p:childTnLst>
                                    <p:set>
                                      <p:cBhvr>
                                        <p:cTn id="81" dur="1" fill="hold">
                                          <p:stCondLst>
                                            <p:cond delay="0"/>
                                          </p:stCondLst>
                                        </p:cTn>
                                        <p:tgtEl>
                                          <p:spTgt spid="446"/>
                                        </p:tgtEl>
                                        <p:attrNameLst>
                                          <p:attrName>style.visibility</p:attrName>
                                        </p:attrNameLst>
                                      </p:cBhvr>
                                      <p:to>
                                        <p:strVal val="visible"/>
                                      </p:to>
                                    </p:set>
                                    <p:animEffect transition="in" filter="fade">
                                      <p:cBhvr>
                                        <p:cTn id="82" dur="500"/>
                                        <p:tgtEl>
                                          <p:spTgt spid="4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63"/>
                                        </p:tgtEl>
                                        <p:attrNameLst>
                                          <p:attrName>style.visibility</p:attrName>
                                        </p:attrNameLst>
                                      </p:cBhvr>
                                      <p:to>
                                        <p:strVal val="visible"/>
                                      </p:to>
                                    </p:set>
                                    <p:animEffect transition="in" filter="wipe(down)">
                                      <p:cBhvr>
                                        <p:cTn id="87" dur="500"/>
                                        <p:tgtEl>
                                          <p:spTgt spid="463"/>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514"/>
                                        </p:tgtEl>
                                        <p:attrNameLst>
                                          <p:attrName>style.visibility</p:attrName>
                                        </p:attrNameLst>
                                      </p:cBhvr>
                                      <p:to>
                                        <p:strVal val="visible"/>
                                      </p:to>
                                    </p:set>
                                    <p:animEffect transition="in" filter="fade">
                                      <p:cBhvr>
                                        <p:cTn id="91" dur="5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p:bldP spid="416" grpId="0" animBg="1"/>
      <p:bldP spid="414" grpId="0" animBg="1"/>
      <p:bldP spid="13" grpId="0" build="p"/>
      <p:bldP spid="256" grpId="0"/>
      <p:bldP spid="399" grpId="0" animBg="1"/>
      <p:bldP spid="4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0" y="274638"/>
            <a:ext cx="9144000" cy="1143000"/>
          </a:xfrm>
          <a:solidFill>
            <a:srgbClr val="0FA67E"/>
          </a:solidFill>
        </p:spPr>
        <p:txBody>
          <a:bodyPr>
            <a:noAutofit/>
          </a:bodyPr>
          <a:lstStyle/>
          <a:p>
            <a:pPr marL="447675" algn="l">
              <a:tabLst>
                <a:tab pos="8335963" algn="r"/>
              </a:tabLst>
            </a:pPr>
            <a:r>
              <a:rPr lang="nl-NL" sz="3600" dirty="0" smtClean="0">
                <a:solidFill>
                  <a:schemeClr val="bg1"/>
                </a:solidFill>
              </a:rPr>
              <a:t>Structurele aanpak: privacy &amp; security</a:t>
            </a:r>
            <a:endParaRPr lang="nl-NL" sz="3600" dirty="0">
              <a:solidFill>
                <a:schemeClr val="bg1"/>
              </a:solidFill>
            </a:endParaRPr>
          </a:p>
        </p:txBody>
      </p:sp>
      <p:sp>
        <p:nvSpPr>
          <p:cNvPr id="6" name="Tijdelijke aanduiding voor inhoud 2"/>
          <p:cNvSpPr txBox="1">
            <a:spLocks/>
          </p:cNvSpPr>
          <p:nvPr/>
        </p:nvSpPr>
        <p:spPr>
          <a:xfrm>
            <a:off x="457200" y="1600201"/>
            <a:ext cx="8229600" cy="38450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3"/>
            </a:pPr>
            <a:r>
              <a:rPr lang="nl-NL" dirty="0" smtClean="0">
                <a:solidFill>
                  <a:schemeClr val="tx1">
                    <a:lumMod val="85000"/>
                    <a:lumOff val="15000"/>
                  </a:schemeClr>
                </a:solidFill>
              </a:rPr>
              <a:t>Privacy en beveiligingsconcerns inzichtelijk maken:</a:t>
            </a:r>
          </a:p>
          <a:p>
            <a:pPr marL="514350" indent="-514350">
              <a:buFont typeface="+mj-lt"/>
              <a:buAutoNum type="arabicPeriod" startAt="3"/>
            </a:pPr>
            <a:endParaRPr lang="nl-NL" dirty="0" smtClean="0">
              <a:solidFill>
                <a:schemeClr val="tx1">
                  <a:lumMod val="85000"/>
                  <a:lumOff val="15000"/>
                </a:schemeClr>
              </a:solidFill>
            </a:endParaRPr>
          </a:p>
          <a:p>
            <a:pPr marL="971550" lvl="1" indent="-514350">
              <a:buFont typeface="+mj-lt"/>
              <a:buAutoNum type="alphaLcPeriod"/>
            </a:pPr>
            <a:r>
              <a:rPr lang="nl-NL" dirty="0" smtClean="0">
                <a:solidFill>
                  <a:schemeClr val="tx1">
                    <a:lumMod val="85000"/>
                    <a:lumOff val="15000"/>
                  </a:schemeClr>
                </a:solidFill>
              </a:rPr>
              <a:t>WBP en EU privacy verordening koppelen aan hoofdprocessen</a:t>
            </a:r>
          </a:p>
          <a:p>
            <a:pPr marL="971550" lvl="1" indent="-514350">
              <a:buFont typeface="+mj-lt"/>
              <a:buAutoNum type="alphaLcPeriod"/>
            </a:pPr>
            <a:r>
              <a:rPr lang="nl-NL" dirty="0" smtClean="0">
                <a:solidFill>
                  <a:schemeClr val="tx1">
                    <a:lumMod val="85000"/>
                    <a:lumOff val="15000"/>
                  </a:schemeClr>
                </a:solidFill>
              </a:rPr>
              <a:t>Zeggenschappen koppelen aan deelprocessen</a:t>
            </a:r>
          </a:p>
          <a:p>
            <a:pPr marL="971550" lvl="1" indent="-514350">
              <a:buFont typeface="+mj-lt"/>
              <a:buAutoNum type="alphaLcPeriod"/>
            </a:pPr>
            <a:r>
              <a:rPr lang="nl-NL" dirty="0" smtClean="0">
                <a:solidFill>
                  <a:schemeClr val="tx1">
                    <a:lumMod val="85000"/>
                    <a:lumOff val="15000"/>
                  </a:schemeClr>
                </a:solidFill>
              </a:rPr>
              <a:t>BIV classificatie koppelen aan deelprocessen</a:t>
            </a:r>
          </a:p>
          <a:p>
            <a:pPr marL="0" indent="0">
              <a:buNone/>
            </a:pPr>
            <a:endParaRPr lang="nl-NL" dirty="0" smtClean="0">
              <a:solidFill>
                <a:schemeClr val="tx1">
                  <a:lumMod val="85000"/>
                  <a:lumOff val="15000"/>
                </a:schemeClr>
              </a:solidFill>
            </a:endParaRPr>
          </a:p>
        </p:txBody>
      </p:sp>
      <p:sp>
        <p:nvSpPr>
          <p:cNvPr id="3" name="Afgeronde rechthoek 2"/>
          <p:cNvSpPr/>
          <p:nvPr/>
        </p:nvSpPr>
        <p:spPr>
          <a:xfrm rot="20462871">
            <a:off x="4618617" y="5589242"/>
            <a:ext cx="3888432" cy="93610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smtClean="0"/>
              <a:t>Hoe </a:t>
            </a:r>
            <a:r>
              <a:rPr lang="en-US" sz="2800" dirty="0" err="1" smtClean="0"/>
              <a:t>kijkt</a:t>
            </a:r>
            <a:r>
              <a:rPr lang="en-US" sz="2800" dirty="0" smtClean="0"/>
              <a:t> de AR </a:t>
            </a:r>
            <a:r>
              <a:rPr lang="en-US" sz="2800" dirty="0" err="1" smtClean="0"/>
              <a:t>hier</a:t>
            </a:r>
            <a:r>
              <a:rPr lang="en-US" sz="2800" dirty="0" smtClean="0"/>
              <a:t> </a:t>
            </a:r>
            <a:r>
              <a:rPr lang="en-US" sz="2800" dirty="0" err="1" smtClean="0"/>
              <a:t>tegenaan</a:t>
            </a:r>
            <a:r>
              <a:rPr lang="en-US" sz="2800" dirty="0" smtClean="0"/>
              <a:t>?</a:t>
            </a:r>
            <a:endParaRPr lang="nl-NL" sz="2800" dirty="0"/>
          </a:p>
        </p:txBody>
      </p:sp>
    </p:spTree>
    <p:extLst>
      <p:ext uri="{BB962C8B-B14F-4D97-AF65-F5344CB8AC3E}">
        <p14:creationId xmlns:p14="http://schemas.microsoft.com/office/powerpoint/2010/main" val="1931599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5401"/>
            <a:ext cx="6476932" cy="67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873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p:cNvSpPr/>
          <p:nvPr/>
        </p:nvSpPr>
        <p:spPr>
          <a:xfrm>
            <a:off x="467544" y="4293096"/>
            <a:ext cx="8064896"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3" name="Tijdelijke aanduiding voor inhoud 2"/>
          <p:cNvSpPr>
            <a:spLocks noGrp="1"/>
          </p:cNvSpPr>
          <p:nvPr>
            <p:ph idx="1"/>
          </p:nvPr>
        </p:nvSpPr>
        <p:spPr/>
        <p:txBody>
          <a:bodyPr/>
          <a:lstStyle/>
          <a:p>
            <a:r>
              <a:rPr lang="en-US" dirty="0" err="1" smtClean="0"/>
              <a:t>Beeld</a:t>
            </a:r>
            <a:r>
              <a:rPr lang="en-US" dirty="0" smtClean="0"/>
              <a:t> </a:t>
            </a:r>
            <a:r>
              <a:rPr lang="en-US" dirty="0" err="1" smtClean="0"/>
              <a:t>schetsen</a:t>
            </a:r>
            <a:r>
              <a:rPr lang="en-US" dirty="0" smtClean="0"/>
              <a:t> van de status van </a:t>
            </a:r>
            <a:r>
              <a:rPr lang="en-US" dirty="0" err="1" smtClean="0"/>
              <a:t>standaardisatie</a:t>
            </a:r>
            <a:r>
              <a:rPr lang="en-US" dirty="0" smtClean="0"/>
              <a:t> van </a:t>
            </a:r>
            <a:r>
              <a:rPr lang="en-US" b="1" i="1" dirty="0" err="1" smtClean="0"/>
              <a:t>leerlinggegevens</a:t>
            </a:r>
            <a:endParaRPr lang="en-US" b="1" i="1" dirty="0" smtClean="0"/>
          </a:p>
          <a:p>
            <a:r>
              <a:rPr lang="en-US" dirty="0" err="1" smtClean="0"/>
              <a:t>Discussie</a:t>
            </a:r>
            <a:r>
              <a:rPr lang="en-US" dirty="0" smtClean="0"/>
              <a:t> </a:t>
            </a:r>
            <a:r>
              <a:rPr lang="en-US" dirty="0" err="1" smtClean="0"/>
              <a:t>creeren</a:t>
            </a:r>
            <a:r>
              <a:rPr lang="en-US" dirty="0" smtClean="0"/>
              <a:t> over de </a:t>
            </a:r>
            <a:r>
              <a:rPr lang="en-US" dirty="0" err="1" smtClean="0"/>
              <a:t>te</a:t>
            </a:r>
            <a:r>
              <a:rPr lang="en-US" dirty="0" smtClean="0"/>
              <a:t> </a:t>
            </a:r>
            <a:r>
              <a:rPr lang="en-US" dirty="0" err="1" smtClean="0"/>
              <a:t>volgen</a:t>
            </a:r>
            <a:r>
              <a:rPr lang="en-US" dirty="0" smtClean="0"/>
              <a:t> routes </a:t>
            </a:r>
            <a:r>
              <a:rPr lang="en-US" dirty="0" err="1" smtClean="0"/>
              <a:t>voor</a:t>
            </a:r>
            <a:r>
              <a:rPr lang="en-US" dirty="0" smtClean="0"/>
              <a:t> </a:t>
            </a:r>
            <a:r>
              <a:rPr lang="en-US" dirty="0" err="1" smtClean="0"/>
              <a:t>doorontwikkeling</a:t>
            </a:r>
            <a:r>
              <a:rPr lang="en-US" dirty="0" smtClean="0"/>
              <a:t> en </a:t>
            </a:r>
            <a:r>
              <a:rPr lang="en-US" dirty="0" err="1" smtClean="0"/>
              <a:t>implementatiestrategie</a:t>
            </a:r>
            <a:endParaRPr lang="en-US" dirty="0" smtClean="0"/>
          </a:p>
          <a:p>
            <a:r>
              <a:rPr lang="en-US" dirty="0" err="1" smtClean="0"/>
              <a:t>Welke</a:t>
            </a:r>
            <a:r>
              <a:rPr lang="en-US" dirty="0" smtClean="0"/>
              <a:t> </a:t>
            </a:r>
            <a:r>
              <a:rPr lang="en-US" dirty="0" err="1" smtClean="0"/>
              <a:t>sturing</a:t>
            </a:r>
            <a:r>
              <a:rPr lang="en-US" dirty="0" smtClean="0"/>
              <a:t> (</a:t>
            </a:r>
            <a:r>
              <a:rPr lang="en-US" dirty="0" err="1" smtClean="0"/>
              <a:t>regie</a:t>
            </a:r>
            <a:r>
              <a:rPr lang="en-US" dirty="0" smtClean="0"/>
              <a:t>) </a:t>
            </a:r>
            <a:r>
              <a:rPr lang="en-US" dirty="0" err="1" smtClean="0"/>
              <a:t>wil</a:t>
            </a:r>
            <a:r>
              <a:rPr lang="en-US" dirty="0" smtClean="0"/>
              <a:t> de </a:t>
            </a:r>
            <a:r>
              <a:rPr lang="en-US" dirty="0" err="1" smtClean="0"/>
              <a:t>Architectuurraad</a:t>
            </a:r>
            <a:r>
              <a:rPr lang="en-US" dirty="0" smtClean="0"/>
              <a:t> </a:t>
            </a:r>
            <a:r>
              <a:rPr lang="en-US" dirty="0" err="1" smtClean="0"/>
              <a:t>hierop</a:t>
            </a:r>
            <a:r>
              <a:rPr lang="en-US" dirty="0" smtClean="0"/>
              <a:t> </a:t>
            </a:r>
            <a:r>
              <a:rPr lang="en-US" dirty="0" err="1" smtClean="0"/>
              <a:t>voeren</a:t>
            </a:r>
            <a:r>
              <a:rPr lang="en-US" dirty="0" smtClean="0"/>
              <a:t> ?</a:t>
            </a:r>
          </a:p>
          <a:p>
            <a:endParaRPr lang="nl-NL" dirty="0"/>
          </a:p>
        </p:txBody>
      </p:sp>
      <p:sp>
        <p:nvSpPr>
          <p:cNvPr id="4" name="Titel 1"/>
          <p:cNvSpPr txBox="1">
            <a:spLocks/>
          </p:cNvSpPr>
          <p:nvPr/>
        </p:nvSpPr>
        <p:spPr>
          <a:xfrm>
            <a:off x="323528" y="260648"/>
            <a:ext cx="7344816" cy="1143000"/>
          </a:xfrm>
          <a:prstGeom prst="rect">
            <a:avLst/>
          </a:prstGeom>
          <a:solidFill>
            <a:srgbClr val="0FA67E"/>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47675" algn="l"/>
            <a:r>
              <a:rPr lang="nl-NL" dirty="0" smtClean="0">
                <a:solidFill>
                  <a:schemeClr val="bg1"/>
                </a:solidFill>
              </a:rPr>
              <a:t>Doelstelling presentatie		</a:t>
            </a:r>
            <a:endParaRPr lang="nl-NL" dirty="0">
              <a:solidFill>
                <a:schemeClr val="bg1"/>
              </a:solidFill>
            </a:endParaRPr>
          </a:p>
        </p:txBody>
      </p:sp>
    </p:spTree>
    <p:extLst>
      <p:ext uri="{BB962C8B-B14F-4D97-AF65-F5344CB8AC3E}">
        <p14:creationId xmlns:p14="http://schemas.microsoft.com/office/powerpoint/2010/main" val="356073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10000"/>
          </a:bodyPr>
          <a:lstStyle/>
          <a:p>
            <a:r>
              <a:rPr lang="en-US" dirty="0" err="1" smtClean="0"/>
              <a:t>Discussie</a:t>
            </a:r>
            <a:r>
              <a:rPr lang="en-US" dirty="0" smtClean="0"/>
              <a:t> in de </a:t>
            </a:r>
            <a:r>
              <a:rPr lang="en-US" dirty="0" err="1" smtClean="0"/>
              <a:t>Standaardisatieraad</a:t>
            </a:r>
            <a:r>
              <a:rPr lang="en-US" dirty="0"/>
              <a:t> </a:t>
            </a:r>
            <a:r>
              <a:rPr lang="en-US" dirty="0" smtClean="0"/>
              <a:t>van </a:t>
            </a:r>
            <a:r>
              <a:rPr lang="en-US" dirty="0" err="1" smtClean="0"/>
              <a:t>september</a:t>
            </a:r>
            <a:r>
              <a:rPr lang="en-US" dirty="0" smtClean="0"/>
              <a:t> </a:t>
            </a:r>
            <a:r>
              <a:rPr lang="en-US" dirty="0" err="1" smtClean="0"/>
              <a:t>ivm</a:t>
            </a:r>
            <a:r>
              <a:rPr lang="en-US" dirty="0" smtClean="0"/>
              <a:t>. </a:t>
            </a:r>
            <a:r>
              <a:rPr lang="en-US" dirty="0" err="1" smtClean="0"/>
              <a:t>implementatieplan</a:t>
            </a:r>
            <a:r>
              <a:rPr lang="en-US" dirty="0" smtClean="0"/>
              <a:t> </a:t>
            </a:r>
            <a:r>
              <a:rPr lang="en-US" dirty="0" err="1" smtClean="0"/>
              <a:t>voor</a:t>
            </a:r>
            <a:r>
              <a:rPr lang="en-US" dirty="0" smtClean="0"/>
              <a:t> UWLR (1.0?  Of </a:t>
            </a:r>
            <a:r>
              <a:rPr lang="en-US" dirty="0" err="1" smtClean="0"/>
              <a:t>toch</a:t>
            </a:r>
            <a:r>
              <a:rPr lang="en-US" dirty="0" smtClean="0"/>
              <a:t> 2.0?) in het PO</a:t>
            </a:r>
          </a:p>
          <a:p>
            <a:r>
              <a:rPr lang="en-US" dirty="0" smtClean="0"/>
              <a:t>Het </a:t>
            </a:r>
            <a:r>
              <a:rPr lang="en-US" dirty="0" err="1" smtClean="0"/>
              <a:t>uitzoekwerk</a:t>
            </a:r>
            <a:r>
              <a:rPr lang="en-US" dirty="0" smtClean="0"/>
              <a:t> nav. EDEXML 2.0  door CITO (Geert, Arjan), ROVICT (Joost, Anton) en Bureau </a:t>
            </a:r>
            <a:r>
              <a:rPr lang="en-US" dirty="0" err="1" smtClean="0"/>
              <a:t>Edustandaard</a:t>
            </a:r>
            <a:r>
              <a:rPr lang="en-US" dirty="0" smtClean="0"/>
              <a:t> (Jos)</a:t>
            </a:r>
          </a:p>
          <a:p>
            <a:r>
              <a:rPr lang="en-US" dirty="0" smtClean="0"/>
              <a:t>SION / </a:t>
            </a:r>
            <a:r>
              <a:rPr lang="en-US" dirty="0" err="1" smtClean="0"/>
              <a:t>Domeinmodel</a:t>
            </a:r>
            <a:r>
              <a:rPr lang="en-US" dirty="0" smtClean="0"/>
              <a:t> </a:t>
            </a:r>
            <a:r>
              <a:rPr lang="en-US" dirty="0" err="1" smtClean="0"/>
              <a:t>Toetsen</a:t>
            </a:r>
            <a:r>
              <a:rPr lang="en-US" dirty="0" smtClean="0"/>
              <a:t> en </a:t>
            </a:r>
            <a:r>
              <a:rPr lang="en-US" dirty="0" err="1" smtClean="0"/>
              <a:t>examineren</a:t>
            </a:r>
            <a:r>
              <a:rPr lang="en-US" dirty="0" smtClean="0"/>
              <a:t> </a:t>
            </a:r>
            <a:r>
              <a:rPr lang="en-US" dirty="0" err="1" smtClean="0"/>
              <a:t>maakt</a:t>
            </a:r>
            <a:r>
              <a:rPr lang="en-US" dirty="0" smtClean="0"/>
              <a:t> </a:t>
            </a:r>
            <a:r>
              <a:rPr lang="en-US" dirty="0" err="1" smtClean="0"/>
              <a:t>duidelijk</a:t>
            </a:r>
            <a:r>
              <a:rPr lang="en-US" dirty="0" smtClean="0"/>
              <a:t> </a:t>
            </a:r>
            <a:r>
              <a:rPr lang="en-US" dirty="0" err="1" smtClean="0"/>
              <a:t>dat</a:t>
            </a:r>
            <a:r>
              <a:rPr lang="en-US" dirty="0" smtClean="0"/>
              <a:t> </a:t>
            </a:r>
            <a:r>
              <a:rPr lang="en-US" dirty="0" err="1" smtClean="0"/>
              <a:t>hier</a:t>
            </a:r>
            <a:r>
              <a:rPr lang="en-US" dirty="0" smtClean="0"/>
              <a:t> </a:t>
            </a:r>
            <a:r>
              <a:rPr lang="en-US" dirty="0" err="1" smtClean="0"/>
              <a:t>behoefte</a:t>
            </a:r>
            <a:r>
              <a:rPr lang="en-US" dirty="0" smtClean="0"/>
              <a:t> </a:t>
            </a:r>
            <a:r>
              <a:rPr lang="en-US" dirty="0" err="1" smtClean="0"/>
              <a:t>aan</a:t>
            </a:r>
            <a:r>
              <a:rPr lang="en-US" dirty="0" smtClean="0"/>
              <a:t> is</a:t>
            </a:r>
          </a:p>
          <a:p>
            <a:r>
              <a:rPr lang="en-US" dirty="0" smtClean="0"/>
              <a:t>DTDL (</a:t>
            </a:r>
            <a:r>
              <a:rPr lang="en-US" dirty="0" err="1" smtClean="0"/>
              <a:t>iECK</a:t>
            </a:r>
            <a:r>
              <a:rPr lang="en-US" dirty="0" smtClean="0"/>
              <a:t>) </a:t>
            </a:r>
            <a:r>
              <a:rPr lang="en-US" dirty="0" err="1" smtClean="0"/>
              <a:t>wil</a:t>
            </a:r>
            <a:r>
              <a:rPr lang="en-US" dirty="0" smtClean="0"/>
              <a:t> </a:t>
            </a:r>
            <a:r>
              <a:rPr lang="en-US" dirty="0" err="1" smtClean="0"/>
              <a:t>persoonsgegevens</a:t>
            </a:r>
            <a:r>
              <a:rPr lang="en-US" dirty="0" smtClean="0"/>
              <a:t> </a:t>
            </a:r>
            <a:r>
              <a:rPr lang="en-US" dirty="0" err="1" smtClean="0"/>
              <a:t>uitwisselen</a:t>
            </a:r>
            <a:r>
              <a:rPr lang="en-US" dirty="0" smtClean="0"/>
              <a:t>: </a:t>
            </a:r>
            <a:r>
              <a:rPr lang="en-US" dirty="0" err="1" smtClean="0"/>
              <a:t>welke</a:t>
            </a:r>
            <a:r>
              <a:rPr lang="en-US" dirty="0" smtClean="0"/>
              <a:t> variant </a:t>
            </a:r>
            <a:r>
              <a:rPr lang="en-US" dirty="0" err="1" smtClean="0"/>
              <a:t>te</a:t>
            </a:r>
            <a:r>
              <a:rPr lang="en-US" dirty="0" smtClean="0"/>
              <a:t> </a:t>
            </a:r>
            <a:r>
              <a:rPr lang="en-US" dirty="0" err="1" smtClean="0"/>
              <a:t>gebruiken</a:t>
            </a:r>
            <a:r>
              <a:rPr lang="en-US" dirty="0" smtClean="0"/>
              <a:t>?</a:t>
            </a:r>
          </a:p>
          <a:p>
            <a:endParaRPr lang="nl-NL" dirty="0"/>
          </a:p>
        </p:txBody>
      </p:sp>
      <p:sp>
        <p:nvSpPr>
          <p:cNvPr id="4" name="Titel 1"/>
          <p:cNvSpPr txBox="1">
            <a:spLocks/>
          </p:cNvSpPr>
          <p:nvPr/>
        </p:nvSpPr>
        <p:spPr>
          <a:xfrm>
            <a:off x="539552" y="332656"/>
            <a:ext cx="7344816"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47675" algn="l"/>
            <a:r>
              <a:rPr lang="nl-NL" dirty="0" smtClean="0">
                <a:solidFill>
                  <a:schemeClr val="bg1"/>
                </a:solidFill>
              </a:rPr>
              <a:t>Aanleiding	</a:t>
            </a:r>
            <a:endParaRPr lang="nl-NL" dirty="0">
              <a:solidFill>
                <a:schemeClr val="bg1"/>
              </a:solidFill>
            </a:endParaRPr>
          </a:p>
        </p:txBody>
      </p:sp>
    </p:spTree>
    <p:extLst>
      <p:ext uri="{BB962C8B-B14F-4D97-AF65-F5344CB8AC3E}">
        <p14:creationId xmlns:p14="http://schemas.microsoft.com/office/powerpoint/2010/main" val="123392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p:cNvSpPr/>
          <p:nvPr/>
        </p:nvSpPr>
        <p:spPr>
          <a:xfrm>
            <a:off x="3491880" y="3429000"/>
            <a:ext cx="2304256"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smtClean="0"/>
              <a:t>LAS / SIS</a:t>
            </a:r>
            <a:endParaRPr lang="nl-NL" dirty="0"/>
          </a:p>
        </p:txBody>
      </p:sp>
      <p:sp>
        <p:nvSpPr>
          <p:cNvPr id="5" name="Afgeronde rechthoek 4"/>
          <p:cNvSpPr/>
          <p:nvPr/>
        </p:nvSpPr>
        <p:spPr>
          <a:xfrm>
            <a:off x="3766464" y="1791044"/>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DUO BRON</a:t>
            </a:r>
            <a:endParaRPr lang="nl-NL" dirty="0"/>
          </a:p>
        </p:txBody>
      </p:sp>
      <p:cxnSp>
        <p:nvCxnSpPr>
          <p:cNvPr id="7" name="Rechte verbindingslijn met pijl 6"/>
          <p:cNvCxnSpPr>
            <a:stCxn id="4" idx="0"/>
            <a:endCxn id="5" idx="2"/>
          </p:cNvCxnSpPr>
          <p:nvPr/>
        </p:nvCxnSpPr>
        <p:spPr>
          <a:xfrm flipV="1">
            <a:off x="4644008" y="2511044"/>
            <a:ext cx="22456" cy="917956"/>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Afgeronde rechthoek 7"/>
          <p:cNvSpPr/>
          <p:nvPr/>
        </p:nvSpPr>
        <p:spPr>
          <a:xfrm>
            <a:off x="6912464" y="3716657"/>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dirty="0" smtClean="0"/>
              <a:t>LAS / SIS</a:t>
            </a:r>
            <a:br>
              <a:rPr lang="nl-NL" dirty="0" smtClean="0"/>
            </a:br>
            <a:r>
              <a:rPr lang="nl-NL" sz="1600" dirty="0" smtClean="0"/>
              <a:t>(volgende instelling)</a:t>
            </a:r>
            <a:endParaRPr lang="nl-NL" sz="1600" dirty="0"/>
          </a:p>
        </p:txBody>
      </p:sp>
      <p:cxnSp>
        <p:nvCxnSpPr>
          <p:cNvPr id="9" name="Rechte verbindingslijn met pijl 8"/>
          <p:cNvCxnSpPr>
            <a:stCxn id="4" idx="3"/>
            <a:endCxn id="8" idx="1"/>
          </p:cNvCxnSpPr>
          <p:nvPr/>
        </p:nvCxnSpPr>
        <p:spPr>
          <a:xfrm flipV="1">
            <a:off x="5796136" y="4076657"/>
            <a:ext cx="1116328" cy="415"/>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3" name="Afgeronde rechthoek 12"/>
          <p:cNvSpPr/>
          <p:nvPr/>
        </p:nvSpPr>
        <p:spPr>
          <a:xfrm>
            <a:off x="5394203" y="5786670"/>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LVS</a:t>
            </a:r>
            <a:endParaRPr lang="nl-NL" dirty="0"/>
          </a:p>
        </p:txBody>
      </p:sp>
      <p:cxnSp>
        <p:nvCxnSpPr>
          <p:cNvPr id="14" name="Rechte verbindingslijn met pijl 13"/>
          <p:cNvCxnSpPr>
            <a:endCxn id="13" idx="0"/>
          </p:cNvCxnSpPr>
          <p:nvPr/>
        </p:nvCxnSpPr>
        <p:spPr>
          <a:xfrm>
            <a:off x="5292080" y="4725144"/>
            <a:ext cx="1002123" cy="1061526"/>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kstvak 31"/>
          <p:cNvSpPr txBox="1"/>
          <p:nvPr/>
        </p:nvSpPr>
        <p:spPr>
          <a:xfrm>
            <a:off x="4644008" y="2852936"/>
            <a:ext cx="611065" cy="307777"/>
          </a:xfrm>
          <a:prstGeom prst="rect">
            <a:avLst/>
          </a:prstGeom>
          <a:noFill/>
        </p:spPr>
        <p:txBody>
          <a:bodyPr wrap="none" rtlCol="0">
            <a:spAutoFit/>
          </a:bodyPr>
          <a:lstStyle/>
          <a:p>
            <a:r>
              <a:rPr lang="nl-NL" sz="1400" i="1" smtClean="0"/>
              <a:t>BRON</a:t>
            </a:r>
            <a:endParaRPr lang="nl-NL" sz="1400" i="1"/>
          </a:p>
        </p:txBody>
      </p:sp>
      <p:sp>
        <p:nvSpPr>
          <p:cNvPr id="33" name="Tekstvak 32"/>
          <p:cNvSpPr txBox="1"/>
          <p:nvPr/>
        </p:nvSpPr>
        <p:spPr>
          <a:xfrm>
            <a:off x="2411760" y="3717032"/>
            <a:ext cx="1079398" cy="307777"/>
          </a:xfrm>
          <a:prstGeom prst="rect">
            <a:avLst/>
          </a:prstGeom>
          <a:noFill/>
        </p:spPr>
        <p:txBody>
          <a:bodyPr wrap="none" rtlCol="0">
            <a:spAutoFit/>
          </a:bodyPr>
          <a:lstStyle/>
          <a:p>
            <a:r>
              <a:rPr lang="nl-NL" sz="1200" i="1" smtClean="0"/>
              <a:t>OSO-overstap</a:t>
            </a:r>
            <a:r>
              <a:rPr lang="nl-NL" sz="1400" i="1" smtClean="0"/>
              <a:t> </a:t>
            </a:r>
            <a:endParaRPr lang="nl-NL" sz="1400" i="1"/>
          </a:p>
        </p:txBody>
      </p:sp>
      <p:sp>
        <p:nvSpPr>
          <p:cNvPr id="36" name="Tekstvak 35"/>
          <p:cNvSpPr txBox="1"/>
          <p:nvPr/>
        </p:nvSpPr>
        <p:spPr>
          <a:xfrm>
            <a:off x="5836933" y="3767273"/>
            <a:ext cx="1039323" cy="276999"/>
          </a:xfrm>
          <a:prstGeom prst="rect">
            <a:avLst/>
          </a:prstGeom>
          <a:noFill/>
        </p:spPr>
        <p:txBody>
          <a:bodyPr wrap="none" rtlCol="0">
            <a:spAutoFit/>
          </a:bodyPr>
          <a:lstStyle/>
          <a:p>
            <a:r>
              <a:rPr lang="nl-NL" sz="1200" i="1" smtClean="0"/>
              <a:t>OSO-overstap</a:t>
            </a:r>
          </a:p>
        </p:txBody>
      </p:sp>
      <p:sp>
        <p:nvSpPr>
          <p:cNvPr id="37" name="Tekstvak 36"/>
          <p:cNvSpPr txBox="1"/>
          <p:nvPr/>
        </p:nvSpPr>
        <p:spPr>
          <a:xfrm>
            <a:off x="5292080" y="5085184"/>
            <a:ext cx="560282" cy="523220"/>
          </a:xfrm>
          <a:prstGeom prst="rect">
            <a:avLst/>
          </a:prstGeom>
          <a:noFill/>
        </p:spPr>
        <p:txBody>
          <a:bodyPr wrap="none" rtlCol="0">
            <a:spAutoFit/>
          </a:bodyPr>
          <a:lstStyle/>
          <a:p>
            <a:r>
              <a:rPr lang="nl-NL" sz="1400" i="1" dirty="0" smtClean="0"/>
              <a:t>o.a. </a:t>
            </a:r>
          </a:p>
          <a:p>
            <a:r>
              <a:rPr lang="nl-NL" sz="1400" i="1" dirty="0" smtClean="0"/>
              <a:t>DULT</a:t>
            </a:r>
            <a:endParaRPr lang="nl-NL" sz="1400" i="1" dirty="0"/>
          </a:p>
        </p:txBody>
      </p:sp>
      <p:sp>
        <p:nvSpPr>
          <p:cNvPr id="38" name="Afgeronde rechthoek 37"/>
          <p:cNvSpPr/>
          <p:nvPr/>
        </p:nvSpPr>
        <p:spPr>
          <a:xfrm>
            <a:off x="539552" y="3716657"/>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mtClean="0"/>
              <a:t>LAS </a:t>
            </a:r>
            <a:br>
              <a:rPr lang="nl-NL" smtClean="0"/>
            </a:br>
            <a:r>
              <a:rPr lang="nl-NL" sz="1600" smtClean="0"/>
              <a:t>(latende instelling)</a:t>
            </a:r>
            <a:endParaRPr lang="nl-NL" sz="1600"/>
          </a:p>
        </p:txBody>
      </p:sp>
      <p:cxnSp>
        <p:nvCxnSpPr>
          <p:cNvPr id="39" name="Rechte verbindingslijn met pijl 38"/>
          <p:cNvCxnSpPr>
            <a:stCxn id="38" idx="3"/>
            <a:endCxn id="4" idx="1"/>
          </p:cNvCxnSpPr>
          <p:nvPr/>
        </p:nvCxnSpPr>
        <p:spPr>
          <a:xfrm>
            <a:off x="2339552" y="4076657"/>
            <a:ext cx="1152328" cy="415"/>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3" name="Afgeronde rechthoek 62"/>
          <p:cNvSpPr/>
          <p:nvPr/>
        </p:nvSpPr>
        <p:spPr>
          <a:xfrm>
            <a:off x="6018144" y="2028122"/>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mtClean="0"/>
              <a:t>E-portfolio</a:t>
            </a:r>
            <a:endParaRPr lang="nl-NL"/>
          </a:p>
        </p:txBody>
      </p:sp>
      <p:sp>
        <p:nvSpPr>
          <p:cNvPr id="42" name="Afgeronde rechthoek 41"/>
          <p:cNvSpPr/>
          <p:nvPr/>
        </p:nvSpPr>
        <p:spPr>
          <a:xfrm>
            <a:off x="6588224" y="4798652"/>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mtClean="0"/>
              <a:t>Facet</a:t>
            </a:r>
            <a:endParaRPr lang="nl-NL"/>
          </a:p>
        </p:txBody>
      </p:sp>
      <p:cxnSp>
        <p:nvCxnSpPr>
          <p:cNvPr id="43" name="Rechte verbindingslijn met pijl 42"/>
          <p:cNvCxnSpPr/>
          <p:nvPr/>
        </p:nvCxnSpPr>
        <p:spPr>
          <a:xfrm flipH="1" flipV="1">
            <a:off x="5800419" y="4573158"/>
            <a:ext cx="810834" cy="31944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Afgeronde rechthoek 44"/>
          <p:cNvSpPr/>
          <p:nvPr/>
        </p:nvSpPr>
        <p:spPr>
          <a:xfrm>
            <a:off x="611760" y="4798652"/>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dirty="0" smtClean="0"/>
              <a:t>Directe toegang </a:t>
            </a:r>
            <a:r>
              <a:rPr lang="nl-NL" dirty="0" err="1" smtClean="0"/>
              <a:t>digit.lesmateriaal</a:t>
            </a:r>
            <a:endParaRPr lang="nl-NL" dirty="0"/>
          </a:p>
        </p:txBody>
      </p:sp>
      <p:cxnSp>
        <p:nvCxnSpPr>
          <p:cNvPr id="46" name="Rechte verbindingslijn met pijl 45"/>
          <p:cNvCxnSpPr>
            <a:endCxn id="45" idx="3"/>
          </p:cNvCxnSpPr>
          <p:nvPr/>
        </p:nvCxnSpPr>
        <p:spPr>
          <a:xfrm flipH="1">
            <a:off x="2411760" y="4626543"/>
            <a:ext cx="1080120" cy="532109"/>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2411760" y="4573158"/>
            <a:ext cx="565861" cy="307777"/>
          </a:xfrm>
          <a:prstGeom prst="rect">
            <a:avLst/>
          </a:prstGeom>
          <a:noFill/>
        </p:spPr>
        <p:txBody>
          <a:bodyPr wrap="none" rtlCol="0">
            <a:spAutoFit/>
          </a:bodyPr>
          <a:lstStyle/>
          <a:p>
            <a:r>
              <a:rPr lang="nl-NL" sz="1400" i="1" dirty="0" smtClean="0"/>
              <a:t>DTDL</a:t>
            </a:r>
            <a:endParaRPr lang="nl-NL" sz="1400" i="1" dirty="0"/>
          </a:p>
        </p:txBody>
      </p:sp>
      <p:sp>
        <p:nvSpPr>
          <p:cNvPr id="48" name="Afgeronde rechthoek 47"/>
          <p:cNvSpPr/>
          <p:nvPr/>
        </p:nvSpPr>
        <p:spPr>
          <a:xfrm>
            <a:off x="6734150" y="2861400"/>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dirty="0" smtClean="0"/>
              <a:t>Zorginstelling &amp; begeleiding</a:t>
            </a:r>
            <a:endParaRPr lang="nl-NL" dirty="0"/>
          </a:p>
        </p:txBody>
      </p:sp>
      <p:cxnSp>
        <p:nvCxnSpPr>
          <p:cNvPr id="49" name="Rechte verbindingslijn met pijl 48"/>
          <p:cNvCxnSpPr>
            <a:endCxn id="48" idx="1"/>
          </p:cNvCxnSpPr>
          <p:nvPr/>
        </p:nvCxnSpPr>
        <p:spPr>
          <a:xfrm flipV="1">
            <a:off x="5800419" y="3221400"/>
            <a:ext cx="933731" cy="520439"/>
          </a:xfrm>
          <a:prstGeom prst="straightConnector1">
            <a:avLst/>
          </a:prstGeom>
          <a:ln>
            <a:headEnd type="triangle" w="lg" len="lg"/>
            <a:tailEnd type="triangle" w="lg" len="lg"/>
          </a:ln>
        </p:spPr>
        <p:style>
          <a:lnRef idx="3">
            <a:schemeClr val="accent1"/>
          </a:lnRef>
          <a:fillRef idx="0">
            <a:schemeClr val="accent1"/>
          </a:fillRef>
          <a:effectRef idx="2">
            <a:schemeClr val="accent1"/>
          </a:effectRef>
          <a:fontRef idx="minor">
            <a:schemeClr val="tx1"/>
          </a:fontRef>
        </p:style>
      </p:cxnSp>
      <p:sp>
        <p:nvSpPr>
          <p:cNvPr id="50" name="Afgeronde rechthoek 49"/>
          <p:cNvSpPr/>
          <p:nvPr/>
        </p:nvSpPr>
        <p:spPr>
          <a:xfrm>
            <a:off x="1321430" y="2368561"/>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600" dirty="0" smtClean="0"/>
              <a:t>Regionaal of Gemeente portaal</a:t>
            </a:r>
            <a:endParaRPr lang="nl-NL" sz="1600" dirty="0"/>
          </a:p>
        </p:txBody>
      </p:sp>
      <p:cxnSp>
        <p:nvCxnSpPr>
          <p:cNvPr id="51" name="Rechte verbindingslijn met pijl 50"/>
          <p:cNvCxnSpPr/>
          <p:nvPr/>
        </p:nvCxnSpPr>
        <p:spPr>
          <a:xfrm>
            <a:off x="3059832" y="3088561"/>
            <a:ext cx="576064" cy="393058"/>
          </a:xfrm>
          <a:prstGeom prst="straightConnector1">
            <a:avLst/>
          </a:prstGeom>
          <a:ln>
            <a:headEnd type="triangle" w="lg" len="lg"/>
            <a:tailEnd type="triangle" w="lg" len="lg"/>
          </a:ln>
        </p:spPr>
        <p:style>
          <a:lnRef idx="3">
            <a:schemeClr val="accent1"/>
          </a:lnRef>
          <a:fillRef idx="0">
            <a:schemeClr val="accent1"/>
          </a:fillRef>
          <a:effectRef idx="2">
            <a:schemeClr val="accent1"/>
          </a:effectRef>
          <a:fontRef idx="minor">
            <a:schemeClr val="tx1"/>
          </a:fontRef>
        </p:style>
      </p:cxnSp>
      <p:sp>
        <p:nvSpPr>
          <p:cNvPr id="52" name="Afgeronde rechthoek 51"/>
          <p:cNvSpPr/>
          <p:nvPr/>
        </p:nvSpPr>
        <p:spPr>
          <a:xfrm>
            <a:off x="1662384" y="5787588"/>
            <a:ext cx="1800000" cy="720000"/>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mtClean="0"/>
              <a:t>Educ.applicatie (Methode-site)</a:t>
            </a:r>
          </a:p>
        </p:txBody>
      </p:sp>
      <p:cxnSp>
        <p:nvCxnSpPr>
          <p:cNvPr id="53" name="Rechte verbindingslijn met pijl 52"/>
          <p:cNvCxnSpPr/>
          <p:nvPr/>
        </p:nvCxnSpPr>
        <p:spPr>
          <a:xfrm flipH="1">
            <a:off x="3419872" y="4727046"/>
            <a:ext cx="864096" cy="1060542"/>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5255080" y="2748121"/>
            <a:ext cx="550151" cy="523220"/>
          </a:xfrm>
          <a:prstGeom prst="rect">
            <a:avLst/>
          </a:prstGeom>
          <a:noFill/>
        </p:spPr>
        <p:txBody>
          <a:bodyPr wrap="none" rtlCol="0">
            <a:spAutoFit/>
          </a:bodyPr>
          <a:lstStyle/>
          <a:p>
            <a:r>
              <a:rPr lang="nl-NL" sz="1400" i="1" dirty="0" smtClean="0"/>
              <a:t>NTA </a:t>
            </a:r>
          </a:p>
          <a:p>
            <a:r>
              <a:rPr lang="nl-NL" sz="1400" i="1" dirty="0" smtClean="0"/>
              <a:t>2035</a:t>
            </a:r>
            <a:endParaRPr lang="nl-NL" sz="1400" i="1" dirty="0"/>
          </a:p>
        </p:txBody>
      </p:sp>
      <p:cxnSp>
        <p:nvCxnSpPr>
          <p:cNvPr id="31" name="Rechte verbindingslijn met pijl 30"/>
          <p:cNvCxnSpPr/>
          <p:nvPr/>
        </p:nvCxnSpPr>
        <p:spPr>
          <a:xfrm flipV="1">
            <a:off x="5604370" y="2748122"/>
            <a:ext cx="450989" cy="680877"/>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4" name="Tekstvak 33"/>
          <p:cNvSpPr txBox="1"/>
          <p:nvPr/>
        </p:nvSpPr>
        <p:spPr>
          <a:xfrm>
            <a:off x="5805480" y="4738709"/>
            <a:ext cx="576055" cy="307777"/>
          </a:xfrm>
          <a:prstGeom prst="rect">
            <a:avLst/>
          </a:prstGeom>
          <a:noFill/>
        </p:spPr>
        <p:txBody>
          <a:bodyPr wrap="none" rtlCol="0">
            <a:spAutoFit/>
          </a:bodyPr>
          <a:lstStyle/>
          <a:p>
            <a:r>
              <a:rPr lang="nl-NL" sz="1400" i="1" dirty="0" smtClean="0"/>
              <a:t>Facet</a:t>
            </a:r>
            <a:endParaRPr lang="nl-NL" sz="1400" i="1" dirty="0"/>
          </a:p>
        </p:txBody>
      </p:sp>
      <p:sp>
        <p:nvSpPr>
          <p:cNvPr id="35" name="Tekstvak 34"/>
          <p:cNvSpPr txBox="1"/>
          <p:nvPr/>
        </p:nvSpPr>
        <p:spPr>
          <a:xfrm>
            <a:off x="3833639" y="5157192"/>
            <a:ext cx="633507" cy="307777"/>
          </a:xfrm>
          <a:prstGeom prst="rect">
            <a:avLst/>
          </a:prstGeom>
          <a:noFill/>
        </p:spPr>
        <p:txBody>
          <a:bodyPr wrap="none" rtlCol="0">
            <a:spAutoFit/>
          </a:bodyPr>
          <a:lstStyle/>
          <a:p>
            <a:r>
              <a:rPr lang="nl-NL" sz="1400" i="1" dirty="0" smtClean="0"/>
              <a:t>UWLR</a:t>
            </a:r>
            <a:endParaRPr lang="nl-NL" sz="1400" i="1" dirty="0"/>
          </a:p>
        </p:txBody>
      </p:sp>
      <p:sp>
        <p:nvSpPr>
          <p:cNvPr id="40" name="Titel 1"/>
          <p:cNvSpPr txBox="1">
            <a:spLocks/>
          </p:cNvSpPr>
          <p:nvPr/>
        </p:nvSpPr>
        <p:spPr>
          <a:xfrm>
            <a:off x="439366" y="260648"/>
            <a:ext cx="8094784" cy="1143000"/>
          </a:xfrm>
          <a:prstGeom prst="rect">
            <a:avLst/>
          </a:prstGeom>
          <a:solidFill>
            <a:srgbClr val="0FA67E"/>
          </a:solidFill>
        </p:spPr>
        <p:txBody>
          <a:bodyPr vert="horz" lIns="91440" tIns="45720" rIns="91440" bIns="45720" rtlCol="0" anchor="ctr">
            <a:normAutofit fontScale="77500" lnSpcReduction="20000"/>
          </a:bodyPr>
          <a:lstStyle>
            <a:defPPr>
              <a:defRPr lang="nl-NL"/>
            </a:defPPr>
            <a:lvl1pPr marL="447675">
              <a:spcBef>
                <a:spcPct val="0"/>
              </a:spcBef>
              <a:buNone/>
              <a:defRPr sz="4400">
                <a:solidFill>
                  <a:schemeClr val="bg1"/>
                </a:solidFill>
                <a:latin typeface="+mj-lt"/>
                <a:ea typeface="+mj-ea"/>
                <a:cs typeface="+mj-cs"/>
              </a:defRPr>
            </a:lvl1pPr>
          </a:lstStyle>
          <a:p>
            <a:r>
              <a:rPr lang="en-US" dirty="0" err="1"/>
              <a:t>Uitwisselingen</a:t>
            </a:r>
            <a:r>
              <a:rPr lang="en-US" dirty="0"/>
              <a:t> van </a:t>
            </a:r>
            <a:r>
              <a:rPr lang="en-US" dirty="0" err="1"/>
              <a:t>leerlinggegevens</a:t>
            </a:r>
            <a:r>
              <a:rPr lang="en-US" dirty="0"/>
              <a:t> van/</a:t>
            </a:r>
            <a:r>
              <a:rPr lang="en-US" dirty="0" err="1"/>
              <a:t>naar</a:t>
            </a:r>
            <a:r>
              <a:rPr lang="en-US" dirty="0"/>
              <a:t> </a:t>
            </a:r>
            <a:r>
              <a:rPr lang="en-US" dirty="0" err="1"/>
              <a:t>buiten</a:t>
            </a:r>
            <a:r>
              <a:rPr lang="en-US" dirty="0"/>
              <a:t> de </a:t>
            </a:r>
            <a:r>
              <a:rPr lang="en-US" dirty="0" err="1"/>
              <a:t>onderwijsinstelling</a:t>
            </a:r>
            <a:r>
              <a:rPr lang="en-US" dirty="0"/>
              <a:t> </a:t>
            </a:r>
            <a:r>
              <a:rPr lang="nl-NL" dirty="0"/>
              <a:t>	</a:t>
            </a:r>
          </a:p>
        </p:txBody>
      </p:sp>
    </p:spTree>
    <p:extLst>
      <p:ext uri="{BB962C8B-B14F-4D97-AF65-F5344CB8AC3E}">
        <p14:creationId xmlns:p14="http://schemas.microsoft.com/office/powerpoint/2010/main" val="2999384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784976" cy="1143000"/>
          </a:xfrm>
          <a:solidFill>
            <a:srgbClr val="0FA67E"/>
          </a:solidFill>
        </p:spPr>
        <p:txBody>
          <a:bodyPr vert="horz" lIns="91440" tIns="45720" rIns="91440" bIns="45720" rtlCol="0" anchor="ctr">
            <a:normAutofit fontScale="90000"/>
          </a:bodyPr>
          <a:lstStyle/>
          <a:p>
            <a:pPr marL="447675" algn="l"/>
            <a:r>
              <a:rPr lang="en-US" dirty="0">
                <a:solidFill>
                  <a:schemeClr val="bg1"/>
                </a:solidFill>
              </a:rPr>
              <a:t>Mate van </a:t>
            </a:r>
            <a:r>
              <a:rPr lang="en-US" dirty="0" err="1">
                <a:solidFill>
                  <a:schemeClr val="bg1"/>
                </a:solidFill>
              </a:rPr>
              <a:t>verankering</a:t>
            </a:r>
            <a:r>
              <a:rPr lang="en-US" dirty="0">
                <a:solidFill>
                  <a:schemeClr val="bg1"/>
                </a:solidFill>
              </a:rPr>
              <a:t> in het </a:t>
            </a:r>
            <a:r>
              <a:rPr lang="en-US" dirty="0" err="1">
                <a:solidFill>
                  <a:schemeClr val="bg1"/>
                </a:solidFill>
              </a:rPr>
              <a:t>onderwijs</a:t>
            </a:r>
            <a:endParaRPr lang="nl-NL" dirty="0">
              <a:solidFill>
                <a:schemeClr val="bg1"/>
              </a:solidFill>
            </a:endParaRPr>
          </a:p>
        </p:txBody>
      </p:sp>
      <p:sp>
        <p:nvSpPr>
          <p:cNvPr id="3" name="Tijdelijke aanduiding voor inhoud 2"/>
          <p:cNvSpPr>
            <a:spLocks noGrp="1"/>
          </p:cNvSpPr>
          <p:nvPr>
            <p:ph idx="1"/>
          </p:nvPr>
        </p:nvSpPr>
        <p:spPr>
          <a:xfrm>
            <a:off x="457200" y="1600200"/>
            <a:ext cx="8686800" cy="4525963"/>
          </a:xfrm>
        </p:spPr>
        <p:txBody>
          <a:bodyPr/>
          <a:lstStyle/>
          <a:p>
            <a:r>
              <a:rPr lang="en-US" dirty="0" err="1" smtClean="0"/>
              <a:t>Betrokken</a:t>
            </a:r>
            <a:r>
              <a:rPr lang="en-US" dirty="0" smtClean="0"/>
              <a:t> </a:t>
            </a:r>
            <a:r>
              <a:rPr lang="en-US" dirty="0" err="1" smtClean="0"/>
              <a:t>systemen</a:t>
            </a:r>
            <a:r>
              <a:rPr lang="en-US" dirty="0" smtClean="0"/>
              <a:t> (LAS, EA, DUO, </a:t>
            </a:r>
            <a:r>
              <a:rPr lang="en-US" dirty="0" err="1" smtClean="0"/>
              <a:t>Basispoort</a:t>
            </a:r>
            <a:r>
              <a:rPr lang="en-US" dirty="0" smtClean="0"/>
              <a:t>, </a:t>
            </a:r>
            <a:r>
              <a:rPr lang="en-US" dirty="0" err="1" smtClean="0"/>
              <a:t>etc</a:t>
            </a:r>
            <a:r>
              <a:rPr lang="en-US" dirty="0" smtClean="0"/>
              <a:t> </a:t>
            </a:r>
            <a:r>
              <a:rPr lang="en-US" dirty="0" err="1" smtClean="0"/>
              <a:t>etc</a:t>
            </a:r>
            <a:r>
              <a:rPr lang="en-US" dirty="0" smtClean="0"/>
              <a:t>) – </a:t>
            </a:r>
            <a:r>
              <a:rPr lang="en-US" dirty="0" err="1" smtClean="0"/>
              <a:t>verschilt</a:t>
            </a:r>
            <a:r>
              <a:rPr lang="en-US" dirty="0" smtClean="0"/>
              <a:t> per </a:t>
            </a:r>
            <a:r>
              <a:rPr lang="en-US" dirty="0" err="1" smtClean="0"/>
              <a:t>onderwijssector</a:t>
            </a:r>
            <a:endParaRPr lang="en-US" dirty="0" smtClean="0"/>
          </a:p>
          <a:p>
            <a:r>
              <a:rPr lang="en-US" dirty="0" smtClean="0"/>
              <a:t>Al </a:t>
            </a:r>
            <a:r>
              <a:rPr lang="en-US" dirty="0" err="1" smtClean="0"/>
              <a:t>dan</a:t>
            </a:r>
            <a:r>
              <a:rPr lang="en-US" dirty="0" smtClean="0"/>
              <a:t> </a:t>
            </a:r>
            <a:r>
              <a:rPr lang="en-US" dirty="0" err="1" smtClean="0"/>
              <a:t>niet</a:t>
            </a:r>
            <a:r>
              <a:rPr lang="en-US" dirty="0" smtClean="0"/>
              <a:t> </a:t>
            </a:r>
            <a:r>
              <a:rPr lang="en-US" dirty="0" err="1" smtClean="0"/>
              <a:t>verplicht</a:t>
            </a:r>
            <a:endParaRPr lang="en-US" dirty="0"/>
          </a:p>
          <a:p>
            <a:r>
              <a:rPr lang="en-US" dirty="0" smtClean="0"/>
              <a:t>Mate van </a:t>
            </a:r>
            <a:r>
              <a:rPr lang="en-US" dirty="0" err="1" smtClean="0"/>
              <a:t>gebruik</a:t>
            </a:r>
            <a:r>
              <a:rPr lang="en-US" dirty="0" smtClean="0"/>
              <a:t> (</a:t>
            </a:r>
            <a:r>
              <a:rPr lang="en-US" dirty="0" err="1" smtClean="0"/>
              <a:t>implementatie</a:t>
            </a:r>
            <a:r>
              <a:rPr lang="en-US" dirty="0" smtClean="0"/>
              <a:t> vs. </a:t>
            </a:r>
            <a:r>
              <a:rPr lang="en-US" dirty="0" err="1" smtClean="0"/>
              <a:t>daadwerkelijk</a:t>
            </a:r>
            <a:r>
              <a:rPr lang="en-US" dirty="0" smtClean="0"/>
              <a:t> traffic)</a:t>
            </a:r>
          </a:p>
          <a:p>
            <a:r>
              <a:rPr lang="en-US" dirty="0" smtClean="0"/>
              <a:t>Moment in de lifecycle (begin, </a:t>
            </a:r>
            <a:r>
              <a:rPr lang="en-US" dirty="0" err="1" smtClean="0"/>
              <a:t>midden</a:t>
            </a:r>
            <a:r>
              <a:rPr lang="en-US" dirty="0" smtClean="0"/>
              <a:t>, </a:t>
            </a:r>
            <a:r>
              <a:rPr lang="en-US" dirty="0" err="1" smtClean="0"/>
              <a:t>eind</a:t>
            </a:r>
            <a:r>
              <a:rPr lang="en-US" dirty="0" smtClean="0"/>
              <a:t>)</a:t>
            </a:r>
          </a:p>
          <a:p>
            <a:r>
              <a:rPr lang="en-US" dirty="0" smtClean="0"/>
              <a:t>Is </a:t>
            </a:r>
            <a:r>
              <a:rPr lang="en-US" dirty="0" err="1" smtClean="0"/>
              <a:t>er</a:t>
            </a:r>
            <a:r>
              <a:rPr lang="en-US" dirty="0" smtClean="0"/>
              <a:t> </a:t>
            </a:r>
            <a:r>
              <a:rPr lang="en-US" dirty="0" err="1" smtClean="0"/>
              <a:t>alternatief</a:t>
            </a:r>
            <a:endParaRPr lang="nl-NL" dirty="0"/>
          </a:p>
        </p:txBody>
      </p:sp>
    </p:spTree>
    <p:extLst>
      <p:ext uri="{BB962C8B-B14F-4D97-AF65-F5344CB8AC3E}">
        <p14:creationId xmlns:p14="http://schemas.microsoft.com/office/powerpoint/2010/main" val="15099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4" y="1628800"/>
            <a:ext cx="905511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4" y="1628800"/>
            <a:ext cx="905511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a:spLocks noGrp="1"/>
          </p:cNvSpPr>
          <p:nvPr>
            <p:ph type="title"/>
          </p:nvPr>
        </p:nvSpPr>
        <p:spPr>
          <a:xfrm>
            <a:off x="0" y="274638"/>
            <a:ext cx="9144000" cy="1143000"/>
          </a:xfrm>
          <a:solidFill>
            <a:srgbClr val="0FA67E"/>
          </a:solidFill>
        </p:spPr>
        <p:txBody>
          <a:bodyPr>
            <a:noAutofit/>
          </a:bodyPr>
          <a:lstStyle/>
          <a:p>
            <a:pPr marL="447675" algn="l"/>
            <a:r>
              <a:rPr lang="nl-NL" sz="3600" dirty="0" err="1" smtClean="0">
                <a:solidFill>
                  <a:schemeClr val="bg1"/>
                </a:solidFill>
              </a:rPr>
              <a:t>TripleA</a:t>
            </a:r>
            <a:r>
              <a:rPr lang="nl-NL" sz="3600" dirty="0" smtClean="0">
                <a:solidFill>
                  <a:schemeClr val="bg1"/>
                </a:solidFill>
              </a:rPr>
              <a:t> kernsystemen </a:t>
            </a:r>
            <a:r>
              <a:rPr lang="nl-NL" sz="3600" dirty="0">
                <a:solidFill>
                  <a:schemeClr val="bg1"/>
                </a:solidFill>
              </a:rPr>
              <a:t>en hoofdprocessen</a:t>
            </a:r>
            <a:br>
              <a:rPr lang="nl-NL" sz="3600" dirty="0">
                <a:solidFill>
                  <a:schemeClr val="bg1"/>
                </a:solidFill>
              </a:rPr>
            </a:br>
            <a:r>
              <a:rPr lang="nl-NL" sz="3600" dirty="0">
                <a:solidFill>
                  <a:schemeClr val="bg1"/>
                </a:solidFill>
              </a:rPr>
              <a:t>waar </a:t>
            </a:r>
            <a:r>
              <a:rPr lang="nl-NL" sz="3600" dirty="0" err="1" smtClean="0">
                <a:solidFill>
                  <a:schemeClr val="bg1"/>
                </a:solidFill>
              </a:rPr>
              <a:t>leerlinggegevens</a:t>
            </a:r>
            <a:r>
              <a:rPr lang="nl-NL" sz="3600" dirty="0" smtClean="0">
                <a:solidFill>
                  <a:schemeClr val="bg1"/>
                </a:solidFill>
              </a:rPr>
              <a:t> worden uitgewisseld</a:t>
            </a:r>
            <a:endParaRPr lang="nl-NL" sz="3600" dirty="0">
              <a:solidFill>
                <a:schemeClr val="bg1"/>
              </a:solidFill>
            </a:endParaRPr>
          </a:p>
        </p:txBody>
      </p:sp>
    </p:spTree>
    <p:extLst>
      <p:ext uri="{BB962C8B-B14F-4D97-AF65-F5344CB8AC3E}">
        <p14:creationId xmlns:p14="http://schemas.microsoft.com/office/powerpoint/2010/main" val="273727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91264" cy="1282154"/>
          </a:xfrm>
          <a:solidFill>
            <a:srgbClr val="0FA67E"/>
          </a:solidFill>
        </p:spPr>
        <p:txBody>
          <a:bodyPr vert="horz" lIns="91440" tIns="45720" rIns="91440" bIns="45720" rtlCol="0" anchor="ctr">
            <a:normAutofit fontScale="90000"/>
          </a:bodyPr>
          <a:lstStyle/>
          <a:p>
            <a:pPr marL="447675" algn="l"/>
            <a:r>
              <a:rPr lang="en-US" dirty="0" err="1" smtClean="0">
                <a:solidFill>
                  <a:schemeClr val="bg1"/>
                </a:solidFill>
              </a:rPr>
              <a:t>Voorbeelden</a:t>
            </a:r>
            <a:r>
              <a:rPr lang="en-US" dirty="0" smtClean="0">
                <a:solidFill>
                  <a:schemeClr val="bg1"/>
                </a:solidFill>
              </a:rPr>
              <a:t> van </a:t>
            </a:r>
            <a:r>
              <a:rPr lang="en-US" dirty="0" err="1" smtClean="0">
                <a:solidFill>
                  <a:schemeClr val="bg1"/>
                </a:solidFill>
              </a:rPr>
              <a:t>verschillen</a:t>
            </a:r>
            <a:r>
              <a:rPr lang="en-US" dirty="0" smtClean="0">
                <a:solidFill>
                  <a:schemeClr val="bg1"/>
                </a:solidFill>
              </a:rPr>
              <a:t> </a:t>
            </a:r>
            <a:r>
              <a:rPr lang="en-US" dirty="0">
                <a:solidFill>
                  <a:schemeClr val="bg1"/>
                </a:solidFill>
              </a:rPr>
              <a:t>in </a:t>
            </a:r>
            <a:r>
              <a:rPr lang="en-US" dirty="0" err="1">
                <a:solidFill>
                  <a:schemeClr val="bg1"/>
                </a:solidFill>
              </a:rPr>
              <a:t>gelijksoortige</a:t>
            </a:r>
            <a:r>
              <a:rPr lang="en-US" dirty="0">
                <a:solidFill>
                  <a:schemeClr val="bg1"/>
                </a:solidFill>
              </a:rPr>
              <a:t> </a:t>
            </a:r>
            <a:r>
              <a:rPr lang="en-US" dirty="0" err="1">
                <a:solidFill>
                  <a:schemeClr val="bg1"/>
                </a:solidFill>
              </a:rPr>
              <a:t>gegevensvelden</a:t>
            </a:r>
            <a:endParaRPr lang="nl-NL" dirty="0">
              <a:solidFill>
                <a:schemeClr val="bg1"/>
              </a:solidFill>
            </a:endParaRPr>
          </a:p>
        </p:txBody>
      </p:sp>
      <p:sp>
        <p:nvSpPr>
          <p:cNvPr id="3" name="Tijdelijke aanduiding voor inhoud 2"/>
          <p:cNvSpPr>
            <a:spLocks noGrp="1"/>
          </p:cNvSpPr>
          <p:nvPr>
            <p:ph idx="1"/>
          </p:nvPr>
        </p:nvSpPr>
        <p:spPr>
          <a:xfrm>
            <a:off x="539552" y="1844824"/>
            <a:ext cx="8229600" cy="4680520"/>
          </a:xfrm>
        </p:spPr>
        <p:txBody>
          <a:bodyPr>
            <a:normAutofit lnSpcReduction="10000"/>
          </a:bodyPr>
          <a:lstStyle/>
          <a:p>
            <a:r>
              <a:rPr lang="nl-NL" sz="2800" dirty="0" smtClean="0"/>
              <a:t>Schooljaar-definities </a:t>
            </a:r>
            <a:r>
              <a:rPr lang="nl-NL" sz="2800" dirty="0"/>
              <a:t>zijn verschillend in verschillende </a:t>
            </a:r>
            <a:r>
              <a:rPr lang="nl-NL" sz="2800" dirty="0" smtClean="0"/>
              <a:t>processen</a:t>
            </a:r>
          </a:p>
          <a:p>
            <a:r>
              <a:rPr lang="en-US" sz="2800" dirty="0" err="1" smtClean="0"/>
              <a:t>Leerjaar</a:t>
            </a:r>
            <a:r>
              <a:rPr lang="en-US" sz="2800" dirty="0" smtClean="0"/>
              <a:t> vs. </a:t>
            </a:r>
            <a:r>
              <a:rPr lang="en-US" sz="2800" dirty="0" err="1" smtClean="0"/>
              <a:t>jaargroep</a:t>
            </a:r>
            <a:endParaRPr lang="nl-NL" sz="2800" dirty="0" smtClean="0"/>
          </a:p>
          <a:p>
            <a:r>
              <a:rPr lang="en-US" sz="2800" dirty="0" smtClean="0"/>
              <a:t>‘</a:t>
            </a:r>
            <a:r>
              <a:rPr lang="en-US" sz="2800" dirty="0" err="1" smtClean="0"/>
              <a:t>Februaristakers</a:t>
            </a:r>
            <a:r>
              <a:rPr lang="en-US" sz="2800" dirty="0" smtClean="0"/>
              <a:t>’ (</a:t>
            </a:r>
            <a:r>
              <a:rPr lang="en-US" sz="2800" dirty="0" err="1" smtClean="0"/>
              <a:t>bij</a:t>
            </a:r>
            <a:r>
              <a:rPr lang="en-US" sz="2800" dirty="0" smtClean="0"/>
              <a:t> de </a:t>
            </a:r>
            <a:r>
              <a:rPr lang="en-US" sz="2800" dirty="0" err="1" smtClean="0"/>
              <a:t>Doorstroommonitor</a:t>
            </a:r>
            <a:r>
              <a:rPr lang="en-US" sz="2800" dirty="0" smtClean="0"/>
              <a:t>)</a:t>
            </a:r>
            <a:endParaRPr lang="nl-NL" sz="2800" dirty="0" smtClean="0"/>
          </a:p>
          <a:p>
            <a:r>
              <a:rPr lang="nl-NL" sz="2800" dirty="0" smtClean="0"/>
              <a:t>Stamgroep (CITO)  vs. Basisgroep (DUO)</a:t>
            </a:r>
          </a:p>
          <a:p>
            <a:r>
              <a:rPr lang="en-US" sz="2800" dirty="0" err="1" smtClean="0"/>
              <a:t>Geslacht</a:t>
            </a:r>
            <a:r>
              <a:rPr lang="en-US" sz="2800" dirty="0" smtClean="0"/>
              <a:t>: </a:t>
            </a:r>
            <a:r>
              <a:rPr lang="nl-NL" sz="2800" dirty="0"/>
              <a:t>{0,1,2} voor onbekend, vrouw, </a:t>
            </a:r>
            <a:r>
              <a:rPr lang="nl-NL" sz="2800" dirty="0" smtClean="0"/>
              <a:t>man  vs. </a:t>
            </a:r>
            <a:r>
              <a:rPr lang="nl-NL" sz="2800" dirty="0"/>
              <a:t>{male, </a:t>
            </a:r>
            <a:r>
              <a:rPr lang="nl-NL" sz="2800" dirty="0" err="1"/>
              <a:t>female</a:t>
            </a:r>
            <a:r>
              <a:rPr lang="nl-NL" sz="2800" dirty="0"/>
              <a:t>, </a:t>
            </a:r>
            <a:r>
              <a:rPr lang="nl-NL" sz="2800" dirty="0" err="1"/>
              <a:t>unkown</a:t>
            </a:r>
            <a:r>
              <a:rPr lang="nl-NL" sz="2800" dirty="0"/>
              <a:t>, </a:t>
            </a:r>
            <a:r>
              <a:rPr lang="nl-NL" sz="2800" dirty="0" err="1"/>
              <a:t>other</a:t>
            </a:r>
            <a:r>
              <a:rPr lang="nl-NL" sz="2800" dirty="0"/>
              <a:t>} 	</a:t>
            </a:r>
          </a:p>
          <a:p>
            <a:r>
              <a:rPr lang="en-US" sz="2800" dirty="0" err="1" smtClean="0"/>
              <a:t>Landencode</a:t>
            </a:r>
            <a:r>
              <a:rPr lang="en-US" sz="2800" dirty="0" smtClean="0"/>
              <a:t>: ISO of GBA </a:t>
            </a:r>
            <a:r>
              <a:rPr lang="en-US" sz="2800" dirty="0" err="1" smtClean="0"/>
              <a:t>landenlijst</a:t>
            </a:r>
            <a:endParaRPr lang="en-US" sz="2800" dirty="0" smtClean="0"/>
          </a:p>
          <a:p>
            <a:r>
              <a:rPr lang="en-US" sz="2800" dirty="0" err="1" smtClean="0"/>
              <a:t>Codelijsten</a:t>
            </a:r>
            <a:r>
              <a:rPr lang="en-US" sz="2800" dirty="0" smtClean="0"/>
              <a:t> </a:t>
            </a:r>
            <a:r>
              <a:rPr lang="en-US" sz="2800" dirty="0" err="1" smtClean="0"/>
              <a:t>voor</a:t>
            </a:r>
            <a:r>
              <a:rPr lang="en-US" sz="2800" dirty="0" smtClean="0"/>
              <a:t> </a:t>
            </a:r>
            <a:r>
              <a:rPr lang="en-US" sz="2800" dirty="0" err="1" smtClean="0"/>
              <a:t>schooladvies</a:t>
            </a:r>
            <a:r>
              <a:rPr lang="en-US" sz="2800" dirty="0" smtClean="0"/>
              <a:t> (</a:t>
            </a:r>
            <a:r>
              <a:rPr lang="en-US" sz="2800" dirty="0"/>
              <a:t>DUO / </a:t>
            </a:r>
            <a:r>
              <a:rPr lang="en-US" sz="2800" dirty="0" smtClean="0"/>
              <a:t>CITO; </a:t>
            </a:r>
            <a:r>
              <a:rPr lang="en-US" sz="2800" dirty="0" err="1" smtClean="0"/>
              <a:t>ook</a:t>
            </a:r>
            <a:r>
              <a:rPr lang="en-US" sz="2800" dirty="0" smtClean="0"/>
              <a:t> DSM)</a:t>
            </a:r>
            <a:endParaRPr lang="nl-NL" sz="2800" dirty="0"/>
          </a:p>
        </p:txBody>
      </p:sp>
      <p:sp>
        <p:nvSpPr>
          <p:cNvPr id="4" name="Afgeronde rechthoek 3"/>
          <p:cNvSpPr/>
          <p:nvPr/>
        </p:nvSpPr>
        <p:spPr>
          <a:xfrm rot="20945781">
            <a:off x="5689958" y="5884683"/>
            <a:ext cx="3959363" cy="77794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err="1" smtClean="0"/>
              <a:t>Zie</a:t>
            </a:r>
            <a:r>
              <a:rPr lang="en-US" sz="3200" dirty="0"/>
              <a:t> </a:t>
            </a:r>
            <a:r>
              <a:rPr lang="en-US" sz="3200" dirty="0" err="1" smtClean="0"/>
              <a:t>overzicht</a:t>
            </a:r>
            <a:r>
              <a:rPr lang="en-US" sz="3200" dirty="0" smtClean="0"/>
              <a:t> Jos van der Arend</a:t>
            </a:r>
            <a:endParaRPr lang="nl-NL" sz="3200" dirty="0"/>
          </a:p>
        </p:txBody>
      </p:sp>
    </p:spTree>
    <p:extLst>
      <p:ext uri="{BB962C8B-B14F-4D97-AF65-F5344CB8AC3E}">
        <p14:creationId xmlns:p14="http://schemas.microsoft.com/office/powerpoint/2010/main" val="8240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FA67E"/>
          </a:solidFill>
        </p:spPr>
        <p:txBody>
          <a:bodyPr vert="horz" lIns="91440" tIns="45720" rIns="91440" bIns="45720" rtlCol="0" anchor="ctr">
            <a:normAutofit fontScale="90000"/>
          </a:bodyPr>
          <a:lstStyle/>
          <a:p>
            <a:pPr marL="447675" algn="l"/>
            <a:r>
              <a:rPr lang="en-US" dirty="0" err="1">
                <a:solidFill>
                  <a:schemeClr val="bg1"/>
                </a:solidFill>
              </a:rPr>
              <a:t>Wat</a:t>
            </a:r>
            <a:r>
              <a:rPr lang="en-US" dirty="0">
                <a:solidFill>
                  <a:schemeClr val="bg1"/>
                </a:solidFill>
              </a:rPr>
              <a:t> is </a:t>
            </a:r>
            <a:r>
              <a:rPr lang="en-US" dirty="0" err="1">
                <a:solidFill>
                  <a:schemeClr val="bg1"/>
                </a:solidFill>
              </a:rPr>
              <a:t>eigenlijk</a:t>
            </a:r>
            <a:r>
              <a:rPr lang="en-US" dirty="0">
                <a:solidFill>
                  <a:schemeClr val="bg1"/>
                </a:solidFill>
              </a:rPr>
              <a:t> het </a:t>
            </a:r>
            <a:r>
              <a:rPr lang="en-US" dirty="0" err="1">
                <a:solidFill>
                  <a:schemeClr val="bg1"/>
                </a:solidFill>
              </a:rPr>
              <a:t>probleem</a:t>
            </a:r>
            <a:r>
              <a:rPr lang="en-US" dirty="0">
                <a:solidFill>
                  <a:schemeClr val="bg1"/>
                </a:solidFill>
              </a:rPr>
              <a:t/>
            </a:r>
            <a:br>
              <a:rPr lang="en-US" dirty="0">
                <a:solidFill>
                  <a:schemeClr val="bg1"/>
                </a:solidFill>
              </a:rPr>
            </a:br>
            <a:r>
              <a:rPr lang="en-US" dirty="0">
                <a:solidFill>
                  <a:schemeClr val="bg1"/>
                </a:solidFill>
              </a:rPr>
              <a:t>-   ‘</a:t>
            </a:r>
            <a:r>
              <a:rPr lang="en-US" dirty="0" err="1">
                <a:solidFill>
                  <a:schemeClr val="bg1"/>
                </a:solidFill>
              </a:rPr>
              <a:t>wat</a:t>
            </a:r>
            <a:r>
              <a:rPr lang="en-US" dirty="0">
                <a:solidFill>
                  <a:schemeClr val="bg1"/>
                </a:solidFill>
              </a:rPr>
              <a:t> is de business case’</a:t>
            </a:r>
            <a:endParaRPr lang="nl-NL" dirty="0">
              <a:solidFill>
                <a:schemeClr val="bg1"/>
              </a:solidFill>
            </a:endParaRP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06110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FA67E"/>
          </a:solidFill>
        </p:spPr>
        <p:txBody>
          <a:bodyPr vert="horz" lIns="91440" tIns="45720" rIns="91440" bIns="45720" rtlCol="0" anchor="ctr">
            <a:normAutofit fontScale="90000"/>
          </a:bodyPr>
          <a:lstStyle/>
          <a:p>
            <a:pPr marL="447675" algn="l"/>
            <a:r>
              <a:rPr lang="en-US" dirty="0" err="1">
                <a:solidFill>
                  <a:schemeClr val="bg1"/>
                </a:solidFill>
              </a:rPr>
              <a:t>Wat</a:t>
            </a:r>
            <a:r>
              <a:rPr lang="en-US" dirty="0">
                <a:solidFill>
                  <a:schemeClr val="bg1"/>
                </a:solidFill>
              </a:rPr>
              <a:t> is </a:t>
            </a:r>
            <a:r>
              <a:rPr lang="en-US" dirty="0" err="1">
                <a:solidFill>
                  <a:schemeClr val="bg1"/>
                </a:solidFill>
              </a:rPr>
              <a:t>eigenlijk</a:t>
            </a:r>
            <a:r>
              <a:rPr lang="en-US" dirty="0">
                <a:solidFill>
                  <a:schemeClr val="bg1"/>
                </a:solidFill>
              </a:rPr>
              <a:t> het </a:t>
            </a:r>
            <a:r>
              <a:rPr lang="en-US" dirty="0" err="1">
                <a:solidFill>
                  <a:schemeClr val="bg1"/>
                </a:solidFill>
              </a:rPr>
              <a:t>probleem</a:t>
            </a:r>
            <a:r>
              <a:rPr lang="en-US" dirty="0">
                <a:solidFill>
                  <a:schemeClr val="bg1"/>
                </a:solidFill>
              </a:rPr>
              <a:t/>
            </a:r>
            <a:br>
              <a:rPr lang="en-US" dirty="0">
                <a:solidFill>
                  <a:schemeClr val="bg1"/>
                </a:solidFill>
              </a:rPr>
            </a:br>
            <a:r>
              <a:rPr lang="en-US" dirty="0">
                <a:solidFill>
                  <a:schemeClr val="bg1"/>
                </a:solidFill>
              </a:rPr>
              <a:t>-   ‘</a:t>
            </a:r>
            <a:r>
              <a:rPr lang="en-US" dirty="0" err="1">
                <a:solidFill>
                  <a:schemeClr val="bg1"/>
                </a:solidFill>
              </a:rPr>
              <a:t>wat</a:t>
            </a:r>
            <a:r>
              <a:rPr lang="en-US" dirty="0">
                <a:solidFill>
                  <a:schemeClr val="bg1"/>
                </a:solidFill>
              </a:rPr>
              <a:t> is de business case’</a:t>
            </a:r>
            <a:endParaRPr lang="nl-NL" dirty="0">
              <a:solidFill>
                <a:schemeClr val="bg1"/>
              </a:solidFill>
            </a:endParaRPr>
          </a:p>
        </p:txBody>
      </p:sp>
      <p:sp>
        <p:nvSpPr>
          <p:cNvPr id="3" name="Tijdelijke aanduiding voor inhoud 2"/>
          <p:cNvSpPr>
            <a:spLocks noGrp="1"/>
          </p:cNvSpPr>
          <p:nvPr>
            <p:ph idx="1"/>
          </p:nvPr>
        </p:nvSpPr>
        <p:spPr>
          <a:xfrm>
            <a:off x="467544" y="1772816"/>
            <a:ext cx="8229600" cy="4525963"/>
          </a:xfrm>
        </p:spPr>
        <p:txBody>
          <a:bodyPr>
            <a:normAutofit fontScale="92500" lnSpcReduction="20000"/>
          </a:bodyPr>
          <a:lstStyle/>
          <a:p>
            <a:r>
              <a:rPr lang="nl-NL" dirty="0"/>
              <a:t>Trend:</a:t>
            </a:r>
          </a:p>
          <a:p>
            <a:pPr lvl="1"/>
            <a:r>
              <a:rPr lang="nl-NL" dirty="0"/>
              <a:t>We willen steeds meer over leerlingen </a:t>
            </a:r>
            <a:r>
              <a:rPr lang="nl-NL" dirty="0" smtClean="0"/>
              <a:t>weten</a:t>
            </a:r>
            <a:r>
              <a:rPr lang="nl-NL" b="1" i="1" dirty="0" smtClean="0"/>
              <a:t>, in allerlei contexten</a:t>
            </a:r>
            <a:endParaRPr lang="nl-NL" b="1" i="1" dirty="0"/>
          </a:p>
          <a:p>
            <a:pPr lvl="1"/>
            <a:r>
              <a:rPr lang="nl-NL" dirty="0"/>
              <a:t>We willen steeds meer over scholen </a:t>
            </a:r>
            <a:r>
              <a:rPr lang="nl-NL" dirty="0" smtClean="0"/>
              <a:t>weten</a:t>
            </a:r>
            <a:r>
              <a:rPr lang="nl-NL" b="1" i="1" dirty="0"/>
              <a:t>, in allerlei contexten</a:t>
            </a:r>
          </a:p>
          <a:p>
            <a:pPr lvl="1"/>
            <a:r>
              <a:rPr lang="nl-NL" i="1" dirty="0" smtClean="0"/>
              <a:t>Informatie </a:t>
            </a:r>
            <a:r>
              <a:rPr lang="nl-NL" i="1" dirty="0"/>
              <a:t>zit in steeds meer vormen in verschillende systemen</a:t>
            </a:r>
          </a:p>
          <a:p>
            <a:pPr lvl="1"/>
            <a:r>
              <a:rPr lang="nl-NL" dirty="0"/>
              <a:t>Systemen worden voor steeds meer zaken aan elkaar </a:t>
            </a:r>
            <a:r>
              <a:rPr lang="nl-NL" dirty="0" smtClean="0"/>
              <a:t>gekoppeld</a:t>
            </a:r>
          </a:p>
          <a:p>
            <a:pPr lvl="1"/>
            <a:r>
              <a:rPr lang="en-US" dirty="0" smtClean="0"/>
              <a:t>‘</a:t>
            </a:r>
            <a:r>
              <a:rPr lang="en-US" dirty="0" err="1" smtClean="0"/>
              <a:t>Doorlopende</a:t>
            </a:r>
            <a:r>
              <a:rPr lang="en-US" dirty="0" smtClean="0"/>
              <a:t> </a:t>
            </a:r>
            <a:r>
              <a:rPr lang="en-US" dirty="0" err="1" smtClean="0"/>
              <a:t>leerlijnen</a:t>
            </a:r>
            <a:r>
              <a:rPr lang="en-US" dirty="0" smtClean="0"/>
              <a:t>’: over </a:t>
            </a:r>
            <a:r>
              <a:rPr lang="en-US" dirty="0" err="1" smtClean="0"/>
              <a:t>opleidingen</a:t>
            </a:r>
            <a:r>
              <a:rPr lang="en-US" dirty="0" smtClean="0"/>
              <a:t> </a:t>
            </a:r>
            <a:r>
              <a:rPr lang="en-US" dirty="0" err="1" smtClean="0"/>
              <a:t>heen</a:t>
            </a:r>
            <a:r>
              <a:rPr lang="en-US" dirty="0" smtClean="0"/>
              <a:t>, over </a:t>
            </a:r>
            <a:r>
              <a:rPr lang="en-US" dirty="0" err="1" smtClean="0"/>
              <a:t>instellingen</a:t>
            </a:r>
            <a:r>
              <a:rPr lang="en-US" dirty="0" smtClean="0"/>
              <a:t> </a:t>
            </a:r>
            <a:r>
              <a:rPr lang="en-US" dirty="0" err="1" smtClean="0"/>
              <a:t>heen</a:t>
            </a:r>
            <a:r>
              <a:rPr lang="en-US" dirty="0" smtClean="0"/>
              <a:t>, </a:t>
            </a:r>
            <a:r>
              <a:rPr lang="en-US" dirty="0" err="1" smtClean="0"/>
              <a:t>etc</a:t>
            </a:r>
            <a:endParaRPr lang="nl-NL" dirty="0" smtClean="0"/>
          </a:p>
          <a:p>
            <a:r>
              <a:rPr lang="nl-NL" dirty="0"/>
              <a:t>Houden de mogelijkheden de wensen bij</a:t>
            </a:r>
            <a:r>
              <a:rPr lang="nl-NL" dirty="0" smtClean="0"/>
              <a:t>?</a:t>
            </a:r>
            <a:endParaRPr lang="nl-NL" dirty="0"/>
          </a:p>
          <a:p>
            <a:endParaRPr lang="nl-NL" dirty="0"/>
          </a:p>
        </p:txBody>
      </p:sp>
    </p:spTree>
    <p:extLst>
      <p:ext uri="{BB962C8B-B14F-4D97-AF65-F5344CB8AC3E}">
        <p14:creationId xmlns:p14="http://schemas.microsoft.com/office/powerpoint/2010/main" val="2333378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10645</TotalTime>
  <Words>971</Words>
  <Application>Microsoft Office PowerPoint</Application>
  <PresentationFormat>Diavoorstelling (4:3)</PresentationFormat>
  <Paragraphs>141</Paragraphs>
  <Slides>16</Slides>
  <Notes>6</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Architectuurview op leerlinggegevens </vt:lpstr>
      <vt:lpstr>PowerPoint-presentatie</vt:lpstr>
      <vt:lpstr>PowerPoint-presentatie</vt:lpstr>
      <vt:lpstr>PowerPoint-presentatie</vt:lpstr>
      <vt:lpstr>Mate van verankering in het onderwijs</vt:lpstr>
      <vt:lpstr>TripleA kernsystemen en hoofdprocessen waar leerlinggegevens worden uitgewisseld</vt:lpstr>
      <vt:lpstr>Voorbeelden van verschillen in gelijksoortige gegevensvelden</vt:lpstr>
      <vt:lpstr>Wat is eigenlijk het probleem -   ‘wat is de business case’</vt:lpstr>
      <vt:lpstr>Wat is eigenlijk het probleem -   ‘wat is de business case’</vt:lpstr>
      <vt:lpstr>Wat is eigenlijk het probleem – wat is de business case</vt:lpstr>
      <vt:lpstr>Structurele oplossing?</vt:lpstr>
      <vt:lpstr>Korte termijn</vt:lpstr>
      <vt:lpstr>Naast ‘semantiek’ ook andere aspecten:</vt:lpstr>
      <vt:lpstr>PowerPoint-presentatie</vt:lpstr>
      <vt:lpstr>Structurele aanpak: privacy &amp; security</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Remco</dc:creator>
  <cp:lastModifiedBy>Henk Nijstad</cp:lastModifiedBy>
  <cp:revision>184</cp:revision>
  <cp:lastPrinted>2014-10-08T09:43:13Z</cp:lastPrinted>
  <dcterms:created xsi:type="dcterms:W3CDTF">2014-09-03T07:33:29Z</dcterms:created>
  <dcterms:modified xsi:type="dcterms:W3CDTF">2014-10-10T07:16:52Z</dcterms:modified>
</cp:coreProperties>
</file>