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68" r:id="rId5"/>
    <p:sldId id="412" r:id="rId6"/>
    <p:sldId id="413" r:id="rId7"/>
    <p:sldId id="415" r:id="rId8"/>
    <p:sldId id="444" r:id="rId9"/>
    <p:sldId id="416" r:id="rId10"/>
    <p:sldId id="445" r:id="rId11"/>
    <p:sldId id="369" r:id="rId12"/>
    <p:sldId id="309" r:id="rId13"/>
    <p:sldId id="447" r:id="rId14"/>
    <p:sldId id="446" r:id="rId15"/>
    <p:sldId id="437" r:id="rId16"/>
    <p:sldId id="450" r:id="rId17"/>
    <p:sldId id="449" r:id="rId18"/>
    <p:sldId id="448" r:id="rId19"/>
    <p:sldId id="451" r:id="rId20"/>
    <p:sldId id="40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B040"/>
    <a:srgbClr val="F8971D"/>
    <a:srgbClr val="4FB3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1" autoAdjust="0"/>
    <p:restoredTop sz="84014" autoAdjust="0"/>
  </p:normalViewPr>
  <p:slideViewPr>
    <p:cSldViewPr>
      <p:cViewPr>
        <p:scale>
          <a:sx n="77" d="100"/>
          <a:sy n="77" d="100"/>
        </p:scale>
        <p:origin x="-534" y="2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5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8F6B68-A1E4-5943-A284-11C381DE543D}" type="datetimeFigureOut">
              <a:rPr lang="en-US" smtClean="0"/>
              <a:t>10/9/2014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843AD3-BED3-3B4A-A32B-14FD48421B33}" type="slidenum">
              <a:rPr lang="en-US" smtClean="0"/>
              <a:t>‹nr.›</a:t>
            </a:fld>
            <a:endParaRPr lang="en-US"/>
          </a:p>
        </p:txBody>
      </p:sp>
    </p:spTree>
    <p:extLst>
      <p:ext uri="{BB962C8B-B14F-4D97-AF65-F5344CB8AC3E}">
        <p14:creationId xmlns:p14="http://schemas.microsoft.com/office/powerpoint/2010/main" val="1472366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smtClean="0"/>
              <a:t>Gemeenschappelijke</a:t>
            </a:r>
            <a:r>
              <a:rPr lang="nl-NL" sz="1800" baseline="0" dirty="0" smtClean="0"/>
              <a:t> taal was nodig; die was er niet</a:t>
            </a:r>
          </a:p>
          <a:p>
            <a:r>
              <a:rPr lang="nl-NL" sz="1800" baseline="0" dirty="0" smtClean="0"/>
              <a:t>Eerst de taal, daarna ook steeds meer onderwerpen </a:t>
            </a:r>
            <a:r>
              <a:rPr lang="nl-NL" sz="1800" baseline="0" dirty="0" err="1" smtClean="0"/>
              <a:t>mbv</a:t>
            </a:r>
            <a:r>
              <a:rPr lang="nl-NL" sz="1800" baseline="0" dirty="0" smtClean="0"/>
              <a:t> die referentiearchitectuur oppakken</a:t>
            </a:r>
            <a:endParaRPr lang="en-US" sz="1800" dirty="0"/>
          </a:p>
        </p:txBody>
      </p:sp>
      <p:sp>
        <p:nvSpPr>
          <p:cNvPr id="4" name="Tijdelijke aanduiding voor dianummer 3"/>
          <p:cNvSpPr>
            <a:spLocks noGrp="1"/>
          </p:cNvSpPr>
          <p:nvPr>
            <p:ph type="sldNum" sz="quarter" idx="10"/>
          </p:nvPr>
        </p:nvSpPr>
        <p:spPr/>
        <p:txBody>
          <a:bodyPr/>
          <a:lstStyle/>
          <a:p>
            <a:fld id="{86843AD3-BED3-3B4A-A32B-14FD48421B33}" type="slidenum">
              <a:rPr lang="en-US" smtClean="0"/>
              <a:t>3</a:t>
            </a:fld>
            <a:endParaRPr lang="en-US"/>
          </a:p>
        </p:txBody>
      </p:sp>
    </p:spTree>
    <p:extLst>
      <p:ext uri="{BB962C8B-B14F-4D97-AF65-F5344CB8AC3E}">
        <p14:creationId xmlns:p14="http://schemas.microsoft.com/office/powerpoint/2010/main" val="3000629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fld id="{86843AD3-BED3-3B4A-A32B-14FD48421B33}" type="slidenum">
              <a:rPr lang="en-US" smtClean="0"/>
              <a:t>4</a:t>
            </a:fld>
            <a:endParaRPr lang="en-US"/>
          </a:p>
        </p:txBody>
      </p:sp>
    </p:spTree>
    <p:extLst>
      <p:ext uri="{BB962C8B-B14F-4D97-AF65-F5344CB8AC3E}">
        <p14:creationId xmlns:p14="http://schemas.microsoft.com/office/powerpoint/2010/main" val="2828525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smtClean="0"/>
              <a:t>Principes die onafhankelijk</a:t>
            </a:r>
            <a:r>
              <a:rPr lang="nl-NL" sz="1800" baseline="0" dirty="0" smtClean="0"/>
              <a:t> van </a:t>
            </a:r>
            <a:r>
              <a:rPr lang="nl-NL" sz="1800" dirty="0" smtClean="0"/>
              <a:t>de instelling relevant zijn,</a:t>
            </a:r>
            <a:r>
              <a:rPr lang="nl-NL" sz="1800" baseline="0" dirty="0" smtClean="0"/>
              <a:t> gezien de I-strategie en de ontwikkelingen. </a:t>
            </a:r>
          </a:p>
        </p:txBody>
      </p:sp>
      <p:sp>
        <p:nvSpPr>
          <p:cNvPr id="4" name="Tijdelijke aanduiding voor dianummer 3"/>
          <p:cNvSpPr>
            <a:spLocks noGrp="1"/>
          </p:cNvSpPr>
          <p:nvPr>
            <p:ph type="sldNum" sz="quarter" idx="10"/>
          </p:nvPr>
        </p:nvSpPr>
        <p:spPr/>
        <p:txBody>
          <a:bodyPr/>
          <a:lstStyle/>
          <a:p>
            <a:fld id="{86843AD3-BED3-3B4A-A32B-14FD48421B33}" type="slidenum">
              <a:rPr lang="en-US" smtClean="0"/>
              <a:t>6</a:t>
            </a:fld>
            <a:endParaRPr lang="en-US"/>
          </a:p>
        </p:txBody>
      </p:sp>
    </p:spTree>
    <p:extLst>
      <p:ext uri="{BB962C8B-B14F-4D97-AF65-F5344CB8AC3E}">
        <p14:creationId xmlns:p14="http://schemas.microsoft.com/office/powerpoint/2010/main" val="3086829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err="1" smtClean="0"/>
              <a:t>Een</a:t>
            </a:r>
            <a:r>
              <a:rPr lang="en-US" sz="1800" dirty="0" smtClean="0"/>
              <a:t> </a:t>
            </a:r>
            <a:r>
              <a:rPr lang="en-US" sz="1800" dirty="0" err="1" smtClean="0"/>
              <a:t>beschrijving</a:t>
            </a:r>
            <a:r>
              <a:rPr lang="en-US" sz="1800" dirty="0" smtClean="0"/>
              <a:t> </a:t>
            </a:r>
            <a:r>
              <a:rPr lang="en-US" sz="1800" dirty="0" err="1" smtClean="0"/>
              <a:t>wat</a:t>
            </a:r>
            <a:r>
              <a:rPr lang="en-US" sz="1800" dirty="0" smtClean="0"/>
              <a:t> </a:t>
            </a:r>
            <a:r>
              <a:rPr lang="en-US" sz="1800" dirty="0" err="1" smtClean="0"/>
              <a:t>een</a:t>
            </a:r>
            <a:r>
              <a:rPr lang="en-US" sz="1800" dirty="0" smtClean="0"/>
              <a:t> </a:t>
            </a:r>
            <a:r>
              <a:rPr lang="en-US" sz="1800" dirty="0" err="1" smtClean="0"/>
              <a:t>instelling</a:t>
            </a:r>
            <a:r>
              <a:rPr lang="en-US" sz="1800" dirty="0" smtClean="0"/>
              <a:t> </a:t>
            </a:r>
            <a:r>
              <a:rPr lang="en-US" sz="1800" dirty="0" err="1" smtClean="0"/>
              <a:t>doet</a:t>
            </a:r>
            <a:r>
              <a:rPr lang="en-US" sz="1800" dirty="0" smtClean="0"/>
              <a:t>, </a:t>
            </a:r>
            <a:r>
              <a:rPr lang="en-US" sz="1800" dirty="0" err="1" smtClean="0"/>
              <a:t>onafhankelijk</a:t>
            </a:r>
            <a:r>
              <a:rPr lang="en-US" sz="1800" dirty="0" smtClean="0"/>
              <a:t> van </a:t>
            </a:r>
            <a:r>
              <a:rPr lang="en-US" sz="1800" dirty="0" err="1" smtClean="0"/>
              <a:t>inrichting</a:t>
            </a:r>
            <a:r>
              <a:rPr lang="en-US" sz="1800" dirty="0" smtClean="0"/>
              <a:t> van </a:t>
            </a:r>
            <a:r>
              <a:rPr lang="en-US" sz="1800" dirty="0" err="1" smtClean="0"/>
              <a:t>processen</a:t>
            </a:r>
            <a:r>
              <a:rPr lang="en-US" sz="1800" dirty="0" smtClean="0"/>
              <a:t> </a:t>
            </a:r>
            <a:r>
              <a:rPr lang="en-US" sz="1800" dirty="0" err="1" smtClean="0"/>
              <a:t>en</a:t>
            </a:r>
            <a:r>
              <a:rPr lang="en-US" sz="1800" dirty="0" smtClean="0"/>
              <a:t> </a:t>
            </a:r>
            <a:r>
              <a:rPr lang="en-US" sz="1800" dirty="0" err="1" smtClean="0"/>
              <a:t>systemen</a:t>
            </a:r>
            <a:endParaRPr lang="en-US" sz="1800" dirty="0" smtClean="0"/>
          </a:p>
          <a:p>
            <a:endParaRPr lang="en-US" dirty="0"/>
          </a:p>
        </p:txBody>
      </p:sp>
      <p:sp>
        <p:nvSpPr>
          <p:cNvPr id="4" name="Tijdelijke aanduiding voor dianummer 3"/>
          <p:cNvSpPr>
            <a:spLocks noGrp="1"/>
          </p:cNvSpPr>
          <p:nvPr>
            <p:ph type="sldNum" sz="quarter" idx="10"/>
          </p:nvPr>
        </p:nvSpPr>
        <p:spPr/>
        <p:txBody>
          <a:bodyPr/>
          <a:lstStyle/>
          <a:p>
            <a:fld id="{86843AD3-BED3-3B4A-A32B-14FD48421B33}" type="slidenum">
              <a:rPr lang="en-US" smtClean="0"/>
              <a:t>8</a:t>
            </a:fld>
            <a:endParaRPr lang="en-US"/>
          </a:p>
        </p:txBody>
      </p:sp>
    </p:spTree>
    <p:extLst>
      <p:ext uri="{BB962C8B-B14F-4D97-AF65-F5344CB8AC3E}">
        <p14:creationId xmlns:p14="http://schemas.microsoft.com/office/powerpoint/2010/main" val="891634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fld id="{86843AD3-BED3-3B4A-A32B-14FD48421B33}" type="slidenum">
              <a:rPr lang="en-US" smtClean="0"/>
              <a:t>12</a:t>
            </a:fld>
            <a:endParaRPr lang="en-US"/>
          </a:p>
        </p:txBody>
      </p:sp>
    </p:spTree>
    <p:extLst>
      <p:ext uri="{BB962C8B-B14F-4D97-AF65-F5344CB8AC3E}">
        <p14:creationId xmlns:p14="http://schemas.microsoft.com/office/powerpoint/2010/main" val="2173747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Consortium 2 groepen tijdens </a:t>
            </a:r>
            <a:r>
              <a:rPr lang="nl-NL" dirty="0" err="1" smtClean="0"/>
              <a:t>SISlink</a:t>
            </a:r>
            <a:endParaRPr lang="nl-NL" dirty="0" smtClean="0"/>
          </a:p>
          <a:p>
            <a:r>
              <a:rPr lang="nl-NL" dirty="0" smtClean="0"/>
              <a:t>CACI,</a:t>
            </a:r>
            <a:r>
              <a:rPr lang="nl-NL" baseline="0" dirty="0" smtClean="0"/>
              <a:t> </a:t>
            </a:r>
            <a:r>
              <a:rPr lang="nl-NL" baseline="0" dirty="0" err="1" smtClean="0"/>
              <a:t>Scientia</a:t>
            </a:r>
            <a:r>
              <a:rPr lang="nl-NL" baseline="0" dirty="0" smtClean="0"/>
              <a:t> en </a:t>
            </a:r>
            <a:r>
              <a:rPr lang="nl-NL" baseline="0" dirty="0" err="1" smtClean="0"/>
              <a:t>CAPgemini</a:t>
            </a:r>
            <a:r>
              <a:rPr lang="nl-NL" baseline="0" dirty="0" smtClean="0"/>
              <a:t> </a:t>
            </a:r>
            <a:r>
              <a:rPr lang="nl-NL" baseline="0" dirty="0" err="1" smtClean="0"/>
              <a:t>vs</a:t>
            </a:r>
            <a:r>
              <a:rPr lang="nl-NL" baseline="0" dirty="0" smtClean="0"/>
              <a:t> </a:t>
            </a:r>
            <a:r>
              <a:rPr lang="nl-NL" baseline="0" dirty="0" err="1" smtClean="0"/>
              <a:t>Xebic</a:t>
            </a:r>
            <a:r>
              <a:rPr lang="nl-NL" baseline="0" dirty="0" smtClean="0"/>
              <a:t> en </a:t>
            </a:r>
            <a:r>
              <a:rPr lang="nl-NL" baseline="0" dirty="0" err="1" smtClean="0"/>
              <a:t>Advitrae</a:t>
            </a:r>
            <a:endParaRPr lang="en-US" dirty="0"/>
          </a:p>
        </p:txBody>
      </p:sp>
      <p:sp>
        <p:nvSpPr>
          <p:cNvPr id="4" name="Tijdelijke aanduiding voor dianummer 3"/>
          <p:cNvSpPr>
            <a:spLocks noGrp="1"/>
          </p:cNvSpPr>
          <p:nvPr>
            <p:ph type="sldNum" sz="quarter" idx="10"/>
          </p:nvPr>
        </p:nvSpPr>
        <p:spPr/>
        <p:txBody>
          <a:bodyPr/>
          <a:lstStyle/>
          <a:p>
            <a:fld id="{86843AD3-BED3-3B4A-A32B-14FD48421B33}" type="slidenum">
              <a:rPr lang="en-US" smtClean="0"/>
              <a:t>14</a:t>
            </a:fld>
            <a:endParaRPr lang="en-US"/>
          </a:p>
        </p:txBody>
      </p:sp>
    </p:spTree>
    <p:extLst>
      <p:ext uri="{BB962C8B-B14F-4D97-AF65-F5344CB8AC3E}">
        <p14:creationId xmlns:p14="http://schemas.microsoft.com/office/powerpoint/2010/main" val="98771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ctr"/>
            <a:r>
              <a:rPr lang="nl-NL" sz="1200" kern="1200" dirty="0" smtClean="0">
                <a:solidFill>
                  <a:schemeClr val="tx1"/>
                </a:solidFill>
                <a:effectLst/>
                <a:latin typeface="+mn-lt"/>
                <a:ea typeface="+mn-ea"/>
                <a:cs typeface="+mn-cs"/>
              </a:rPr>
              <a:t>Grote betrokkenheid (hoge opkomst van architecten voor bijeenkomsten van het Architectuurberaad). Daardoor veel ervaring bij elkaar wat zowel de kennisdeling bevordert als de kwaliteit van de referentiearchitectuur zelf ten goede komt.</a:t>
            </a:r>
            <a:endParaRPr lang="nl-NL" dirty="0" smtClean="0">
              <a:effectLst/>
            </a:endParaRPr>
          </a:p>
          <a:p>
            <a:pPr rtl="0" fontAlgn="ctr"/>
            <a:r>
              <a:rPr lang="nl-NL" sz="1200" kern="1200" dirty="0" smtClean="0">
                <a:solidFill>
                  <a:schemeClr val="tx1"/>
                </a:solidFill>
                <a:effectLst/>
                <a:latin typeface="+mn-lt"/>
                <a:ea typeface="+mn-ea"/>
                <a:cs typeface="+mn-cs"/>
              </a:rPr>
              <a:t>Concrete problemen (ingebracht door gastsprekers uit instellingen) en architectuur wordt aantoonbaar als instrument op instellingen toegepast.</a:t>
            </a:r>
            <a:endParaRPr lang="nl-NL" dirty="0" smtClean="0">
              <a:effectLst/>
            </a:endParaRPr>
          </a:p>
          <a:p>
            <a:endParaRPr lang="en-US" dirty="0"/>
          </a:p>
        </p:txBody>
      </p:sp>
      <p:sp>
        <p:nvSpPr>
          <p:cNvPr id="4" name="Tijdelijke aanduiding voor dianummer 3"/>
          <p:cNvSpPr>
            <a:spLocks noGrp="1"/>
          </p:cNvSpPr>
          <p:nvPr>
            <p:ph type="sldNum" sz="quarter" idx="10"/>
          </p:nvPr>
        </p:nvSpPr>
        <p:spPr/>
        <p:txBody>
          <a:bodyPr/>
          <a:lstStyle/>
          <a:p>
            <a:fld id="{86843AD3-BED3-3B4A-A32B-14FD48421B33}" type="slidenum">
              <a:rPr lang="en-US" smtClean="0"/>
              <a:t>15</a:t>
            </a:fld>
            <a:endParaRPr lang="en-US"/>
          </a:p>
        </p:txBody>
      </p:sp>
    </p:spTree>
    <p:extLst>
      <p:ext uri="{BB962C8B-B14F-4D97-AF65-F5344CB8AC3E}">
        <p14:creationId xmlns:p14="http://schemas.microsoft.com/office/powerpoint/2010/main" val="1660972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solidFill>
          <a:srgbClr val="FBB04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457200"/>
            <a:ext cx="7772400" cy="1470025"/>
          </a:xfrm>
        </p:spPr>
        <p:txBody>
          <a:bodyPr>
            <a:normAutofit/>
          </a:bodyPr>
          <a:lstStyle>
            <a:lvl1pPr>
              <a:defRPr sz="3600">
                <a:solidFill>
                  <a:schemeClr val="bg1"/>
                </a:solidFill>
                <a:latin typeface="Arial" pitchFamily="34" charset="0"/>
                <a:cs typeface="Arial" pitchFamily="34" charset="0"/>
              </a:defRPr>
            </a:lvl1pPr>
          </a:lstStyle>
          <a:p>
            <a:r>
              <a:rPr lang="en-US" dirty="0" smtClean="0"/>
              <a:t>CLICK TO EDIT MASTER TITLE STYLE</a:t>
            </a:r>
            <a:endParaRPr lang="nl-NL"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9" name="Afgeronde rechthoek 7"/>
          <p:cNvSpPr/>
          <p:nvPr userDrawn="1"/>
        </p:nvSpPr>
        <p:spPr>
          <a:xfrm>
            <a:off x="372818" y="6302507"/>
            <a:ext cx="8542582" cy="479293"/>
          </a:xfrm>
          <a:prstGeom prst="roundRect">
            <a:avLst>
              <a:gd name="adj" fmla="val 37374"/>
            </a:avLst>
          </a:prstGeom>
          <a:solidFill>
            <a:srgbClr val="F8971D">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200" dirty="0">
              <a:latin typeface="Arial" pitchFamily="34" charset="0"/>
              <a:cs typeface="Arial" pitchFamily="34" charset="0"/>
            </a:endParaRPr>
          </a:p>
        </p:txBody>
      </p:sp>
      <p:sp>
        <p:nvSpPr>
          <p:cNvPr id="7" name="AutoShape 2"/>
          <p:cNvSpPr>
            <a:spLocks/>
          </p:cNvSpPr>
          <p:nvPr userDrawn="1"/>
        </p:nvSpPr>
        <p:spPr bwMode="auto">
          <a:xfrm>
            <a:off x="381000" y="228600"/>
            <a:ext cx="8458200" cy="1231900"/>
          </a:xfrm>
          <a:prstGeom prst="roundRect">
            <a:avLst>
              <a:gd name="adj" fmla="val 15000"/>
            </a:avLst>
          </a:prstGeom>
          <a:solidFill>
            <a:srgbClr val="F8971D"/>
          </a:solidFill>
          <a:ln w="25400">
            <a:noFill/>
            <a:miter lim="800000"/>
            <a:headEnd/>
            <a:tailEnd/>
          </a:ln>
        </p:spPr>
        <p:txBody>
          <a:bodyPr lIns="0" tIns="0" rIns="0" bIns="0" anchor="ctr"/>
          <a:lstStyle/>
          <a:p>
            <a:pPr lvl="1"/>
            <a:endParaRPr lang="en-US" sz="3200" b="1" dirty="0">
              <a:solidFill>
                <a:schemeClr val="bg1"/>
              </a:solidFill>
              <a:latin typeface="Arial" pitchFamily="34" charset="0"/>
              <a:cs typeface="Arial" pitchFamily="34" charset="0"/>
            </a:endParaRPr>
          </a:p>
        </p:txBody>
      </p:sp>
      <p:sp>
        <p:nvSpPr>
          <p:cNvPr id="2" name="Title 1"/>
          <p:cNvSpPr>
            <a:spLocks noGrp="1"/>
          </p:cNvSpPr>
          <p:nvPr>
            <p:ph type="title" hasCustomPrompt="1"/>
          </p:nvPr>
        </p:nvSpPr>
        <p:spPr/>
        <p:txBody>
          <a:bodyPr>
            <a:normAutofit/>
          </a:bodyPr>
          <a:lstStyle>
            <a:lvl1pPr>
              <a:defRPr sz="3600" b="1">
                <a:solidFill>
                  <a:schemeClr val="bg1"/>
                </a:solidFill>
                <a:latin typeface="Arial" pitchFamily="34" charset="0"/>
                <a:cs typeface="Arial" pitchFamily="34" charset="0"/>
              </a:defRPr>
            </a:lvl1pPr>
          </a:lstStyle>
          <a:p>
            <a:r>
              <a:rPr lang="en-US" dirty="0" smtClean="0"/>
              <a:t>click to edit master title style</a:t>
            </a:r>
            <a:endParaRPr lang="nl-NL" dirty="0"/>
          </a:p>
        </p:txBody>
      </p:sp>
      <p:sp>
        <p:nvSpPr>
          <p:cNvPr id="3" name="Content Placeholder 2"/>
          <p:cNvSpPr>
            <a:spLocks noGrp="1"/>
          </p:cNvSpPr>
          <p:nvPr>
            <p:ph idx="1"/>
          </p:nvPr>
        </p:nvSpPr>
        <p:spPr/>
        <p:txBody>
          <a:bodyPr/>
          <a:lstStyle>
            <a:lvl1pPr>
              <a:buClr>
                <a:srgbClr val="FBB040"/>
              </a:buClr>
              <a:defRPr sz="28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8" name="Afgeronde rechthoek 9"/>
          <p:cNvSpPr/>
          <p:nvPr userDrawn="1"/>
        </p:nvSpPr>
        <p:spPr>
          <a:xfrm>
            <a:off x="372818" y="1600200"/>
            <a:ext cx="8466382" cy="4572000"/>
          </a:xfrm>
          <a:prstGeom prst="roundRect">
            <a:avLst>
              <a:gd name="adj" fmla="val 3364"/>
            </a:avLst>
          </a:prstGeom>
          <a:noFill/>
          <a:ln>
            <a:solidFill>
              <a:srgbClr val="FBB0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5" name="Footer Placeholder 4"/>
          <p:cNvSpPr>
            <a:spLocks noGrp="1"/>
          </p:cNvSpPr>
          <p:nvPr>
            <p:ph type="ftr" sz="quarter" idx="11"/>
          </p:nvPr>
        </p:nvSpPr>
        <p:spPr>
          <a:xfrm>
            <a:off x="457200" y="6356351"/>
            <a:ext cx="4495800" cy="349250"/>
          </a:xfrm>
        </p:spPr>
        <p:txBody>
          <a:bodyPr/>
          <a:lstStyle>
            <a:lvl1pPr algn="l">
              <a:defRPr sz="1200">
                <a:solidFill>
                  <a:schemeClr val="tx1"/>
                </a:solidFill>
                <a:latin typeface="Arial" pitchFamily="34" charset="0"/>
                <a:cs typeface="Arial" pitchFamily="34" charset="0"/>
              </a:defRPr>
            </a:lvl1pPr>
          </a:lstStyle>
          <a:p>
            <a:endParaRPr lang="nl-NL" dirty="0"/>
          </a:p>
        </p:txBody>
      </p:sp>
      <p:sp>
        <p:nvSpPr>
          <p:cNvPr id="6" name="Slide Number Placeholder 5"/>
          <p:cNvSpPr>
            <a:spLocks noGrp="1"/>
          </p:cNvSpPr>
          <p:nvPr>
            <p:ph type="sldNum" sz="quarter" idx="12"/>
          </p:nvPr>
        </p:nvSpPr>
        <p:spPr>
          <a:xfrm>
            <a:off x="5867400" y="6356350"/>
            <a:ext cx="2133600" cy="365125"/>
          </a:xfrm>
        </p:spPr>
        <p:txBody>
          <a:bodyPr/>
          <a:lstStyle>
            <a:lvl1pPr>
              <a:defRPr sz="1200">
                <a:solidFill>
                  <a:schemeClr val="tx1"/>
                </a:solidFill>
                <a:latin typeface="Arial" pitchFamily="34" charset="0"/>
                <a:cs typeface="Arial" pitchFamily="34" charset="0"/>
              </a:defRPr>
            </a:lvl1pPr>
          </a:lstStyle>
          <a:p>
            <a:fld id="{B6B5D4A3-EC48-4948-B56B-369ED226E95B}" type="slidenum">
              <a:rPr lang="nl-NL" smtClean="0"/>
              <a:pPr/>
              <a:t>‹nr.›</a:t>
            </a:fld>
            <a:endParaRPr lang="nl-NL" dirty="0"/>
          </a:p>
        </p:txBody>
      </p:sp>
      <p:pic>
        <p:nvPicPr>
          <p:cNvPr id="14" name="Afbeelding 13" descr="SURF_fc.png"/>
          <p:cNvPicPr>
            <a:picLocks noChangeAspect="1"/>
          </p:cNvPicPr>
          <p:nvPr userDrawn="1"/>
        </p:nvPicPr>
        <p:blipFill>
          <a:blip r:embed="rId2" cstate="print"/>
          <a:stretch>
            <a:fillRect/>
          </a:stretch>
        </p:blipFill>
        <p:spPr>
          <a:xfrm>
            <a:off x="7956376" y="6381328"/>
            <a:ext cx="720080" cy="36709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9" name="Afgeronde rechthoek 7"/>
          <p:cNvSpPr/>
          <p:nvPr userDrawn="1"/>
        </p:nvSpPr>
        <p:spPr>
          <a:xfrm>
            <a:off x="372818" y="6302507"/>
            <a:ext cx="8542582" cy="479293"/>
          </a:xfrm>
          <a:prstGeom prst="roundRect">
            <a:avLst>
              <a:gd name="adj" fmla="val 37374"/>
            </a:avLst>
          </a:prstGeom>
          <a:solidFill>
            <a:srgbClr val="F8971D">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200" dirty="0">
              <a:latin typeface="Arial" pitchFamily="34" charset="0"/>
              <a:cs typeface="Arial" pitchFamily="34" charset="0"/>
            </a:endParaRPr>
          </a:p>
        </p:txBody>
      </p:sp>
      <p:sp>
        <p:nvSpPr>
          <p:cNvPr id="7" name="AutoShape 2"/>
          <p:cNvSpPr>
            <a:spLocks/>
          </p:cNvSpPr>
          <p:nvPr userDrawn="1"/>
        </p:nvSpPr>
        <p:spPr bwMode="auto">
          <a:xfrm>
            <a:off x="381000" y="228600"/>
            <a:ext cx="8458200" cy="1231900"/>
          </a:xfrm>
          <a:prstGeom prst="roundRect">
            <a:avLst>
              <a:gd name="adj" fmla="val 15000"/>
            </a:avLst>
          </a:prstGeom>
          <a:solidFill>
            <a:srgbClr val="F8971D"/>
          </a:solidFill>
          <a:ln w="25400">
            <a:noFill/>
            <a:miter lim="800000"/>
            <a:headEnd/>
            <a:tailEnd/>
          </a:ln>
        </p:spPr>
        <p:txBody>
          <a:bodyPr lIns="0" tIns="0" rIns="0" bIns="0" anchor="ctr"/>
          <a:lstStyle/>
          <a:p>
            <a:pPr lvl="1"/>
            <a:endParaRPr lang="en-US" sz="3200" b="1" dirty="0">
              <a:solidFill>
                <a:schemeClr val="bg1"/>
              </a:solidFill>
              <a:latin typeface="Arial" pitchFamily="34" charset="0"/>
              <a:cs typeface="Arial" pitchFamily="34" charset="0"/>
            </a:endParaRPr>
          </a:p>
        </p:txBody>
      </p:sp>
      <p:sp>
        <p:nvSpPr>
          <p:cNvPr id="2" name="Title 1"/>
          <p:cNvSpPr>
            <a:spLocks noGrp="1"/>
          </p:cNvSpPr>
          <p:nvPr>
            <p:ph type="title" hasCustomPrompt="1"/>
          </p:nvPr>
        </p:nvSpPr>
        <p:spPr/>
        <p:txBody>
          <a:bodyPr>
            <a:normAutofit/>
          </a:bodyPr>
          <a:lstStyle>
            <a:lvl1pPr>
              <a:defRPr sz="3600" b="1">
                <a:solidFill>
                  <a:schemeClr val="bg1"/>
                </a:solidFill>
                <a:latin typeface="Arial" pitchFamily="34" charset="0"/>
                <a:cs typeface="Arial" pitchFamily="34" charset="0"/>
              </a:defRPr>
            </a:lvl1pPr>
          </a:lstStyle>
          <a:p>
            <a:r>
              <a:rPr lang="en-US" dirty="0" smtClean="0"/>
              <a:t>click to edit master title style</a:t>
            </a:r>
            <a:endParaRPr lang="nl-NL" dirty="0"/>
          </a:p>
        </p:txBody>
      </p:sp>
      <p:sp>
        <p:nvSpPr>
          <p:cNvPr id="5" name="Footer Placeholder 4"/>
          <p:cNvSpPr>
            <a:spLocks noGrp="1"/>
          </p:cNvSpPr>
          <p:nvPr>
            <p:ph type="ftr" sz="quarter" idx="11"/>
          </p:nvPr>
        </p:nvSpPr>
        <p:spPr>
          <a:xfrm>
            <a:off x="457200" y="6356351"/>
            <a:ext cx="4495800" cy="349250"/>
          </a:xfrm>
        </p:spPr>
        <p:txBody>
          <a:bodyPr/>
          <a:lstStyle>
            <a:lvl1pPr algn="l">
              <a:defRPr sz="1200">
                <a:solidFill>
                  <a:schemeClr val="tx1"/>
                </a:solidFill>
                <a:latin typeface="Arial" pitchFamily="34" charset="0"/>
                <a:cs typeface="Arial" pitchFamily="34" charset="0"/>
              </a:defRPr>
            </a:lvl1pPr>
          </a:lstStyle>
          <a:p>
            <a:endParaRPr lang="nl-NL" dirty="0"/>
          </a:p>
        </p:txBody>
      </p:sp>
      <p:sp>
        <p:nvSpPr>
          <p:cNvPr id="6" name="Slide Number Placeholder 5"/>
          <p:cNvSpPr>
            <a:spLocks noGrp="1"/>
          </p:cNvSpPr>
          <p:nvPr>
            <p:ph type="sldNum" sz="quarter" idx="12"/>
          </p:nvPr>
        </p:nvSpPr>
        <p:spPr>
          <a:xfrm>
            <a:off x="5867400" y="6356350"/>
            <a:ext cx="2133600" cy="365125"/>
          </a:xfrm>
        </p:spPr>
        <p:txBody>
          <a:bodyPr/>
          <a:lstStyle>
            <a:lvl1pPr>
              <a:defRPr sz="1200">
                <a:solidFill>
                  <a:schemeClr val="tx1"/>
                </a:solidFill>
                <a:latin typeface="Arial" pitchFamily="34" charset="0"/>
                <a:cs typeface="Arial" pitchFamily="34" charset="0"/>
              </a:defRPr>
            </a:lvl1pPr>
          </a:lstStyle>
          <a:p>
            <a:fld id="{B6B5D4A3-EC48-4948-B56B-369ED226E95B}" type="slidenum">
              <a:rPr lang="nl-NL" smtClean="0"/>
              <a:pPr/>
              <a:t>‹nr.›</a:t>
            </a:fld>
            <a:endParaRPr lang="nl-NL" dirty="0"/>
          </a:p>
        </p:txBody>
      </p:sp>
      <p:pic>
        <p:nvPicPr>
          <p:cNvPr id="14" name="Afbeelding 13" descr="SURF_fc.png"/>
          <p:cNvPicPr>
            <a:picLocks noChangeAspect="1"/>
          </p:cNvPicPr>
          <p:nvPr userDrawn="1"/>
        </p:nvPicPr>
        <p:blipFill>
          <a:blip r:embed="rId2" cstate="print"/>
          <a:stretch>
            <a:fillRect/>
          </a:stretch>
        </p:blipFill>
        <p:spPr>
          <a:xfrm>
            <a:off x="7956376" y="6381328"/>
            <a:ext cx="720080" cy="367099"/>
          </a:xfrm>
          <a:prstGeom prst="rect">
            <a:avLst/>
          </a:prstGeom>
        </p:spPr>
      </p:pic>
    </p:spTree>
    <p:extLst>
      <p:ext uri="{BB962C8B-B14F-4D97-AF65-F5344CB8AC3E}">
        <p14:creationId xmlns:p14="http://schemas.microsoft.com/office/powerpoint/2010/main" val="4248342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AutoShape 2"/>
          <p:cNvSpPr>
            <a:spLocks/>
          </p:cNvSpPr>
          <p:nvPr userDrawn="1"/>
        </p:nvSpPr>
        <p:spPr bwMode="auto">
          <a:xfrm>
            <a:off x="381000" y="228600"/>
            <a:ext cx="8458200" cy="1231900"/>
          </a:xfrm>
          <a:prstGeom prst="roundRect">
            <a:avLst>
              <a:gd name="adj" fmla="val 15000"/>
            </a:avLst>
          </a:prstGeom>
          <a:solidFill>
            <a:srgbClr val="FBB040"/>
          </a:solidFill>
          <a:ln w="25400">
            <a:noFill/>
            <a:miter lim="800000"/>
            <a:headEnd/>
            <a:tailEnd/>
          </a:ln>
        </p:spPr>
        <p:txBody>
          <a:bodyPr lIns="0" tIns="0" rIns="0" bIns="0" anchor="ctr"/>
          <a:lstStyle/>
          <a:p>
            <a:pPr lvl="1"/>
            <a:endParaRPr lang="en-US" sz="3200" b="1" dirty="0">
              <a:solidFill>
                <a:schemeClr val="bg1"/>
              </a:solidFill>
              <a:latin typeface="Arial" pitchFamily="34" charset="0"/>
              <a:cs typeface="Arial" pitchFamily="34" charset="0"/>
            </a:endParaRPr>
          </a:p>
        </p:txBody>
      </p:sp>
      <p:sp>
        <p:nvSpPr>
          <p:cNvPr id="2" name="Title 1"/>
          <p:cNvSpPr>
            <a:spLocks noGrp="1"/>
          </p:cNvSpPr>
          <p:nvPr>
            <p:ph type="title"/>
          </p:nvPr>
        </p:nvSpPr>
        <p:spPr/>
        <p:txBody>
          <a:bodyPr>
            <a:normAutofit/>
          </a:bodyPr>
          <a:lstStyle>
            <a:lvl1pPr>
              <a:defRPr sz="3600">
                <a:solidFill>
                  <a:schemeClr val="bg1"/>
                </a:solidFill>
                <a:latin typeface="Arial" pitchFamily="34" charset="0"/>
                <a:cs typeface="Arial" pitchFamily="34" charset="0"/>
              </a:defRPr>
            </a:lvl1pPr>
          </a:lstStyle>
          <a:p>
            <a:r>
              <a:rPr lang="nl-NL" smtClean="0"/>
              <a:t>Klik om de stijl te bewerken</a:t>
            </a:r>
            <a:endParaRPr lang="nl-NL" dirty="0"/>
          </a:p>
        </p:txBody>
      </p:sp>
      <p:sp>
        <p:nvSpPr>
          <p:cNvPr id="3" name="Content Placeholder 2"/>
          <p:cNvSpPr>
            <a:spLocks noGrp="1"/>
          </p:cNvSpPr>
          <p:nvPr>
            <p:ph sz="half" idx="1"/>
          </p:nvPr>
        </p:nvSpPr>
        <p:spPr>
          <a:xfrm>
            <a:off x="457200" y="1600200"/>
            <a:ext cx="4038600" cy="4525963"/>
          </a:xfrm>
        </p:spPr>
        <p:txBody>
          <a:bodyPr/>
          <a:lstStyle>
            <a:lvl1pPr>
              <a:buClr>
                <a:srgbClr val="FBB040"/>
              </a:buClr>
              <a:defRPr sz="24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Content Placeholder 3"/>
          <p:cNvSpPr>
            <a:spLocks noGrp="1"/>
          </p:cNvSpPr>
          <p:nvPr>
            <p:ph sz="half" idx="2"/>
          </p:nvPr>
        </p:nvSpPr>
        <p:spPr>
          <a:xfrm>
            <a:off x="4648200" y="1600200"/>
            <a:ext cx="4038600" cy="4525963"/>
          </a:xfrm>
        </p:spPr>
        <p:txBody>
          <a:bodyPr/>
          <a:lstStyle>
            <a:lvl1pPr>
              <a:buClr>
                <a:srgbClr val="FBB040"/>
              </a:buClr>
              <a:defRPr sz="24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9" name="Afgeronde rechthoek 7"/>
          <p:cNvSpPr/>
          <p:nvPr userDrawn="1"/>
        </p:nvSpPr>
        <p:spPr>
          <a:xfrm>
            <a:off x="372818" y="6302507"/>
            <a:ext cx="8542582" cy="479293"/>
          </a:xfrm>
          <a:prstGeom prst="roundRect">
            <a:avLst>
              <a:gd name="adj" fmla="val 37374"/>
            </a:avLst>
          </a:prstGeom>
          <a:solidFill>
            <a:srgbClr val="FBB04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200" dirty="0">
              <a:latin typeface="Arial" pitchFamily="34" charset="0"/>
              <a:cs typeface="Arial" pitchFamily="34" charset="0"/>
            </a:endParaRPr>
          </a:p>
        </p:txBody>
      </p:sp>
      <p:sp>
        <p:nvSpPr>
          <p:cNvPr id="11" name="Footer Placeholder 4"/>
          <p:cNvSpPr>
            <a:spLocks noGrp="1"/>
          </p:cNvSpPr>
          <p:nvPr>
            <p:ph type="ftr" sz="quarter" idx="11"/>
          </p:nvPr>
        </p:nvSpPr>
        <p:spPr>
          <a:xfrm>
            <a:off x="457200" y="6356351"/>
            <a:ext cx="4495800" cy="349250"/>
          </a:xfrm>
        </p:spPr>
        <p:txBody>
          <a:bodyPr/>
          <a:lstStyle>
            <a:lvl1pPr algn="l">
              <a:defRPr sz="1200">
                <a:solidFill>
                  <a:schemeClr val="tx1"/>
                </a:solidFill>
                <a:latin typeface="Arial" pitchFamily="34" charset="0"/>
                <a:cs typeface="Arial" pitchFamily="34" charset="0"/>
              </a:defRPr>
            </a:lvl1pPr>
          </a:lstStyle>
          <a:p>
            <a:endParaRPr lang="nl-NL" dirty="0"/>
          </a:p>
        </p:txBody>
      </p:sp>
      <p:sp>
        <p:nvSpPr>
          <p:cNvPr id="12" name="Slide Number Placeholder 5"/>
          <p:cNvSpPr>
            <a:spLocks noGrp="1"/>
          </p:cNvSpPr>
          <p:nvPr>
            <p:ph type="sldNum" sz="quarter" idx="12"/>
          </p:nvPr>
        </p:nvSpPr>
        <p:spPr>
          <a:xfrm>
            <a:off x="5867400" y="6356350"/>
            <a:ext cx="2133600" cy="365125"/>
          </a:xfrm>
        </p:spPr>
        <p:txBody>
          <a:bodyPr/>
          <a:lstStyle>
            <a:lvl1pPr>
              <a:defRPr sz="1200">
                <a:solidFill>
                  <a:schemeClr val="tx1"/>
                </a:solidFill>
                <a:latin typeface="Arial" pitchFamily="34" charset="0"/>
                <a:cs typeface="Arial" pitchFamily="34" charset="0"/>
              </a:defRPr>
            </a:lvl1pPr>
          </a:lstStyle>
          <a:p>
            <a:fld id="{B6B5D4A3-EC48-4948-B56B-369ED226E95B}" type="slidenum">
              <a:rPr lang="nl-NL" smtClean="0"/>
              <a:pPr/>
              <a:t>‹nr.›</a:t>
            </a:fld>
            <a:endParaRPr lang="nl-NL" dirty="0"/>
          </a:p>
        </p:txBody>
      </p:sp>
      <p:pic>
        <p:nvPicPr>
          <p:cNvPr id="10" name="Afbeelding 9" descr="SURF_fc.png"/>
          <p:cNvPicPr>
            <a:picLocks noChangeAspect="1"/>
          </p:cNvPicPr>
          <p:nvPr userDrawn="1"/>
        </p:nvPicPr>
        <p:blipFill>
          <a:blip r:embed="rId2" cstate="print"/>
          <a:stretch>
            <a:fillRect/>
          </a:stretch>
        </p:blipFill>
        <p:spPr>
          <a:xfrm>
            <a:off x="7956376" y="6381328"/>
            <a:ext cx="720080" cy="36709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6" name="Afgeronde rechthoek 7"/>
          <p:cNvSpPr/>
          <p:nvPr userDrawn="1"/>
        </p:nvSpPr>
        <p:spPr>
          <a:xfrm>
            <a:off x="372818" y="6302507"/>
            <a:ext cx="8542582" cy="479293"/>
          </a:xfrm>
          <a:prstGeom prst="roundRect">
            <a:avLst>
              <a:gd name="adj" fmla="val 37374"/>
            </a:avLst>
          </a:prstGeom>
          <a:solidFill>
            <a:srgbClr val="FBB04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7" name="Footer Placeholder 4"/>
          <p:cNvSpPr>
            <a:spLocks noGrp="1"/>
          </p:cNvSpPr>
          <p:nvPr>
            <p:ph type="ftr" sz="quarter" idx="11"/>
          </p:nvPr>
        </p:nvSpPr>
        <p:spPr>
          <a:xfrm>
            <a:off x="457200" y="6356351"/>
            <a:ext cx="4495800" cy="349250"/>
          </a:xfrm>
        </p:spPr>
        <p:txBody>
          <a:bodyPr/>
          <a:lstStyle>
            <a:lvl1pPr algn="l">
              <a:defRPr>
                <a:solidFill>
                  <a:schemeClr val="tx1"/>
                </a:solidFill>
                <a:latin typeface="Arial" pitchFamily="34" charset="0"/>
                <a:cs typeface="Arial" pitchFamily="34" charset="0"/>
              </a:defRPr>
            </a:lvl1pPr>
          </a:lstStyle>
          <a:p>
            <a:endParaRPr lang="nl-NL" dirty="0"/>
          </a:p>
        </p:txBody>
      </p:sp>
      <p:sp>
        <p:nvSpPr>
          <p:cNvPr id="8" name="Slide Number Placeholder 5"/>
          <p:cNvSpPr>
            <a:spLocks noGrp="1"/>
          </p:cNvSpPr>
          <p:nvPr>
            <p:ph type="sldNum" sz="quarter" idx="12"/>
          </p:nvPr>
        </p:nvSpPr>
        <p:spPr>
          <a:xfrm>
            <a:off x="5867400" y="6356350"/>
            <a:ext cx="2133600" cy="365125"/>
          </a:xfrm>
        </p:spPr>
        <p:txBody>
          <a:bodyPr/>
          <a:lstStyle>
            <a:lvl1pPr>
              <a:defRPr>
                <a:solidFill>
                  <a:schemeClr val="tx1"/>
                </a:solidFill>
              </a:defRPr>
            </a:lvl1pPr>
          </a:lstStyle>
          <a:p>
            <a:fld id="{B6B5D4A3-EC48-4948-B56B-369ED226E95B}" type="slidenum">
              <a:rPr lang="nl-NL" smtClean="0"/>
              <a:pPr/>
              <a:t>‹nr.›</a:t>
            </a:fld>
            <a:endParaRPr lang="nl-NL" dirty="0"/>
          </a:p>
        </p:txBody>
      </p:sp>
      <p:pic>
        <p:nvPicPr>
          <p:cNvPr id="9" name="Afbeelding 8" descr="SURF_fc.png"/>
          <p:cNvPicPr>
            <a:picLocks noChangeAspect="1"/>
          </p:cNvPicPr>
          <p:nvPr userDrawn="1"/>
        </p:nvPicPr>
        <p:blipFill>
          <a:blip r:embed="rId2" cstate="print"/>
          <a:stretch>
            <a:fillRect/>
          </a:stretch>
        </p:blipFill>
        <p:spPr>
          <a:xfrm>
            <a:off x="7956376" y="6381328"/>
            <a:ext cx="720080" cy="367099"/>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heet">
    <p:spTree>
      <p:nvGrpSpPr>
        <p:cNvPr id="1" name=""/>
        <p:cNvGrpSpPr/>
        <p:nvPr/>
      </p:nvGrpSpPr>
      <p:grpSpPr>
        <a:xfrm>
          <a:off x="0" y="0"/>
          <a:ext cx="0" cy="0"/>
          <a:chOff x="0" y="0"/>
          <a:chExt cx="0" cy="0"/>
        </a:xfrm>
      </p:grpSpPr>
      <p:sp>
        <p:nvSpPr>
          <p:cNvPr id="6" name="Afgeronde rechthoek 7"/>
          <p:cNvSpPr/>
          <p:nvPr userDrawn="1"/>
        </p:nvSpPr>
        <p:spPr>
          <a:xfrm>
            <a:off x="304800" y="381000"/>
            <a:ext cx="8610600" cy="6172200"/>
          </a:xfrm>
          <a:prstGeom prst="roundRect">
            <a:avLst>
              <a:gd name="adj" fmla="val 3015"/>
            </a:avLst>
          </a:prstGeom>
          <a:solidFill>
            <a:srgbClr val="F897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4" name="Afbeelding 3" descr="SURF_what SURF can do_fc.png"/>
          <p:cNvPicPr>
            <a:picLocks noChangeAspect="1"/>
          </p:cNvPicPr>
          <p:nvPr userDrawn="1"/>
        </p:nvPicPr>
        <p:blipFill>
          <a:blip r:embed="rId2" cstate="print"/>
          <a:stretch>
            <a:fillRect/>
          </a:stretch>
        </p:blipFill>
        <p:spPr>
          <a:xfrm>
            <a:off x="4499992" y="5373216"/>
            <a:ext cx="3888432" cy="85315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9FDEE6-CF89-4867-987B-10E2E55F17DE}" type="datetimeFigureOut">
              <a:rPr lang="nl-NL" smtClean="0"/>
              <a:pPr/>
              <a:t>9-10-2014</a:t>
            </a:fld>
            <a:endParaRPr lang="nl-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B5D4A3-EC48-4948-B56B-369ED226E95B}"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2" r:id="rId4"/>
    <p:sldLayoutId id="2147483654" r:id="rId5"/>
    <p:sldLayoutId id="2147483655"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971D"/>
        </a:solidFill>
        <a:effectLst/>
      </p:bgPr>
    </p:bg>
    <p:spTree>
      <p:nvGrpSpPr>
        <p:cNvPr id="1" name=""/>
        <p:cNvGrpSpPr/>
        <p:nvPr/>
      </p:nvGrpSpPr>
      <p:grpSpPr>
        <a:xfrm>
          <a:off x="0" y="0"/>
          <a:ext cx="0" cy="0"/>
          <a:chOff x="0" y="0"/>
          <a:chExt cx="0" cy="0"/>
        </a:xfrm>
      </p:grpSpPr>
      <p:pic>
        <p:nvPicPr>
          <p:cNvPr id="8" name="Afbeelding 3"/>
          <p:cNvPicPr>
            <a:picLocks noChangeAspect="1"/>
          </p:cNvPicPr>
          <p:nvPr/>
        </p:nvPicPr>
        <p:blipFill>
          <a:blip r:embed="rId2" cstate="print"/>
          <a:stretch>
            <a:fillRect/>
          </a:stretch>
        </p:blipFill>
        <p:spPr>
          <a:xfrm>
            <a:off x="-36512" y="0"/>
            <a:ext cx="9180512" cy="6858000"/>
          </a:xfrm>
          <a:prstGeom prst="rect">
            <a:avLst/>
          </a:prstGeom>
        </p:spPr>
      </p:pic>
      <p:pic>
        <p:nvPicPr>
          <p:cNvPr id="15" name="Afbeelding 14" descr="SURF_fc.png"/>
          <p:cNvPicPr>
            <a:picLocks noChangeAspect="1"/>
          </p:cNvPicPr>
          <p:nvPr/>
        </p:nvPicPr>
        <p:blipFill>
          <a:blip r:embed="rId3" cstate="print"/>
          <a:stretch>
            <a:fillRect/>
          </a:stretch>
        </p:blipFill>
        <p:spPr>
          <a:xfrm>
            <a:off x="7812360" y="404664"/>
            <a:ext cx="988726" cy="504056"/>
          </a:xfrm>
          <a:prstGeom prst="rect">
            <a:avLst/>
          </a:prstGeom>
        </p:spPr>
      </p:pic>
      <p:sp>
        <p:nvSpPr>
          <p:cNvPr id="9" name="AutoShape 2"/>
          <p:cNvSpPr>
            <a:spLocks/>
          </p:cNvSpPr>
          <p:nvPr/>
        </p:nvSpPr>
        <p:spPr bwMode="auto">
          <a:xfrm>
            <a:off x="179512" y="5301208"/>
            <a:ext cx="8784976" cy="1296144"/>
          </a:xfrm>
          <a:prstGeom prst="roundRect">
            <a:avLst>
              <a:gd name="adj" fmla="val 15000"/>
            </a:avLst>
          </a:prstGeom>
          <a:noFill/>
          <a:ln w="25400">
            <a:noFill/>
            <a:miter lim="800000"/>
            <a:headEnd/>
            <a:tailEnd/>
          </a:ln>
        </p:spPr>
        <p:txBody>
          <a:bodyPr lIns="0" tIns="0" rIns="0" bIns="0" anchor="ctr"/>
          <a:lstStyle/>
          <a:p>
            <a:pPr marL="0" lvl="1"/>
            <a:r>
              <a:rPr lang="en-US" sz="2800" b="1" dirty="0" smtClean="0">
                <a:solidFill>
                  <a:schemeClr val="bg1"/>
                </a:solidFill>
                <a:latin typeface="Arial" pitchFamily="34" charset="0"/>
                <a:cs typeface="Arial" pitchFamily="34" charset="0"/>
              </a:rPr>
              <a:t>Hoger Onderwijs </a:t>
            </a:r>
            <a:r>
              <a:rPr lang="en-US" sz="2800" b="1" dirty="0" err="1" smtClean="0">
                <a:solidFill>
                  <a:schemeClr val="bg1"/>
                </a:solidFill>
                <a:latin typeface="Arial" pitchFamily="34" charset="0"/>
                <a:cs typeface="Arial" pitchFamily="34" charset="0"/>
              </a:rPr>
              <a:t>Referentie</a:t>
            </a:r>
            <a:r>
              <a:rPr lang="en-US" sz="2800" b="1" dirty="0" smtClean="0">
                <a:solidFill>
                  <a:schemeClr val="bg1"/>
                </a:solidFill>
                <a:latin typeface="Arial" pitchFamily="34" charset="0"/>
                <a:cs typeface="Arial" pitchFamily="34" charset="0"/>
              </a:rPr>
              <a:t> </a:t>
            </a:r>
            <a:r>
              <a:rPr lang="en-US" sz="2800" b="1" dirty="0" err="1" smtClean="0">
                <a:solidFill>
                  <a:schemeClr val="bg1"/>
                </a:solidFill>
                <a:latin typeface="Arial" pitchFamily="34" charset="0"/>
                <a:cs typeface="Arial" pitchFamily="34" charset="0"/>
              </a:rPr>
              <a:t>Architectuur</a:t>
            </a:r>
            <a:endParaRPr lang="en-US" sz="2800" b="1" dirty="0" smtClean="0">
              <a:solidFill>
                <a:schemeClr val="bg1"/>
              </a:solidFill>
              <a:latin typeface="Arial" pitchFamily="34" charset="0"/>
              <a:cs typeface="Arial" pitchFamily="34" charset="0"/>
            </a:endParaRPr>
          </a:p>
          <a:p>
            <a:pPr marL="0" lvl="1" algn="r"/>
            <a:r>
              <a:rPr lang="nl-NL" sz="1600" b="1" dirty="0" smtClean="0">
                <a:solidFill>
                  <a:schemeClr val="bg1"/>
                </a:solidFill>
                <a:latin typeface="Arial" pitchFamily="34" charset="0"/>
                <a:cs typeface="Arial" pitchFamily="34" charset="0"/>
              </a:rPr>
              <a:t>Daniel  van Winsum</a:t>
            </a:r>
          </a:p>
          <a:p>
            <a:pPr marL="0" lvl="1" algn="r"/>
            <a:r>
              <a:rPr lang="nl-NL" sz="1600" b="1" dirty="0" smtClean="0">
                <a:solidFill>
                  <a:schemeClr val="bg1"/>
                </a:solidFill>
                <a:latin typeface="Arial" pitchFamily="34" charset="0"/>
                <a:cs typeface="Arial" pitchFamily="34" charset="0"/>
              </a:rPr>
              <a:t>enterprise architect Hogeschool Utrecht</a:t>
            </a:r>
          </a:p>
          <a:p>
            <a:pPr marL="0" lvl="1" algn="r"/>
            <a:r>
              <a:rPr lang="nl-NL" sz="1600" b="1" dirty="0" smtClean="0">
                <a:solidFill>
                  <a:schemeClr val="bg1"/>
                </a:solidFill>
                <a:latin typeface="Arial" pitchFamily="34" charset="0"/>
                <a:cs typeface="Arial" pitchFamily="34" charset="0"/>
              </a:rPr>
              <a:t>werkgroep beheer HORA</a:t>
            </a:r>
            <a:endParaRPr lang="en-US" sz="1600" b="1" dirty="0">
              <a:solidFill>
                <a:schemeClr val="bg1"/>
              </a:solidFill>
              <a:latin typeface="Arial" pitchFamily="34" charset="0"/>
              <a:cs typeface="Arial" pitchFamily="34" charset="0"/>
            </a:endParaRPr>
          </a:p>
        </p:txBody>
      </p:sp>
      <p:grpSp>
        <p:nvGrpSpPr>
          <p:cNvPr id="71" name="Group 70"/>
          <p:cNvGrpSpPr/>
          <p:nvPr/>
        </p:nvGrpSpPr>
        <p:grpSpPr>
          <a:xfrm>
            <a:off x="1284617" y="548680"/>
            <a:ext cx="6574767" cy="4392488"/>
            <a:chOff x="12574" y="595130"/>
            <a:chExt cx="8821484" cy="5893481"/>
          </a:xfrm>
        </p:grpSpPr>
        <p:sp>
          <p:nvSpPr>
            <p:cNvPr id="72" name="Rectangle 71"/>
            <p:cNvSpPr/>
            <p:nvPr/>
          </p:nvSpPr>
          <p:spPr>
            <a:xfrm>
              <a:off x="173950" y="1747897"/>
              <a:ext cx="8514612" cy="475200"/>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050" b="1"/>
            </a:p>
          </p:txBody>
        </p:sp>
        <p:sp>
          <p:nvSpPr>
            <p:cNvPr id="73" name="Isosceles Triangle 72"/>
            <p:cNvSpPr/>
            <p:nvPr/>
          </p:nvSpPr>
          <p:spPr>
            <a:xfrm>
              <a:off x="12574" y="595130"/>
              <a:ext cx="8821484" cy="1060610"/>
            </a:xfrm>
            <a:prstGeom prst="triangle">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050" b="1"/>
            </a:p>
          </p:txBody>
        </p:sp>
        <p:sp>
          <p:nvSpPr>
            <p:cNvPr id="74" name="Rounded Rectangle 73"/>
            <p:cNvSpPr/>
            <p:nvPr/>
          </p:nvSpPr>
          <p:spPr>
            <a:xfrm>
              <a:off x="3623039" y="865615"/>
              <a:ext cx="1588054" cy="313200"/>
            </a:xfrm>
            <a:prstGeom prst="roundRect">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5" name="Rounded Rectangle 5"/>
            <p:cNvSpPr/>
            <p:nvPr/>
          </p:nvSpPr>
          <p:spPr>
            <a:xfrm>
              <a:off x="3651271" y="880904"/>
              <a:ext cx="1531590" cy="2826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900" kern="1200"/>
                <a:t>Ontwikkelingen</a:t>
              </a:r>
            </a:p>
          </p:txBody>
        </p:sp>
        <p:grpSp>
          <p:nvGrpSpPr>
            <p:cNvPr id="76" name="Group 75"/>
            <p:cNvGrpSpPr/>
            <p:nvPr/>
          </p:nvGrpSpPr>
          <p:grpSpPr>
            <a:xfrm>
              <a:off x="3623039" y="1257229"/>
              <a:ext cx="1588054" cy="313200"/>
              <a:chOff x="2745612" y="1670339"/>
              <a:chExt cx="1588054" cy="578342"/>
            </a:xfrm>
          </p:grpSpPr>
          <p:sp>
            <p:nvSpPr>
              <p:cNvPr id="127" name="Rounded Rectangle 126"/>
              <p:cNvSpPr/>
              <p:nvPr/>
            </p:nvSpPr>
            <p:spPr>
              <a:xfrm>
                <a:off x="2745612" y="1670339"/>
                <a:ext cx="1588054" cy="578342"/>
              </a:xfrm>
              <a:prstGeom prst="roundRect">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8" name="Rounded Rectangle 7"/>
              <p:cNvSpPr/>
              <p:nvPr/>
            </p:nvSpPr>
            <p:spPr>
              <a:xfrm>
                <a:off x="2773844" y="1698571"/>
                <a:ext cx="1531590" cy="5218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900" kern="1200"/>
                  <a:t>Principes</a:t>
                </a:r>
              </a:p>
            </p:txBody>
          </p:sp>
        </p:grpSp>
        <p:grpSp>
          <p:nvGrpSpPr>
            <p:cNvPr id="77" name="Group 76"/>
            <p:cNvGrpSpPr/>
            <p:nvPr/>
          </p:nvGrpSpPr>
          <p:grpSpPr>
            <a:xfrm>
              <a:off x="256060" y="1838935"/>
              <a:ext cx="1588054" cy="312049"/>
              <a:chOff x="2745612" y="1670339"/>
              <a:chExt cx="1588054" cy="578342"/>
            </a:xfrm>
          </p:grpSpPr>
          <p:sp>
            <p:nvSpPr>
              <p:cNvPr id="125" name="Rounded Rectangle 124"/>
              <p:cNvSpPr/>
              <p:nvPr/>
            </p:nvSpPr>
            <p:spPr>
              <a:xfrm>
                <a:off x="2745612" y="1670339"/>
                <a:ext cx="1588054" cy="578342"/>
              </a:xfrm>
              <a:prstGeom prst="roundRect">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6" name="Rounded Rectangle 7"/>
              <p:cNvSpPr/>
              <p:nvPr/>
            </p:nvSpPr>
            <p:spPr>
              <a:xfrm>
                <a:off x="2773844" y="1698571"/>
                <a:ext cx="1531590" cy="5218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53340" rIns="0" bIns="53340" numCol="1" spcCol="1270" anchor="ctr" anchorCtr="0">
                <a:noAutofit/>
              </a:bodyPr>
              <a:lstStyle/>
              <a:p>
                <a:pPr lvl="0" algn="ctr" defTabSz="622300">
                  <a:lnSpc>
                    <a:spcPct val="90000"/>
                  </a:lnSpc>
                  <a:spcBef>
                    <a:spcPct val="0"/>
                  </a:spcBef>
                  <a:spcAft>
                    <a:spcPct val="35000"/>
                  </a:spcAft>
                </a:pPr>
                <a:r>
                  <a:rPr lang="en-US" sz="800" kern="1200"/>
                  <a:t>Digitaal leren &amp; werken</a:t>
                </a:r>
              </a:p>
            </p:txBody>
          </p:sp>
        </p:grpSp>
        <p:grpSp>
          <p:nvGrpSpPr>
            <p:cNvPr id="78" name="Group 77"/>
            <p:cNvGrpSpPr/>
            <p:nvPr/>
          </p:nvGrpSpPr>
          <p:grpSpPr>
            <a:xfrm>
              <a:off x="1939550" y="1838935"/>
              <a:ext cx="1588054" cy="312049"/>
              <a:chOff x="2745612" y="1670339"/>
              <a:chExt cx="1588054" cy="578342"/>
            </a:xfrm>
          </p:grpSpPr>
          <p:sp>
            <p:nvSpPr>
              <p:cNvPr id="123" name="Rounded Rectangle 122"/>
              <p:cNvSpPr/>
              <p:nvPr/>
            </p:nvSpPr>
            <p:spPr>
              <a:xfrm>
                <a:off x="2745612" y="1670339"/>
                <a:ext cx="1588054" cy="578342"/>
              </a:xfrm>
              <a:prstGeom prst="roundRect">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4" name="Rounded Rectangle 7"/>
              <p:cNvSpPr/>
              <p:nvPr/>
            </p:nvSpPr>
            <p:spPr>
              <a:xfrm>
                <a:off x="2773844" y="1698571"/>
                <a:ext cx="1531590" cy="5218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800" kern="1200"/>
                  <a:t>Studentmobiliteit</a:t>
                </a:r>
              </a:p>
            </p:txBody>
          </p:sp>
        </p:grpSp>
        <p:grpSp>
          <p:nvGrpSpPr>
            <p:cNvPr id="79" name="Group 78"/>
            <p:cNvGrpSpPr/>
            <p:nvPr/>
          </p:nvGrpSpPr>
          <p:grpSpPr>
            <a:xfrm>
              <a:off x="3623039" y="1838935"/>
              <a:ext cx="1588054" cy="312049"/>
              <a:chOff x="2745612" y="1670339"/>
              <a:chExt cx="1588054" cy="578342"/>
            </a:xfrm>
          </p:grpSpPr>
          <p:sp>
            <p:nvSpPr>
              <p:cNvPr id="121" name="Rounded Rectangle 120"/>
              <p:cNvSpPr/>
              <p:nvPr/>
            </p:nvSpPr>
            <p:spPr>
              <a:xfrm>
                <a:off x="2745612" y="1670339"/>
                <a:ext cx="1588054" cy="578342"/>
              </a:xfrm>
              <a:prstGeom prst="roundRect">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2" name="Rounded Rectangle 7"/>
              <p:cNvSpPr/>
              <p:nvPr/>
            </p:nvSpPr>
            <p:spPr>
              <a:xfrm>
                <a:off x="2773844" y="1698571"/>
                <a:ext cx="1531590" cy="5218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800" kern="1200"/>
                  <a:t>Onderzoeksdata</a:t>
                </a:r>
              </a:p>
            </p:txBody>
          </p:sp>
        </p:grpSp>
        <p:grpSp>
          <p:nvGrpSpPr>
            <p:cNvPr id="80" name="Group 79"/>
            <p:cNvGrpSpPr/>
            <p:nvPr/>
          </p:nvGrpSpPr>
          <p:grpSpPr>
            <a:xfrm>
              <a:off x="5306530" y="1838935"/>
              <a:ext cx="1588054" cy="312049"/>
              <a:chOff x="2745612" y="1670339"/>
              <a:chExt cx="1588054" cy="578342"/>
            </a:xfrm>
          </p:grpSpPr>
          <p:sp>
            <p:nvSpPr>
              <p:cNvPr id="119" name="Rounded Rectangle 118"/>
              <p:cNvSpPr/>
              <p:nvPr/>
            </p:nvSpPr>
            <p:spPr>
              <a:xfrm>
                <a:off x="2745612" y="1670339"/>
                <a:ext cx="1588054" cy="578342"/>
              </a:xfrm>
              <a:prstGeom prst="roundRect">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0" name="Rounded Rectangle 7"/>
              <p:cNvSpPr/>
              <p:nvPr/>
            </p:nvSpPr>
            <p:spPr>
              <a:xfrm>
                <a:off x="2773844" y="1698571"/>
                <a:ext cx="1531590" cy="5218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800" kern="1200"/>
                  <a:t>Cloud computing</a:t>
                </a:r>
              </a:p>
            </p:txBody>
          </p:sp>
        </p:grpSp>
        <p:grpSp>
          <p:nvGrpSpPr>
            <p:cNvPr id="81" name="Group 80"/>
            <p:cNvGrpSpPr/>
            <p:nvPr/>
          </p:nvGrpSpPr>
          <p:grpSpPr>
            <a:xfrm>
              <a:off x="6990019" y="1838935"/>
              <a:ext cx="1588054" cy="312049"/>
              <a:chOff x="2745612" y="1670339"/>
              <a:chExt cx="1588054" cy="578342"/>
            </a:xfrm>
          </p:grpSpPr>
          <p:sp>
            <p:nvSpPr>
              <p:cNvPr id="117" name="Rounded Rectangle 116"/>
              <p:cNvSpPr/>
              <p:nvPr/>
            </p:nvSpPr>
            <p:spPr>
              <a:xfrm>
                <a:off x="2745612" y="1670339"/>
                <a:ext cx="1588054" cy="578342"/>
              </a:xfrm>
              <a:prstGeom prst="roundRect">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8" name="Rounded Rectangle 7"/>
              <p:cNvSpPr/>
              <p:nvPr/>
            </p:nvSpPr>
            <p:spPr>
              <a:xfrm>
                <a:off x="2773844" y="1698571"/>
                <a:ext cx="1531590" cy="5218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800" kern="1200"/>
                  <a:t>Integratie</a:t>
                </a:r>
              </a:p>
            </p:txBody>
          </p:sp>
        </p:grpSp>
        <p:sp>
          <p:nvSpPr>
            <p:cNvPr id="82" name="Rectangle 81"/>
            <p:cNvSpPr/>
            <p:nvPr/>
          </p:nvSpPr>
          <p:spPr>
            <a:xfrm>
              <a:off x="520947" y="2527238"/>
              <a:ext cx="1934764" cy="2782673"/>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050" b="1"/>
            </a:p>
          </p:txBody>
        </p:sp>
        <p:sp>
          <p:nvSpPr>
            <p:cNvPr id="83" name="Rectangle 82"/>
            <p:cNvSpPr/>
            <p:nvPr/>
          </p:nvSpPr>
          <p:spPr>
            <a:xfrm>
              <a:off x="3453902" y="2527238"/>
              <a:ext cx="1934764" cy="2782673"/>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050" b="1"/>
            </a:p>
          </p:txBody>
        </p:sp>
        <p:sp>
          <p:nvSpPr>
            <p:cNvPr id="84" name="Rectangle 83"/>
            <p:cNvSpPr/>
            <p:nvPr/>
          </p:nvSpPr>
          <p:spPr>
            <a:xfrm>
              <a:off x="6393398" y="2527238"/>
              <a:ext cx="1934764" cy="2782673"/>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050" b="1"/>
            </a:p>
          </p:txBody>
        </p:sp>
        <p:sp>
          <p:nvSpPr>
            <p:cNvPr id="85" name="Rounded Rectangle 84"/>
            <p:cNvSpPr/>
            <p:nvPr/>
          </p:nvSpPr>
          <p:spPr>
            <a:xfrm>
              <a:off x="724347" y="2858730"/>
              <a:ext cx="1547812" cy="716699"/>
            </a:xfrm>
            <a:prstGeom prst="roundRect">
              <a:avLst>
                <a:gd name="adj" fmla="val 10000"/>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6" name="Rounded Rectangle 6"/>
            <p:cNvSpPr/>
            <p:nvPr/>
          </p:nvSpPr>
          <p:spPr>
            <a:xfrm>
              <a:off x="739621" y="2858730"/>
              <a:ext cx="1501042" cy="6747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900" kern="1200">
                  <a:solidFill>
                    <a:schemeClr val="tx1"/>
                  </a:solidFill>
                </a:rPr>
                <a:t>Businessmodel</a:t>
              </a:r>
            </a:p>
          </p:txBody>
        </p:sp>
        <p:sp>
          <p:nvSpPr>
            <p:cNvPr id="87" name="Rounded Rectangle 86"/>
            <p:cNvSpPr/>
            <p:nvPr/>
          </p:nvSpPr>
          <p:spPr>
            <a:xfrm>
              <a:off x="724347" y="3685690"/>
              <a:ext cx="1547812" cy="716699"/>
            </a:xfrm>
            <a:prstGeom prst="roundRect">
              <a:avLst>
                <a:gd name="adj" fmla="val 10000"/>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8" name="Rounded Rectangle 8"/>
            <p:cNvSpPr/>
            <p:nvPr/>
          </p:nvSpPr>
          <p:spPr>
            <a:xfrm>
              <a:off x="739621" y="3685690"/>
              <a:ext cx="1501042" cy="6747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900" kern="1200">
                  <a:solidFill>
                    <a:schemeClr val="tx1"/>
                  </a:solidFill>
                </a:rPr>
                <a:t>Bedrijfsfuncties</a:t>
              </a:r>
            </a:p>
          </p:txBody>
        </p:sp>
        <p:sp>
          <p:nvSpPr>
            <p:cNvPr id="89" name="Rounded Rectangle 88"/>
            <p:cNvSpPr/>
            <p:nvPr/>
          </p:nvSpPr>
          <p:spPr>
            <a:xfrm>
              <a:off x="724347" y="4491279"/>
              <a:ext cx="1547812" cy="716699"/>
            </a:xfrm>
            <a:prstGeom prst="roundRect">
              <a:avLst>
                <a:gd name="adj" fmla="val 10000"/>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0" name="Rounded Rectangle 10"/>
            <p:cNvSpPr/>
            <p:nvPr/>
          </p:nvSpPr>
          <p:spPr>
            <a:xfrm>
              <a:off x="739621" y="4512650"/>
              <a:ext cx="1501042" cy="6747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900" kern="1200">
                  <a:solidFill>
                    <a:schemeClr val="tx1"/>
                  </a:solidFill>
                </a:rPr>
                <a:t>Bedrijfsprocessen</a:t>
              </a:r>
            </a:p>
          </p:txBody>
        </p:sp>
        <p:sp>
          <p:nvSpPr>
            <p:cNvPr id="91" name="Rounded Rectangle 90"/>
            <p:cNvSpPr/>
            <p:nvPr/>
          </p:nvSpPr>
          <p:spPr>
            <a:xfrm>
              <a:off x="3643160" y="2838874"/>
              <a:ext cx="1547812" cy="1099941"/>
            </a:xfrm>
            <a:prstGeom prst="roundRect">
              <a:avLst>
                <a:gd name="adj" fmla="val 10000"/>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2" name="Rounded Rectangle 14"/>
            <p:cNvSpPr/>
            <p:nvPr/>
          </p:nvSpPr>
          <p:spPr>
            <a:xfrm>
              <a:off x="3679049" y="2871090"/>
              <a:ext cx="1476034" cy="10355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900" kern="1200">
                  <a:solidFill>
                    <a:srgbClr val="000000"/>
                  </a:solidFill>
                </a:rPr>
                <a:t>Informatie</a:t>
              </a:r>
            </a:p>
          </p:txBody>
        </p:sp>
        <p:sp>
          <p:nvSpPr>
            <p:cNvPr id="93" name="Rounded Rectangle 92"/>
            <p:cNvSpPr/>
            <p:nvPr/>
          </p:nvSpPr>
          <p:spPr>
            <a:xfrm>
              <a:off x="3643160" y="4108037"/>
              <a:ext cx="1547812" cy="1099941"/>
            </a:xfrm>
            <a:prstGeom prst="roundRect">
              <a:avLst>
                <a:gd name="adj" fmla="val 10000"/>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4" name="Rounded Rectangle 16"/>
            <p:cNvSpPr/>
            <p:nvPr/>
          </p:nvSpPr>
          <p:spPr>
            <a:xfrm>
              <a:off x="3679049" y="4140253"/>
              <a:ext cx="1476034" cy="10355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900" kern="1200">
                  <a:solidFill>
                    <a:srgbClr val="000000"/>
                  </a:solidFill>
                </a:rPr>
                <a:t>Applicaties</a:t>
              </a:r>
            </a:p>
          </p:txBody>
        </p:sp>
        <p:sp>
          <p:nvSpPr>
            <p:cNvPr id="95" name="Rounded Rectangle 18"/>
            <p:cNvSpPr/>
            <p:nvPr/>
          </p:nvSpPr>
          <p:spPr>
            <a:xfrm>
              <a:off x="6401755" y="2530444"/>
              <a:ext cx="1934765" cy="8436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t" anchorCtr="0">
              <a:noAutofit/>
            </a:bodyPr>
            <a:lstStyle/>
            <a:p>
              <a:pPr lvl="0" algn="ctr" defTabSz="666750">
                <a:lnSpc>
                  <a:spcPct val="90000"/>
                </a:lnSpc>
                <a:spcBef>
                  <a:spcPct val="0"/>
                </a:spcBef>
                <a:spcAft>
                  <a:spcPct val="35000"/>
                </a:spcAft>
              </a:pPr>
              <a:r>
                <a:rPr lang="en-US" sz="900" kern="1200"/>
                <a:t>Technologie</a:t>
              </a:r>
              <a:endParaRPr lang="en-US" sz="1000" kern="1200"/>
            </a:p>
          </p:txBody>
        </p:sp>
        <p:sp>
          <p:nvSpPr>
            <p:cNvPr id="96" name="Rounded Rectangle 95"/>
            <p:cNvSpPr/>
            <p:nvPr/>
          </p:nvSpPr>
          <p:spPr>
            <a:xfrm>
              <a:off x="6595231" y="2837270"/>
              <a:ext cx="1547812" cy="2371243"/>
            </a:xfrm>
            <a:prstGeom prst="roundRect">
              <a:avLst>
                <a:gd name="adj" fmla="val 10000"/>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7" name="Rounded Rectangle 20"/>
            <p:cNvSpPr/>
            <p:nvPr/>
          </p:nvSpPr>
          <p:spPr>
            <a:xfrm>
              <a:off x="6640565" y="2877964"/>
              <a:ext cx="1457144" cy="22898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900" kern="1200">
                  <a:solidFill>
                    <a:srgbClr val="000000"/>
                  </a:solidFill>
                </a:rPr>
                <a:t>Applicatieplatform</a:t>
              </a:r>
            </a:p>
          </p:txBody>
        </p:sp>
        <p:sp>
          <p:nvSpPr>
            <p:cNvPr id="98" name="Rounded Rectangle 18"/>
            <p:cNvSpPr/>
            <p:nvPr/>
          </p:nvSpPr>
          <p:spPr>
            <a:xfrm>
              <a:off x="3449684" y="2530444"/>
              <a:ext cx="1934765" cy="8436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t" anchorCtr="0">
              <a:noAutofit/>
            </a:bodyPr>
            <a:lstStyle/>
            <a:p>
              <a:pPr lvl="0" algn="ctr" defTabSz="666750">
                <a:lnSpc>
                  <a:spcPct val="90000"/>
                </a:lnSpc>
                <a:spcBef>
                  <a:spcPct val="0"/>
                </a:spcBef>
                <a:spcAft>
                  <a:spcPct val="35000"/>
                </a:spcAft>
              </a:pPr>
              <a:r>
                <a:rPr lang="en-US" sz="900" kern="1200"/>
                <a:t>Informatievoorziening</a:t>
              </a:r>
              <a:endParaRPr lang="en-US" sz="1000" kern="1200"/>
            </a:p>
          </p:txBody>
        </p:sp>
        <p:sp>
          <p:nvSpPr>
            <p:cNvPr id="99" name="Rounded Rectangle 18"/>
            <p:cNvSpPr/>
            <p:nvPr/>
          </p:nvSpPr>
          <p:spPr>
            <a:xfrm>
              <a:off x="522760" y="2522622"/>
              <a:ext cx="1934765" cy="8436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t" anchorCtr="0">
              <a:noAutofit/>
            </a:bodyPr>
            <a:lstStyle/>
            <a:p>
              <a:pPr lvl="0" algn="ctr" defTabSz="666750">
                <a:lnSpc>
                  <a:spcPct val="90000"/>
                </a:lnSpc>
                <a:spcBef>
                  <a:spcPct val="0"/>
                </a:spcBef>
                <a:spcAft>
                  <a:spcPct val="35000"/>
                </a:spcAft>
              </a:pPr>
              <a:r>
                <a:rPr lang="en-US" sz="900" kern="1200"/>
                <a:t>Business</a:t>
              </a:r>
              <a:endParaRPr lang="en-US" sz="1000" kern="1200"/>
            </a:p>
          </p:txBody>
        </p:sp>
        <p:sp>
          <p:nvSpPr>
            <p:cNvPr id="100" name="Rectangle 99"/>
            <p:cNvSpPr/>
            <p:nvPr/>
          </p:nvSpPr>
          <p:spPr>
            <a:xfrm>
              <a:off x="236815" y="5594274"/>
              <a:ext cx="8341258" cy="475470"/>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050" b="1"/>
            </a:p>
          </p:txBody>
        </p:sp>
        <p:grpSp>
          <p:nvGrpSpPr>
            <p:cNvPr id="101" name="Group 100"/>
            <p:cNvGrpSpPr/>
            <p:nvPr/>
          </p:nvGrpSpPr>
          <p:grpSpPr>
            <a:xfrm>
              <a:off x="683542" y="5683916"/>
              <a:ext cx="1588054" cy="312049"/>
              <a:chOff x="2745612" y="1670339"/>
              <a:chExt cx="1588054" cy="578342"/>
            </a:xfrm>
          </p:grpSpPr>
          <p:sp>
            <p:nvSpPr>
              <p:cNvPr id="115" name="Rounded Rectangle 114"/>
              <p:cNvSpPr/>
              <p:nvPr/>
            </p:nvSpPr>
            <p:spPr>
              <a:xfrm>
                <a:off x="2745612" y="1670339"/>
                <a:ext cx="1588054" cy="578342"/>
              </a:xfrm>
              <a:prstGeom prst="roundRect">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6" name="Rounded Rectangle 7"/>
              <p:cNvSpPr/>
              <p:nvPr/>
            </p:nvSpPr>
            <p:spPr>
              <a:xfrm>
                <a:off x="2773844" y="1698571"/>
                <a:ext cx="1531590" cy="5218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53340" rIns="0" bIns="53340" numCol="1" spcCol="1270" anchor="ctr" anchorCtr="0">
                <a:noAutofit/>
              </a:bodyPr>
              <a:lstStyle/>
              <a:p>
                <a:pPr lvl="0" algn="ctr" defTabSz="622300">
                  <a:lnSpc>
                    <a:spcPct val="90000"/>
                  </a:lnSpc>
                  <a:spcBef>
                    <a:spcPct val="0"/>
                  </a:spcBef>
                  <a:spcAft>
                    <a:spcPct val="35000"/>
                  </a:spcAft>
                </a:pPr>
                <a:r>
                  <a:rPr lang="en-US" sz="800" kern="1200"/>
                  <a:t>Enterprise-architectuur</a:t>
                </a:r>
              </a:p>
            </p:txBody>
          </p:sp>
        </p:grpSp>
        <p:grpSp>
          <p:nvGrpSpPr>
            <p:cNvPr id="102" name="Group 101"/>
            <p:cNvGrpSpPr/>
            <p:nvPr/>
          </p:nvGrpSpPr>
          <p:grpSpPr>
            <a:xfrm>
              <a:off x="3623039" y="5683916"/>
              <a:ext cx="1588054" cy="312049"/>
              <a:chOff x="2745612" y="1670339"/>
              <a:chExt cx="1588054" cy="578342"/>
            </a:xfrm>
          </p:grpSpPr>
          <p:sp>
            <p:nvSpPr>
              <p:cNvPr id="113" name="Rounded Rectangle 112"/>
              <p:cNvSpPr/>
              <p:nvPr/>
            </p:nvSpPr>
            <p:spPr>
              <a:xfrm>
                <a:off x="2745612" y="1670339"/>
                <a:ext cx="1588054" cy="578342"/>
              </a:xfrm>
              <a:prstGeom prst="roundRect">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4" name="Rounded Rectangle 7"/>
              <p:cNvSpPr/>
              <p:nvPr/>
            </p:nvSpPr>
            <p:spPr>
              <a:xfrm>
                <a:off x="2773844" y="1698571"/>
                <a:ext cx="1531590" cy="5218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800" kern="1200"/>
                  <a:t>Gebruik van HORA</a:t>
                </a:r>
              </a:p>
            </p:txBody>
          </p:sp>
        </p:grpSp>
        <p:grpSp>
          <p:nvGrpSpPr>
            <p:cNvPr id="103" name="Group 102"/>
            <p:cNvGrpSpPr/>
            <p:nvPr/>
          </p:nvGrpSpPr>
          <p:grpSpPr>
            <a:xfrm>
              <a:off x="6575110" y="5683916"/>
              <a:ext cx="1588054" cy="312049"/>
              <a:chOff x="2745612" y="1670339"/>
              <a:chExt cx="1588054" cy="578342"/>
            </a:xfrm>
          </p:grpSpPr>
          <p:sp>
            <p:nvSpPr>
              <p:cNvPr id="111" name="Rounded Rectangle 110"/>
              <p:cNvSpPr/>
              <p:nvPr/>
            </p:nvSpPr>
            <p:spPr>
              <a:xfrm>
                <a:off x="2745612" y="1670339"/>
                <a:ext cx="1588054" cy="578342"/>
              </a:xfrm>
              <a:prstGeom prst="roundRect">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2" name="Rounded Rectangle 7"/>
              <p:cNvSpPr/>
              <p:nvPr/>
            </p:nvSpPr>
            <p:spPr>
              <a:xfrm>
                <a:off x="2773844" y="1698571"/>
                <a:ext cx="1531590" cy="5218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800" kern="1200"/>
                  <a:t>Competentie-ontwikkeling</a:t>
                </a:r>
              </a:p>
            </p:txBody>
          </p:sp>
        </p:grpSp>
        <p:sp>
          <p:nvSpPr>
            <p:cNvPr id="104" name="Rectangle 103"/>
            <p:cNvSpPr/>
            <p:nvPr/>
          </p:nvSpPr>
          <p:spPr>
            <a:xfrm>
              <a:off x="82705" y="6143605"/>
              <a:ext cx="8668722" cy="345006"/>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050" b="1"/>
            </a:p>
          </p:txBody>
        </p:sp>
        <p:sp>
          <p:nvSpPr>
            <p:cNvPr id="105" name="Rectangle 104"/>
            <p:cNvSpPr/>
            <p:nvPr/>
          </p:nvSpPr>
          <p:spPr>
            <a:xfrm>
              <a:off x="447126" y="2308847"/>
              <a:ext cx="2082407" cy="218688"/>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050" b="1"/>
            </a:p>
          </p:txBody>
        </p:sp>
        <p:sp>
          <p:nvSpPr>
            <p:cNvPr id="106" name="Rectangle 105"/>
            <p:cNvSpPr/>
            <p:nvPr/>
          </p:nvSpPr>
          <p:spPr>
            <a:xfrm>
              <a:off x="447126" y="5291184"/>
              <a:ext cx="2082407" cy="218688"/>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050" b="1"/>
            </a:p>
          </p:txBody>
        </p:sp>
        <p:sp>
          <p:nvSpPr>
            <p:cNvPr id="107" name="Rectangle 106"/>
            <p:cNvSpPr/>
            <p:nvPr/>
          </p:nvSpPr>
          <p:spPr>
            <a:xfrm>
              <a:off x="3380081" y="2311756"/>
              <a:ext cx="2082407" cy="218688"/>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050" b="1"/>
            </a:p>
          </p:txBody>
        </p:sp>
        <p:sp>
          <p:nvSpPr>
            <p:cNvPr id="108" name="Rectangle 107"/>
            <p:cNvSpPr/>
            <p:nvPr/>
          </p:nvSpPr>
          <p:spPr>
            <a:xfrm>
              <a:off x="3380081" y="5294093"/>
              <a:ext cx="2082407" cy="218688"/>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050" b="1"/>
            </a:p>
          </p:txBody>
        </p:sp>
        <p:sp>
          <p:nvSpPr>
            <p:cNvPr id="109" name="Rectangle 108"/>
            <p:cNvSpPr/>
            <p:nvPr/>
          </p:nvSpPr>
          <p:spPr>
            <a:xfrm>
              <a:off x="6319577" y="2311756"/>
              <a:ext cx="2082407" cy="218688"/>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050" b="1"/>
            </a:p>
          </p:txBody>
        </p:sp>
        <p:sp>
          <p:nvSpPr>
            <p:cNvPr id="110" name="Rectangle 109"/>
            <p:cNvSpPr/>
            <p:nvPr/>
          </p:nvSpPr>
          <p:spPr>
            <a:xfrm>
              <a:off x="6319577" y="5294093"/>
              <a:ext cx="2082407" cy="218688"/>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050" b="1"/>
            </a:p>
          </p:txBody>
        </p:sp>
      </p:grpSp>
      <p:pic>
        <p:nvPicPr>
          <p:cNvPr id="63" name="Afbeelding 62" descr="CC By licentie.JPG"/>
          <p:cNvPicPr>
            <a:picLocks noChangeAspect="1"/>
          </p:cNvPicPr>
          <p:nvPr/>
        </p:nvPicPr>
        <p:blipFill>
          <a:blip r:embed="rId4" cstate="print"/>
          <a:stretch>
            <a:fillRect/>
          </a:stretch>
        </p:blipFill>
        <p:spPr>
          <a:xfrm>
            <a:off x="256135" y="385289"/>
            <a:ext cx="1440160" cy="50387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 drie onderdelen van HORA</a:t>
            </a:r>
          </a:p>
        </p:txBody>
      </p:sp>
      <p:sp>
        <p:nvSpPr>
          <p:cNvPr id="3" name="Content Placeholder 2"/>
          <p:cNvSpPr>
            <a:spLocks noGrp="1"/>
          </p:cNvSpPr>
          <p:nvPr>
            <p:ph idx="1"/>
          </p:nvPr>
        </p:nvSpPr>
        <p:spPr/>
        <p:txBody>
          <a:bodyPr>
            <a:normAutofit/>
          </a:bodyPr>
          <a:lstStyle/>
          <a:p>
            <a:pPr marL="0" indent="0">
              <a:buNone/>
            </a:pPr>
            <a:endParaRPr lang="en-US" sz="1400" b="1" dirty="0"/>
          </a:p>
          <a:p>
            <a:pPr marL="0" indent="0">
              <a:buNone/>
            </a:pPr>
            <a:endParaRPr lang="en-US" sz="1800" b="1" dirty="0"/>
          </a:p>
          <a:p>
            <a:pPr marL="0" indent="0">
              <a:buNone/>
            </a:pPr>
            <a:r>
              <a:rPr lang="en-US" sz="1200" b="1" dirty="0" err="1"/>
              <a:t>Architectuurvisie</a:t>
            </a:r>
            <a:endParaRPr lang="en-US" sz="2000" b="1" dirty="0"/>
          </a:p>
          <a:p>
            <a:pPr marL="0" indent="0">
              <a:buNone/>
            </a:pPr>
            <a:endParaRPr lang="en-US" sz="2000" dirty="0"/>
          </a:p>
          <a:p>
            <a:pPr marL="0" indent="0">
              <a:buNone/>
            </a:pPr>
            <a:endParaRPr lang="en-US" sz="2000" b="1" dirty="0"/>
          </a:p>
          <a:p>
            <a:pPr marL="0" indent="0">
              <a:buNone/>
            </a:pPr>
            <a:endParaRPr lang="en-US" sz="1600" b="1" dirty="0"/>
          </a:p>
          <a:p>
            <a:pPr marL="0" indent="0">
              <a:buNone/>
            </a:pPr>
            <a:endParaRPr lang="en-US" sz="1200" b="1" dirty="0"/>
          </a:p>
          <a:p>
            <a:pPr marL="0" indent="0">
              <a:buNone/>
            </a:pPr>
            <a:endParaRPr lang="en-US" sz="1600" b="1" dirty="0"/>
          </a:p>
          <a:p>
            <a:pPr marL="0" indent="0">
              <a:buNone/>
            </a:pPr>
            <a:r>
              <a:rPr lang="en-US" sz="1200" b="1" dirty="0" err="1"/>
              <a:t>Referentiemodellen</a:t>
            </a:r>
            <a:endParaRPr lang="en-US" sz="2000" b="1" dirty="0"/>
          </a:p>
          <a:p>
            <a:pPr marL="0" indent="0">
              <a:buNone/>
            </a:pPr>
            <a:endParaRPr lang="en-US" sz="2000" dirty="0"/>
          </a:p>
          <a:p>
            <a:pPr marL="0" indent="0">
              <a:buNone/>
            </a:pPr>
            <a:endParaRPr lang="en-US" sz="2000" b="1" dirty="0"/>
          </a:p>
          <a:p>
            <a:pPr marL="0" indent="0">
              <a:buNone/>
            </a:pPr>
            <a:endParaRPr lang="en-US" sz="1200" b="1" dirty="0"/>
          </a:p>
          <a:p>
            <a:pPr marL="0" indent="0">
              <a:buNone/>
            </a:pPr>
            <a:endParaRPr lang="en-US" sz="1400" b="1" dirty="0"/>
          </a:p>
          <a:p>
            <a:pPr marL="0" indent="0">
              <a:buNone/>
            </a:pPr>
            <a:r>
              <a:rPr lang="en-US" sz="1200" b="1" dirty="0" err="1"/>
              <a:t>Implementatie</a:t>
            </a:r>
            <a:r>
              <a:rPr lang="en-US" sz="1200" b="1" dirty="0"/>
              <a:t>-</a:t>
            </a:r>
            <a:br>
              <a:rPr lang="en-US" sz="1200" b="1" dirty="0"/>
            </a:br>
            <a:r>
              <a:rPr lang="en-US" sz="1200" b="1" dirty="0" err="1"/>
              <a:t>hulpmiddelen</a:t>
            </a:r>
            <a:endParaRPr lang="en-US" sz="1800" dirty="0"/>
          </a:p>
        </p:txBody>
      </p:sp>
      <p:grpSp>
        <p:nvGrpSpPr>
          <p:cNvPr id="61" name="Group 60"/>
          <p:cNvGrpSpPr/>
          <p:nvPr/>
        </p:nvGrpSpPr>
        <p:grpSpPr>
          <a:xfrm>
            <a:off x="2374152" y="1700808"/>
            <a:ext cx="6397457" cy="4274030"/>
            <a:chOff x="12574" y="595130"/>
            <a:chExt cx="8821484" cy="5893481"/>
          </a:xfrm>
        </p:grpSpPr>
        <p:sp>
          <p:nvSpPr>
            <p:cNvPr id="4" name="Rectangle 3"/>
            <p:cNvSpPr/>
            <p:nvPr/>
          </p:nvSpPr>
          <p:spPr>
            <a:xfrm>
              <a:off x="173950" y="1747897"/>
              <a:ext cx="8514612" cy="475200"/>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sp>
          <p:nvSpPr>
            <p:cNvPr id="5" name="Isosceles Triangle 4"/>
            <p:cNvSpPr/>
            <p:nvPr/>
          </p:nvSpPr>
          <p:spPr>
            <a:xfrm>
              <a:off x="12574" y="595130"/>
              <a:ext cx="8821484" cy="1060610"/>
            </a:xfrm>
            <a:prstGeom prst="triangle">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sp>
          <p:nvSpPr>
            <p:cNvPr id="6" name="Rounded Rectangle 5"/>
            <p:cNvSpPr/>
            <p:nvPr/>
          </p:nvSpPr>
          <p:spPr>
            <a:xfrm>
              <a:off x="3623039" y="865615"/>
              <a:ext cx="1588054" cy="313200"/>
            </a:xfrm>
            <a:prstGeom prst="roundRect">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Rounded Rectangle 5"/>
            <p:cNvSpPr/>
            <p:nvPr/>
          </p:nvSpPr>
          <p:spPr>
            <a:xfrm>
              <a:off x="3651271" y="880904"/>
              <a:ext cx="1531590" cy="2826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000" kern="1200"/>
                <a:t>Ontwikkelingen</a:t>
              </a:r>
            </a:p>
          </p:txBody>
        </p:sp>
        <p:grpSp>
          <p:nvGrpSpPr>
            <p:cNvPr id="11" name="Group 10"/>
            <p:cNvGrpSpPr/>
            <p:nvPr/>
          </p:nvGrpSpPr>
          <p:grpSpPr>
            <a:xfrm>
              <a:off x="256060" y="1838935"/>
              <a:ext cx="1588054" cy="312049"/>
              <a:chOff x="2745612" y="1670339"/>
              <a:chExt cx="1588054" cy="578342"/>
            </a:xfrm>
          </p:grpSpPr>
          <p:sp>
            <p:nvSpPr>
              <p:cNvPr id="12" name="Rounded Rectangle 11"/>
              <p:cNvSpPr/>
              <p:nvPr/>
            </p:nvSpPr>
            <p:spPr>
              <a:xfrm>
                <a:off x="2745612" y="1670339"/>
                <a:ext cx="1588054" cy="578342"/>
              </a:xfrm>
              <a:prstGeom prst="roundRect">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Rounded Rectangle 7"/>
              <p:cNvSpPr/>
              <p:nvPr/>
            </p:nvSpPr>
            <p:spPr>
              <a:xfrm>
                <a:off x="2773844" y="1698571"/>
                <a:ext cx="1531590" cy="5218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53340" rIns="0" bIns="53340" numCol="1" spcCol="1270" anchor="ctr" anchorCtr="0">
                <a:noAutofit/>
              </a:bodyPr>
              <a:lstStyle/>
              <a:p>
                <a:pPr lvl="0" algn="ctr" defTabSz="622300">
                  <a:lnSpc>
                    <a:spcPct val="90000"/>
                  </a:lnSpc>
                  <a:spcBef>
                    <a:spcPct val="0"/>
                  </a:spcBef>
                  <a:spcAft>
                    <a:spcPct val="35000"/>
                  </a:spcAft>
                </a:pPr>
                <a:r>
                  <a:rPr lang="en-US" sz="900" kern="1200"/>
                  <a:t>Digitaal leren &amp; werken</a:t>
                </a:r>
              </a:p>
            </p:txBody>
          </p:sp>
        </p:grpSp>
        <p:grpSp>
          <p:nvGrpSpPr>
            <p:cNvPr id="14" name="Group 13"/>
            <p:cNvGrpSpPr/>
            <p:nvPr/>
          </p:nvGrpSpPr>
          <p:grpSpPr>
            <a:xfrm>
              <a:off x="1939550" y="1838935"/>
              <a:ext cx="1588054" cy="312049"/>
              <a:chOff x="2745612" y="1670339"/>
              <a:chExt cx="1588054" cy="578342"/>
            </a:xfrm>
          </p:grpSpPr>
          <p:sp>
            <p:nvSpPr>
              <p:cNvPr id="15" name="Rounded Rectangle 14"/>
              <p:cNvSpPr/>
              <p:nvPr/>
            </p:nvSpPr>
            <p:spPr>
              <a:xfrm>
                <a:off x="2745612" y="1670339"/>
                <a:ext cx="1588054" cy="578342"/>
              </a:xfrm>
              <a:prstGeom prst="roundRect">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ounded Rectangle 7"/>
              <p:cNvSpPr/>
              <p:nvPr/>
            </p:nvSpPr>
            <p:spPr>
              <a:xfrm>
                <a:off x="2773844" y="1698571"/>
                <a:ext cx="1531590" cy="5218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900" kern="1200"/>
                  <a:t>Studentmobiliteit</a:t>
                </a:r>
              </a:p>
            </p:txBody>
          </p:sp>
        </p:grpSp>
        <p:grpSp>
          <p:nvGrpSpPr>
            <p:cNvPr id="17" name="Group 16"/>
            <p:cNvGrpSpPr/>
            <p:nvPr/>
          </p:nvGrpSpPr>
          <p:grpSpPr>
            <a:xfrm>
              <a:off x="3623039" y="1838935"/>
              <a:ext cx="1588054" cy="312049"/>
              <a:chOff x="2745612" y="1670339"/>
              <a:chExt cx="1588054" cy="578342"/>
            </a:xfrm>
          </p:grpSpPr>
          <p:sp>
            <p:nvSpPr>
              <p:cNvPr id="18" name="Rounded Rectangle 17"/>
              <p:cNvSpPr/>
              <p:nvPr/>
            </p:nvSpPr>
            <p:spPr>
              <a:xfrm>
                <a:off x="2745612" y="1670339"/>
                <a:ext cx="1588054" cy="578342"/>
              </a:xfrm>
              <a:prstGeom prst="roundRect">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Rounded Rectangle 7"/>
              <p:cNvSpPr/>
              <p:nvPr/>
            </p:nvSpPr>
            <p:spPr>
              <a:xfrm>
                <a:off x="2773844" y="1698571"/>
                <a:ext cx="1531590" cy="5218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900" kern="1200"/>
                  <a:t>Onderzoeksdata</a:t>
                </a:r>
              </a:p>
            </p:txBody>
          </p:sp>
        </p:grpSp>
        <p:grpSp>
          <p:nvGrpSpPr>
            <p:cNvPr id="20" name="Group 19"/>
            <p:cNvGrpSpPr/>
            <p:nvPr/>
          </p:nvGrpSpPr>
          <p:grpSpPr>
            <a:xfrm>
              <a:off x="5306530" y="1838935"/>
              <a:ext cx="1588054" cy="312049"/>
              <a:chOff x="2745612" y="1670339"/>
              <a:chExt cx="1588054" cy="578342"/>
            </a:xfrm>
          </p:grpSpPr>
          <p:sp>
            <p:nvSpPr>
              <p:cNvPr id="21" name="Rounded Rectangle 20"/>
              <p:cNvSpPr/>
              <p:nvPr/>
            </p:nvSpPr>
            <p:spPr>
              <a:xfrm>
                <a:off x="2745612" y="1670339"/>
                <a:ext cx="1588054" cy="578342"/>
              </a:xfrm>
              <a:prstGeom prst="roundRect">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Rounded Rectangle 7"/>
              <p:cNvSpPr/>
              <p:nvPr/>
            </p:nvSpPr>
            <p:spPr>
              <a:xfrm>
                <a:off x="2773844" y="1698571"/>
                <a:ext cx="1531590" cy="5218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900" kern="1200"/>
                  <a:t>Cloud computing</a:t>
                </a:r>
              </a:p>
            </p:txBody>
          </p:sp>
        </p:grpSp>
        <p:grpSp>
          <p:nvGrpSpPr>
            <p:cNvPr id="23" name="Group 22"/>
            <p:cNvGrpSpPr/>
            <p:nvPr/>
          </p:nvGrpSpPr>
          <p:grpSpPr>
            <a:xfrm>
              <a:off x="6990019" y="1838935"/>
              <a:ext cx="1588054" cy="312049"/>
              <a:chOff x="2745612" y="1670339"/>
              <a:chExt cx="1588054" cy="578342"/>
            </a:xfrm>
          </p:grpSpPr>
          <p:sp>
            <p:nvSpPr>
              <p:cNvPr id="24" name="Rounded Rectangle 23"/>
              <p:cNvSpPr/>
              <p:nvPr/>
            </p:nvSpPr>
            <p:spPr>
              <a:xfrm>
                <a:off x="2745612" y="1670339"/>
                <a:ext cx="1588054" cy="578342"/>
              </a:xfrm>
              <a:prstGeom prst="roundRect">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Rounded Rectangle 7"/>
              <p:cNvSpPr/>
              <p:nvPr/>
            </p:nvSpPr>
            <p:spPr>
              <a:xfrm>
                <a:off x="2773844" y="1698571"/>
                <a:ext cx="1531590" cy="5218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900" kern="1200"/>
                  <a:t>Integratie</a:t>
                </a:r>
              </a:p>
            </p:txBody>
          </p:sp>
        </p:grpSp>
        <p:sp>
          <p:nvSpPr>
            <p:cNvPr id="26" name="Rectangle 25"/>
            <p:cNvSpPr/>
            <p:nvPr/>
          </p:nvSpPr>
          <p:spPr>
            <a:xfrm>
              <a:off x="520947" y="2527238"/>
              <a:ext cx="1934764" cy="2782673"/>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sp>
          <p:nvSpPr>
            <p:cNvPr id="27" name="Rectangle 26"/>
            <p:cNvSpPr/>
            <p:nvPr/>
          </p:nvSpPr>
          <p:spPr>
            <a:xfrm>
              <a:off x="3453902" y="2527238"/>
              <a:ext cx="1934764" cy="2782673"/>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sp>
          <p:nvSpPr>
            <p:cNvPr id="28" name="Rectangle 27"/>
            <p:cNvSpPr/>
            <p:nvPr/>
          </p:nvSpPr>
          <p:spPr>
            <a:xfrm>
              <a:off x="6393398" y="2527238"/>
              <a:ext cx="1934764" cy="2782673"/>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sp>
          <p:nvSpPr>
            <p:cNvPr id="29" name="Rounded Rectangle 28"/>
            <p:cNvSpPr/>
            <p:nvPr/>
          </p:nvSpPr>
          <p:spPr>
            <a:xfrm>
              <a:off x="724347" y="2858730"/>
              <a:ext cx="1547812" cy="716699"/>
            </a:xfrm>
            <a:prstGeom prst="roundRect">
              <a:avLst>
                <a:gd name="adj" fmla="val 10000"/>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0" name="Rounded Rectangle 6"/>
            <p:cNvSpPr/>
            <p:nvPr/>
          </p:nvSpPr>
          <p:spPr>
            <a:xfrm>
              <a:off x="739621" y="2858730"/>
              <a:ext cx="1501042" cy="6747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000" kern="1200">
                  <a:solidFill>
                    <a:schemeClr val="tx1"/>
                  </a:solidFill>
                </a:rPr>
                <a:t>Businessmodel</a:t>
              </a:r>
            </a:p>
          </p:txBody>
        </p:sp>
        <p:sp>
          <p:nvSpPr>
            <p:cNvPr id="31" name="Rounded Rectangle 30"/>
            <p:cNvSpPr/>
            <p:nvPr/>
          </p:nvSpPr>
          <p:spPr>
            <a:xfrm>
              <a:off x="724347" y="3685690"/>
              <a:ext cx="1547812" cy="716699"/>
            </a:xfrm>
            <a:prstGeom prst="roundRect">
              <a:avLst>
                <a:gd name="adj" fmla="val 10000"/>
              </a:avLst>
            </a:prstGeom>
            <a:solidFill>
              <a:schemeClr val="bg1">
                <a:alpha val="90000"/>
              </a:schemeClr>
            </a:solidFill>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2" name="Rounded Rectangle 8"/>
            <p:cNvSpPr/>
            <p:nvPr/>
          </p:nvSpPr>
          <p:spPr>
            <a:xfrm>
              <a:off x="739621" y="3685690"/>
              <a:ext cx="1501042" cy="6747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000" kern="1200">
                  <a:solidFill>
                    <a:schemeClr val="tx1"/>
                  </a:solidFill>
                </a:rPr>
                <a:t>Bedrijfsfuncties</a:t>
              </a:r>
            </a:p>
          </p:txBody>
        </p:sp>
        <p:sp>
          <p:nvSpPr>
            <p:cNvPr id="33" name="Rounded Rectangle 32"/>
            <p:cNvSpPr/>
            <p:nvPr/>
          </p:nvSpPr>
          <p:spPr>
            <a:xfrm>
              <a:off x="724347" y="4491279"/>
              <a:ext cx="1547812" cy="716699"/>
            </a:xfrm>
            <a:prstGeom prst="roundRect">
              <a:avLst>
                <a:gd name="adj" fmla="val 10000"/>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4" name="Rounded Rectangle 10"/>
            <p:cNvSpPr/>
            <p:nvPr/>
          </p:nvSpPr>
          <p:spPr>
            <a:xfrm>
              <a:off x="739621" y="4512650"/>
              <a:ext cx="1501042" cy="6747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000" kern="1200">
                  <a:solidFill>
                    <a:schemeClr val="tx1"/>
                  </a:solidFill>
                </a:rPr>
                <a:t>Bedrijfsprocessen</a:t>
              </a:r>
            </a:p>
          </p:txBody>
        </p:sp>
        <p:sp>
          <p:nvSpPr>
            <p:cNvPr id="35" name="Rounded Rectangle 34"/>
            <p:cNvSpPr/>
            <p:nvPr/>
          </p:nvSpPr>
          <p:spPr>
            <a:xfrm>
              <a:off x="3643160" y="2838874"/>
              <a:ext cx="1547812" cy="1099941"/>
            </a:xfrm>
            <a:prstGeom prst="roundRect">
              <a:avLst>
                <a:gd name="adj" fmla="val 10000"/>
              </a:avLst>
            </a:prstGeom>
            <a:solidFill>
              <a:srgbClr val="FFFF00">
                <a:alpha val="90000"/>
              </a:srgbClr>
            </a:solidFill>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6" name="Rounded Rectangle 14"/>
            <p:cNvSpPr/>
            <p:nvPr/>
          </p:nvSpPr>
          <p:spPr>
            <a:xfrm>
              <a:off x="3679049" y="2871090"/>
              <a:ext cx="1476034" cy="10355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000" kern="1200">
                  <a:solidFill>
                    <a:srgbClr val="000000"/>
                  </a:solidFill>
                </a:rPr>
                <a:t>Informatie</a:t>
              </a:r>
            </a:p>
          </p:txBody>
        </p:sp>
        <p:sp>
          <p:nvSpPr>
            <p:cNvPr id="37" name="Rounded Rectangle 36"/>
            <p:cNvSpPr/>
            <p:nvPr/>
          </p:nvSpPr>
          <p:spPr>
            <a:xfrm>
              <a:off x="3643160" y="4108037"/>
              <a:ext cx="1547812" cy="1099941"/>
            </a:xfrm>
            <a:prstGeom prst="roundRect">
              <a:avLst>
                <a:gd name="adj" fmla="val 10000"/>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8" name="Rounded Rectangle 16"/>
            <p:cNvSpPr/>
            <p:nvPr/>
          </p:nvSpPr>
          <p:spPr>
            <a:xfrm>
              <a:off x="3679049" y="4140253"/>
              <a:ext cx="1476034" cy="10355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000" kern="1200" dirty="0">
                  <a:solidFill>
                    <a:srgbClr val="000000"/>
                  </a:solidFill>
                </a:rPr>
                <a:t>Applicaties</a:t>
              </a:r>
            </a:p>
          </p:txBody>
        </p:sp>
        <p:sp>
          <p:nvSpPr>
            <p:cNvPr id="39" name="Rounded Rectangle 18"/>
            <p:cNvSpPr/>
            <p:nvPr/>
          </p:nvSpPr>
          <p:spPr>
            <a:xfrm>
              <a:off x="6401755" y="2530444"/>
              <a:ext cx="1934765" cy="8436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t" anchorCtr="0">
              <a:noAutofit/>
            </a:bodyPr>
            <a:lstStyle/>
            <a:p>
              <a:pPr lvl="0" algn="ctr" defTabSz="666750">
                <a:lnSpc>
                  <a:spcPct val="90000"/>
                </a:lnSpc>
                <a:spcBef>
                  <a:spcPct val="0"/>
                </a:spcBef>
                <a:spcAft>
                  <a:spcPct val="35000"/>
                </a:spcAft>
              </a:pPr>
              <a:r>
                <a:rPr lang="en-US" sz="1000" kern="1200"/>
                <a:t>Technologie</a:t>
              </a:r>
              <a:endParaRPr lang="en-US" sz="1050" kern="1200"/>
            </a:p>
          </p:txBody>
        </p:sp>
        <p:sp>
          <p:nvSpPr>
            <p:cNvPr id="40" name="Rounded Rectangle 39"/>
            <p:cNvSpPr/>
            <p:nvPr/>
          </p:nvSpPr>
          <p:spPr>
            <a:xfrm>
              <a:off x="6595231" y="2837270"/>
              <a:ext cx="1547812" cy="2371243"/>
            </a:xfrm>
            <a:prstGeom prst="roundRect">
              <a:avLst>
                <a:gd name="adj" fmla="val 10000"/>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1" name="Rounded Rectangle 20"/>
            <p:cNvSpPr/>
            <p:nvPr/>
          </p:nvSpPr>
          <p:spPr>
            <a:xfrm>
              <a:off x="6640565" y="2877964"/>
              <a:ext cx="1457144" cy="22898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000" kern="1200">
                  <a:solidFill>
                    <a:srgbClr val="000000"/>
                  </a:solidFill>
                </a:rPr>
                <a:t>Applicatieplatform</a:t>
              </a:r>
            </a:p>
          </p:txBody>
        </p:sp>
        <p:sp>
          <p:nvSpPr>
            <p:cNvPr id="42" name="Rounded Rectangle 18"/>
            <p:cNvSpPr/>
            <p:nvPr/>
          </p:nvSpPr>
          <p:spPr>
            <a:xfrm>
              <a:off x="3449684" y="2530444"/>
              <a:ext cx="1934765" cy="8436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t" anchorCtr="0">
              <a:noAutofit/>
            </a:bodyPr>
            <a:lstStyle/>
            <a:p>
              <a:pPr lvl="0" algn="ctr" defTabSz="666750">
                <a:lnSpc>
                  <a:spcPct val="90000"/>
                </a:lnSpc>
                <a:spcBef>
                  <a:spcPct val="0"/>
                </a:spcBef>
                <a:spcAft>
                  <a:spcPct val="35000"/>
                </a:spcAft>
              </a:pPr>
              <a:r>
                <a:rPr lang="en-US" sz="1000" kern="1200"/>
                <a:t>Informatievoorziening</a:t>
              </a:r>
              <a:endParaRPr lang="en-US" sz="1050" kern="1200"/>
            </a:p>
          </p:txBody>
        </p:sp>
        <p:sp>
          <p:nvSpPr>
            <p:cNvPr id="43" name="Rounded Rectangle 18"/>
            <p:cNvSpPr/>
            <p:nvPr/>
          </p:nvSpPr>
          <p:spPr>
            <a:xfrm>
              <a:off x="522760" y="2522622"/>
              <a:ext cx="1934765" cy="8436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t" anchorCtr="0">
              <a:noAutofit/>
            </a:bodyPr>
            <a:lstStyle/>
            <a:p>
              <a:pPr lvl="0" algn="ctr" defTabSz="666750">
                <a:lnSpc>
                  <a:spcPct val="90000"/>
                </a:lnSpc>
                <a:spcBef>
                  <a:spcPct val="0"/>
                </a:spcBef>
                <a:spcAft>
                  <a:spcPct val="35000"/>
                </a:spcAft>
              </a:pPr>
              <a:r>
                <a:rPr lang="en-US" sz="1000" kern="1200"/>
                <a:t>Business</a:t>
              </a:r>
              <a:endParaRPr lang="en-US" sz="1050" kern="1200"/>
            </a:p>
          </p:txBody>
        </p:sp>
        <p:sp>
          <p:nvSpPr>
            <p:cNvPr id="44" name="Rectangle 43"/>
            <p:cNvSpPr/>
            <p:nvPr/>
          </p:nvSpPr>
          <p:spPr>
            <a:xfrm>
              <a:off x="236815" y="5594274"/>
              <a:ext cx="8341258" cy="475470"/>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grpSp>
          <p:nvGrpSpPr>
            <p:cNvPr id="45" name="Group 44"/>
            <p:cNvGrpSpPr/>
            <p:nvPr/>
          </p:nvGrpSpPr>
          <p:grpSpPr>
            <a:xfrm>
              <a:off x="683542" y="5683916"/>
              <a:ext cx="1588054" cy="312049"/>
              <a:chOff x="2745612" y="1670339"/>
              <a:chExt cx="1588054" cy="578342"/>
            </a:xfrm>
          </p:grpSpPr>
          <p:sp>
            <p:nvSpPr>
              <p:cNvPr id="46" name="Rounded Rectangle 45"/>
              <p:cNvSpPr/>
              <p:nvPr/>
            </p:nvSpPr>
            <p:spPr>
              <a:xfrm>
                <a:off x="2745612" y="1670339"/>
                <a:ext cx="1588054" cy="578342"/>
              </a:xfrm>
              <a:prstGeom prst="roundRect">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7" name="Rounded Rectangle 7"/>
              <p:cNvSpPr/>
              <p:nvPr/>
            </p:nvSpPr>
            <p:spPr>
              <a:xfrm>
                <a:off x="2773844" y="1698571"/>
                <a:ext cx="1531590" cy="5218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53340" rIns="0" bIns="53340" numCol="1" spcCol="1270" anchor="ctr" anchorCtr="0">
                <a:noAutofit/>
              </a:bodyPr>
              <a:lstStyle/>
              <a:p>
                <a:pPr lvl="0" algn="ctr" defTabSz="622300">
                  <a:lnSpc>
                    <a:spcPct val="90000"/>
                  </a:lnSpc>
                  <a:spcBef>
                    <a:spcPct val="0"/>
                  </a:spcBef>
                  <a:spcAft>
                    <a:spcPct val="35000"/>
                  </a:spcAft>
                </a:pPr>
                <a:r>
                  <a:rPr lang="en-US" sz="900" kern="1200"/>
                  <a:t>Enterprise-architectuur</a:t>
                </a:r>
              </a:p>
            </p:txBody>
          </p:sp>
        </p:grpSp>
        <p:grpSp>
          <p:nvGrpSpPr>
            <p:cNvPr id="48" name="Group 47"/>
            <p:cNvGrpSpPr/>
            <p:nvPr/>
          </p:nvGrpSpPr>
          <p:grpSpPr>
            <a:xfrm>
              <a:off x="3623039" y="5683916"/>
              <a:ext cx="1588054" cy="312049"/>
              <a:chOff x="2745612" y="1670339"/>
              <a:chExt cx="1588054" cy="578342"/>
            </a:xfrm>
          </p:grpSpPr>
          <p:sp>
            <p:nvSpPr>
              <p:cNvPr id="49" name="Rounded Rectangle 48"/>
              <p:cNvSpPr/>
              <p:nvPr/>
            </p:nvSpPr>
            <p:spPr>
              <a:xfrm>
                <a:off x="2745612" y="1670339"/>
                <a:ext cx="1588054" cy="578342"/>
              </a:xfrm>
              <a:prstGeom prst="roundRect">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0" name="Rounded Rectangle 7"/>
              <p:cNvSpPr/>
              <p:nvPr/>
            </p:nvSpPr>
            <p:spPr>
              <a:xfrm>
                <a:off x="2773844" y="1698571"/>
                <a:ext cx="1531590" cy="5218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900" kern="1200"/>
                  <a:t>Gebruik van HORA</a:t>
                </a:r>
              </a:p>
            </p:txBody>
          </p:sp>
        </p:grpSp>
        <p:grpSp>
          <p:nvGrpSpPr>
            <p:cNvPr id="51" name="Group 50"/>
            <p:cNvGrpSpPr/>
            <p:nvPr/>
          </p:nvGrpSpPr>
          <p:grpSpPr>
            <a:xfrm>
              <a:off x="6575110" y="5683916"/>
              <a:ext cx="1588054" cy="312049"/>
              <a:chOff x="2745612" y="1670339"/>
              <a:chExt cx="1588054" cy="578342"/>
            </a:xfrm>
          </p:grpSpPr>
          <p:sp>
            <p:nvSpPr>
              <p:cNvPr id="52" name="Rounded Rectangle 51"/>
              <p:cNvSpPr/>
              <p:nvPr/>
            </p:nvSpPr>
            <p:spPr>
              <a:xfrm>
                <a:off x="2745612" y="1670339"/>
                <a:ext cx="1588054" cy="578342"/>
              </a:xfrm>
              <a:prstGeom prst="roundRect">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3" name="Rounded Rectangle 7"/>
              <p:cNvSpPr/>
              <p:nvPr/>
            </p:nvSpPr>
            <p:spPr>
              <a:xfrm>
                <a:off x="2773844" y="1698571"/>
                <a:ext cx="1531590" cy="5218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900" kern="1200"/>
                  <a:t>Competentie-ontwikkeling</a:t>
                </a:r>
              </a:p>
            </p:txBody>
          </p:sp>
        </p:grpSp>
        <p:sp>
          <p:nvSpPr>
            <p:cNvPr id="54" name="Rectangle 53"/>
            <p:cNvSpPr/>
            <p:nvPr/>
          </p:nvSpPr>
          <p:spPr>
            <a:xfrm>
              <a:off x="82705" y="6143605"/>
              <a:ext cx="8668722" cy="345006"/>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sp>
          <p:nvSpPr>
            <p:cNvPr id="55" name="Rectangle 54"/>
            <p:cNvSpPr/>
            <p:nvPr/>
          </p:nvSpPr>
          <p:spPr>
            <a:xfrm>
              <a:off x="447126" y="2308847"/>
              <a:ext cx="2082407" cy="218688"/>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sp>
          <p:nvSpPr>
            <p:cNvPr id="56" name="Rectangle 55"/>
            <p:cNvSpPr/>
            <p:nvPr/>
          </p:nvSpPr>
          <p:spPr>
            <a:xfrm>
              <a:off x="447126" y="5291184"/>
              <a:ext cx="2082407" cy="218688"/>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sp>
          <p:nvSpPr>
            <p:cNvPr id="57" name="Rectangle 56"/>
            <p:cNvSpPr/>
            <p:nvPr/>
          </p:nvSpPr>
          <p:spPr>
            <a:xfrm>
              <a:off x="3380081" y="2311756"/>
              <a:ext cx="2082407" cy="218688"/>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sp>
          <p:nvSpPr>
            <p:cNvPr id="58" name="Rectangle 57"/>
            <p:cNvSpPr/>
            <p:nvPr/>
          </p:nvSpPr>
          <p:spPr>
            <a:xfrm>
              <a:off x="3380081" y="5294093"/>
              <a:ext cx="2082407" cy="218688"/>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sp>
          <p:nvSpPr>
            <p:cNvPr id="59" name="Rectangle 58"/>
            <p:cNvSpPr/>
            <p:nvPr/>
          </p:nvSpPr>
          <p:spPr>
            <a:xfrm>
              <a:off x="6319577" y="2311756"/>
              <a:ext cx="2082407" cy="218688"/>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sp>
          <p:nvSpPr>
            <p:cNvPr id="60" name="Rectangle 59"/>
            <p:cNvSpPr/>
            <p:nvPr/>
          </p:nvSpPr>
          <p:spPr>
            <a:xfrm>
              <a:off x="6319577" y="5294093"/>
              <a:ext cx="2082407" cy="218688"/>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grpSp>
      <p:sp>
        <p:nvSpPr>
          <p:cNvPr id="62" name="Left Brace 61"/>
          <p:cNvSpPr/>
          <p:nvPr/>
        </p:nvSpPr>
        <p:spPr>
          <a:xfrm>
            <a:off x="2123728" y="1772817"/>
            <a:ext cx="216024" cy="1080120"/>
          </a:xfrm>
          <a:prstGeom prst="leftBrace">
            <a:avLst/>
          </a:prstGeom>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64" name="Left Brace 63"/>
          <p:cNvSpPr/>
          <p:nvPr/>
        </p:nvSpPr>
        <p:spPr>
          <a:xfrm>
            <a:off x="2123728" y="2924944"/>
            <a:ext cx="216024" cy="2304256"/>
          </a:xfrm>
          <a:prstGeom prst="leftBrace">
            <a:avLst/>
          </a:prstGeom>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65" name="Left Brace 64"/>
          <p:cNvSpPr/>
          <p:nvPr/>
        </p:nvSpPr>
        <p:spPr>
          <a:xfrm>
            <a:off x="2123728" y="5301209"/>
            <a:ext cx="216024" cy="648072"/>
          </a:xfrm>
          <a:prstGeom prst="leftBrace">
            <a:avLst/>
          </a:prstGeom>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66" name="Rounded Rectangle 5"/>
          <p:cNvSpPr/>
          <p:nvPr/>
        </p:nvSpPr>
        <p:spPr>
          <a:xfrm>
            <a:off x="5004048" y="2162935"/>
            <a:ext cx="1151678" cy="227137"/>
          </a:xfrm>
          <a:prstGeom prst="roundRect">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r>
              <a:rPr lang="nl-NL" sz="1000" dirty="0" smtClean="0"/>
              <a:t>Principes</a:t>
            </a:r>
            <a:endParaRPr lang="en-US" sz="1000" dirty="0"/>
          </a:p>
        </p:txBody>
      </p:sp>
    </p:spTree>
    <p:extLst>
      <p:ext uri="{BB962C8B-B14F-4D97-AF65-F5344CB8AC3E}">
        <p14:creationId xmlns:p14="http://schemas.microsoft.com/office/powerpoint/2010/main" val="41869412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Rectangle 4"/>
          <p:cNvSpPr>
            <a:spLocks noChangeArrowheads="1"/>
          </p:cNvSpPr>
          <p:nvPr/>
        </p:nvSpPr>
        <p:spPr bwMode="auto">
          <a:xfrm>
            <a:off x="6660232" y="3284984"/>
            <a:ext cx="2016224" cy="1368152"/>
          </a:xfrm>
          <a:prstGeom prst="rect">
            <a:avLst/>
          </a:prstGeom>
          <a:solidFill>
            <a:schemeClr val="bg1">
              <a:lumMod val="85000"/>
            </a:schemeClr>
          </a:solidFill>
          <a:ln w="6350">
            <a:noFill/>
            <a:miter lim="800000"/>
            <a:headEnd/>
            <a:tailEnd/>
          </a:ln>
          <a:effectLst>
            <a:outerShdw blurRad="50800" dist="38100" dir="2700000" algn="tl" rotWithShape="0">
              <a:schemeClr val="bg1">
                <a:lumMod val="75000"/>
                <a:alpha val="43000"/>
              </a:schemeClr>
            </a:outerShdw>
          </a:effectLst>
        </p:spPr>
        <p:txBody>
          <a:bodyPr tIns="54000"/>
          <a:lstStyle/>
          <a:p>
            <a:pPr algn="ctr">
              <a:lnSpc>
                <a:spcPts val="1400"/>
              </a:lnSpc>
            </a:pPr>
            <a:r>
              <a:rPr lang="en-US" sz="1100" b="1" dirty="0" err="1" smtClean="0">
                <a:solidFill>
                  <a:srgbClr val="000000"/>
                </a:solidFill>
                <a:latin typeface="Arial" pitchFamily="34" charset="0"/>
              </a:rPr>
              <a:t>Informatieontsluiting</a:t>
            </a:r>
            <a:endParaRPr lang="nl-NL" sz="1100" b="1" dirty="0">
              <a:solidFill>
                <a:srgbClr val="000000"/>
              </a:solidFill>
              <a:latin typeface="Arial" pitchFamily="34" charset="0"/>
            </a:endParaRPr>
          </a:p>
        </p:txBody>
      </p:sp>
      <p:sp>
        <p:nvSpPr>
          <p:cNvPr id="391" name="Rectangle 4"/>
          <p:cNvSpPr>
            <a:spLocks noChangeArrowheads="1"/>
          </p:cNvSpPr>
          <p:nvPr/>
        </p:nvSpPr>
        <p:spPr bwMode="auto">
          <a:xfrm>
            <a:off x="4572000" y="1772815"/>
            <a:ext cx="2016224" cy="1710000"/>
          </a:xfrm>
          <a:prstGeom prst="rect">
            <a:avLst/>
          </a:prstGeom>
          <a:solidFill>
            <a:schemeClr val="bg1">
              <a:lumMod val="85000"/>
            </a:schemeClr>
          </a:solidFill>
          <a:ln w="6350">
            <a:noFill/>
            <a:miter lim="800000"/>
            <a:headEnd/>
            <a:tailEnd/>
          </a:ln>
          <a:effectLst>
            <a:outerShdw blurRad="50800" dist="38100" dir="2700000" algn="tl" rotWithShape="0">
              <a:schemeClr val="bg1">
                <a:lumMod val="75000"/>
                <a:alpha val="43000"/>
              </a:schemeClr>
            </a:outerShdw>
          </a:effectLst>
        </p:spPr>
        <p:txBody>
          <a:bodyPr tIns="54000"/>
          <a:lstStyle/>
          <a:p>
            <a:pPr algn="ctr">
              <a:lnSpc>
                <a:spcPts val="1400"/>
              </a:lnSpc>
            </a:pPr>
            <a:r>
              <a:rPr lang="en-US" sz="1100" b="1" smtClean="0">
                <a:solidFill>
                  <a:srgbClr val="000000"/>
                </a:solidFill>
                <a:latin typeface="Arial" pitchFamily="34" charset="0"/>
              </a:rPr>
              <a:t>Onderzoek</a:t>
            </a:r>
            <a:endParaRPr lang="nl-NL" sz="1100" b="1" dirty="0">
              <a:solidFill>
                <a:srgbClr val="000000"/>
              </a:solidFill>
              <a:latin typeface="Arial" pitchFamily="34" charset="0"/>
            </a:endParaRPr>
          </a:p>
        </p:txBody>
      </p:sp>
      <p:sp>
        <p:nvSpPr>
          <p:cNvPr id="390" name="Rectangle 389"/>
          <p:cNvSpPr>
            <a:spLocks noChangeArrowheads="1"/>
          </p:cNvSpPr>
          <p:nvPr/>
        </p:nvSpPr>
        <p:spPr bwMode="auto">
          <a:xfrm>
            <a:off x="457200" y="3538916"/>
            <a:ext cx="4042792" cy="1114219"/>
          </a:xfrm>
          <a:prstGeom prst="rect">
            <a:avLst/>
          </a:prstGeom>
          <a:solidFill>
            <a:schemeClr val="bg1">
              <a:lumMod val="85000"/>
            </a:schemeClr>
          </a:solidFill>
          <a:ln w="6350">
            <a:noFill/>
            <a:miter lim="800000"/>
            <a:headEnd/>
            <a:tailEnd/>
          </a:ln>
          <a:effectLst>
            <a:outerShdw blurRad="50800" dist="38100" dir="2700000" algn="tl" rotWithShape="0">
              <a:schemeClr val="bg1">
                <a:lumMod val="75000"/>
                <a:alpha val="43000"/>
              </a:schemeClr>
            </a:outerShdw>
          </a:effectLst>
        </p:spPr>
        <p:txBody>
          <a:bodyPr tIns="54000"/>
          <a:lstStyle/>
          <a:p>
            <a:pPr algn="ctr">
              <a:lnSpc>
                <a:spcPts val="1400"/>
              </a:lnSpc>
            </a:pPr>
            <a:r>
              <a:rPr lang="nl-NL" sz="1100" b="1" dirty="0" smtClean="0">
                <a:solidFill>
                  <a:srgbClr val="000000"/>
                </a:solidFill>
                <a:latin typeface="Arial" pitchFamily="34" charset="0"/>
              </a:rPr>
              <a:t>Onderwijsondersteuning</a:t>
            </a:r>
            <a:endParaRPr lang="nl-NL" sz="1100" b="1" dirty="0">
              <a:solidFill>
                <a:srgbClr val="000000"/>
              </a:solidFill>
              <a:latin typeface="Arial" pitchFamily="34" charset="0"/>
            </a:endParaRPr>
          </a:p>
        </p:txBody>
      </p:sp>
      <p:sp>
        <p:nvSpPr>
          <p:cNvPr id="5" name="Rectangle 4"/>
          <p:cNvSpPr>
            <a:spLocks noChangeArrowheads="1"/>
          </p:cNvSpPr>
          <p:nvPr/>
        </p:nvSpPr>
        <p:spPr bwMode="auto">
          <a:xfrm>
            <a:off x="457200" y="1772815"/>
            <a:ext cx="4042792" cy="1710000"/>
          </a:xfrm>
          <a:prstGeom prst="rect">
            <a:avLst/>
          </a:prstGeom>
          <a:solidFill>
            <a:schemeClr val="bg1">
              <a:lumMod val="85000"/>
            </a:schemeClr>
          </a:solidFill>
          <a:ln w="6350">
            <a:noFill/>
            <a:miter lim="800000"/>
            <a:headEnd/>
            <a:tailEnd/>
          </a:ln>
          <a:effectLst>
            <a:outerShdw blurRad="50800" dist="38100" dir="2700000" algn="tl" rotWithShape="0">
              <a:schemeClr val="bg1">
                <a:lumMod val="75000"/>
                <a:alpha val="43000"/>
              </a:schemeClr>
            </a:outerShdw>
          </a:effectLst>
        </p:spPr>
        <p:txBody>
          <a:bodyPr tIns="54000"/>
          <a:lstStyle/>
          <a:p>
            <a:pPr algn="ctr">
              <a:lnSpc>
                <a:spcPts val="1400"/>
              </a:lnSpc>
            </a:pPr>
            <a:r>
              <a:rPr lang="en-US" sz="1100" b="1" dirty="0" err="1" smtClean="0">
                <a:solidFill>
                  <a:srgbClr val="000000"/>
                </a:solidFill>
                <a:latin typeface="Arial" pitchFamily="34" charset="0"/>
              </a:rPr>
              <a:t>Onderwijs</a:t>
            </a:r>
            <a:endParaRPr lang="nl-NL" sz="1100" b="1" dirty="0">
              <a:solidFill>
                <a:srgbClr val="000000"/>
              </a:solidFill>
              <a:latin typeface="Arial" pitchFamily="34" charset="0"/>
            </a:endParaRPr>
          </a:p>
        </p:txBody>
      </p:sp>
      <p:sp>
        <p:nvSpPr>
          <p:cNvPr id="7" name="Rectangle 4"/>
          <p:cNvSpPr>
            <a:spLocks noChangeArrowheads="1"/>
          </p:cNvSpPr>
          <p:nvPr/>
        </p:nvSpPr>
        <p:spPr bwMode="auto">
          <a:xfrm>
            <a:off x="457200" y="4725144"/>
            <a:ext cx="8229600" cy="1440159"/>
          </a:xfrm>
          <a:prstGeom prst="rect">
            <a:avLst/>
          </a:prstGeom>
          <a:solidFill>
            <a:schemeClr val="bg1">
              <a:lumMod val="85000"/>
            </a:schemeClr>
          </a:solidFill>
          <a:ln w="6350">
            <a:noFill/>
            <a:miter lim="800000"/>
            <a:headEnd/>
            <a:tailEnd/>
          </a:ln>
          <a:effectLst>
            <a:outerShdw blurRad="50800" dist="38100" dir="2700000" algn="tl" rotWithShape="0">
              <a:schemeClr val="bg1">
                <a:lumMod val="75000"/>
                <a:alpha val="43000"/>
              </a:schemeClr>
            </a:outerShdw>
          </a:effectLst>
        </p:spPr>
        <p:txBody>
          <a:bodyPr tIns="54000"/>
          <a:lstStyle/>
          <a:p>
            <a:pPr algn="ctr">
              <a:lnSpc>
                <a:spcPts val="1400"/>
              </a:lnSpc>
            </a:pPr>
            <a:r>
              <a:rPr lang="en-US" sz="1100" b="1" dirty="0" err="1">
                <a:solidFill>
                  <a:srgbClr val="000000"/>
                </a:solidFill>
                <a:latin typeface="Arial" pitchFamily="34" charset="0"/>
              </a:rPr>
              <a:t>Bedrijfsvoering</a:t>
            </a:r>
            <a:endParaRPr lang="en-US" sz="1100" b="1" dirty="0">
              <a:solidFill>
                <a:srgbClr val="000000"/>
              </a:solidFill>
              <a:latin typeface="Arial" pitchFamily="34" charset="0"/>
            </a:endParaRPr>
          </a:p>
          <a:p>
            <a:pPr algn="ctr">
              <a:lnSpc>
                <a:spcPts val="1400"/>
              </a:lnSpc>
            </a:pPr>
            <a:endParaRPr lang="nl-NL" sz="1100" b="1" dirty="0">
              <a:solidFill>
                <a:srgbClr val="000000"/>
              </a:solidFill>
              <a:latin typeface="Arial" pitchFamily="34" charset="0"/>
            </a:endParaRPr>
          </a:p>
        </p:txBody>
      </p:sp>
      <p:sp>
        <p:nvSpPr>
          <p:cNvPr id="8" name="Rectangle 4"/>
          <p:cNvSpPr>
            <a:spLocks noChangeArrowheads="1"/>
          </p:cNvSpPr>
          <p:nvPr/>
        </p:nvSpPr>
        <p:spPr bwMode="auto">
          <a:xfrm>
            <a:off x="457200" y="1124744"/>
            <a:ext cx="8229600" cy="590326"/>
          </a:xfrm>
          <a:prstGeom prst="rect">
            <a:avLst/>
          </a:prstGeom>
          <a:solidFill>
            <a:schemeClr val="bg1">
              <a:lumMod val="85000"/>
            </a:schemeClr>
          </a:solidFill>
          <a:ln w="6350">
            <a:noFill/>
            <a:miter lim="800000"/>
            <a:headEnd/>
            <a:tailEnd/>
          </a:ln>
          <a:effectLst>
            <a:outerShdw blurRad="50800" dist="38100" dir="2700000" algn="tl" rotWithShape="0">
              <a:schemeClr val="bg1">
                <a:lumMod val="75000"/>
                <a:alpha val="43000"/>
              </a:schemeClr>
            </a:outerShdw>
          </a:effectLst>
        </p:spPr>
        <p:txBody>
          <a:bodyPr tIns="54000"/>
          <a:lstStyle/>
          <a:p>
            <a:pPr algn="ctr">
              <a:lnSpc>
                <a:spcPts val="1400"/>
              </a:lnSpc>
            </a:pPr>
            <a:r>
              <a:rPr lang="en-US" sz="1100" b="1" dirty="0" err="1">
                <a:solidFill>
                  <a:srgbClr val="000000"/>
                </a:solidFill>
                <a:latin typeface="Arial" pitchFamily="34" charset="0"/>
              </a:rPr>
              <a:t>Sturing</a:t>
            </a:r>
            <a:endParaRPr lang="en-US" sz="1100" b="1" dirty="0">
              <a:solidFill>
                <a:srgbClr val="000000"/>
              </a:solidFill>
              <a:latin typeface="Arial" pitchFamily="34" charset="0"/>
            </a:endParaRPr>
          </a:p>
          <a:p>
            <a:pPr algn="ctr">
              <a:lnSpc>
                <a:spcPts val="1400"/>
              </a:lnSpc>
            </a:pPr>
            <a:endParaRPr lang="nl-NL" sz="1100" b="1" dirty="0">
              <a:solidFill>
                <a:srgbClr val="000000"/>
              </a:solidFill>
              <a:latin typeface="Arial" pitchFamily="34" charset="0"/>
            </a:endParaRPr>
          </a:p>
        </p:txBody>
      </p:sp>
      <p:sp>
        <p:nvSpPr>
          <p:cNvPr id="393" name="Rechthoek 93"/>
          <p:cNvSpPr>
            <a:spLocks noChangeArrowheads="1"/>
          </p:cNvSpPr>
          <p:nvPr/>
        </p:nvSpPr>
        <p:spPr bwMode="auto">
          <a:xfrm>
            <a:off x="4716016" y="5337530"/>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a:t>vordering</a:t>
            </a:r>
          </a:p>
        </p:txBody>
      </p:sp>
      <p:sp>
        <p:nvSpPr>
          <p:cNvPr id="394" name="Rechthoek 93"/>
          <p:cNvSpPr>
            <a:spLocks noChangeArrowheads="1"/>
          </p:cNvSpPr>
          <p:nvPr/>
        </p:nvSpPr>
        <p:spPr bwMode="auto">
          <a:xfrm>
            <a:off x="4716016" y="5606606"/>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a:t>verplichting</a:t>
            </a:r>
          </a:p>
        </p:txBody>
      </p:sp>
      <p:sp>
        <p:nvSpPr>
          <p:cNvPr id="395" name="Rechthoek 93"/>
          <p:cNvSpPr>
            <a:spLocks noChangeArrowheads="1"/>
          </p:cNvSpPr>
          <p:nvPr/>
        </p:nvSpPr>
        <p:spPr bwMode="auto">
          <a:xfrm>
            <a:off x="3563888" y="5606606"/>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a:t>journaalpost</a:t>
            </a:r>
          </a:p>
        </p:txBody>
      </p:sp>
      <p:sp>
        <p:nvSpPr>
          <p:cNvPr id="396" name="Rechthoek 93"/>
          <p:cNvSpPr>
            <a:spLocks noChangeArrowheads="1"/>
          </p:cNvSpPr>
          <p:nvPr/>
        </p:nvSpPr>
        <p:spPr bwMode="auto">
          <a:xfrm>
            <a:off x="4716016" y="5071886"/>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a:t>kostenplaats</a:t>
            </a:r>
          </a:p>
        </p:txBody>
      </p:sp>
      <p:sp>
        <p:nvSpPr>
          <p:cNvPr id="397" name="Rechthoek 93"/>
          <p:cNvSpPr>
            <a:spLocks noChangeArrowheads="1"/>
          </p:cNvSpPr>
          <p:nvPr/>
        </p:nvSpPr>
        <p:spPr bwMode="auto">
          <a:xfrm>
            <a:off x="3563888" y="5877272"/>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a:t>a</a:t>
            </a:r>
            <a:r>
              <a:rPr kumimoji="1" lang="nl-NL" sz="900" dirty="0" smtClean="0"/>
              <a:t>ctivum</a:t>
            </a:r>
            <a:endParaRPr kumimoji="1" lang="nl-NL" sz="900" dirty="0"/>
          </a:p>
        </p:txBody>
      </p:sp>
      <p:sp>
        <p:nvSpPr>
          <p:cNvPr id="398" name="Rechthoek 93"/>
          <p:cNvSpPr>
            <a:spLocks noChangeArrowheads="1"/>
          </p:cNvSpPr>
          <p:nvPr/>
        </p:nvSpPr>
        <p:spPr bwMode="auto">
          <a:xfrm>
            <a:off x="3563888" y="5071886"/>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inkomende betaling</a:t>
            </a:r>
            <a:endParaRPr kumimoji="1" lang="nl-NL" sz="900" dirty="0"/>
          </a:p>
        </p:txBody>
      </p:sp>
      <p:sp>
        <p:nvSpPr>
          <p:cNvPr id="399" name="Rechthoek 93"/>
          <p:cNvSpPr>
            <a:spLocks noChangeArrowheads="1"/>
          </p:cNvSpPr>
          <p:nvPr/>
        </p:nvSpPr>
        <p:spPr bwMode="auto">
          <a:xfrm>
            <a:off x="3563888" y="5337529"/>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uitgaande betaling</a:t>
            </a:r>
            <a:endParaRPr kumimoji="1" lang="nl-NL" sz="900" dirty="0"/>
          </a:p>
        </p:txBody>
      </p:sp>
      <p:sp>
        <p:nvSpPr>
          <p:cNvPr id="400" name="Rechthoek 93"/>
          <p:cNvSpPr>
            <a:spLocks noChangeArrowheads="1"/>
          </p:cNvSpPr>
          <p:nvPr/>
        </p:nvSpPr>
        <p:spPr bwMode="auto">
          <a:xfrm>
            <a:off x="2555776" y="5071887"/>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dienst</a:t>
            </a:r>
            <a:br>
              <a:rPr kumimoji="1" lang="nl-NL" sz="900" dirty="0" smtClean="0"/>
            </a:br>
            <a:r>
              <a:rPr kumimoji="1" lang="nl-NL" sz="900" dirty="0" smtClean="0"/>
              <a:t>betrekking</a:t>
            </a:r>
            <a:endParaRPr kumimoji="1" lang="nl-NL" sz="900" dirty="0"/>
          </a:p>
        </p:txBody>
      </p:sp>
      <p:sp>
        <p:nvSpPr>
          <p:cNvPr id="402" name="Rechthoek 93"/>
          <p:cNvSpPr>
            <a:spLocks noChangeArrowheads="1"/>
          </p:cNvSpPr>
          <p:nvPr/>
        </p:nvSpPr>
        <p:spPr bwMode="auto">
          <a:xfrm>
            <a:off x="539552" y="4096027"/>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campagne</a:t>
            </a:r>
            <a:endParaRPr kumimoji="1" lang="nl-NL" sz="900" dirty="0"/>
          </a:p>
        </p:txBody>
      </p:sp>
      <p:sp>
        <p:nvSpPr>
          <p:cNvPr id="404" name="Rechthoek 93"/>
          <p:cNvSpPr>
            <a:spLocks noChangeArrowheads="1"/>
          </p:cNvSpPr>
          <p:nvPr/>
        </p:nvSpPr>
        <p:spPr bwMode="auto">
          <a:xfrm>
            <a:off x="2555776" y="5877271"/>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competentie</a:t>
            </a:r>
            <a:br>
              <a:rPr kumimoji="1" lang="nl-NL" sz="900" dirty="0" smtClean="0"/>
            </a:br>
            <a:r>
              <a:rPr kumimoji="1" lang="nl-NL" sz="900" dirty="0" smtClean="0"/>
              <a:t>(medewerker)</a:t>
            </a:r>
            <a:endParaRPr kumimoji="1" lang="nl-NL" sz="900" dirty="0"/>
          </a:p>
        </p:txBody>
      </p:sp>
      <p:sp>
        <p:nvSpPr>
          <p:cNvPr id="405" name="Rechthoek 93"/>
          <p:cNvSpPr>
            <a:spLocks noChangeArrowheads="1"/>
          </p:cNvSpPr>
          <p:nvPr/>
        </p:nvSpPr>
        <p:spPr bwMode="auto">
          <a:xfrm>
            <a:off x="2555776" y="5606607"/>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beoordeling</a:t>
            </a:r>
            <a:endParaRPr kumimoji="1" lang="nl-NL" sz="900" dirty="0"/>
          </a:p>
        </p:txBody>
      </p:sp>
      <p:sp>
        <p:nvSpPr>
          <p:cNvPr id="406" name="Rechthoek 93"/>
          <p:cNvSpPr>
            <a:spLocks noChangeArrowheads="1"/>
          </p:cNvSpPr>
          <p:nvPr/>
        </p:nvSpPr>
        <p:spPr bwMode="auto">
          <a:xfrm>
            <a:off x="1547664" y="5877271"/>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formatieplaats</a:t>
            </a:r>
            <a:endParaRPr kumimoji="1" lang="nl-NL" sz="900" dirty="0"/>
          </a:p>
        </p:txBody>
      </p:sp>
      <p:sp>
        <p:nvSpPr>
          <p:cNvPr id="407" name="Rechthoek 93"/>
          <p:cNvSpPr>
            <a:spLocks noChangeArrowheads="1"/>
          </p:cNvSpPr>
          <p:nvPr/>
        </p:nvSpPr>
        <p:spPr bwMode="auto">
          <a:xfrm>
            <a:off x="6737640" y="5071887"/>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a:t>gebouw</a:t>
            </a:r>
          </a:p>
        </p:txBody>
      </p:sp>
      <p:sp>
        <p:nvSpPr>
          <p:cNvPr id="408" name="Rechthoek 107"/>
          <p:cNvSpPr>
            <a:spLocks noChangeArrowheads="1"/>
          </p:cNvSpPr>
          <p:nvPr/>
        </p:nvSpPr>
        <p:spPr bwMode="auto">
          <a:xfrm>
            <a:off x="6737640" y="5335683"/>
            <a:ext cx="864096" cy="217871"/>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a:t>ruimte</a:t>
            </a:r>
          </a:p>
        </p:txBody>
      </p:sp>
      <p:sp>
        <p:nvSpPr>
          <p:cNvPr id="409" name="Rechthoek 107"/>
          <p:cNvSpPr>
            <a:spLocks noChangeArrowheads="1"/>
          </p:cNvSpPr>
          <p:nvPr/>
        </p:nvSpPr>
        <p:spPr bwMode="auto">
          <a:xfrm>
            <a:off x="6737640" y="5604760"/>
            <a:ext cx="864096" cy="217871"/>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a:t>voorwerp</a:t>
            </a:r>
          </a:p>
        </p:txBody>
      </p:sp>
      <p:sp>
        <p:nvSpPr>
          <p:cNvPr id="410" name="Rechthoek 122"/>
          <p:cNvSpPr>
            <a:spLocks noChangeArrowheads="1"/>
          </p:cNvSpPr>
          <p:nvPr/>
        </p:nvSpPr>
        <p:spPr bwMode="auto">
          <a:xfrm>
            <a:off x="7734952" y="5604760"/>
            <a:ext cx="869496" cy="217871"/>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apparaat</a:t>
            </a:r>
            <a:endParaRPr kumimoji="1" lang="nl-NL" sz="900" dirty="0"/>
          </a:p>
        </p:txBody>
      </p:sp>
      <p:sp>
        <p:nvSpPr>
          <p:cNvPr id="411" name="Rechthoek 123"/>
          <p:cNvSpPr>
            <a:spLocks noChangeArrowheads="1"/>
          </p:cNvSpPr>
          <p:nvPr/>
        </p:nvSpPr>
        <p:spPr bwMode="auto">
          <a:xfrm>
            <a:off x="7734952" y="5070040"/>
            <a:ext cx="869496" cy="217871"/>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applicatie</a:t>
            </a:r>
            <a:endParaRPr kumimoji="1" lang="nl-NL" sz="900" dirty="0"/>
          </a:p>
        </p:txBody>
      </p:sp>
      <p:sp>
        <p:nvSpPr>
          <p:cNvPr id="412" name="Rechthoek 124"/>
          <p:cNvSpPr>
            <a:spLocks noChangeArrowheads="1"/>
          </p:cNvSpPr>
          <p:nvPr/>
        </p:nvSpPr>
        <p:spPr bwMode="auto">
          <a:xfrm>
            <a:off x="7734952" y="5335683"/>
            <a:ext cx="869496" cy="217871"/>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systeem</a:t>
            </a:r>
            <a:br>
              <a:rPr kumimoji="1" lang="nl-NL" sz="900" dirty="0" smtClean="0"/>
            </a:br>
            <a:r>
              <a:rPr kumimoji="1" lang="nl-NL" sz="900" dirty="0" smtClean="0"/>
              <a:t>software</a:t>
            </a:r>
            <a:endParaRPr kumimoji="1" lang="nl-NL" sz="900" dirty="0"/>
          </a:p>
        </p:txBody>
      </p:sp>
      <p:sp>
        <p:nvSpPr>
          <p:cNvPr id="414" name="Rechthoek 124"/>
          <p:cNvSpPr>
            <a:spLocks noChangeArrowheads="1"/>
          </p:cNvSpPr>
          <p:nvPr/>
        </p:nvSpPr>
        <p:spPr bwMode="auto">
          <a:xfrm>
            <a:off x="1547664" y="5070040"/>
            <a:ext cx="869496" cy="217871"/>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melding</a:t>
            </a:r>
            <a:endParaRPr kumimoji="1" lang="nl-NL" sz="900" dirty="0"/>
          </a:p>
        </p:txBody>
      </p:sp>
      <p:sp>
        <p:nvSpPr>
          <p:cNvPr id="415" name="Rechthoek 93"/>
          <p:cNvSpPr>
            <a:spLocks noChangeArrowheads="1"/>
          </p:cNvSpPr>
          <p:nvPr/>
        </p:nvSpPr>
        <p:spPr bwMode="auto">
          <a:xfrm>
            <a:off x="539552" y="5071887"/>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organisatie</a:t>
            </a:r>
            <a:endParaRPr kumimoji="1" lang="nl-NL" sz="900" dirty="0"/>
          </a:p>
        </p:txBody>
      </p:sp>
      <p:sp>
        <p:nvSpPr>
          <p:cNvPr id="420" name="Rechthoek 93"/>
          <p:cNvSpPr>
            <a:spLocks noChangeArrowheads="1"/>
          </p:cNvSpPr>
          <p:nvPr/>
        </p:nvSpPr>
        <p:spPr bwMode="auto">
          <a:xfrm>
            <a:off x="2555776" y="5337530"/>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werk</a:t>
            </a:r>
            <a:br>
              <a:rPr kumimoji="1" lang="nl-NL" sz="900" dirty="0" smtClean="0"/>
            </a:br>
            <a:r>
              <a:rPr kumimoji="1" lang="nl-NL" sz="900" dirty="0" smtClean="0"/>
              <a:t>activiteit</a:t>
            </a:r>
            <a:endParaRPr kumimoji="1" lang="nl-NL" sz="900" dirty="0"/>
          </a:p>
        </p:txBody>
      </p:sp>
      <p:sp>
        <p:nvSpPr>
          <p:cNvPr id="421" name="Rechthoek 93"/>
          <p:cNvSpPr>
            <a:spLocks noChangeArrowheads="1"/>
          </p:cNvSpPr>
          <p:nvPr/>
        </p:nvSpPr>
        <p:spPr bwMode="auto">
          <a:xfrm>
            <a:off x="5724128" y="5071887"/>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leverancier</a:t>
            </a:r>
            <a:endParaRPr kumimoji="1" lang="nl-NL" sz="900" dirty="0"/>
          </a:p>
        </p:txBody>
      </p:sp>
      <p:sp>
        <p:nvSpPr>
          <p:cNvPr id="422" name="Rechthoek 107"/>
          <p:cNvSpPr>
            <a:spLocks noChangeArrowheads="1"/>
          </p:cNvSpPr>
          <p:nvPr/>
        </p:nvSpPr>
        <p:spPr bwMode="auto">
          <a:xfrm>
            <a:off x="5724128" y="5335683"/>
            <a:ext cx="864096" cy="217871"/>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inkoop</a:t>
            </a:r>
            <a:br>
              <a:rPr kumimoji="1" lang="nl-NL" sz="900" dirty="0" smtClean="0"/>
            </a:br>
            <a:r>
              <a:rPr kumimoji="1" lang="nl-NL" sz="900" dirty="0" smtClean="0"/>
              <a:t>contract</a:t>
            </a:r>
            <a:endParaRPr kumimoji="1" lang="nl-NL" sz="900" dirty="0"/>
          </a:p>
        </p:txBody>
      </p:sp>
      <p:sp>
        <p:nvSpPr>
          <p:cNvPr id="423" name="Rechthoek 124"/>
          <p:cNvSpPr>
            <a:spLocks noChangeArrowheads="1"/>
          </p:cNvSpPr>
          <p:nvPr/>
        </p:nvSpPr>
        <p:spPr bwMode="auto">
          <a:xfrm>
            <a:off x="1547664" y="5335683"/>
            <a:ext cx="869496" cy="217871"/>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werkorder</a:t>
            </a:r>
            <a:endParaRPr kumimoji="1" lang="nl-NL" sz="900" dirty="0"/>
          </a:p>
        </p:txBody>
      </p:sp>
      <p:sp>
        <p:nvSpPr>
          <p:cNvPr id="424" name="Rechthoek 93"/>
          <p:cNvSpPr>
            <a:spLocks noChangeArrowheads="1"/>
          </p:cNvSpPr>
          <p:nvPr/>
        </p:nvSpPr>
        <p:spPr bwMode="auto">
          <a:xfrm>
            <a:off x="1547664" y="5606607"/>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medewerker</a:t>
            </a:r>
            <a:endParaRPr kumimoji="1" lang="nl-NL" sz="900" dirty="0"/>
          </a:p>
        </p:txBody>
      </p:sp>
      <p:sp>
        <p:nvSpPr>
          <p:cNvPr id="426" name="Rechthoek 93"/>
          <p:cNvSpPr>
            <a:spLocks noChangeArrowheads="1"/>
          </p:cNvSpPr>
          <p:nvPr/>
        </p:nvSpPr>
        <p:spPr bwMode="auto">
          <a:xfrm>
            <a:off x="2561176" y="1412776"/>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900"/>
              </a:lnSpc>
              <a:spcBef>
                <a:spcPct val="50000"/>
              </a:spcBef>
            </a:pPr>
            <a:r>
              <a:rPr kumimoji="1" lang="nl-NL" sz="900" dirty="0" err="1" smtClean="0"/>
              <a:t>doelstelling</a:t>
            </a:r>
            <a:endParaRPr kumimoji="1" lang="nl-NL" sz="900" dirty="0"/>
          </a:p>
        </p:txBody>
      </p:sp>
      <p:sp>
        <p:nvSpPr>
          <p:cNvPr id="427" name="Rechthoek 93"/>
          <p:cNvSpPr>
            <a:spLocks noChangeArrowheads="1"/>
          </p:cNvSpPr>
          <p:nvPr/>
        </p:nvSpPr>
        <p:spPr bwMode="auto">
          <a:xfrm>
            <a:off x="3563888" y="1412777"/>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900"/>
              </a:lnSpc>
              <a:spcBef>
                <a:spcPct val="50000"/>
              </a:spcBef>
            </a:pPr>
            <a:r>
              <a:rPr kumimoji="1" lang="nl-NL" sz="900" dirty="0" smtClean="0"/>
              <a:t>indicator</a:t>
            </a:r>
            <a:endParaRPr kumimoji="1" lang="nl-NL" sz="900" dirty="0"/>
          </a:p>
        </p:txBody>
      </p:sp>
      <p:sp>
        <p:nvSpPr>
          <p:cNvPr id="428" name="Rechthoek 93"/>
          <p:cNvSpPr>
            <a:spLocks noChangeArrowheads="1"/>
          </p:cNvSpPr>
          <p:nvPr/>
        </p:nvSpPr>
        <p:spPr bwMode="auto">
          <a:xfrm>
            <a:off x="539552" y="1412776"/>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900"/>
              </a:lnSpc>
              <a:spcBef>
                <a:spcPct val="50000"/>
              </a:spcBef>
            </a:pPr>
            <a:r>
              <a:rPr kumimoji="1" lang="nl-NL" sz="900" dirty="0" smtClean="0"/>
              <a:t>onderwijs</a:t>
            </a:r>
            <a:br>
              <a:rPr kumimoji="1" lang="nl-NL" sz="900" dirty="0" smtClean="0"/>
            </a:br>
            <a:r>
              <a:rPr kumimoji="1" lang="nl-NL" sz="900" dirty="0" smtClean="0"/>
              <a:t>instelling</a:t>
            </a:r>
            <a:endParaRPr kumimoji="1" lang="nl-NL" sz="900" dirty="0"/>
          </a:p>
        </p:txBody>
      </p:sp>
      <p:sp>
        <p:nvSpPr>
          <p:cNvPr id="429" name="Rechthoek 93"/>
          <p:cNvSpPr>
            <a:spLocks noChangeArrowheads="1"/>
          </p:cNvSpPr>
          <p:nvPr/>
        </p:nvSpPr>
        <p:spPr bwMode="auto">
          <a:xfrm>
            <a:off x="1547664" y="1412777"/>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900"/>
              </a:lnSpc>
              <a:spcBef>
                <a:spcPct val="50000"/>
              </a:spcBef>
            </a:pPr>
            <a:r>
              <a:rPr kumimoji="1" lang="nl-NL" sz="900" dirty="0" smtClean="0"/>
              <a:t>organisatie</a:t>
            </a:r>
            <a:br>
              <a:rPr kumimoji="1" lang="nl-NL" sz="900" dirty="0" smtClean="0"/>
            </a:br>
            <a:r>
              <a:rPr kumimoji="1" lang="nl-NL" sz="900" dirty="0" smtClean="0"/>
              <a:t>onderdeel</a:t>
            </a:r>
            <a:endParaRPr kumimoji="1" lang="nl-NL" sz="900" dirty="0"/>
          </a:p>
        </p:txBody>
      </p:sp>
      <p:sp>
        <p:nvSpPr>
          <p:cNvPr id="430" name="Rechthoek 93"/>
          <p:cNvSpPr>
            <a:spLocks noChangeArrowheads="1"/>
          </p:cNvSpPr>
          <p:nvPr/>
        </p:nvSpPr>
        <p:spPr bwMode="auto">
          <a:xfrm>
            <a:off x="4716016" y="1412776"/>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900"/>
              </a:lnSpc>
              <a:spcBef>
                <a:spcPct val="50000"/>
              </a:spcBef>
            </a:pPr>
            <a:r>
              <a:rPr kumimoji="1" lang="nl-NL" sz="900" dirty="0" smtClean="0"/>
              <a:t>beleids</a:t>
            </a:r>
            <a:br>
              <a:rPr kumimoji="1" lang="nl-NL" sz="900" dirty="0" smtClean="0"/>
            </a:br>
            <a:r>
              <a:rPr kumimoji="1" lang="nl-NL" sz="900" dirty="0" smtClean="0"/>
              <a:t>uitgangspunt</a:t>
            </a:r>
            <a:endParaRPr kumimoji="1" lang="nl-NL" sz="900" dirty="0"/>
          </a:p>
        </p:txBody>
      </p:sp>
      <p:sp>
        <p:nvSpPr>
          <p:cNvPr id="431" name="Rechthoek 93"/>
          <p:cNvSpPr>
            <a:spLocks noChangeArrowheads="1"/>
          </p:cNvSpPr>
          <p:nvPr/>
        </p:nvSpPr>
        <p:spPr bwMode="auto">
          <a:xfrm>
            <a:off x="5724128" y="1412777"/>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900"/>
              </a:lnSpc>
              <a:spcBef>
                <a:spcPct val="50000"/>
              </a:spcBef>
            </a:pPr>
            <a:r>
              <a:rPr kumimoji="1" lang="nl-NL" sz="900" dirty="0" smtClean="0"/>
              <a:t>architectuur</a:t>
            </a:r>
            <a:endParaRPr kumimoji="1" lang="nl-NL" sz="900" dirty="0"/>
          </a:p>
        </p:txBody>
      </p:sp>
      <p:sp>
        <p:nvSpPr>
          <p:cNvPr id="432" name="Rechthoek 93"/>
          <p:cNvSpPr>
            <a:spLocks noChangeArrowheads="1"/>
          </p:cNvSpPr>
          <p:nvPr/>
        </p:nvSpPr>
        <p:spPr bwMode="auto">
          <a:xfrm>
            <a:off x="7740352" y="1412777"/>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900"/>
              </a:lnSpc>
              <a:spcBef>
                <a:spcPct val="50000"/>
              </a:spcBef>
            </a:pPr>
            <a:r>
              <a:rPr kumimoji="1" lang="nl-NL" sz="900" dirty="0" smtClean="0"/>
              <a:t>resultaat</a:t>
            </a:r>
            <a:endParaRPr kumimoji="1" lang="nl-NL" sz="900" dirty="0"/>
          </a:p>
        </p:txBody>
      </p:sp>
      <p:sp>
        <p:nvSpPr>
          <p:cNvPr id="434" name="Rechthoek 93"/>
          <p:cNvSpPr>
            <a:spLocks noChangeArrowheads="1"/>
          </p:cNvSpPr>
          <p:nvPr/>
        </p:nvSpPr>
        <p:spPr bwMode="auto">
          <a:xfrm>
            <a:off x="2555776" y="3212976"/>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werkproduct</a:t>
            </a:r>
            <a:endParaRPr kumimoji="1" lang="nl-NL" sz="900" dirty="0"/>
          </a:p>
        </p:txBody>
      </p:sp>
      <p:sp>
        <p:nvSpPr>
          <p:cNvPr id="435" name="Rechthoek 93"/>
          <p:cNvSpPr>
            <a:spLocks noChangeArrowheads="1"/>
          </p:cNvSpPr>
          <p:nvPr/>
        </p:nvSpPr>
        <p:spPr bwMode="auto">
          <a:xfrm>
            <a:off x="1547664" y="2348881"/>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err="1"/>
              <a:t>toetsmateriaal</a:t>
            </a:r>
            <a:endParaRPr kumimoji="1" lang="nl-NL" sz="900" dirty="0"/>
          </a:p>
        </p:txBody>
      </p:sp>
      <p:sp>
        <p:nvSpPr>
          <p:cNvPr id="436" name="Rechthoek 93"/>
          <p:cNvSpPr>
            <a:spLocks noChangeArrowheads="1"/>
          </p:cNvSpPr>
          <p:nvPr/>
        </p:nvSpPr>
        <p:spPr bwMode="auto">
          <a:xfrm>
            <a:off x="1547664" y="2060848"/>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leermateriaal</a:t>
            </a:r>
            <a:endParaRPr kumimoji="1" lang="nl-NL" sz="900" dirty="0"/>
          </a:p>
        </p:txBody>
      </p:sp>
      <p:sp>
        <p:nvSpPr>
          <p:cNvPr id="438" name="Rechthoek 93"/>
          <p:cNvSpPr>
            <a:spLocks noChangeArrowheads="1"/>
          </p:cNvSpPr>
          <p:nvPr/>
        </p:nvSpPr>
        <p:spPr bwMode="auto">
          <a:xfrm>
            <a:off x="2555776" y="4096026"/>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a:t>rooster</a:t>
            </a:r>
          </a:p>
        </p:txBody>
      </p:sp>
      <p:sp>
        <p:nvSpPr>
          <p:cNvPr id="439" name="Rechthoek 99"/>
          <p:cNvSpPr>
            <a:spLocks noChangeArrowheads="1"/>
          </p:cNvSpPr>
          <p:nvPr/>
        </p:nvSpPr>
        <p:spPr bwMode="auto">
          <a:xfrm>
            <a:off x="2555776" y="2636913"/>
            <a:ext cx="864096" cy="216024"/>
          </a:xfrm>
          <a:prstGeom prst="rect">
            <a:avLst/>
          </a:prstGeom>
          <a:solidFill>
            <a:srgbClr val="FFFFFF"/>
          </a:solidFill>
          <a:ln w="9525" algn="ctr">
            <a:solidFill>
              <a:schemeClr val="bg1">
                <a:lumMod val="75000"/>
              </a:schemeClr>
            </a:solidFill>
            <a:round/>
            <a:headEnd/>
            <a:tailEnd/>
          </a:ln>
        </p:spPr>
        <p:txBody>
          <a:bodyPr lIns="0" tIns="46800" rIns="0" bIns="46800" anchor="ctr"/>
          <a:lstStyle/>
          <a:p>
            <a:pPr algn="ctr" eaLnBrk="0" hangingPunct="0">
              <a:lnSpc>
                <a:spcPts val="800"/>
              </a:lnSpc>
              <a:spcBef>
                <a:spcPct val="50000"/>
              </a:spcBef>
            </a:pPr>
            <a:r>
              <a:rPr kumimoji="1" lang="nl-NL" sz="900" dirty="0"/>
              <a:t>s</a:t>
            </a:r>
            <a:r>
              <a:rPr kumimoji="1" lang="nl-NL" sz="900" dirty="0" smtClean="0"/>
              <a:t>tage/afstudeer</a:t>
            </a:r>
            <a:br>
              <a:rPr kumimoji="1" lang="nl-NL" sz="900" dirty="0" smtClean="0"/>
            </a:br>
            <a:r>
              <a:rPr kumimoji="1" lang="nl-NL" sz="900" dirty="0" smtClean="0"/>
              <a:t>opdracht</a:t>
            </a:r>
            <a:endParaRPr kumimoji="1" lang="nl-NL" sz="900" dirty="0"/>
          </a:p>
        </p:txBody>
      </p:sp>
      <p:sp>
        <p:nvSpPr>
          <p:cNvPr id="441" name="Rechthoek 93"/>
          <p:cNvSpPr>
            <a:spLocks noChangeArrowheads="1"/>
          </p:cNvSpPr>
          <p:nvPr/>
        </p:nvSpPr>
        <p:spPr bwMode="auto">
          <a:xfrm>
            <a:off x="539552" y="2636912"/>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onderwijs</a:t>
            </a:r>
            <a:br>
              <a:rPr kumimoji="1" lang="nl-NL" sz="900" dirty="0" smtClean="0"/>
            </a:br>
            <a:r>
              <a:rPr kumimoji="1" lang="nl-NL" sz="900" dirty="0" smtClean="0"/>
              <a:t>eenheid</a:t>
            </a:r>
            <a:endParaRPr kumimoji="1" lang="nl-NL" sz="900" dirty="0"/>
          </a:p>
        </p:txBody>
      </p:sp>
      <p:sp>
        <p:nvSpPr>
          <p:cNvPr id="442" name="Rechthoek 103"/>
          <p:cNvSpPr>
            <a:spLocks noChangeArrowheads="1"/>
          </p:cNvSpPr>
          <p:nvPr/>
        </p:nvSpPr>
        <p:spPr bwMode="auto">
          <a:xfrm>
            <a:off x="1547664" y="4096027"/>
            <a:ext cx="864096" cy="216024"/>
          </a:xfrm>
          <a:prstGeom prst="rect">
            <a:avLst/>
          </a:prstGeom>
          <a:solidFill>
            <a:srgbClr val="FFFFFF"/>
          </a:solidFill>
          <a:ln w="9525" algn="ctr">
            <a:solidFill>
              <a:schemeClr val="bg1">
                <a:lumMod val="75000"/>
              </a:schemeClr>
            </a:solidFill>
            <a:round/>
            <a:headEnd/>
            <a:tailEnd/>
          </a:ln>
        </p:spPr>
        <p:txBody>
          <a:bodyPr lIns="0" tIns="46800" rIns="0" bIns="46800" anchor="ctr"/>
          <a:lstStyle/>
          <a:p>
            <a:pPr algn="ctr" eaLnBrk="0" hangingPunct="0">
              <a:lnSpc>
                <a:spcPts val="800"/>
              </a:lnSpc>
              <a:spcBef>
                <a:spcPct val="50000"/>
              </a:spcBef>
            </a:pPr>
            <a:r>
              <a:rPr kumimoji="1" lang="nl-NL" sz="900" dirty="0" smtClean="0"/>
              <a:t>onderwijseenheid</a:t>
            </a:r>
            <a:br>
              <a:rPr kumimoji="1" lang="nl-NL" sz="900" dirty="0" smtClean="0"/>
            </a:br>
            <a:r>
              <a:rPr kumimoji="1" lang="nl-NL" sz="900" dirty="0" smtClean="0"/>
              <a:t>deelname</a:t>
            </a:r>
            <a:endParaRPr kumimoji="1" lang="nl-NL" sz="900" dirty="0"/>
          </a:p>
        </p:txBody>
      </p:sp>
      <p:sp>
        <p:nvSpPr>
          <p:cNvPr id="443" name="Rechthoek 93"/>
          <p:cNvSpPr>
            <a:spLocks noChangeArrowheads="1"/>
          </p:cNvSpPr>
          <p:nvPr/>
        </p:nvSpPr>
        <p:spPr bwMode="auto">
          <a:xfrm>
            <a:off x="1547664" y="3212975"/>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examen programma</a:t>
            </a:r>
            <a:endParaRPr kumimoji="1" lang="nl-NL" sz="900" dirty="0"/>
          </a:p>
        </p:txBody>
      </p:sp>
      <p:sp>
        <p:nvSpPr>
          <p:cNvPr id="444" name="Rechthoek 93"/>
          <p:cNvSpPr>
            <a:spLocks noChangeArrowheads="1"/>
          </p:cNvSpPr>
          <p:nvPr/>
        </p:nvSpPr>
        <p:spPr bwMode="auto">
          <a:xfrm>
            <a:off x="3563888" y="2348880"/>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err="1" smtClean="0"/>
              <a:t>toetsresultaat</a:t>
            </a:r>
            <a:endParaRPr kumimoji="1" lang="nl-NL" sz="900" dirty="0"/>
          </a:p>
        </p:txBody>
      </p:sp>
      <p:sp>
        <p:nvSpPr>
          <p:cNvPr id="445" name="Rechthoek 93"/>
          <p:cNvSpPr>
            <a:spLocks noChangeArrowheads="1"/>
          </p:cNvSpPr>
          <p:nvPr/>
        </p:nvSpPr>
        <p:spPr bwMode="auto">
          <a:xfrm>
            <a:off x="539552" y="4365104"/>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onderwijs</a:t>
            </a:r>
            <a:br>
              <a:rPr kumimoji="1" lang="nl-NL" sz="900" dirty="0" smtClean="0"/>
            </a:br>
            <a:r>
              <a:rPr kumimoji="1" lang="nl-NL" sz="900" dirty="0" smtClean="0"/>
              <a:t>overeenkomst</a:t>
            </a:r>
            <a:endParaRPr kumimoji="1" lang="nl-NL" sz="900" dirty="0"/>
          </a:p>
        </p:txBody>
      </p:sp>
      <p:sp>
        <p:nvSpPr>
          <p:cNvPr id="446" name="Rechthoek 93"/>
          <p:cNvSpPr>
            <a:spLocks noChangeArrowheads="1"/>
          </p:cNvSpPr>
          <p:nvPr/>
        </p:nvSpPr>
        <p:spPr bwMode="auto">
          <a:xfrm>
            <a:off x="1547664" y="2636913"/>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a:t>leer</a:t>
            </a:r>
            <a:r>
              <a:rPr kumimoji="1" lang="nl-NL" sz="900" dirty="0" smtClean="0"/>
              <a:t>groep</a:t>
            </a:r>
            <a:endParaRPr kumimoji="1" lang="nl-NL" sz="900" dirty="0"/>
          </a:p>
        </p:txBody>
      </p:sp>
      <p:sp>
        <p:nvSpPr>
          <p:cNvPr id="447" name="Rechthoek 93"/>
          <p:cNvSpPr>
            <a:spLocks noChangeArrowheads="1"/>
          </p:cNvSpPr>
          <p:nvPr/>
        </p:nvSpPr>
        <p:spPr bwMode="auto">
          <a:xfrm>
            <a:off x="3563888" y="2924944"/>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a:t>competentie</a:t>
            </a:r>
            <a:br>
              <a:rPr kumimoji="1" lang="nl-NL" sz="900" dirty="0"/>
            </a:br>
            <a:r>
              <a:rPr kumimoji="1" lang="nl-NL" sz="900" dirty="0" smtClean="0"/>
              <a:t>(deelnemer)</a:t>
            </a:r>
            <a:endParaRPr kumimoji="1" lang="nl-NL" sz="900" dirty="0"/>
          </a:p>
        </p:txBody>
      </p:sp>
      <p:sp>
        <p:nvSpPr>
          <p:cNvPr id="448" name="Rechthoek 93"/>
          <p:cNvSpPr>
            <a:spLocks noChangeArrowheads="1"/>
          </p:cNvSpPr>
          <p:nvPr/>
        </p:nvSpPr>
        <p:spPr bwMode="auto">
          <a:xfrm>
            <a:off x="1547664" y="2924944"/>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deelnemer</a:t>
            </a:r>
            <a:endParaRPr kumimoji="1" lang="nl-NL" sz="900" dirty="0"/>
          </a:p>
        </p:txBody>
      </p:sp>
      <p:sp>
        <p:nvSpPr>
          <p:cNvPr id="449" name="Rechthoek 93"/>
          <p:cNvSpPr>
            <a:spLocks noChangeArrowheads="1"/>
          </p:cNvSpPr>
          <p:nvPr/>
        </p:nvSpPr>
        <p:spPr bwMode="auto">
          <a:xfrm>
            <a:off x="3563888" y="3826949"/>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waarde</a:t>
            </a:r>
            <a:br>
              <a:rPr kumimoji="1" lang="nl-NL" sz="900" dirty="0" smtClean="0"/>
            </a:br>
            <a:r>
              <a:rPr kumimoji="1" lang="nl-NL" sz="900" dirty="0" smtClean="0"/>
              <a:t>document</a:t>
            </a:r>
            <a:endParaRPr kumimoji="1" lang="nl-NL" sz="900" dirty="0"/>
          </a:p>
        </p:txBody>
      </p:sp>
      <p:sp>
        <p:nvSpPr>
          <p:cNvPr id="450" name="Rechthoek 99"/>
          <p:cNvSpPr>
            <a:spLocks noChangeArrowheads="1"/>
          </p:cNvSpPr>
          <p:nvPr/>
        </p:nvSpPr>
        <p:spPr bwMode="auto">
          <a:xfrm>
            <a:off x="2555776" y="2348881"/>
            <a:ext cx="864096" cy="216024"/>
          </a:xfrm>
          <a:prstGeom prst="rect">
            <a:avLst/>
          </a:prstGeom>
          <a:solidFill>
            <a:srgbClr val="FFFFFF"/>
          </a:solidFill>
          <a:ln w="9525" algn="ctr">
            <a:solidFill>
              <a:schemeClr val="bg1">
                <a:lumMod val="75000"/>
              </a:schemeClr>
            </a:solidFill>
            <a:round/>
            <a:headEnd/>
            <a:tailEnd/>
          </a:ln>
        </p:spPr>
        <p:txBody>
          <a:bodyPr lIns="0" tIns="46800" rIns="0" bIns="46800" anchor="ctr"/>
          <a:lstStyle/>
          <a:p>
            <a:pPr algn="ctr" eaLnBrk="0" hangingPunct="0">
              <a:lnSpc>
                <a:spcPts val="800"/>
              </a:lnSpc>
              <a:spcBef>
                <a:spcPct val="50000"/>
              </a:spcBef>
            </a:pPr>
            <a:r>
              <a:rPr kumimoji="1" lang="nl-NL" sz="900" dirty="0"/>
              <a:t>s</a:t>
            </a:r>
            <a:r>
              <a:rPr kumimoji="1" lang="nl-NL" sz="900" dirty="0" smtClean="0"/>
              <a:t>tage/afstudeer organisatie</a:t>
            </a:r>
            <a:endParaRPr kumimoji="1" lang="nl-NL" sz="900" dirty="0"/>
          </a:p>
        </p:txBody>
      </p:sp>
      <p:sp>
        <p:nvSpPr>
          <p:cNvPr id="451" name="Rechthoek 93"/>
          <p:cNvSpPr>
            <a:spLocks noChangeArrowheads="1"/>
          </p:cNvSpPr>
          <p:nvPr/>
        </p:nvSpPr>
        <p:spPr bwMode="auto">
          <a:xfrm>
            <a:off x="539552" y="2060848"/>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opleiding</a:t>
            </a:r>
            <a:endParaRPr kumimoji="1" lang="nl-NL" sz="900" dirty="0"/>
          </a:p>
        </p:txBody>
      </p:sp>
      <p:sp>
        <p:nvSpPr>
          <p:cNvPr id="452" name="Rechthoek 93"/>
          <p:cNvSpPr>
            <a:spLocks noChangeArrowheads="1"/>
          </p:cNvSpPr>
          <p:nvPr/>
        </p:nvSpPr>
        <p:spPr bwMode="auto">
          <a:xfrm>
            <a:off x="539552" y="2348880"/>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minor</a:t>
            </a:r>
            <a:endParaRPr kumimoji="1" lang="nl-NL" sz="900" dirty="0"/>
          </a:p>
        </p:txBody>
      </p:sp>
      <p:sp>
        <p:nvSpPr>
          <p:cNvPr id="453" name="Rechthoek 93"/>
          <p:cNvSpPr>
            <a:spLocks noChangeArrowheads="1"/>
          </p:cNvSpPr>
          <p:nvPr/>
        </p:nvSpPr>
        <p:spPr bwMode="auto">
          <a:xfrm>
            <a:off x="2561176" y="2060848"/>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leeractiviteit</a:t>
            </a:r>
            <a:endParaRPr kumimoji="1" lang="nl-NL" sz="900" dirty="0"/>
          </a:p>
        </p:txBody>
      </p:sp>
      <p:sp>
        <p:nvSpPr>
          <p:cNvPr id="454" name="Rechthoek 93"/>
          <p:cNvSpPr>
            <a:spLocks noChangeArrowheads="1"/>
          </p:cNvSpPr>
          <p:nvPr/>
        </p:nvSpPr>
        <p:spPr bwMode="auto">
          <a:xfrm>
            <a:off x="3563888" y="2060849"/>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err="1" smtClean="0"/>
              <a:t>toetsactiviteit</a:t>
            </a:r>
            <a:endParaRPr kumimoji="1" lang="nl-NL" sz="900" dirty="0"/>
          </a:p>
        </p:txBody>
      </p:sp>
      <p:sp>
        <p:nvSpPr>
          <p:cNvPr id="458" name="Rechthoek 93"/>
          <p:cNvSpPr>
            <a:spLocks noChangeArrowheads="1"/>
          </p:cNvSpPr>
          <p:nvPr/>
        </p:nvSpPr>
        <p:spPr bwMode="auto">
          <a:xfrm>
            <a:off x="6732240" y="4077072"/>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werk</a:t>
            </a:r>
            <a:endParaRPr kumimoji="1" lang="nl-NL" sz="900" dirty="0"/>
          </a:p>
        </p:txBody>
      </p:sp>
      <p:sp>
        <p:nvSpPr>
          <p:cNvPr id="459" name="Rechthoek 93"/>
          <p:cNvSpPr>
            <a:spLocks noChangeArrowheads="1"/>
          </p:cNvSpPr>
          <p:nvPr/>
        </p:nvSpPr>
        <p:spPr bwMode="auto">
          <a:xfrm>
            <a:off x="6732240" y="3538917"/>
            <a:ext cx="864096" cy="216025"/>
          </a:xfrm>
          <a:prstGeom prst="rect">
            <a:avLst/>
          </a:prstGeom>
          <a:solidFill>
            <a:srgbClr val="FFFFFF"/>
          </a:solidFill>
          <a:ln w="9525" algn="ctr">
            <a:solidFill>
              <a:schemeClr val="bg1">
                <a:lumMod val="75000"/>
              </a:schemeClr>
            </a:solidFill>
            <a:round/>
            <a:headEnd/>
            <a:tailEnd/>
          </a:ln>
        </p:spPr>
        <p:txBody>
          <a:bodyPr lIns="0" tIns="46800" rIns="0" bIns="46800" anchor="ctr"/>
          <a:lstStyle/>
          <a:p>
            <a:pPr algn="ctr" eaLnBrk="0" hangingPunct="0">
              <a:lnSpc>
                <a:spcPts val="800"/>
              </a:lnSpc>
              <a:spcBef>
                <a:spcPct val="50000"/>
              </a:spcBef>
            </a:pPr>
            <a:r>
              <a:rPr kumimoji="1" lang="nl-NL" sz="900" dirty="0" smtClean="0"/>
              <a:t>publicatie</a:t>
            </a:r>
            <a:br>
              <a:rPr kumimoji="1" lang="nl-NL" sz="900" dirty="0" smtClean="0"/>
            </a:br>
            <a:r>
              <a:rPr kumimoji="1" lang="nl-NL" sz="900" dirty="0" smtClean="0"/>
              <a:t>(gepubliceerd)</a:t>
            </a:r>
            <a:endParaRPr kumimoji="1" lang="nl-NL" sz="900" dirty="0"/>
          </a:p>
        </p:txBody>
      </p:sp>
      <p:sp>
        <p:nvSpPr>
          <p:cNvPr id="461" name="Rechthoek 93"/>
          <p:cNvSpPr>
            <a:spLocks noChangeArrowheads="1"/>
          </p:cNvSpPr>
          <p:nvPr/>
        </p:nvSpPr>
        <p:spPr bwMode="auto">
          <a:xfrm>
            <a:off x="4644008" y="2060849"/>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a:t>subsidie</a:t>
            </a:r>
            <a:br>
              <a:rPr kumimoji="1" lang="nl-NL" sz="900" dirty="0"/>
            </a:br>
            <a:r>
              <a:rPr kumimoji="1" lang="nl-NL" sz="900" dirty="0"/>
              <a:t>programma</a:t>
            </a:r>
          </a:p>
        </p:txBody>
      </p:sp>
      <p:sp>
        <p:nvSpPr>
          <p:cNvPr id="462" name="Rechthoek 93"/>
          <p:cNvSpPr>
            <a:spLocks noChangeArrowheads="1"/>
          </p:cNvSpPr>
          <p:nvPr/>
        </p:nvSpPr>
        <p:spPr bwMode="auto">
          <a:xfrm>
            <a:off x="6732240" y="3807994"/>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err="1"/>
              <a:t>onderz.</a:t>
            </a:r>
            <a:r>
              <a:rPr kumimoji="1" lang="nl-NL" sz="900" dirty="0"/>
              <a:t>geg.</a:t>
            </a:r>
            <a:br>
              <a:rPr kumimoji="1" lang="nl-NL" sz="900" dirty="0"/>
            </a:br>
            <a:r>
              <a:rPr kumimoji="1" lang="nl-NL" sz="900" dirty="0"/>
              <a:t>(gepubliceerd)</a:t>
            </a:r>
          </a:p>
        </p:txBody>
      </p:sp>
      <p:sp>
        <p:nvSpPr>
          <p:cNvPr id="463" name="Rechthoek 93"/>
          <p:cNvSpPr>
            <a:spLocks noChangeArrowheads="1"/>
          </p:cNvSpPr>
          <p:nvPr/>
        </p:nvSpPr>
        <p:spPr bwMode="auto">
          <a:xfrm>
            <a:off x="4644008" y="2348880"/>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subsidie</a:t>
            </a:r>
            <a:br>
              <a:rPr kumimoji="1" lang="nl-NL" sz="900" dirty="0" smtClean="0"/>
            </a:br>
            <a:r>
              <a:rPr kumimoji="1" lang="nl-NL" sz="900" dirty="0" smtClean="0"/>
              <a:t>overeenkomst</a:t>
            </a:r>
            <a:endParaRPr kumimoji="1" lang="nl-NL" sz="900" dirty="0"/>
          </a:p>
        </p:txBody>
      </p:sp>
      <p:sp>
        <p:nvSpPr>
          <p:cNvPr id="465" name="Rechthoek 93"/>
          <p:cNvSpPr>
            <a:spLocks noChangeArrowheads="1"/>
          </p:cNvSpPr>
          <p:nvPr/>
        </p:nvSpPr>
        <p:spPr bwMode="auto">
          <a:xfrm>
            <a:off x="4644008" y="2636912"/>
            <a:ext cx="864096" cy="216025"/>
          </a:xfrm>
          <a:prstGeom prst="rect">
            <a:avLst/>
          </a:prstGeom>
          <a:solidFill>
            <a:srgbClr val="FFFFFF"/>
          </a:solidFill>
          <a:ln w="9525" algn="ctr">
            <a:solidFill>
              <a:schemeClr val="bg1">
                <a:lumMod val="75000"/>
              </a:schemeClr>
            </a:solidFill>
            <a:round/>
            <a:headEnd/>
            <a:tailEnd/>
          </a:ln>
        </p:spPr>
        <p:txBody>
          <a:bodyPr lIns="0" tIns="46800" rIns="0" bIns="46800" anchor="ctr"/>
          <a:lstStyle/>
          <a:p>
            <a:pPr algn="ctr" eaLnBrk="0" hangingPunct="0">
              <a:lnSpc>
                <a:spcPts val="800"/>
              </a:lnSpc>
              <a:spcBef>
                <a:spcPct val="50000"/>
              </a:spcBef>
            </a:pPr>
            <a:r>
              <a:rPr kumimoji="1" lang="nl-NL" sz="900" dirty="0" smtClean="0"/>
              <a:t>samenwerkings</a:t>
            </a:r>
            <a:br>
              <a:rPr kumimoji="1" lang="nl-NL" sz="900" dirty="0" smtClean="0"/>
            </a:br>
            <a:r>
              <a:rPr kumimoji="1" lang="nl-NL" sz="900" dirty="0" smtClean="0"/>
              <a:t>verband</a:t>
            </a:r>
            <a:endParaRPr kumimoji="1" lang="nl-NL" sz="900" dirty="0"/>
          </a:p>
        </p:txBody>
      </p:sp>
      <p:sp>
        <p:nvSpPr>
          <p:cNvPr id="466" name="Rechthoek 93"/>
          <p:cNvSpPr>
            <a:spLocks noChangeArrowheads="1"/>
          </p:cNvSpPr>
          <p:nvPr/>
        </p:nvSpPr>
        <p:spPr bwMode="auto">
          <a:xfrm>
            <a:off x="6732240" y="4365104"/>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expressie</a:t>
            </a:r>
            <a:endParaRPr kumimoji="1" lang="nl-NL" sz="900" dirty="0"/>
          </a:p>
        </p:txBody>
      </p:sp>
      <p:sp>
        <p:nvSpPr>
          <p:cNvPr id="467" name="Rechthoek 93"/>
          <p:cNvSpPr>
            <a:spLocks noChangeArrowheads="1"/>
          </p:cNvSpPr>
          <p:nvPr/>
        </p:nvSpPr>
        <p:spPr bwMode="auto">
          <a:xfrm>
            <a:off x="7740352" y="3538917"/>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manifestatie</a:t>
            </a:r>
            <a:endParaRPr kumimoji="1" lang="nl-NL" sz="900" dirty="0"/>
          </a:p>
        </p:txBody>
      </p:sp>
      <p:sp>
        <p:nvSpPr>
          <p:cNvPr id="468" name="Rechthoek 93"/>
          <p:cNvSpPr>
            <a:spLocks noChangeArrowheads="1"/>
          </p:cNvSpPr>
          <p:nvPr/>
        </p:nvSpPr>
        <p:spPr bwMode="auto">
          <a:xfrm>
            <a:off x="7740352" y="3807994"/>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item</a:t>
            </a:r>
            <a:endParaRPr kumimoji="1" lang="nl-NL" sz="900" dirty="0"/>
          </a:p>
        </p:txBody>
      </p:sp>
      <p:sp>
        <p:nvSpPr>
          <p:cNvPr id="473" name="Rechthoek 93"/>
          <p:cNvSpPr>
            <a:spLocks noChangeArrowheads="1"/>
          </p:cNvSpPr>
          <p:nvPr/>
        </p:nvSpPr>
        <p:spPr bwMode="auto">
          <a:xfrm>
            <a:off x="7740352" y="4077072"/>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uitleen</a:t>
            </a:r>
            <a:endParaRPr kumimoji="1" lang="nl-NL" sz="900" dirty="0"/>
          </a:p>
        </p:txBody>
      </p:sp>
      <p:sp>
        <p:nvSpPr>
          <p:cNvPr id="93" name="Rechthoek 93"/>
          <p:cNvSpPr>
            <a:spLocks noChangeArrowheads="1"/>
          </p:cNvSpPr>
          <p:nvPr/>
        </p:nvSpPr>
        <p:spPr bwMode="auto">
          <a:xfrm>
            <a:off x="5652120" y="2348879"/>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publicatie</a:t>
            </a:r>
            <a:endParaRPr kumimoji="1" lang="nl-NL" sz="900" dirty="0"/>
          </a:p>
        </p:txBody>
      </p:sp>
      <p:sp>
        <p:nvSpPr>
          <p:cNvPr id="94" name="Rechthoek 93"/>
          <p:cNvSpPr>
            <a:spLocks noChangeArrowheads="1"/>
          </p:cNvSpPr>
          <p:nvPr/>
        </p:nvSpPr>
        <p:spPr bwMode="auto">
          <a:xfrm>
            <a:off x="5652120" y="2636912"/>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err="1"/>
              <a:t>onderzoeks</a:t>
            </a:r>
            <a:r>
              <a:rPr kumimoji="1" lang="nl-NL" sz="900" dirty="0"/>
              <a:t/>
            </a:r>
            <a:br>
              <a:rPr kumimoji="1" lang="nl-NL" sz="900" dirty="0"/>
            </a:br>
            <a:r>
              <a:rPr kumimoji="1" lang="nl-NL" sz="900" dirty="0"/>
              <a:t>gegevens</a:t>
            </a:r>
          </a:p>
        </p:txBody>
      </p:sp>
      <p:sp>
        <p:nvSpPr>
          <p:cNvPr id="97" name="AutoShape 2"/>
          <p:cNvSpPr>
            <a:spLocks/>
          </p:cNvSpPr>
          <p:nvPr/>
        </p:nvSpPr>
        <p:spPr bwMode="auto">
          <a:xfrm>
            <a:off x="381000" y="228600"/>
            <a:ext cx="8458200" cy="824136"/>
          </a:xfrm>
          <a:prstGeom prst="roundRect">
            <a:avLst>
              <a:gd name="adj" fmla="val 15000"/>
            </a:avLst>
          </a:prstGeom>
          <a:solidFill>
            <a:srgbClr val="F8971D"/>
          </a:solidFill>
          <a:ln w="25400">
            <a:noFill/>
            <a:miter lim="800000"/>
            <a:headEnd/>
            <a:tailEnd/>
          </a:ln>
        </p:spPr>
        <p:txBody>
          <a:bodyPr lIns="0" tIns="0" rIns="0" bIns="0" anchor="ctr"/>
          <a:lstStyle/>
          <a:p>
            <a:pPr marL="0" lvl="1" algn="ctr"/>
            <a:r>
              <a:rPr lang="en-US" sz="3200" b="1" dirty="0">
                <a:solidFill>
                  <a:schemeClr val="bg1"/>
                </a:solidFill>
                <a:latin typeface="Arial" pitchFamily="34" charset="0"/>
                <a:cs typeface="Arial" pitchFamily="34" charset="0"/>
              </a:rPr>
              <a:t>Informatiemodel</a:t>
            </a:r>
          </a:p>
        </p:txBody>
      </p:sp>
      <p:sp>
        <p:nvSpPr>
          <p:cNvPr id="96" name="Rechthoek 93"/>
          <p:cNvSpPr>
            <a:spLocks noChangeArrowheads="1"/>
          </p:cNvSpPr>
          <p:nvPr/>
        </p:nvSpPr>
        <p:spPr bwMode="auto">
          <a:xfrm>
            <a:off x="5724128" y="5606607"/>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a:t>bedrijfseis</a:t>
            </a:r>
          </a:p>
        </p:txBody>
      </p:sp>
      <p:sp>
        <p:nvSpPr>
          <p:cNvPr id="98" name="Rechthoek 93"/>
          <p:cNvSpPr>
            <a:spLocks noChangeArrowheads="1"/>
          </p:cNvSpPr>
          <p:nvPr/>
        </p:nvSpPr>
        <p:spPr bwMode="auto">
          <a:xfrm>
            <a:off x="6732240" y="1412777"/>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900"/>
              </a:lnSpc>
              <a:spcBef>
                <a:spcPct val="50000"/>
              </a:spcBef>
            </a:pPr>
            <a:r>
              <a:rPr kumimoji="1" lang="nl-NL" sz="900" dirty="0" smtClean="0"/>
              <a:t>plan</a:t>
            </a:r>
            <a:endParaRPr kumimoji="1" lang="nl-NL" sz="900" dirty="0"/>
          </a:p>
        </p:txBody>
      </p:sp>
      <p:sp>
        <p:nvSpPr>
          <p:cNvPr id="88" name="Rechthoek 87"/>
          <p:cNvSpPr>
            <a:spLocks noChangeArrowheads="1"/>
          </p:cNvSpPr>
          <p:nvPr/>
        </p:nvSpPr>
        <p:spPr bwMode="auto">
          <a:xfrm>
            <a:off x="5652120" y="2060848"/>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err="1"/>
              <a:t>onderzoeks</a:t>
            </a:r>
            <a:r>
              <a:rPr kumimoji="1" lang="nl-NL" sz="900" dirty="0"/>
              <a:t/>
            </a:r>
            <a:br>
              <a:rPr kumimoji="1" lang="nl-NL" sz="900" dirty="0"/>
            </a:br>
            <a:r>
              <a:rPr kumimoji="1" lang="nl-NL" sz="900" dirty="0" smtClean="0"/>
              <a:t>object</a:t>
            </a:r>
            <a:endParaRPr kumimoji="1" lang="nl-NL" sz="900" dirty="0"/>
          </a:p>
        </p:txBody>
      </p:sp>
      <p:sp>
        <p:nvSpPr>
          <p:cNvPr id="85" name="Rechthoek 93"/>
          <p:cNvSpPr>
            <a:spLocks noChangeArrowheads="1"/>
          </p:cNvSpPr>
          <p:nvPr/>
        </p:nvSpPr>
        <p:spPr bwMode="auto">
          <a:xfrm>
            <a:off x="4644008" y="2924943"/>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onderzoek</a:t>
            </a:r>
            <a:endParaRPr kumimoji="1" lang="nl-NL" sz="900" dirty="0"/>
          </a:p>
        </p:txBody>
      </p:sp>
      <p:sp>
        <p:nvSpPr>
          <p:cNvPr id="83" name="Rechthoek 93"/>
          <p:cNvSpPr>
            <a:spLocks noChangeArrowheads="1"/>
          </p:cNvSpPr>
          <p:nvPr/>
        </p:nvSpPr>
        <p:spPr bwMode="auto">
          <a:xfrm>
            <a:off x="4716016" y="5877271"/>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a:t>begroting</a:t>
            </a:r>
          </a:p>
        </p:txBody>
      </p:sp>
      <p:sp>
        <p:nvSpPr>
          <p:cNvPr id="84" name="Rechthoek 93"/>
          <p:cNvSpPr>
            <a:spLocks noChangeArrowheads="1"/>
          </p:cNvSpPr>
          <p:nvPr/>
        </p:nvSpPr>
        <p:spPr bwMode="auto">
          <a:xfrm>
            <a:off x="539552" y="2924943"/>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onderwijs</a:t>
            </a:r>
            <a:br>
              <a:rPr kumimoji="1" lang="nl-NL" sz="900" dirty="0" smtClean="0"/>
            </a:br>
            <a:r>
              <a:rPr kumimoji="1" lang="nl-NL" sz="900" dirty="0" smtClean="0"/>
              <a:t>programma</a:t>
            </a:r>
            <a:endParaRPr kumimoji="1" lang="nl-NL" sz="900" dirty="0"/>
          </a:p>
        </p:txBody>
      </p:sp>
      <p:sp>
        <p:nvSpPr>
          <p:cNvPr id="86" name="Rechthoek 93"/>
          <p:cNvSpPr>
            <a:spLocks noChangeArrowheads="1"/>
          </p:cNvSpPr>
          <p:nvPr/>
        </p:nvSpPr>
        <p:spPr bwMode="auto">
          <a:xfrm>
            <a:off x="539552" y="3826950"/>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prospect</a:t>
            </a:r>
            <a:endParaRPr kumimoji="1" lang="nl-NL" sz="900" dirty="0"/>
          </a:p>
        </p:txBody>
      </p:sp>
      <p:sp>
        <p:nvSpPr>
          <p:cNvPr id="87" name="Rechthoek 93"/>
          <p:cNvSpPr>
            <a:spLocks noChangeArrowheads="1"/>
          </p:cNvSpPr>
          <p:nvPr/>
        </p:nvSpPr>
        <p:spPr bwMode="auto">
          <a:xfrm>
            <a:off x="539552" y="5877272"/>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alumnus</a:t>
            </a:r>
            <a:endParaRPr kumimoji="1" lang="nl-NL" sz="900" dirty="0"/>
          </a:p>
        </p:txBody>
      </p:sp>
      <p:sp>
        <p:nvSpPr>
          <p:cNvPr id="91" name="Rechthoek 93"/>
          <p:cNvSpPr>
            <a:spLocks noChangeArrowheads="1"/>
          </p:cNvSpPr>
          <p:nvPr/>
        </p:nvSpPr>
        <p:spPr bwMode="auto">
          <a:xfrm>
            <a:off x="2555776" y="4365104"/>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inzetplanning</a:t>
            </a:r>
            <a:endParaRPr kumimoji="1" lang="nl-NL" sz="900" dirty="0"/>
          </a:p>
        </p:txBody>
      </p:sp>
      <p:sp>
        <p:nvSpPr>
          <p:cNvPr id="89" name="Rectangle 4"/>
          <p:cNvSpPr>
            <a:spLocks noChangeArrowheads="1"/>
          </p:cNvSpPr>
          <p:nvPr/>
        </p:nvSpPr>
        <p:spPr bwMode="auto">
          <a:xfrm>
            <a:off x="6660232" y="1772815"/>
            <a:ext cx="2016224" cy="1440160"/>
          </a:xfrm>
          <a:prstGeom prst="rect">
            <a:avLst/>
          </a:prstGeom>
          <a:solidFill>
            <a:schemeClr val="bg1">
              <a:lumMod val="85000"/>
            </a:schemeClr>
          </a:solidFill>
          <a:ln w="6350">
            <a:noFill/>
            <a:miter lim="800000"/>
            <a:headEnd/>
            <a:tailEnd/>
          </a:ln>
          <a:effectLst>
            <a:outerShdw blurRad="50800" dist="38100" dir="2700000" algn="tl" rotWithShape="0">
              <a:schemeClr val="bg1">
                <a:lumMod val="75000"/>
                <a:alpha val="43000"/>
              </a:schemeClr>
            </a:outerShdw>
          </a:effectLst>
        </p:spPr>
        <p:txBody>
          <a:bodyPr tIns="54000"/>
          <a:lstStyle/>
          <a:p>
            <a:pPr algn="ctr">
              <a:lnSpc>
                <a:spcPts val="1400"/>
              </a:lnSpc>
            </a:pPr>
            <a:r>
              <a:rPr lang="en-US" sz="1100" b="1" smtClean="0">
                <a:solidFill>
                  <a:srgbClr val="000000"/>
                </a:solidFill>
                <a:latin typeface="Arial" pitchFamily="34" charset="0"/>
              </a:rPr>
              <a:t>Valorisatie</a:t>
            </a:r>
            <a:endParaRPr lang="nl-NL" sz="1100" b="1" dirty="0">
              <a:solidFill>
                <a:srgbClr val="000000"/>
              </a:solidFill>
              <a:latin typeface="Arial" pitchFamily="34" charset="0"/>
            </a:endParaRPr>
          </a:p>
        </p:txBody>
      </p:sp>
      <p:sp>
        <p:nvSpPr>
          <p:cNvPr id="90" name="Rectangle 4"/>
          <p:cNvSpPr>
            <a:spLocks noChangeArrowheads="1"/>
          </p:cNvSpPr>
          <p:nvPr/>
        </p:nvSpPr>
        <p:spPr bwMode="auto">
          <a:xfrm>
            <a:off x="4572000" y="3538916"/>
            <a:ext cx="2016224" cy="1114219"/>
          </a:xfrm>
          <a:prstGeom prst="rect">
            <a:avLst/>
          </a:prstGeom>
          <a:solidFill>
            <a:schemeClr val="bg1">
              <a:lumMod val="85000"/>
            </a:schemeClr>
          </a:solidFill>
          <a:ln w="6350">
            <a:noFill/>
            <a:miter lim="800000"/>
            <a:headEnd/>
            <a:tailEnd/>
          </a:ln>
          <a:effectLst>
            <a:outerShdw blurRad="50800" dist="38100" dir="2700000" algn="tl" rotWithShape="0">
              <a:schemeClr val="bg1">
                <a:lumMod val="75000"/>
                <a:alpha val="43000"/>
              </a:schemeClr>
            </a:outerShdw>
          </a:effectLst>
        </p:spPr>
        <p:txBody>
          <a:bodyPr tIns="54000"/>
          <a:lstStyle/>
          <a:p>
            <a:pPr algn="ctr">
              <a:lnSpc>
                <a:spcPts val="1400"/>
              </a:lnSpc>
            </a:pPr>
            <a:r>
              <a:rPr lang="en-US" sz="1100" b="1" smtClean="0">
                <a:solidFill>
                  <a:srgbClr val="000000"/>
                </a:solidFill>
                <a:latin typeface="Arial" pitchFamily="34" charset="0"/>
              </a:rPr>
              <a:t>Onderzoeks</a:t>
            </a:r>
          </a:p>
          <a:p>
            <a:pPr algn="ctr">
              <a:lnSpc>
                <a:spcPts val="1400"/>
              </a:lnSpc>
            </a:pPr>
            <a:r>
              <a:rPr lang="en-US" sz="1100" b="1">
                <a:solidFill>
                  <a:srgbClr val="000000"/>
                </a:solidFill>
                <a:latin typeface="Arial" pitchFamily="34" charset="0"/>
              </a:rPr>
              <a:t>ondersteuning</a:t>
            </a:r>
            <a:endParaRPr lang="nl-NL" sz="1100" b="1" dirty="0">
              <a:solidFill>
                <a:srgbClr val="000000"/>
              </a:solidFill>
              <a:latin typeface="Arial" pitchFamily="34" charset="0"/>
            </a:endParaRPr>
          </a:p>
        </p:txBody>
      </p:sp>
      <p:sp>
        <p:nvSpPr>
          <p:cNvPr id="92" name="Rechthoek 93"/>
          <p:cNvSpPr>
            <a:spLocks noChangeArrowheads="1"/>
          </p:cNvSpPr>
          <p:nvPr/>
        </p:nvSpPr>
        <p:spPr bwMode="auto">
          <a:xfrm>
            <a:off x="3563888" y="2636912"/>
            <a:ext cx="864096" cy="216025"/>
          </a:xfrm>
          <a:prstGeom prst="rect">
            <a:avLst/>
          </a:prstGeom>
          <a:solidFill>
            <a:srgbClr val="FFFFFF"/>
          </a:solidFill>
          <a:ln w="9525" algn="ctr">
            <a:solidFill>
              <a:schemeClr val="bg1">
                <a:lumMod val="75000"/>
              </a:schemeClr>
            </a:solidFill>
            <a:round/>
            <a:headEnd/>
            <a:tailEnd/>
          </a:ln>
        </p:spPr>
        <p:txBody>
          <a:bodyPr lIns="0" tIns="46800" rIns="0" bIns="46800" anchor="ctr"/>
          <a:lstStyle/>
          <a:p>
            <a:pPr algn="ctr" eaLnBrk="0" hangingPunct="0">
              <a:lnSpc>
                <a:spcPts val="800"/>
              </a:lnSpc>
              <a:spcBef>
                <a:spcPct val="50000"/>
              </a:spcBef>
            </a:pPr>
            <a:r>
              <a:rPr kumimoji="1" lang="nl-NL" sz="900" dirty="0" err="1" smtClean="0"/>
              <a:t>onderwijseenheidresultaat</a:t>
            </a:r>
            <a:endParaRPr kumimoji="1" lang="nl-NL" sz="900" dirty="0"/>
          </a:p>
        </p:txBody>
      </p:sp>
      <p:sp>
        <p:nvSpPr>
          <p:cNvPr id="95" name="Rechthoek 93"/>
          <p:cNvSpPr>
            <a:spLocks noChangeArrowheads="1"/>
          </p:cNvSpPr>
          <p:nvPr/>
        </p:nvSpPr>
        <p:spPr bwMode="auto">
          <a:xfrm>
            <a:off x="2555776" y="3826950"/>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a:t>les</a:t>
            </a:r>
            <a:r>
              <a:rPr kumimoji="1" lang="nl-NL" sz="900" dirty="0" smtClean="0"/>
              <a:t>groep</a:t>
            </a:r>
            <a:endParaRPr kumimoji="1" lang="nl-NL" sz="900" dirty="0"/>
          </a:p>
        </p:txBody>
      </p:sp>
      <p:sp>
        <p:nvSpPr>
          <p:cNvPr id="99" name="Rechthoek 103"/>
          <p:cNvSpPr>
            <a:spLocks noChangeArrowheads="1"/>
          </p:cNvSpPr>
          <p:nvPr/>
        </p:nvSpPr>
        <p:spPr bwMode="auto">
          <a:xfrm>
            <a:off x="1547664" y="3826950"/>
            <a:ext cx="864096" cy="216024"/>
          </a:xfrm>
          <a:prstGeom prst="rect">
            <a:avLst/>
          </a:prstGeom>
          <a:solidFill>
            <a:srgbClr val="FFFFFF"/>
          </a:solidFill>
          <a:ln w="9525" algn="ctr">
            <a:solidFill>
              <a:schemeClr val="bg1">
                <a:lumMod val="75000"/>
              </a:schemeClr>
            </a:solidFill>
            <a:round/>
            <a:headEnd/>
            <a:tailEnd/>
          </a:ln>
        </p:spPr>
        <p:txBody>
          <a:bodyPr lIns="0" tIns="46800" rIns="0" bIns="46800" anchor="ctr"/>
          <a:lstStyle/>
          <a:p>
            <a:pPr algn="ctr" eaLnBrk="0" hangingPunct="0">
              <a:lnSpc>
                <a:spcPts val="800"/>
              </a:lnSpc>
              <a:spcBef>
                <a:spcPct val="50000"/>
              </a:spcBef>
            </a:pPr>
            <a:r>
              <a:rPr kumimoji="1" lang="nl-NL" sz="900" dirty="0" smtClean="0"/>
              <a:t>onderwijseenheid</a:t>
            </a:r>
            <a:br>
              <a:rPr kumimoji="1" lang="nl-NL" sz="900" dirty="0" smtClean="0"/>
            </a:br>
            <a:r>
              <a:rPr kumimoji="1" lang="nl-NL" sz="900" dirty="0" smtClean="0"/>
              <a:t>uitvoering</a:t>
            </a:r>
            <a:endParaRPr kumimoji="1" lang="nl-NL" sz="900" dirty="0"/>
          </a:p>
        </p:txBody>
      </p:sp>
      <p:sp>
        <p:nvSpPr>
          <p:cNvPr id="100" name="Rechthoek 93"/>
          <p:cNvSpPr>
            <a:spLocks noChangeArrowheads="1"/>
          </p:cNvSpPr>
          <p:nvPr/>
        </p:nvSpPr>
        <p:spPr bwMode="auto">
          <a:xfrm>
            <a:off x="1547664" y="4365104"/>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a:t>onderwijs</a:t>
            </a:r>
            <a:br>
              <a:rPr kumimoji="1" lang="nl-NL" sz="900" dirty="0"/>
            </a:br>
            <a:r>
              <a:rPr kumimoji="1" lang="nl-NL" sz="900" dirty="0"/>
              <a:t>activiteit</a:t>
            </a:r>
          </a:p>
        </p:txBody>
      </p:sp>
      <p:sp>
        <p:nvSpPr>
          <p:cNvPr id="101" name="Rechthoek 93"/>
          <p:cNvSpPr>
            <a:spLocks noChangeArrowheads="1"/>
          </p:cNvSpPr>
          <p:nvPr/>
        </p:nvSpPr>
        <p:spPr bwMode="auto">
          <a:xfrm>
            <a:off x="539552" y="5337530"/>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individu</a:t>
            </a:r>
            <a:endParaRPr kumimoji="1" lang="nl-NL" sz="900" dirty="0"/>
          </a:p>
        </p:txBody>
      </p:sp>
      <p:sp>
        <p:nvSpPr>
          <p:cNvPr id="102" name="Rechthoek 93"/>
          <p:cNvSpPr>
            <a:spLocks noChangeArrowheads="1"/>
          </p:cNvSpPr>
          <p:nvPr/>
        </p:nvSpPr>
        <p:spPr bwMode="auto">
          <a:xfrm>
            <a:off x="539552" y="5606607"/>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contact</a:t>
            </a:r>
            <a:endParaRPr kumimoji="1" lang="nl-NL" sz="900" dirty="0"/>
          </a:p>
        </p:txBody>
      </p:sp>
      <p:sp>
        <p:nvSpPr>
          <p:cNvPr id="103" name="Rechthoek 122"/>
          <p:cNvSpPr>
            <a:spLocks noChangeArrowheads="1"/>
          </p:cNvSpPr>
          <p:nvPr/>
        </p:nvSpPr>
        <p:spPr bwMode="auto">
          <a:xfrm>
            <a:off x="6732240" y="5875425"/>
            <a:ext cx="869496" cy="217871"/>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configuratie</a:t>
            </a:r>
            <a:br>
              <a:rPr kumimoji="1" lang="nl-NL" sz="900" dirty="0" smtClean="0"/>
            </a:br>
            <a:r>
              <a:rPr kumimoji="1" lang="nl-NL" sz="900" dirty="0" smtClean="0"/>
              <a:t>item</a:t>
            </a:r>
            <a:endParaRPr kumimoji="1" lang="nl-NL" sz="900" dirty="0"/>
          </a:p>
        </p:txBody>
      </p:sp>
      <p:sp>
        <p:nvSpPr>
          <p:cNvPr id="104" name="Rechthoek 99"/>
          <p:cNvSpPr>
            <a:spLocks noChangeArrowheads="1"/>
          </p:cNvSpPr>
          <p:nvPr/>
        </p:nvSpPr>
        <p:spPr bwMode="auto">
          <a:xfrm>
            <a:off x="2561176" y="2924944"/>
            <a:ext cx="864096" cy="216024"/>
          </a:xfrm>
          <a:prstGeom prst="rect">
            <a:avLst/>
          </a:prstGeom>
          <a:solidFill>
            <a:srgbClr val="FFFFFF"/>
          </a:solidFill>
          <a:ln w="9525" algn="ctr">
            <a:solidFill>
              <a:schemeClr val="bg1">
                <a:lumMod val="75000"/>
              </a:schemeClr>
            </a:solidFill>
            <a:round/>
            <a:headEnd/>
            <a:tailEnd/>
          </a:ln>
        </p:spPr>
        <p:txBody>
          <a:bodyPr lIns="0" tIns="46800" rIns="0" bIns="46800" anchor="ctr"/>
          <a:lstStyle/>
          <a:p>
            <a:pPr algn="ctr" eaLnBrk="0" hangingPunct="0">
              <a:lnSpc>
                <a:spcPts val="800"/>
              </a:lnSpc>
              <a:spcBef>
                <a:spcPct val="50000"/>
              </a:spcBef>
            </a:pPr>
            <a:r>
              <a:rPr kumimoji="1" lang="nl-NL" sz="900" dirty="0" smtClean="0"/>
              <a:t>stage/afstudeer</a:t>
            </a:r>
            <a:br>
              <a:rPr kumimoji="1" lang="nl-NL" sz="900" dirty="0" smtClean="0"/>
            </a:br>
            <a:r>
              <a:rPr kumimoji="1" lang="nl-NL" sz="900" dirty="0" smtClean="0"/>
              <a:t>activiteit</a:t>
            </a:r>
            <a:endParaRPr kumimoji="1" lang="nl-NL" sz="900" dirty="0"/>
          </a:p>
        </p:txBody>
      </p:sp>
      <p:sp>
        <p:nvSpPr>
          <p:cNvPr id="105" name="Rechthoek 104"/>
          <p:cNvSpPr>
            <a:spLocks noChangeArrowheads="1"/>
          </p:cNvSpPr>
          <p:nvPr/>
        </p:nvSpPr>
        <p:spPr bwMode="auto">
          <a:xfrm>
            <a:off x="6734940" y="2060847"/>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octrooi</a:t>
            </a:r>
            <a:endParaRPr kumimoji="1" lang="nl-NL" sz="900" dirty="0"/>
          </a:p>
        </p:txBody>
      </p:sp>
    </p:spTree>
    <p:extLst>
      <p:ext uri="{BB962C8B-B14F-4D97-AF65-F5344CB8AC3E}">
        <p14:creationId xmlns:p14="http://schemas.microsoft.com/office/powerpoint/2010/main" val="4162096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Rectangle 4"/>
          <p:cNvSpPr>
            <a:spLocks noChangeArrowheads="1"/>
          </p:cNvSpPr>
          <p:nvPr/>
        </p:nvSpPr>
        <p:spPr bwMode="auto">
          <a:xfrm>
            <a:off x="457200" y="1772815"/>
            <a:ext cx="4042792" cy="1710000"/>
          </a:xfrm>
          <a:prstGeom prst="rect">
            <a:avLst/>
          </a:prstGeom>
          <a:solidFill>
            <a:schemeClr val="bg1">
              <a:lumMod val="85000"/>
            </a:schemeClr>
          </a:solidFill>
          <a:ln w="6350">
            <a:noFill/>
            <a:miter lim="800000"/>
            <a:headEnd/>
            <a:tailEnd/>
          </a:ln>
          <a:effectLst>
            <a:outerShdw blurRad="50800" dist="38100" dir="2700000" algn="tl" rotWithShape="0">
              <a:schemeClr val="bg1">
                <a:lumMod val="75000"/>
                <a:alpha val="43000"/>
              </a:schemeClr>
            </a:outerShdw>
          </a:effectLst>
        </p:spPr>
        <p:txBody>
          <a:bodyPr tIns="54000"/>
          <a:lstStyle/>
          <a:p>
            <a:pPr algn="ctr">
              <a:lnSpc>
                <a:spcPts val="1400"/>
              </a:lnSpc>
            </a:pPr>
            <a:r>
              <a:rPr lang="en-US" sz="1100" b="1" dirty="0" err="1" smtClean="0">
                <a:solidFill>
                  <a:srgbClr val="000000"/>
                </a:solidFill>
                <a:latin typeface="Arial" pitchFamily="34" charset="0"/>
              </a:rPr>
              <a:t>Onderwijs</a:t>
            </a:r>
            <a:endParaRPr lang="nl-NL" sz="1100" b="1" dirty="0">
              <a:solidFill>
                <a:srgbClr val="000000"/>
              </a:solidFill>
              <a:latin typeface="Arial" pitchFamily="34" charset="0"/>
            </a:endParaRPr>
          </a:p>
        </p:txBody>
      </p:sp>
      <p:sp>
        <p:nvSpPr>
          <p:cNvPr id="193" name="Rectangle 389"/>
          <p:cNvSpPr>
            <a:spLocks noChangeArrowheads="1"/>
          </p:cNvSpPr>
          <p:nvPr/>
        </p:nvSpPr>
        <p:spPr bwMode="auto">
          <a:xfrm>
            <a:off x="457200" y="3538916"/>
            <a:ext cx="4042792" cy="1114219"/>
          </a:xfrm>
          <a:prstGeom prst="rect">
            <a:avLst/>
          </a:prstGeom>
          <a:solidFill>
            <a:schemeClr val="bg1">
              <a:lumMod val="85000"/>
            </a:schemeClr>
          </a:solidFill>
          <a:ln w="6350">
            <a:noFill/>
            <a:miter lim="800000"/>
            <a:headEnd/>
            <a:tailEnd/>
          </a:ln>
          <a:effectLst>
            <a:outerShdw blurRad="50800" dist="38100" dir="2700000" algn="tl" rotWithShape="0">
              <a:schemeClr val="bg1">
                <a:lumMod val="75000"/>
                <a:alpha val="43000"/>
              </a:schemeClr>
            </a:outerShdw>
          </a:effectLst>
        </p:spPr>
        <p:txBody>
          <a:bodyPr tIns="54000"/>
          <a:lstStyle/>
          <a:p>
            <a:pPr algn="ctr">
              <a:lnSpc>
                <a:spcPts val="1400"/>
              </a:lnSpc>
            </a:pPr>
            <a:r>
              <a:rPr lang="nl-NL" sz="1100" b="1" dirty="0" smtClean="0">
                <a:solidFill>
                  <a:srgbClr val="000000"/>
                </a:solidFill>
                <a:latin typeface="Arial" pitchFamily="34" charset="0"/>
              </a:rPr>
              <a:t>Onderwijsondersteuning</a:t>
            </a:r>
            <a:endParaRPr lang="nl-NL" sz="1100" b="1" dirty="0">
              <a:solidFill>
                <a:srgbClr val="000000"/>
              </a:solidFill>
              <a:latin typeface="Arial" pitchFamily="34" charset="0"/>
            </a:endParaRPr>
          </a:p>
        </p:txBody>
      </p:sp>
      <p:sp>
        <p:nvSpPr>
          <p:cNvPr id="194" name="Rechthoek 93"/>
          <p:cNvSpPr>
            <a:spLocks noChangeArrowheads="1"/>
          </p:cNvSpPr>
          <p:nvPr/>
        </p:nvSpPr>
        <p:spPr bwMode="auto">
          <a:xfrm>
            <a:off x="539552" y="4096027"/>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campagne</a:t>
            </a:r>
            <a:endParaRPr kumimoji="1" lang="nl-NL" sz="900" dirty="0"/>
          </a:p>
        </p:txBody>
      </p:sp>
      <p:sp>
        <p:nvSpPr>
          <p:cNvPr id="195" name="Rechthoek 93"/>
          <p:cNvSpPr>
            <a:spLocks noChangeArrowheads="1"/>
          </p:cNvSpPr>
          <p:nvPr/>
        </p:nvSpPr>
        <p:spPr bwMode="auto">
          <a:xfrm>
            <a:off x="2555776" y="4096026"/>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a:t>rooster</a:t>
            </a:r>
          </a:p>
        </p:txBody>
      </p:sp>
      <p:sp>
        <p:nvSpPr>
          <p:cNvPr id="196" name="Rechthoek 103"/>
          <p:cNvSpPr>
            <a:spLocks noChangeArrowheads="1"/>
          </p:cNvSpPr>
          <p:nvPr/>
        </p:nvSpPr>
        <p:spPr bwMode="auto">
          <a:xfrm>
            <a:off x="1547664" y="4096027"/>
            <a:ext cx="864096" cy="216024"/>
          </a:xfrm>
          <a:prstGeom prst="rect">
            <a:avLst/>
          </a:prstGeom>
          <a:solidFill>
            <a:srgbClr val="FFFFFF"/>
          </a:solidFill>
          <a:ln w="9525" algn="ctr">
            <a:solidFill>
              <a:schemeClr val="bg1">
                <a:lumMod val="75000"/>
              </a:schemeClr>
            </a:solidFill>
            <a:round/>
            <a:headEnd/>
            <a:tailEnd/>
          </a:ln>
        </p:spPr>
        <p:txBody>
          <a:bodyPr lIns="0" tIns="46800" rIns="0" bIns="46800" anchor="ctr"/>
          <a:lstStyle/>
          <a:p>
            <a:pPr algn="ctr" eaLnBrk="0" hangingPunct="0">
              <a:lnSpc>
                <a:spcPts val="800"/>
              </a:lnSpc>
              <a:spcBef>
                <a:spcPct val="50000"/>
              </a:spcBef>
            </a:pPr>
            <a:r>
              <a:rPr kumimoji="1" lang="nl-NL" sz="900" dirty="0" smtClean="0"/>
              <a:t>onderwijseenheid</a:t>
            </a:r>
            <a:br>
              <a:rPr kumimoji="1" lang="nl-NL" sz="900" dirty="0" smtClean="0"/>
            </a:br>
            <a:r>
              <a:rPr kumimoji="1" lang="nl-NL" sz="900" dirty="0" smtClean="0"/>
              <a:t>deelname</a:t>
            </a:r>
            <a:endParaRPr kumimoji="1" lang="nl-NL" sz="900" dirty="0"/>
          </a:p>
        </p:txBody>
      </p:sp>
      <p:sp>
        <p:nvSpPr>
          <p:cNvPr id="197" name="Rechthoek 93"/>
          <p:cNvSpPr>
            <a:spLocks noChangeArrowheads="1"/>
          </p:cNvSpPr>
          <p:nvPr/>
        </p:nvSpPr>
        <p:spPr bwMode="auto">
          <a:xfrm>
            <a:off x="539552" y="4365104"/>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onderwijs</a:t>
            </a:r>
            <a:br>
              <a:rPr kumimoji="1" lang="nl-NL" sz="900" dirty="0" smtClean="0"/>
            </a:br>
            <a:r>
              <a:rPr kumimoji="1" lang="nl-NL" sz="900" dirty="0" smtClean="0"/>
              <a:t>overeenkomst</a:t>
            </a:r>
            <a:endParaRPr kumimoji="1" lang="nl-NL" sz="900" dirty="0"/>
          </a:p>
        </p:txBody>
      </p:sp>
      <p:sp>
        <p:nvSpPr>
          <p:cNvPr id="198" name="Rechthoek 93"/>
          <p:cNvSpPr>
            <a:spLocks noChangeArrowheads="1"/>
          </p:cNvSpPr>
          <p:nvPr/>
        </p:nvSpPr>
        <p:spPr bwMode="auto">
          <a:xfrm>
            <a:off x="3563888" y="3826949"/>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waarde</a:t>
            </a:r>
            <a:br>
              <a:rPr kumimoji="1" lang="nl-NL" sz="900" dirty="0" smtClean="0"/>
            </a:br>
            <a:r>
              <a:rPr kumimoji="1" lang="nl-NL" sz="900" dirty="0" smtClean="0"/>
              <a:t>document</a:t>
            </a:r>
            <a:endParaRPr kumimoji="1" lang="nl-NL" sz="900" dirty="0"/>
          </a:p>
        </p:txBody>
      </p:sp>
      <p:sp>
        <p:nvSpPr>
          <p:cNvPr id="199" name="Rechthoek 93"/>
          <p:cNvSpPr>
            <a:spLocks noChangeArrowheads="1"/>
          </p:cNvSpPr>
          <p:nvPr/>
        </p:nvSpPr>
        <p:spPr bwMode="auto">
          <a:xfrm>
            <a:off x="539552" y="3826950"/>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prospect</a:t>
            </a:r>
            <a:endParaRPr kumimoji="1" lang="nl-NL" sz="900" dirty="0"/>
          </a:p>
        </p:txBody>
      </p:sp>
      <p:sp>
        <p:nvSpPr>
          <p:cNvPr id="200" name="Rechthoek 93"/>
          <p:cNvSpPr>
            <a:spLocks noChangeArrowheads="1"/>
          </p:cNvSpPr>
          <p:nvPr/>
        </p:nvSpPr>
        <p:spPr bwMode="auto">
          <a:xfrm>
            <a:off x="2555776" y="4365104"/>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inzetplanning</a:t>
            </a:r>
            <a:endParaRPr kumimoji="1" lang="nl-NL" sz="900" dirty="0"/>
          </a:p>
        </p:txBody>
      </p:sp>
      <p:sp>
        <p:nvSpPr>
          <p:cNvPr id="201" name="Rechthoek 93"/>
          <p:cNvSpPr>
            <a:spLocks noChangeArrowheads="1"/>
          </p:cNvSpPr>
          <p:nvPr/>
        </p:nvSpPr>
        <p:spPr bwMode="auto">
          <a:xfrm>
            <a:off x="2555776" y="3826950"/>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a:t>les</a:t>
            </a:r>
            <a:r>
              <a:rPr kumimoji="1" lang="nl-NL" sz="900" dirty="0" smtClean="0"/>
              <a:t>groep</a:t>
            </a:r>
            <a:endParaRPr kumimoji="1" lang="nl-NL" sz="900" dirty="0"/>
          </a:p>
        </p:txBody>
      </p:sp>
      <p:sp>
        <p:nvSpPr>
          <p:cNvPr id="202" name="Rechthoek 103"/>
          <p:cNvSpPr>
            <a:spLocks noChangeArrowheads="1"/>
          </p:cNvSpPr>
          <p:nvPr/>
        </p:nvSpPr>
        <p:spPr bwMode="auto">
          <a:xfrm>
            <a:off x="1547664" y="3826950"/>
            <a:ext cx="864096" cy="216024"/>
          </a:xfrm>
          <a:prstGeom prst="rect">
            <a:avLst/>
          </a:prstGeom>
          <a:solidFill>
            <a:srgbClr val="FFFFFF"/>
          </a:solidFill>
          <a:ln w="9525" algn="ctr">
            <a:solidFill>
              <a:schemeClr val="bg1">
                <a:lumMod val="75000"/>
              </a:schemeClr>
            </a:solidFill>
            <a:round/>
            <a:headEnd/>
            <a:tailEnd/>
          </a:ln>
        </p:spPr>
        <p:txBody>
          <a:bodyPr lIns="0" tIns="46800" rIns="0" bIns="46800" anchor="ctr"/>
          <a:lstStyle/>
          <a:p>
            <a:pPr algn="ctr" eaLnBrk="0" hangingPunct="0">
              <a:lnSpc>
                <a:spcPts val="800"/>
              </a:lnSpc>
              <a:spcBef>
                <a:spcPct val="50000"/>
              </a:spcBef>
            </a:pPr>
            <a:r>
              <a:rPr kumimoji="1" lang="nl-NL" sz="900" dirty="0" smtClean="0"/>
              <a:t>onderwijseenheid</a:t>
            </a:r>
            <a:br>
              <a:rPr kumimoji="1" lang="nl-NL" sz="900" dirty="0" smtClean="0"/>
            </a:br>
            <a:r>
              <a:rPr kumimoji="1" lang="nl-NL" sz="900" dirty="0" smtClean="0"/>
              <a:t>uitvoering</a:t>
            </a:r>
            <a:endParaRPr kumimoji="1" lang="nl-NL" sz="900" dirty="0"/>
          </a:p>
        </p:txBody>
      </p:sp>
      <p:sp>
        <p:nvSpPr>
          <p:cNvPr id="203" name="Rechthoek 93"/>
          <p:cNvSpPr>
            <a:spLocks noChangeArrowheads="1"/>
          </p:cNvSpPr>
          <p:nvPr/>
        </p:nvSpPr>
        <p:spPr bwMode="auto">
          <a:xfrm>
            <a:off x="1547664" y="4365104"/>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a:t>onderwijs</a:t>
            </a:r>
            <a:br>
              <a:rPr kumimoji="1" lang="nl-NL" sz="900" dirty="0"/>
            </a:br>
            <a:r>
              <a:rPr kumimoji="1" lang="nl-NL" sz="900" dirty="0"/>
              <a:t>activiteit</a:t>
            </a:r>
          </a:p>
        </p:txBody>
      </p:sp>
      <p:sp>
        <p:nvSpPr>
          <p:cNvPr id="392" name="Rectangle 4"/>
          <p:cNvSpPr>
            <a:spLocks noChangeArrowheads="1"/>
          </p:cNvSpPr>
          <p:nvPr/>
        </p:nvSpPr>
        <p:spPr bwMode="auto">
          <a:xfrm>
            <a:off x="6660232" y="3284984"/>
            <a:ext cx="2016224" cy="1368152"/>
          </a:xfrm>
          <a:prstGeom prst="rect">
            <a:avLst/>
          </a:prstGeom>
          <a:solidFill>
            <a:schemeClr val="bg1">
              <a:lumMod val="85000"/>
            </a:schemeClr>
          </a:solidFill>
          <a:ln w="6350">
            <a:noFill/>
            <a:miter lim="800000"/>
            <a:headEnd/>
            <a:tailEnd/>
          </a:ln>
          <a:effectLst>
            <a:outerShdw blurRad="50800" dist="38100" dir="2700000" algn="tl" rotWithShape="0">
              <a:schemeClr val="bg1">
                <a:lumMod val="75000"/>
                <a:alpha val="43000"/>
              </a:schemeClr>
            </a:outerShdw>
          </a:effectLst>
        </p:spPr>
        <p:txBody>
          <a:bodyPr tIns="54000"/>
          <a:lstStyle/>
          <a:p>
            <a:pPr algn="ctr">
              <a:lnSpc>
                <a:spcPts val="1400"/>
              </a:lnSpc>
            </a:pPr>
            <a:r>
              <a:rPr lang="en-US" sz="1100" b="1" smtClean="0">
                <a:solidFill>
                  <a:srgbClr val="000000"/>
                </a:solidFill>
                <a:latin typeface="Arial" pitchFamily="34" charset="0"/>
              </a:rPr>
              <a:t>Algemene ondersteuning</a:t>
            </a:r>
            <a:endParaRPr lang="nl-NL" sz="1100" b="1" dirty="0">
              <a:solidFill>
                <a:srgbClr val="000000"/>
              </a:solidFill>
              <a:latin typeface="Arial" pitchFamily="34" charset="0"/>
            </a:endParaRPr>
          </a:p>
        </p:txBody>
      </p:sp>
      <p:sp>
        <p:nvSpPr>
          <p:cNvPr id="391" name="Rectangle 4"/>
          <p:cNvSpPr>
            <a:spLocks noChangeArrowheads="1"/>
          </p:cNvSpPr>
          <p:nvPr/>
        </p:nvSpPr>
        <p:spPr bwMode="auto">
          <a:xfrm>
            <a:off x="4572000" y="1772815"/>
            <a:ext cx="2016224" cy="1710000"/>
          </a:xfrm>
          <a:prstGeom prst="rect">
            <a:avLst/>
          </a:prstGeom>
          <a:solidFill>
            <a:schemeClr val="bg1">
              <a:lumMod val="85000"/>
            </a:schemeClr>
          </a:solidFill>
          <a:ln w="6350">
            <a:noFill/>
            <a:miter lim="800000"/>
            <a:headEnd/>
            <a:tailEnd/>
          </a:ln>
          <a:effectLst>
            <a:outerShdw blurRad="50800" dist="38100" dir="2700000" algn="tl" rotWithShape="0">
              <a:schemeClr val="bg1">
                <a:lumMod val="75000"/>
                <a:alpha val="43000"/>
              </a:schemeClr>
            </a:outerShdw>
          </a:effectLst>
        </p:spPr>
        <p:txBody>
          <a:bodyPr tIns="54000"/>
          <a:lstStyle/>
          <a:p>
            <a:pPr algn="ctr">
              <a:lnSpc>
                <a:spcPts val="1400"/>
              </a:lnSpc>
            </a:pPr>
            <a:r>
              <a:rPr lang="en-US" sz="1100" b="1" smtClean="0">
                <a:solidFill>
                  <a:srgbClr val="000000"/>
                </a:solidFill>
                <a:latin typeface="Arial" pitchFamily="34" charset="0"/>
              </a:rPr>
              <a:t>Onderzoek</a:t>
            </a:r>
            <a:endParaRPr lang="nl-NL" sz="1100" b="1" dirty="0">
              <a:solidFill>
                <a:srgbClr val="000000"/>
              </a:solidFill>
              <a:latin typeface="Arial" pitchFamily="34" charset="0"/>
            </a:endParaRPr>
          </a:p>
        </p:txBody>
      </p:sp>
      <p:sp>
        <p:nvSpPr>
          <p:cNvPr id="7" name="Rectangle 4"/>
          <p:cNvSpPr>
            <a:spLocks noChangeArrowheads="1"/>
          </p:cNvSpPr>
          <p:nvPr/>
        </p:nvSpPr>
        <p:spPr bwMode="auto">
          <a:xfrm>
            <a:off x="457200" y="4725144"/>
            <a:ext cx="8229600" cy="1440159"/>
          </a:xfrm>
          <a:prstGeom prst="rect">
            <a:avLst/>
          </a:prstGeom>
          <a:solidFill>
            <a:schemeClr val="bg1">
              <a:lumMod val="85000"/>
            </a:schemeClr>
          </a:solidFill>
          <a:ln w="6350">
            <a:noFill/>
            <a:miter lim="800000"/>
            <a:headEnd/>
            <a:tailEnd/>
          </a:ln>
          <a:effectLst>
            <a:outerShdw blurRad="50800" dist="38100" dir="2700000" algn="tl" rotWithShape="0">
              <a:schemeClr val="bg1">
                <a:lumMod val="75000"/>
                <a:alpha val="43000"/>
              </a:schemeClr>
            </a:outerShdw>
          </a:effectLst>
        </p:spPr>
        <p:txBody>
          <a:bodyPr tIns="54000"/>
          <a:lstStyle/>
          <a:p>
            <a:pPr algn="ctr">
              <a:lnSpc>
                <a:spcPts val="1400"/>
              </a:lnSpc>
            </a:pPr>
            <a:r>
              <a:rPr lang="en-US" sz="1100" b="1" dirty="0" err="1">
                <a:solidFill>
                  <a:srgbClr val="000000"/>
                </a:solidFill>
                <a:latin typeface="Arial" pitchFamily="34" charset="0"/>
              </a:rPr>
              <a:t>Bedrijfsvoering</a:t>
            </a:r>
            <a:endParaRPr lang="en-US" sz="1100" b="1" dirty="0">
              <a:solidFill>
                <a:srgbClr val="000000"/>
              </a:solidFill>
              <a:latin typeface="Arial" pitchFamily="34" charset="0"/>
            </a:endParaRPr>
          </a:p>
          <a:p>
            <a:pPr algn="ctr">
              <a:lnSpc>
                <a:spcPts val="1400"/>
              </a:lnSpc>
            </a:pPr>
            <a:endParaRPr lang="nl-NL" sz="1100" b="1" dirty="0">
              <a:solidFill>
                <a:srgbClr val="000000"/>
              </a:solidFill>
              <a:latin typeface="Arial" pitchFamily="34" charset="0"/>
            </a:endParaRPr>
          </a:p>
        </p:txBody>
      </p:sp>
      <p:sp>
        <p:nvSpPr>
          <p:cNvPr id="8" name="Rectangle 4"/>
          <p:cNvSpPr>
            <a:spLocks noChangeArrowheads="1"/>
          </p:cNvSpPr>
          <p:nvPr/>
        </p:nvSpPr>
        <p:spPr bwMode="auto">
          <a:xfrm>
            <a:off x="457200" y="1124744"/>
            <a:ext cx="8229600" cy="590326"/>
          </a:xfrm>
          <a:prstGeom prst="rect">
            <a:avLst/>
          </a:prstGeom>
          <a:solidFill>
            <a:schemeClr val="bg1">
              <a:lumMod val="85000"/>
            </a:schemeClr>
          </a:solidFill>
          <a:ln w="6350">
            <a:noFill/>
            <a:miter lim="800000"/>
            <a:headEnd/>
            <a:tailEnd/>
          </a:ln>
          <a:effectLst>
            <a:outerShdw blurRad="50800" dist="38100" dir="2700000" algn="tl" rotWithShape="0">
              <a:schemeClr val="bg1">
                <a:lumMod val="75000"/>
                <a:alpha val="43000"/>
              </a:schemeClr>
            </a:outerShdw>
          </a:effectLst>
        </p:spPr>
        <p:txBody>
          <a:bodyPr tIns="54000"/>
          <a:lstStyle/>
          <a:p>
            <a:pPr algn="ctr">
              <a:lnSpc>
                <a:spcPts val="1400"/>
              </a:lnSpc>
            </a:pPr>
            <a:r>
              <a:rPr lang="en-US" sz="1100" b="1" dirty="0" err="1">
                <a:solidFill>
                  <a:srgbClr val="000000"/>
                </a:solidFill>
                <a:latin typeface="Arial" pitchFamily="34" charset="0"/>
              </a:rPr>
              <a:t>Sturing</a:t>
            </a:r>
            <a:endParaRPr lang="en-US" sz="1100" b="1" dirty="0">
              <a:solidFill>
                <a:srgbClr val="000000"/>
              </a:solidFill>
              <a:latin typeface="Arial" pitchFamily="34" charset="0"/>
            </a:endParaRPr>
          </a:p>
          <a:p>
            <a:pPr algn="ctr">
              <a:lnSpc>
                <a:spcPts val="1400"/>
              </a:lnSpc>
            </a:pPr>
            <a:endParaRPr lang="nl-NL" sz="1100" b="1" dirty="0">
              <a:solidFill>
                <a:srgbClr val="000000"/>
              </a:solidFill>
              <a:latin typeface="Arial" pitchFamily="34" charset="0"/>
            </a:endParaRPr>
          </a:p>
        </p:txBody>
      </p:sp>
      <p:sp>
        <p:nvSpPr>
          <p:cNvPr id="393" name="Rechthoek 93"/>
          <p:cNvSpPr>
            <a:spLocks noChangeArrowheads="1"/>
          </p:cNvSpPr>
          <p:nvPr/>
        </p:nvSpPr>
        <p:spPr bwMode="auto">
          <a:xfrm>
            <a:off x="4716016" y="5331872"/>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a:t>vordering</a:t>
            </a:r>
          </a:p>
        </p:txBody>
      </p:sp>
      <p:sp>
        <p:nvSpPr>
          <p:cNvPr id="394" name="Rechthoek 93"/>
          <p:cNvSpPr>
            <a:spLocks noChangeArrowheads="1"/>
          </p:cNvSpPr>
          <p:nvPr/>
        </p:nvSpPr>
        <p:spPr bwMode="auto">
          <a:xfrm>
            <a:off x="4716016" y="5606606"/>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a:t>verplichting</a:t>
            </a:r>
          </a:p>
        </p:txBody>
      </p:sp>
      <p:sp>
        <p:nvSpPr>
          <p:cNvPr id="395" name="Rechthoek 93"/>
          <p:cNvSpPr>
            <a:spLocks noChangeArrowheads="1"/>
          </p:cNvSpPr>
          <p:nvPr/>
        </p:nvSpPr>
        <p:spPr bwMode="auto">
          <a:xfrm>
            <a:off x="3563888" y="5606606"/>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a:t>journaalpost</a:t>
            </a:r>
          </a:p>
        </p:txBody>
      </p:sp>
      <p:sp>
        <p:nvSpPr>
          <p:cNvPr id="396" name="Rechthoek 93"/>
          <p:cNvSpPr>
            <a:spLocks noChangeArrowheads="1"/>
          </p:cNvSpPr>
          <p:nvPr/>
        </p:nvSpPr>
        <p:spPr bwMode="auto">
          <a:xfrm>
            <a:off x="4716016" y="5064381"/>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a:t>kostenplaats</a:t>
            </a:r>
          </a:p>
        </p:txBody>
      </p:sp>
      <p:sp>
        <p:nvSpPr>
          <p:cNvPr id="397" name="Rechthoek 93"/>
          <p:cNvSpPr>
            <a:spLocks noChangeArrowheads="1"/>
          </p:cNvSpPr>
          <p:nvPr/>
        </p:nvSpPr>
        <p:spPr bwMode="auto">
          <a:xfrm>
            <a:off x="3563888" y="5877271"/>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a:t>a</a:t>
            </a:r>
            <a:r>
              <a:rPr kumimoji="1" lang="nl-NL" sz="900" dirty="0" smtClean="0"/>
              <a:t>ctivum</a:t>
            </a:r>
            <a:endParaRPr kumimoji="1" lang="nl-NL" sz="900" dirty="0"/>
          </a:p>
        </p:txBody>
      </p:sp>
      <p:sp>
        <p:nvSpPr>
          <p:cNvPr id="398" name="Rechthoek 93"/>
          <p:cNvSpPr>
            <a:spLocks noChangeArrowheads="1"/>
          </p:cNvSpPr>
          <p:nvPr/>
        </p:nvSpPr>
        <p:spPr bwMode="auto">
          <a:xfrm>
            <a:off x="3563888" y="5064381"/>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inkomende betaling</a:t>
            </a:r>
            <a:endParaRPr kumimoji="1" lang="nl-NL" sz="900" dirty="0"/>
          </a:p>
        </p:txBody>
      </p:sp>
      <p:sp>
        <p:nvSpPr>
          <p:cNvPr id="399" name="Rechthoek 93"/>
          <p:cNvSpPr>
            <a:spLocks noChangeArrowheads="1"/>
          </p:cNvSpPr>
          <p:nvPr/>
        </p:nvSpPr>
        <p:spPr bwMode="auto">
          <a:xfrm>
            <a:off x="3563888" y="5331871"/>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uitgaande betaling</a:t>
            </a:r>
            <a:endParaRPr kumimoji="1" lang="nl-NL" sz="900" dirty="0"/>
          </a:p>
        </p:txBody>
      </p:sp>
      <p:sp>
        <p:nvSpPr>
          <p:cNvPr id="400" name="Rechthoek 93"/>
          <p:cNvSpPr>
            <a:spLocks noChangeArrowheads="1"/>
          </p:cNvSpPr>
          <p:nvPr/>
        </p:nvSpPr>
        <p:spPr bwMode="auto">
          <a:xfrm>
            <a:off x="2555776" y="5070040"/>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dienst</a:t>
            </a:r>
            <a:br>
              <a:rPr kumimoji="1" lang="nl-NL" sz="900" dirty="0" smtClean="0"/>
            </a:br>
            <a:r>
              <a:rPr kumimoji="1" lang="nl-NL" sz="900" dirty="0" smtClean="0"/>
              <a:t>betrekking</a:t>
            </a:r>
            <a:endParaRPr kumimoji="1" lang="nl-NL" sz="900" dirty="0"/>
          </a:p>
        </p:txBody>
      </p:sp>
      <p:sp>
        <p:nvSpPr>
          <p:cNvPr id="401" name="Rechthoek 93"/>
          <p:cNvSpPr>
            <a:spLocks noChangeArrowheads="1"/>
          </p:cNvSpPr>
          <p:nvPr/>
        </p:nvSpPr>
        <p:spPr bwMode="auto">
          <a:xfrm>
            <a:off x="539552" y="5337530"/>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individu</a:t>
            </a:r>
            <a:endParaRPr kumimoji="1" lang="nl-NL" sz="900" dirty="0"/>
          </a:p>
        </p:txBody>
      </p:sp>
      <p:sp>
        <p:nvSpPr>
          <p:cNvPr id="404" name="Rechthoek 93"/>
          <p:cNvSpPr>
            <a:spLocks noChangeArrowheads="1"/>
          </p:cNvSpPr>
          <p:nvPr/>
        </p:nvSpPr>
        <p:spPr bwMode="auto">
          <a:xfrm>
            <a:off x="2555776" y="5877271"/>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competentie</a:t>
            </a:r>
            <a:br>
              <a:rPr kumimoji="1" lang="nl-NL" sz="900" dirty="0" smtClean="0"/>
            </a:br>
            <a:r>
              <a:rPr kumimoji="1" lang="nl-NL" sz="900" dirty="0" smtClean="0"/>
              <a:t>(medewerker)</a:t>
            </a:r>
            <a:endParaRPr kumimoji="1" lang="nl-NL" sz="900" dirty="0"/>
          </a:p>
        </p:txBody>
      </p:sp>
      <p:sp>
        <p:nvSpPr>
          <p:cNvPr id="405" name="Rechthoek 93"/>
          <p:cNvSpPr>
            <a:spLocks noChangeArrowheads="1"/>
          </p:cNvSpPr>
          <p:nvPr/>
        </p:nvSpPr>
        <p:spPr bwMode="auto">
          <a:xfrm>
            <a:off x="2555776" y="5606607"/>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beoordeling</a:t>
            </a:r>
            <a:endParaRPr kumimoji="1" lang="nl-NL" sz="900" dirty="0"/>
          </a:p>
        </p:txBody>
      </p:sp>
      <p:sp>
        <p:nvSpPr>
          <p:cNvPr id="406" name="Rechthoek 93"/>
          <p:cNvSpPr>
            <a:spLocks noChangeArrowheads="1"/>
          </p:cNvSpPr>
          <p:nvPr/>
        </p:nvSpPr>
        <p:spPr bwMode="auto">
          <a:xfrm>
            <a:off x="1547664" y="5877271"/>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formatieplaats</a:t>
            </a:r>
            <a:endParaRPr kumimoji="1" lang="nl-NL" sz="900" dirty="0"/>
          </a:p>
        </p:txBody>
      </p:sp>
      <p:sp>
        <p:nvSpPr>
          <p:cNvPr id="407" name="Rechthoek 93"/>
          <p:cNvSpPr>
            <a:spLocks noChangeArrowheads="1"/>
          </p:cNvSpPr>
          <p:nvPr/>
        </p:nvSpPr>
        <p:spPr bwMode="auto">
          <a:xfrm>
            <a:off x="6737640" y="5064382"/>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a:t>gebouw</a:t>
            </a:r>
          </a:p>
        </p:txBody>
      </p:sp>
      <p:sp>
        <p:nvSpPr>
          <p:cNvPr id="408" name="Rechthoek 107"/>
          <p:cNvSpPr>
            <a:spLocks noChangeArrowheads="1"/>
          </p:cNvSpPr>
          <p:nvPr/>
        </p:nvSpPr>
        <p:spPr bwMode="auto">
          <a:xfrm>
            <a:off x="6737640" y="5330025"/>
            <a:ext cx="864096" cy="217871"/>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a:t>ruimte</a:t>
            </a:r>
          </a:p>
        </p:txBody>
      </p:sp>
      <p:sp>
        <p:nvSpPr>
          <p:cNvPr id="409" name="Rechthoek 107"/>
          <p:cNvSpPr>
            <a:spLocks noChangeArrowheads="1"/>
          </p:cNvSpPr>
          <p:nvPr/>
        </p:nvSpPr>
        <p:spPr bwMode="auto">
          <a:xfrm>
            <a:off x="6737640" y="5604760"/>
            <a:ext cx="864096" cy="217871"/>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a:t>voorwerp</a:t>
            </a:r>
          </a:p>
        </p:txBody>
      </p:sp>
      <p:sp>
        <p:nvSpPr>
          <p:cNvPr id="410" name="Rechthoek 122"/>
          <p:cNvSpPr>
            <a:spLocks noChangeArrowheads="1"/>
          </p:cNvSpPr>
          <p:nvPr/>
        </p:nvSpPr>
        <p:spPr bwMode="auto">
          <a:xfrm>
            <a:off x="7734952" y="5604760"/>
            <a:ext cx="869496" cy="217871"/>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apparaat</a:t>
            </a:r>
            <a:endParaRPr kumimoji="1" lang="nl-NL" sz="900" dirty="0"/>
          </a:p>
        </p:txBody>
      </p:sp>
      <p:sp>
        <p:nvSpPr>
          <p:cNvPr id="411" name="Rechthoek 123"/>
          <p:cNvSpPr>
            <a:spLocks noChangeArrowheads="1"/>
          </p:cNvSpPr>
          <p:nvPr/>
        </p:nvSpPr>
        <p:spPr bwMode="auto">
          <a:xfrm>
            <a:off x="7734952" y="5062535"/>
            <a:ext cx="869496" cy="217871"/>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applicatie</a:t>
            </a:r>
            <a:endParaRPr kumimoji="1" lang="nl-NL" sz="900" dirty="0"/>
          </a:p>
        </p:txBody>
      </p:sp>
      <p:sp>
        <p:nvSpPr>
          <p:cNvPr id="412" name="Rechthoek 124"/>
          <p:cNvSpPr>
            <a:spLocks noChangeArrowheads="1"/>
          </p:cNvSpPr>
          <p:nvPr/>
        </p:nvSpPr>
        <p:spPr bwMode="auto">
          <a:xfrm>
            <a:off x="7734952" y="5330025"/>
            <a:ext cx="869496" cy="217871"/>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systeem</a:t>
            </a:r>
            <a:br>
              <a:rPr kumimoji="1" lang="nl-NL" sz="900" dirty="0" smtClean="0"/>
            </a:br>
            <a:r>
              <a:rPr kumimoji="1" lang="nl-NL" sz="900" dirty="0" smtClean="0"/>
              <a:t>software</a:t>
            </a:r>
            <a:endParaRPr kumimoji="1" lang="nl-NL" sz="900" dirty="0"/>
          </a:p>
        </p:txBody>
      </p:sp>
      <p:sp>
        <p:nvSpPr>
          <p:cNvPr id="413" name="Rechthoek 122"/>
          <p:cNvSpPr>
            <a:spLocks noChangeArrowheads="1"/>
          </p:cNvSpPr>
          <p:nvPr/>
        </p:nvSpPr>
        <p:spPr bwMode="auto">
          <a:xfrm>
            <a:off x="6732240" y="5875425"/>
            <a:ext cx="869496" cy="217871"/>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configuratie</a:t>
            </a:r>
            <a:br>
              <a:rPr kumimoji="1" lang="nl-NL" sz="900" dirty="0" smtClean="0"/>
            </a:br>
            <a:r>
              <a:rPr kumimoji="1" lang="nl-NL" sz="900" dirty="0" smtClean="0"/>
              <a:t>item</a:t>
            </a:r>
            <a:endParaRPr kumimoji="1" lang="nl-NL" sz="900" dirty="0"/>
          </a:p>
        </p:txBody>
      </p:sp>
      <p:sp>
        <p:nvSpPr>
          <p:cNvPr id="414" name="Rechthoek 124"/>
          <p:cNvSpPr>
            <a:spLocks noChangeArrowheads="1"/>
          </p:cNvSpPr>
          <p:nvPr/>
        </p:nvSpPr>
        <p:spPr bwMode="auto">
          <a:xfrm>
            <a:off x="1547664" y="5070040"/>
            <a:ext cx="869496" cy="217871"/>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melding</a:t>
            </a:r>
            <a:endParaRPr kumimoji="1" lang="nl-NL" sz="900" dirty="0"/>
          </a:p>
        </p:txBody>
      </p:sp>
      <p:sp>
        <p:nvSpPr>
          <p:cNvPr id="415" name="Rechthoek 93"/>
          <p:cNvSpPr>
            <a:spLocks noChangeArrowheads="1"/>
          </p:cNvSpPr>
          <p:nvPr/>
        </p:nvSpPr>
        <p:spPr bwMode="auto">
          <a:xfrm>
            <a:off x="539552" y="5071887"/>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organisatie</a:t>
            </a:r>
            <a:endParaRPr kumimoji="1" lang="nl-NL" sz="900" dirty="0"/>
          </a:p>
        </p:txBody>
      </p:sp>
      <p:sp>
        <p:nvSpPr>
          <p:cNvPr id="416" name="Rechthoek 93"/>
          <p:cNvSpPr>
            <a:spLocks noChangeArrowheads="1"/>
          </p:cNvSpPr>
          <p:nvPr/>
        </p:nvSpPr>
        <p:spPr bwMode="auto">
          <a:xfrm>
            <a:off x="539552" y="5606607"/>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contact</a:t>
            </a:r>
            <a:endParaRPr kumimoji="1" lang="nl-NL" sz="900" dirty="0"/>
          </a:p>
        </p:txBody>
      </p:sp>
      <p:sp>
        <p:nvSpPr>
          <p:cNvPr id="420" name="Rechthoek 93"/>
          <p:cNvSpPr>
            <a:spLocks noChangeArrowheads="1"/>
          </p:cNvSpPr>
          <p:nvPr/>
        </p:nvSpPr>
        <p:spPr bwMode="auto">
          <a:xfrm>
            <a:off x="2555776" y="5337530"/>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werk</a:t>
            </a:r>
            <a:br>
              <a:rPr kumimoji="1" lang="nl-NL" sz="900" dirty="0" smtClean="0"/>
            </a:br>
            <a:r>
              <a:rPr kumimoji="1" lang="nl-NL" sz="900" dirty="0" smtClean="0"/>
              <a:t>activiteit</a:t>
            </a:r>
            <a:endParaRPr kumimoji="1" lang="nl-NL" sz="900" dirty="0"/>
          </a:p>
        </p:txBody>
      </p:sp>
      <p:sp>
        <p:nvSpPr>
          <p:cNvPr id="421" name="Rechthoek 93"/>
          <p:cNvSpPr>
            <a:spLocks noChangeArrowheads="1"/>
          </p:cNvSpPr>
          <p:nvPr/>
        </p:nvSpPr>
        <p:spPr bwMode="auto">
          <a:xfrm>
            <a:off x="5724128" y="5064382"/>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leverancier</a:t>
            </a:r>
            <a:endParaRPr kumimoji="1" lang="nl-NL" sz="900" dirty="0"/>
          </a:p>
        </p:txBody>
      </p:sp>
      <p:sp>
        <p:nvSpPr>
          <p:cNvPr id="422" name="Rechthoek 107"/>
          <p:cNvSpPr>
            <a:spLocks noChangeArrowheads="1"/>
          </p:cNvSpPr>
          <p:nvPr/>
        </p:nvSpPr>
        <p:spPr bwMode="auto">
          <a:xfrm>
            <a:off x="5724128" y="5330025"/>
            <a:ext cx="864096" cy="217871"/>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inkoop</a:t>
            </a:r>
            <a:br>
              <a:rPr kumimoji="1" lang="nl-NL" sz="900" dirty="0" smtClean="0"/>
            </a:br>
            <a:r>
              <a:rPr kumimoji="1" lang="nl-NL" sz="900" dirty="0" smtClean="0"/>
              <a:t>contract</a:t>
            </a:r>
            <a:endParaRPr kumimoji="1" lang="nl-NL" sz="900" dirty="0"/>
          </a:p>
        </p:txBody>
      </p:sp>
      <p:sp>
        <p:nvSpPr>
          <p:cNvPr id="423" name="Rechthoek 124"/>
          <p:cNvSpPr>
            <a:spLocks noChangeArrowheads="1"/>
          </p:cNvSpPr>
          <p:nvPr/>
        </p:nvSpPr>
        <p:spPr bwMode="auto">
          <a:xfrm>
            <a:off x="1547664" y="5335683"/>
            <a:ext cx="869496" cy="217871"/>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werkorder</a:t>
            </a:r>
            <a:endParaRPr kumimoji="1" lang="nl-NL" sz="900" dirty="0"/>
          </a:p>
        </p:txBody>
      </p:sp>
      <p:sp>
        <p:nvSpPr>
          <p:cNvPr id="424" name="Rechthoek 93"/>
          <p:cNvSpPr>
            <a:spLocks noChangeArrowheads="1"/>
          </p:cNvSpPr>
          <p:nvPr/>
        </p:nvSpPr>
        <p:spPr bwMode="auto">
          <a:xfrm>
            <a:off x="1547664" y="5606607"/>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medewerker</a:t>
            </a:r>
            <a:endParaRPr kumimoji="1" lang="nl-NL" sz="900" dirty="0"/>
          </a:p>
        </p:txBody>
      </p:sp>
      <p:sp>
        <p:nvSpPr>
          <p:cNvPr id="426" name="Rechthoek 93"/>
          <p:cNvSpPr>
            <a:spLocks noChangeArrowheads="1"/>
          </p:cNvSpPr>
          <p:nvPr/>
        </p:nvSpPr>
        <p:spPr bwMode="auto">
          <a:xfrm>
            <a:off x="2561176" y="1412776"/>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900"/>
              </a:lnSpc>
              <a:spcBef>
                <a:spcPct val="50000"/>
              </a:spcBef>
            </a:pPr>
            <a:r>
              <a:rPr kumimoji="1" lang="nl-NL" sz="900" dirty="0" err="1" smtClean="0"/>
              <a:t>doelstelling</a:t>
            </a:r>
            <a:endParaRPr kumimoji="1" lang="nl-NL" sz="900" dirty="0"/>
          </a:p>
        </p:txBody>
      </p:sp>
      <p:sp>
        <p:nvSpPr>
          <p:cNvPr id="427" name="Rechthoek 93"/>
          <p:cNvSpPr>
            <a:spLocks noChangeArrowheads="1"/>
          </p:cNvSpPr>
          <p:nvPr/>
        </p:nvSpPr>
        <p:spPr bwMode="auto">
          <a:xfrm>
            <a:off x="3563888" y="1412777"/>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900"/>
              </a:lnSpc>
              <a:spcBef>
                <a:spcPct val="50000"/>
              </a:spcBef>
            </a:pPr>
            <a:r>
              <a:rPr kumimoji="1" lang="nl-NL" sz="900" dirty="0" smtClean="0"/>
              <a:t>indicator</a:t>
            </a:r>
            <a:endParaRPr kumimoji="1" lang="nl-NL" sz="900" dirty="0"/>
          </a:p>
        </p:txBody>
      </p:sp>
      <p:sp>
        <p:nvSpPr>
          <p:cNvPr id="428" name="Rechthoek 93"/>
          <p:cNvSpPr>
            <a:spLocks noChangeArrowheads="1"/>
          </p:cNvSpPr>
          <p:nvPr/>
        </p:nvSpPr>
        <p:spPr bwMode="auto">
          <a:xfrm>
            <a:off x="539552" y="1412776"/>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900"/>
              </a:lnSpc>
              <a:spcBef>
                <a:spcPct val="50000"/>
              </a:spcBef>
            </a:pPr>
            <a:r>
              <a:rPr kumimoji="1" lang="nl-NL" sz="900" dirty="0" smtClean="0"/>
              <a:t>onderwijs</a:t>
            </a:r>
            <a:br>
              <a:rPr kumimoji="1" lang="nl-NL" sz="900" dirty="0" smtClean="0"/>
            </a:br>
            <a:r>
              <a:rPr kumimoji="1" lang="nl-NL" sz="900" dirty="0" smtClean="0"/>
              <a:t>instelling</a:t>
            </a:r>
            <a:endParaRPr kumimoji="1" lang="nl-NL" sz="900" dirty="0"/>
          </a:p>
        </p:txBody>
      </p:sp>
      <p:sp>
        <p:nvSpPr>
          <p:cNvPr id="429" name="Rechthoek 93"/>
          <p:cNvSpPr>
            <a:spLocks noChangeArrowheads="1"/>
          </p:cNvSpPr>
          <p:nvPr/>
        </p:nvSpPr>
        <p:spPr bwMode="auto">
          <a:xfrm>
            <a:off x="1547664" y="1412777"/>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900"/>
              </a:lnSpc>
              <a:spcBef>
                <a:spcPct val="50000"/>
              </a:spcBef>
            </a:pPr>
            <a:r>
              <a:rPr kumimoji="1" lang="nl-NL" sz="900" dirty="0" smtClean="0"/>
              <a:t>organisatie</a:t>
            </a:r>
            <a:br>
              <a:rPr kumimoji="1" lang="nl-NL" sz="900" dirty="0" smtClean="0"/>
            </a:br>
            <a:r>
              <a:rPr kumimoji="1" lang="nl-NL" sz="900" dirty="0" smtClean="0"/>
              <a:t>onderdeel</a:t>
            </a:r>
            <a:endParaRPr kumimoji="1" lang="nl-NL" sz="900" dirty="0"/>
          </a:p>
        </p:txBody>
      </p:sp>
      <p:sp>
        <p:nvSpPr>
          <p:cNvPr id="430" name="Rechthoek 93"/>
          <p:cNvSpPr>
            <a:spLocks noChangeArrowheads="1"/>
          </p:cNvSpPr>
          <p:nvPr/>
        </p:nvSpPr>
        <p:spPr bwMode="auto">
          <a:xfrm>
            <a:off x="4716016" y="1412776"/>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900"/>
              </a:lnSpc>
              <a:spcBef>
                <a:spcPct val="50000"/>
              </a:spcBef>
            </a:pPr>
            <a:r>
              <a:rPr kumimoji="1" lang="nl-NL" sz="900" dirty="0" smtClean="0"/>
              <a:t>beleids</a:t>
            </a:r>
            <a:br>
              <a:rPr kumimoji="1" lang="nl-NL" sz="900" dirty="0" smtClean="0"/>
            </a:br>
            <a:r>
              <a:rPr kumimoji="1" lang="nl-NL" sz="900" dirty="0" smtClean="0"/>
              <a:t>uitgangspunt</a:t>
            </a:r>
            <a:endParaRPr kumimoji="1" lang="nl-NL" sz="900" dirty="0"/>
          </a:p>
        </p:txBody>
      </p:sp>
      <p:sp>
        <p:nvSpPr>
          <p:cNvPr id="431" name="Rechthoek 93"/>
          <p:cNvSpPr>
            <a:spLocks noChangeArrowheads="1"/>
          </p:cNvSpPr>
          <p:nvPr/>
        </p:nvSpPr>
        <p:spPr bwMode="auto">
          <a:xfrm>
            <a:off x="5724128" y="1412777"/>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900"/>
              </a:lnSpc>
              <a:spcBef>
                <a:spcPct val="50000"/>
              </a:spcBef>
            </a:pPr>
            <a:r>
              <a:rPr kumimoji="1" lang="nl-NL" sz="900" dirty="0" smtClean="0"/>
              <a:t>architectuur</a:t>
            </a:r>
            <a:endParaRPr kumimoji="1" lang="nl-NL" sz="900" dirty="0"/>
          </a:p>
        </p:txBody>
      </p:sp>
      <p:sp>
        <p:nvSpPr>
          <p:cNvPr id="432" name="Rechthoek 93"/>
          <p:cNvSpPr>
            <a:spLocks noChangeArrowheads="1"/>
          </p:cNvSpPr>
          <p:nvPr/>
        </p:nvSpPr>
        <p:spPr bwMode="auto">
          <a:xfrm>
            <a:off x="7740352" y="1412777"/>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900"/>
              </a:lnSpc>
              <a:spcBef>
                <a:spcPct val="50000"/>
              </a:spcBef>
            </a:pPr>
            <a:r>
              <a:rPr kumimoji="1" lang="nl-NL" sz="900" dirty="0" smtClean="0"/>
              <a:t>resultaat</a:t>
            </a:r>
            <a:endParaRPr kumimoji="1" lang="nl-NL" sz="900" dirty="0"/>
          </a:p>
        </p:txBody>
      </p:sp>
      <p:sp>
        <p:nvSpPr>
          <p:cNvPr id="434" name="Rechthoek 93"/>
          <p:cNvSpPr>
            <a:spLocks noChangeArrowheads="1"/>
          </p:cNvSpPr>
          <p:nvPr/>
        </p:nvSpPr>
        <p:spPr bwMode="auto">
          <a:xfrm>
            <a:off x="2555776" y="3212976"/>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werkproduct</a:t>
            </a:r>
            <a:endParaRPr kumimoji="1" lang="nl-NL" sz="900" dirty="0"/>
          </a:p>
        </p:txBody>
      </p:sp>
      <p:sp>
        <p:nvSpPr>
          <p:cNvPr id="435" name="Rechthoek 93"/>
          <p:cNvSpPr>
            <a:spLocks noChangeArrowheads="1"/>
          </p:cNvSpPr>
          <p:nvPr/>
        </p:nvSpPr>
        <p:spPr bwMode="auto">
          <a:xfrm>
            <a:off x="1547664" y="2348881"/>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err="1"/>
              <a:t>toetsmateriaal</a:t>
            </a:r>
            <a:endParaRPr kumimoji="1" lang="nl-NL" sz="900" dirty="0"/>
          </a:p>
        </p:txBody>
      </p:sp>
      <p:sp>
        <p:nvSpPr>
          <p:cNvPr id="436" name="Rechthoek 93"/>
          <p:cNvSpPr>
            <a:spLocks noChangeArrowheads="1"/>
          </p:cNvSpPr>
          <p:nvPr/>
        </p:nvSpPr>
        <p:spPr bwMode="auto">
          <a:xfrm>
            <a:off x="1547664" y="2060848"/>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leermateriaal</a:t>
            </a:r>
            <a:endParaRPr kumimoji="1" lang="nl-NL" sz="900" dirty="0"/>
          </a:p>
        </p:txBody>
      </p:sp>
      <p:sp>
        <p:nvSpPr>
          <p:cNvPr id="440" name="Rechthoek 99"/>
          <p:cNvSpPr>
            <a:spLocks noChangeArrowheads="1"/>
          </p:cNvSpPr>
          <p:nvPr/>
        </p:nvSpPr>
        <p:spPr bwMode="auto">
          <a:xfrm>
            <a:off x="2561176" y="2924944"/>
            <a:ext cx="864096" cy="216024"/>
          </a:xfrm>
          <a:prstGeom prst="rect">
            <a:avLst/>
          </a:prstGeom>
          <a:solidFill>
            <a:srgbClr val="FFFFFF"/>
          </a:solidFill>
          <a:ln w="9525" algn="ctr">
            <a:solidFill>
              <a:schemeClr val="bg1">
                <a:lumMod val="75000"/>
              </a:schemeClr>
            </a:solidFill>
            <a:round/>
            <a:headEnd/>
            <a:tailEnd/>
          </a:ln>
        </p:spPr>
        <p:txBody>
          <a:bodyPr lIns="0" tIns="46800" rIns="0" bIns="46800" anchor="ctr"/>
          <a:lstStyle/>
          <a:p>
            <a:pPr algn="ctr" eaLnBrk="0" hangingPunct="0">
              <a:lnSpc>
                <a:spcPts val="800"/>
              </a:lnSpc>
              <a:spcBef>
                <a:spcPct val="50000"/>
              </a:spcBef>
            </a:pPr>
            <a:r>
              <a:rPr kumimoji="1" lang="nl-NL" sz="900" dirty="0" smtClean="0"/>
              <a:t>stage/afstudeer</a:t>
            </a:r>
            <a:br>
              <a:rPr kumimoji="1" lang="nl-NL" sz="900" dirty="0" smtClean="0"/>
            </a:br>
            <a:r>
              <a:rPr kumimoji="1" lang="nl-NL" sz="900" dirty="0" smtClean="0"/>
              <a:t>activiteit</a:t>
            </a:r>
            <a:endParaRPr kumimoji="1" lang="nl-NL" sz="900" dirty="0"/>
          </a:p>
        </p:txBody>
      </p:sp>
      <p:sp>
        <p:nvSpPr>
          <p:cNvPr id="441" name="Rechthoek 93"/>
          <p:cNvSpPr>
            <a:spLocks noChangeArrowheads="1"/>
          </p:cNvSpPr>
          <p:nvPr/>
        </p:nvSpPr>
        <p:spPr bwMode="auto">
          <a:xfrm>
            <a:off x="539552" y="2636912"/>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onderwijs</a:t>
            </a:r>
            <a:br>
              <a:rPr kumimoji="1" lang="nl-NL" sz="900" dirty="0" smtClean="0"/>
            </a:br>
            <a:r>
              <a:rPr kumimoji="1" lang="nl-NL" sz="900" dirty="0" smtClean="0"/>
              <a:t>eenheid</a:t>
            </a:r>
            <a:endParaRPr kumimoji="1" lang="nl-NL" sz="900" dirty="0"/>
          </a:p>
        </p:txBody>
      </p:sp>
      <p:sp>
        <p:nvSpPr>
          <p:cNvPr id="443" name="Rechthoek 93"/>
          <p:cNvSpPr>
            <a:spLocks noChangeArrowheads="1"/>
          </p:cNvSpPr>
          <p:nvPr/>
        </p:nvSpPr>
        <p:spPr bwMode="auto">
          <a:xfrm>
            <a:off x="1543862" y="3212975"/>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examen programma</a:t>
            </a:r>
            <a:endParaRPr kumimoji="1" lang="nl-NL" sz="900" dirty="0"/>
          </a:p>
        </p:txBody>
      </p:sp>
      <p:sp>
        <p:nvSpPr>
          <p:cNvPr id="444" name="Rechthoek 93"/>
          <p:cNvSpPr>
            <a:spLocks noChangeArrowheads="1"/>
          </p:cNvSpPr>
          <p:nvPr/>
        </p:nvSpPr>
        <p:spPr bwMode="auto">
          <a:xfrm>
            <a:off x="3563888" y="2348880"/>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err="1" smtClean="0"/>
              <a:t>toetsresultaat</a:t>
            </a:r>
            <a:endParaRPr kumimoji="1" lang="nl-NL" sz="900" dirty="0"/>
          </a:p>
        </p:txBody>
      </p:sp>
      <p:sp>
        <p:nvSpPr>
          <p:cNvPr id="446" name="Rechthoek 93"/>
          <p:cNvSpPr>
            <a:spLocks noChangeArrowheads="1"/>
          </p:cNvSpPr>
          <p:nvPr/>
        </p:nvSpPr>
        <p:spPr bwMode="auto">
          <a:xfrm>
            <a:off x="1547664" y="2636913"/>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a:t>leer</a:t>
            </a:r>
            <a:r>
              <a:rPr kumimoji="1" lang="nl-NL" sz="900" dirty="0" smtClean="0"/>
              <a:t>groep</a:t>
            </a:r>
            <a:endParaRPr kumimoji="1" lang="nl-NL" sz="900" dirty="0"/>
          </a:p>
        </p:txBody>
      </p:sp>
      <p:sp>
        <p:nvSpPr>
          <p:cNvPr id="447" name="Rechthoek 93"/>
          <p:cNvSpPr>
            <a:spLocks noChangeArrowheads="1"/>
          </p:cNvSpPr>
          <p:nvPr/>
        </p:nvSpPr>
        <p:spPr bwMode="auto">
          <a:xfrm>
            <a:off x="3563888" y="2924944"/>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a:t>competentie</a:t>
            </a:r>
            <a:br>
              <a:rPr kumimoji="1" lang="nl-NL" sz="900" dirty="0"/>
            </a:br>
            <a:r>
              <a:rPr kumimoji="1" lang="nl-NL" sz="900" dirty="0" smtClean="0"/>
              <a:t>(deelnemer)</a:t>
            </a:r>
            <a:endParaRPr kumimoji="1" lang="nl-NL" sz="900" dirty="0"/>
          </a:p>
        </p:txBody>
      </p:sp>
      <p:sp>
        <p:nvSpPr>
          <p:cNvPr id="448" name="Rechthoek 93"/>
          <p:cNvSpPr>
            <a:spLocks noChangeArrowheads="1"/>
          </p:cNvSpPr>
          <p:nvPr/>
        </p:nvSpPr>
        <p:spPr bwMode="auto">
          <a:xfrm>
            <a:off x="1547664" y="2924944"/>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deelnemer</a:t>
            </a:r>
            <a:endParaRPr kumimoji="1" lang="nl-NL" sz="900" dirty="0"/>
          </a:p>
        </p:txBody>
      </p:sp>
      <p:sp>
        <p:nvSpPr>
          <p:cNvPr id="451" name="Rechthoek 93"/>
          <p:cNvSpPr>
            <a:spLocks noChangeArrowheads="1"/>
          </p:cNvSpPr>
          <p:nvPr/>
        </p:nvSpPr>
        <p:spPr bwMode="auto">
          <a:xfrm>
            <a:off x="539552" y="2060848"/>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opleiding</a:t>
            </a:r>
            <a:endParaRPr kumimoji="1" lang="nl-NL" sz="900" dirty="0"/>
          </a:p>
        </p:txBody>
      </p:sp>
      <p:sp>
        <p:nvSpPr>
          <p:cNvPr id="452" name="Rechthoek 93"/>
          <p:cNvSpPr>
            <a:spLocks noChangeArrowheads="1"/>
          </p:cNvSpPr>
          <p:nvPr/>
        </p:nvSpPr>
        <p:spPr bwMode="auto">
          <a:xfrm>
            <a:off x="539552" y="2348880"/>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minor</a:t>
            </a:r>
            <a:endParaRPr kumimoji="1" lang="nl-NL" sz="900" dirty="0"/>
          </a:p>
        </p:txBody>
      </p:sp>
      <p:sp>
        <p:nvSpPr>
          <p:cNvPr id="453" name="Rechthoek 93"/>
          <p:cNvSpPr>
            <a:spLocks noChangeArrowheads="1"/>
          </p:cNvSpPr>
          <p:nvPr/>
        </p:nvSpPr>
        <p:spPr bwMode="auto">
          <a:xfrm>
            <a:off x="2561176" y="2060849"/>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leeractiviteit</a:t>
            </a:r>
            <a:endParaRPr kumimoji="1" lang="nl-NL" sz="900" dirty="0"/>
          </a:p>
        </p:txBody>
      </p:sp>
      <p:sp>
        <p:nvSpPr>
          <p:cNvPr id="454" name="Rechthoek 93"/>
          <p:cNvSpPr>
            <a:spLocks noChangeArrowheads="1"/>
          </p:cNvSpPr>
          <p:nvPr/>
        </p:nvSpPr>
        <p:spPr bwMode="auto">
          <a:xfrm>
            <a:off x="3563888" y="2060849"/>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err="1" smtClean="0"/>
              <a:t>toetsactiviteit</a:t>
            </a:r>
            <a:endParaRPr kumimoji="1" lang="nl-NL" sz="900" dirty="0"/>
          </a:p>
        </p:txBody>
      </p:sp>
      <p:sp>
        <p:nvSpPr>
          <p:cNvPr id="458" name="Rechthoek 93"/>
          <p:cNvSpPr>
            <a:spLocks noChangeArrowheads="1"/>
          </p:cNvSpPr>
          <p:nvPr/>
        </p:nvSpPr>
        <p:spPr bwMode="auto">
          <a:xfrm>
            <a:off x="6732240" y="4077072"/>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werk</a:t>
            </a:r>
            <a:endParaRPr kumimoji="1" lang="nl-NL" sz="900" dirty="0"/>
          </a:p>
        </p:txBody>
      </p:sp>
      <p:sp>
        <p:nvSpPr>
          <p:cNvPr id="459" name="Rechthoek 93"/>
          <p:cNvSpPr>
            <a:spLocks noChangeArrowheads="1"/>
          </p:cNvSpPr>
          <p:nvPr/>
        </p:nvSpPr>
        <p:spPr bwMode="auto">
          <a:xfrm>
            <a:off x="6732240" y="3538917"/>
            <a:ext cx="864096" cy="216025"/>
          </a:xfrm>
          <a:prstGeom prst="rect">
            <a:avLst/>
          </a:prstGeom>
          <a:solidFill>
            <a:srgbClr val="FFFFFF"/>
          </a:solidFill>
          <a:ln w="9525" algn="ctr">
            <a:solidFill>
              <a:schemeClr val="bg1">
                <a:lumMod val="75000"/>
              </a:schemeClr>
            </a:solidFill>
            <a:round/>
            <a:headEnd/>
            <a:tailEnd/>
          </a:ln>
        </p:spPr>
        <p:txBody>
          <a:bodyPr lIns="0" tIns="46800" rIns="0" bIns="46800" anchor="ctr"/>
          <a:lstStyle/>
          <a:p>
            <a:pPr algn="ctr" eaLnBrk="0" hangingPunct="0">
              <a:lnSpc>
                <a:spcPts val="800"/>
              </a:lnSpc>
              <a:spcBef>
                <a:spcPct val="50000"/>
              </a:spcBef>
            </a:pPr>
            <a:r>
              <a:rPr kumimoji="1" lang="nl-NL" sz="900" dirty="0" smtClean="0"/>
              <a:t>publicatie</a:t>
            </a:r>
            <a:br>
              <a:rPr kumimoji="1" lang="nl-NL" sz="900" dirty="0" smtClean="0"/>
            </a:br>
            <a:r>
              <a:rPr kumimoji="1" lang="nl-NL" sz="900" dirty="0" smtClean="0"/>
              <a:t>(gepubliceerd)</a:t>
            </a:r>
            <a:endParaRPr kumimoji="1" lang="nl-NL" sz="900" dirty="0"/>
          </a:p>
        </p:txBody>
      </p:sp>
      <p:sp>
        <p:nvSpPr>
          <p:cNvPr id="461" name="Rechthoek 93"/>
          <p:cNvSpPr>
            <a:spLocks noChangeArrowheads="1"/>
          </p:cNvSpPr>
          <p:nvPr/>
        </p:nvSpPr>
        <p:spPr bwMode="auto">
          <a:xfrm>
            <a:off x="4644008" y="2060849"/>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a:t>subsidie</a:t>
            </a:r>
            <a:br>
              <a:rPr kumimoji="1" lang="nl-NL" sz="900" dirty="0"/>
            </a:br>
            <a:r>
              <a:rPr kumimoji="1" lang="nl-NL" sz="900" dirty="0"/>
              <a:t>programma</a:t>
            </a:r>
          </a:p>
        </p:txBody>
      </p:sp>
      <p:sp>
        <p:nvSpPr>
          <p:cNvPr id="462" name="Rechthoek 93"/>
          <p:cNvSpPr>
            <a:spLocks noChangeArrowheads="1"/>
          </p:cNvSpPr>
          <p:nvPr/>
        </p:nvSpPr>
        <p:spPr bwMode="auto">
          <a:xfrm>
            <a:off x="6732240" y="3807994"/>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err="1"/>
              <a:t>onderz.</a:t>
            </a:r>
            <a:r>
              <a:rPr kumimoji="1" lang="nl-NL" sz="900" dirty="0"/>
              <a:t>geg.</a:t>
            </a:r>
            <a:br>
              <a:rPr kumimoji="1" lang="nl-NL" sz="900" dirty="0"/>
            </a:br>
            <a:r>
              <a:rPr kumimoji="1" lang="nl-NL" sz="900" dirty="0"/>
              <a:t>(gepubliceerd)</a:t>
            </a:r>
          </a:p>
        </p:txBody>
      </p:sp>
      <p:sp>
        <p:nvSpPr>
          <p:cNvPr id="463" name="Rechthoek 93"/>
          <p:cNvSpPr>
            <a:spLocks noChangeArrowheads="1"/>
          </p:cNvSpPr>
          <p:nvPr/>
        </p:nvSpPr>
        <p:spPr bwMode="auto">
          <a:xfrm>
            <a:off x="4644008" y="2348880"/>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subsidie</a:t>
            </a:r>
            <a:br>
              <a:rPr kumimoji="1" lang="nl-NL" sz="900" dirty="0" smtClean="0"/>
            </a:br>
            <a:r>
              <a:rPr kumimoji="1" lang="nl-NL" sz="900" dirty="0" smtClean="0"/>
              <a:t>overeenkomst</a:t>
            </a:r>
            <a:endParaRPr kumimoji="1" lang="nl-NL" sz="900" dirty="0"/>
          </a:p>
        </p:txBody>
      </p:sp>
      <p:sp>
        <p:nvSpPr>
          <p:cNvPr id="465" name="Rechthoek 93"/>
          <p:cNvSpPr>
            <a:spLocks noChangeArrowheads="1"/>
          </p:cNvSpPr>
          <p:nvPr/>
        </p:nvSpPr>
        <p:spPr bwMode="auto">
          <a:xfrm>
            <a:off x="4644008" y="2636912"/>
            <a:ext cx="864096" cy="216025"/>
          </a:xfrm>
          <a:prstGeom prst="rect">
            <a:avLst/>
          </a:prstGeom>
          <a:solidFill>
            <a:srgbClr val="FFFFFF"/>
          </a:solidFill>
          <a:ln w="9525" algn="ctr">
            <a:solidFill>
              <a:schemeClr val="bg1">
                <a:lumMod val="75000"/>
              </a:schemeClr>
            </a:solidFill>
            <a:round/>
            <a:headEnd/>
            <a:tailEnd/>
          </a:ln>
        </p:spPr>
        <p:txBody>
          <a:bodyPr lIns="0" tIns="46800" rIns="0" bIns="46800" anchor="ctr"/>
          <a:lstStyle/>
          <a:p>
            <a:pPr algn="ctr" eaLnBrk="0" hangingPunct="0">
              <a:lnSpc>
                <a:spcPts val="800"/>
              </a:lnSpc>
              <a:spcBef>
                <a:spcPct val="50000"/>
              </a:spcBef>
            </a:pPr>
            <a:r>
              <a:rPr kumimoji="1" lang="nl-NL" sz="900" dirty="0" smtClean="0"/>
              <a:t>samenwerkings</a:t>
            </a:r>
            <a:br>
              <a:rPr kumimoji="1" lang="nl-NL" sz="900" dirty="0" smtClean="0"/>
            </a:br>
            <a:r>
              <a:rPr kumimoji="1" lang="nl-NL" sz="900" dirty="0" smtClean="0"/>
              <a:t>verband</a:t>
            </a:r>
            <a:endParaRPr kumimoji="1" lang="nl-NL" sz="900" dirty="0"/>
          </a:p>
        </p:txBody>
      </p:sp>
      <p:sp>
        <p:nvSpPr>
          <p:cNvPr id="466" name="Rechthoek 93"/>
          <p:cNvSpPr>
            <a:spLocks noChangeArrowheads="1"/>
          </p:cNvSpPr>
          <p:nvPr/>
        </p:nvSpPr>
        <p:spPr bwMode="auto">
          <a:xfrm>
            <a:off x="6732240" y="4365104"/>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expressie</a:t>
            </a:r>
            <a:endParaRPr kumimoji="1" lang="nl-NL" sz="900" dirty="0"/>
          </a:p>
        </p:txBody>
      </p:sp>
      <p:sp>
        <p:nvSpPr>
          <p:cNvPr id="467" name="Rechthoek 93"/>
          <p:cNvSpPr>
            <a:spLocks noChangeArrowheads="1"/>
          </p:cNvSpPr>
          <p:nvPr/>
        </p:nvSpPr>
        <p:spPr bwMode="auto">
          <a:xfrm>
            <a:off x="7740352" y="3538917"/>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manifestatie</a:t>
            </a:r>
            <a:endParaRPr kumimoji="1" lang="nl-NL" sz="900" dirty="0"/>
          </a:p>
        </p:txBody>
      </p:sp>
      <p:sp>
        <p:nvSpPr>
          <p:cNvPr id="468" name="Rechthoek 93"/>
          <p:cNvSpPr>
            <a:spLocks noChangeArrowheads="1"/>
          </p:cNvSpPr>
          <p:nvPr/>
        </p:nvSpPr>
        <p:spPr bwMode="auto">
          <a:xfrm>
            <a:off x="7740352" y="3807994"/>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item</a:t>
            </a:r>
            <a:endParaRPr kumimoji="1" lang="nl-NL" sz="900" dirty="0"/>
          </a:p>
        </p:txBody>
      </p:sp>
      <p:sp>
        <p:nvSpPr>
          <p:cNvPr id="473" name="Rechthoek 93"/>
          <p:cNvSpPr>
            <a:spLocks noChangeArrowheads="1"/>
          </p:cNvSpPr>
          <p:nvPr/>
        </p:nvSpPr>
        <p:spPr bwMode="auto">
          <a:xfrm>
            <a:off x="7740352" y="4077072"/>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uitleen</a:t>
            </a:r>
            <a:endParaRPr kumimoji="1" lang="nl-NL" sz="900" dirty="0"/>
          </a:p>
        </p:txBody>
      </p:sp>
      <p:sp>
        <p:nvSpPr>
          <p:cNvPr id="93" name="Rechthoek 93"/>
          <p:cNvSpPr>
            <a:spLocks noChangeArrowheads="1"/>
          </p:cNvSpPr>
          <p:nvPr/>
        </p:nvSpPr>
        <p:spPr bwMode="auto">
          <a:xfrm>
            <a:off x="5652120" y="2348879"/>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publicatie</a:t>
            </a:r>
            <a:endParaRPr kumimoji="1" lang="nl-NL" sz="900" dirty="0"/>
          </a:p>
        </p:txBody>
      </p:sp>
      <p:sp>
        <p:nvSpPr>
          <p:cNvPr id="94" name="Rechthoek 93"/>
          <p:cNvSpPr>
            <a:spLocks noChangeArrowheads="1"/>
          </p:cNvSpPr>
          <p:nvPr/>
        </p:nvSpPr>
        <p:spPr bwMode="auto">
          <a:xfrm>
            <a:off x="5652120" y="2636912"/>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err="1"/>
              <a:t>onderzoeks</a:t>
            </a:r>
            <a:r>
              <a:rPr kumimoji="1" lang="nl-NL" sz="900" dirty="0"/>
              <a:t/>
            </a:r>
            <a:br>
              <a:rPr kumimoji="1" lang="nl-NL" sz="900" dirty="0"/>
            </a:br>
            <a:r>
              <a:rPr kumimoji="1" lang="nl-NL" sz="900" dirty="0"/>
              <a:t>gegevens</a:t>
            </a:r>
          </a:p>
        </p:txBody>
      </p:sp>
      <p:sp>
        <p:nvSpPr>
          <p:cNvPr id="97" name="AutoShape 2"/>
          <p:cNvSpPr>
            <a:spLocks/>
          </p:cNvSpPr>
          <p:nvPr/>
        </p:nvSpPr>
        <p:spPr bwMode="auto">
          <a:xfrm>
            <a:off x="381000" y="228600"/>
            <a:ext cx="8458200" cy="824136"/>
          </a:xfrm>
          <a:prstGeom prst="roundRect">
            <a:avLst>
              <a:gd name="adj" fmla="val 15000"/>
            </a:avLst>
          </a:prstGeom>
          <a:solidFill>
            <a:srgbClr val="F8971D"/>
          </a:solidFill>
          <a:ln w="25400">
            <a:noFill/>
            <a:miter lim="800000"/>
            <a:headEnd/>
            <a:tailEnd/>
          </a:ln>
        </p:spPr>
        <p:txBody>
          <a:bodyPr lIns="0" tIns="0" rIns="0" bIns="0" anchor="ctr"/>
          <a:lstStyle/>
          <a:p>
            <a:pPr marL="0" lvl="1" algn="ctr"/>
            <a:r>
              <a:rPr lang="en-US" sz="3200" b="1" dirty="0">
                <a:solidFill>
                  <a:schemeClr val="bg1"/>
                </a:solidFill>
                <a:latin typeface="Arial" pitchFamily="34" charset="0"/>
                <a:cs typeface="Arial" pitchFamily="34" charset="0"/>
              </a:rPr>
              <a:t>Informatiemodel – BIV classificatie</a:t>
            </a:r>
          </a:p>
        </p:txBody>
      </p:sp>
      <p:sp>
        <p:nvSpPr>
          <p:cNvPr id="96" name="Rechthoek 93"/>
          <p:cNvSpPr>
            <a:spLocks noChangeArrowheads="1"/>
          </p:cNvSpPr>
          <p:nvPr/>
        </p:nvSpPr>
        <p:spPr bwMode="auto">
          <a:xfrm>
            <a:off x="5724128" y="5606607"/>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a:t>bedrijfseis</a:t>
            </a:r>
          </a:p>
        </p:txBody>
      </p:sp>
      <p:sp>
        <p:nvSpPr>
          <p:cNvPr id="98" name="Rechthoek 93"/>
          <p:cNvSpPr>
            <a:spLocks noChangeArrowheads="1"/>
          </p:cNvSpPr>
          <p:nvPr/>
        </p:nvSpPr>
        <p:spPr bwMode="auto">
          <a:xfrm>
            <a:off x="6732240" y="1412777"/>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900"/>
              </a:lnSpc>
              <a:spcBef>
                <a:spcPct val="50000"/>
              </a:spcBef>
            </a:pPr>
            <a:r>
              <a:rPr kumimoji="1" lang="nl-NL" sz="900" dirty="0" smtClean="0"/>
              <a:t>plan</a:t>
            </a:r>
            <a:endParaRPr kumimoji="1" lang="nl-NL" sz="900" dirty="0"/>
          </a:p>
        </p:txBody>
      </p:sp>
      <p:sp>
        <p:nvSpPr>
          <p:cNvPr id="88" name="Rechthoek 87"/>
          <p:cNvSpPr>
            <a:spLocks noChangeArrowheads="1"/>
          </p:cNvSpPr>
          <p:nvPr/>
        </p:nvSpPr>
        <p:spPr bwMode="auto">
          <a:xfrm>
            <a:off x="5652120" y="2060848"/>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err="1"/>
              <a:t>onderzoeks</a:t>
            </a:r>
            <a:r>
              <a:rPr kumimoji="1" lang="nl-NL" sz="900" dirty="0"/>
              <a:t/>
            </a:r>
            <a:br>
              <a:rPr kumimoji="1" lang="nl-NL" sz="900" dirty="0"/>
            </a:br>
            <a:r>
              <a:rPr kumimoji="1" lang="nl-NL" sz="900" dirty="0" smtClean="0"/>
              <a:t>object</a:t>
            </a:r>
            <a:endParaRPr kumimoji="1" lang="nl-NL" sz="900" dirty="0"/>
          </a:p>
        </p:txBody>
      </p:sp>
      <p:sp>
        <p:nvSpPr>
          <p:cNvPr id="85" name="Rechthoek 93"/>
          <p:cNvSpPr>
            <a:spLocks noChangeArrowheads="1"/>
          </p:cNvSpPr>
          <p:nvPr/>
        </p:nvSpPr>
        <p:spPr bwMode="auto">
          <a:xfrm>
            <a:off x="4644008" y="2924943"/>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onderzoek</a:t>
            </a:r>
            <a:endParaRPr kumimoji="1" lang="nl-NL" sz="900" dirty="0"/>
          </a:p>
        </p:txBody>
      </p:sp>
      <p:sp>
        <p:nvSpPr>
          <p:cNvPr id="83" name="Rechthoek 93"/>
          <p:cNvSpPr>
            <a:spLocks noChangeArrowheads="1"/>
          </p:cNvSpPr>
          <p:nvPr/>
        </p:nvSpPr>
        <p:spPr bwMode="auto">
          <a:xfrm>
            <a:off x="4716016" y="5877271"/>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a:t>begroting</a:t>
            </a:r>
          </a:p>
        </p:txBody>
      </p:sp>
      <p:sp>
        <p:nvSpPr>
          <p:cNvPr id="84" name="Rechthoek 93"/>
          <p:cNvSpPr>
            <a:spLocks noChangeArrowheads="1"/>
          </p:cNvSpPr>
          <p:nvPr/>
        </p:nvSpPr>
        <p:spPr bwMode="auto">
          <a:xfrm>
            <a:off x="539552" y="2924943"/>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onderwijs</a:t>
            </a:r>
            <a:br>
              <a:rPr kumimoji="1" lang="nl-NL" sz="900" dirty="0" smtClean="0"/>
            </a:br>
            <a:r>
              <a:rPr kumimoji="1" lang="nl-NL" sz="900" dirty="0" smtClean="0"/>
              <a:t>programma</a:t>
            </a:r>
            <a:endParaRPr kumimoji="1" lang="nl-NL" sz="900" dirty="0"/>
          </a:p>
        </p:txBody>
      </p:sp>
      <p:sp>
        <p:nvSpPr>
          <p:cNvPr id="87" name="Rechthoek 93"/>
          <p:cNvSpPr>
            <a:spLocks noChangeArrowheads="1"/>
          </p:cNvSpPr>
          <p:nvPr/>
        </p:nvSpPr>
        <p:spPr bwMode="auto">
          <a:xfrm>
            <a:off x="539552" y="5877272"/>
            <a:ext cx="864096" cy="216024"/>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alumnus</a:t>
            </a:r>
            <a:endParaRPr kumimoji="1" lang="nl-NL" sz="900" dirty="0"/>
          </a:p>
        </p:txBody>
      </p:sp>
      <p:sp>
        <p:nvSpPr>
          <p:cNvPr id="89" name="Rectangle 4"/>
          <p:cNvSpPr>
            <a:spLocks noChangeArrowheads="1"/>
          </p:cNvSpPr>
          <p:nvPr/>
        </p:nvSpPr>
        <p:spPr bwMode="auto">
          <a:xfrm>
            <a:off x="6660232" y="1772815"/>
            <a:ext cx="2016224" cy="1440160"/>
          </a:xfrm>
          <a:prstGeom prst="rect">
            <a:avLst/>
          </a:prstGeom>
          <a:solidFill>
            <a:schemeClr val="bg1">
              <a:lumMod val="85000"/>
            </a:schemeClr>
          </a:solidFill>
          <a:ln w="6350">
            <a:noFill/>
            <a:miter lim="800000"/>
            <a:headEnd/>
            <a:tailEnd/>
          </a:ln>
          <a:effectLst>
            <a:outerShdw blurRad="50800" dist="38100" dir="2700000" algn="tl" rotWithShape="0">
              <a:schemeClr val="bg1">
                <a:lumMod val="75000"/>
                <a:alpha val="43000"/>
              </a:schemeClr>
            </a:outerShdw>
          </a:effectLst>
        </p:spPr>
        <p:txBody>
          <a:bodyPr tIns="54000"/>
          <a:lstStyle/>
          <a:p>
            <a:pPr algn="ctr">
              <a:lnSpc>
                <a:spcPts val="1400"/>
              </a:lnSpc>
            </a:pPr>
            <a:r>
              <a:rPr lang="en-US" sz="1100" b="1" smtClean="0">
                <a:solidFill>
                  <a:srgbClr val="000000"/>
                </a:solidFill>
                <a:latin typeface="Arial" pitchFamily="34" charset="0"/>
              </a:rPr>
              <a:t>Valorisatie</a:t>
            </a:r>
            <a:endParaRPr lang="nl-NL" sz="1100" b="1" dirty="0">
              <a:solidFill>
                <a:srgbClr val="000000"/>
              </a:solidFill>
              <a:latin typeface="Arial" pitchFamily="34" charset="0"/>
            </a:endParaRPr>
          </a:p>
        </p:txBody>
      </p:sp>
      <p:sp>
        <p:nvSpPr>
          <p:cNvPr id="90" name="Rectangle 4"/>
          <p:cNvSpPr>
            <a:spLocks noChangeArrowheads="1"/>
          </p:cNvSpPr>
          <p:nvPr/>
        </p:nvSpPr>
        <p:spPr bwMode="auto">
          <a:xfrm>
            <a:off x="4572000" y="3538916"/>
            <a:ext cx="2016224" cy="1114219"/>
          </a:xfrm>
          <a:prstGeom prst="rect">
            <a:avLst/>
          </a:prstGeom>
          <a:solidFill>
            <a:schemeClr val="bg1">
              <a:lumMod val="85000"/>
            </a:schemeClr>
          </a:solidFill>
          <a:ln w="6350">
            <a:noFill/>
            <a:miter lim="800000"/>
            <a:headEnd/>
            <a:tailEnd/>
          </a:ln>
          <a:effectLst>
            <a:outerShdw blurRad="50800" dist="38100" dir="2700000" algn="tl" rotWithShape="0">
              <a:schemeClr val="bg1">
                <a:lumMod val="75000"/>
                <a:alpha val="43000"/>
              </a:schemeClr>
            </a:outerShdw>
          </a:effectLst>
        </p:spPr>
        <p:txBody>
          <a:bodyPr tIns="54000"/>
          <a:lstStyle/>
          <a:p>
            <a:pPr algn="ctr">
              <a:lnSpc>
                <a:spcPts val="1400"/>
              </a:lnSpc>
            </a:pPr>
            <a:r>
              <a:rPr lang="en-US" sz="1100" b="1" dirty="0" err="1" smtClean="0">
                <a:solidFill>
                  <a:srgbClr val="000000"/>
                </a:solidFill>
                <a:latin typeface="Arial" pitchFamily="34" charset="0"/>
              </a:rPr>
              <a:t>Onderzoeks</a:t>
            </a:r>
            <a:endParaRPr lang="en-US" sz="1100" b="1" dirty="0" smtClean="0">
              <a:solidFill>
                <a:srgbClr val="000000"/>
              </a:solidFill>
              <a:latin typeface="Arial" pitchFamily="34" charset="0"/>
            </a:endParaRPr>
          </a:p>
          <a:p>
            <a:pPr algn="ctr">
              <a:lnSpc>
                <a:spcPts val="1400"/>
              </a:lnSpc>
            </a:pPr>
            <a:r>
              <a:rPr lang="en-US" sz="1100" b="1" dirty="0" err="1">
                <a:solidFill>
                  <a:srgbClr val="000000"/>
                </a:solidFill>
                <a:latin typeface="Arial" pitchFamily="34" charset="0"/>
              </a:rPr>
              <a:t>ondersteuning</a:t>
            </a:r>
            <a:endParaRPr lang="nl-NL" sz="1100" b="1" dirty="0">
              <a:solidFill>
                <a:srgbClr val="000000"/>
              </a:solidFill>
              <a:latin typeface="Arial" pitchFamily="34" charset="0"/>
            </a:endParaRPr>
          </a:p>
        </p:txBody>
      </p:sp>
      <p:sp>
        <p:nvSpPr>
          <p:cNvPr id="92" name="Rechthoek 93"/>
          <p:cNvSpPr>
            <a:spLocks noChangeArrowheads="1"/>
          </p:cNvSpPr>
          <p:nvPr/>
        </p:nvSpPr>
        <p:spPr bwMode="auto">
          <a:xfrm>
            <a:off x="3563888" y="2636912"/>
            <a:ext cx="864096" cy="216025"/>
          </a:xfrm>
          <a:prstGeom prst="rect">
            <a:avLst/>
          </a:prstGeom>
          <a:solidFill>
            <a:srgbClr val="FFFFFF"/>
          </a:solidFill>
          <a:ln w="9525" algn="ctr">
            <a:solidFill>
              <a:schemeClr val="bg1">
                <a:lumMod val="75000"/>
              </a:schemeClr>
            </a:solidFill>
            <a:round/>
            <a:headEnd/>
            <a:tailEnd/>
          </a:ln>
        </p:spPr>
        <p:txBody>
          <a:bodyPr lIns="0" tIns="46800" rIns="0" bIns="46800" anchor="ctr"/>
          <a:lstStyle/>
          <a:p>
            <a:pPr algn="ctr" eaLnBrk="0" hangingPunct="0">
              <a:lnSpc>
                <a:spcPts val="800"/>
              </a:lnSpc>
              <a:spcBef>
                <a:spcPct val="50000"/>
              </a:spcBef>
            </a:pPr>
            <a:r>
              <a:rPr kumimoji="1" lang="nl-NL" sz="900" dirty="0" err="1" smtClean="0"/>
              <a:t>onderwijseenheidresultaat</a:t>
            </a:r>
            <a:endParaRPr kumimoji="1" lang="nl-NL" sz="900" dirty="0"/>
          </a:p>
        </p:txBody>
      </p:sp>
      <p:sp>
        <p:nvSpPr>
          <p:cNvPr id="95" name="Oval 94"/>
          <p:cNvSpPr/>
          <p:nvPr/>
        </p:nvSpPr>
        <p:spPr>
          <a:xfrm>
            <a:off x="6411643" y="1340768"/>
            <a:ext cx="176581" cy="176581"/>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I</a:t>
            </a:r>
          </a:p>
        </p:txBody>
      </p:sp>
      <p:sp>
        <p:nvSpPr>
          <p:cNvPr id="99" name="Oval 98"/>
          <p:cNvSpPr/>
          <p:nvPr/>
        </p:nvSpPr>
        <p:spPr>
          <a:xfrm>
            <a:off x="5403531" y="1340768"/>
            <a:ext cx="176581" cy="176581"/>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I</a:t>
            </a:r>
          </a:p>
        </p:txBody>
      </p:sp>
      <p:sp>
        <p:nvSpPr>
          <p:cNvPr id="100" name="Oval 99"/>
          <p:cNvSpPr/>
          <p:nvPr/>
        </p:nvSpPr>
        <p:spPr>
          <a:xfrm>
            <a:off x="3243291" y="1340768"/>
            <a:ext cx="176581" cy="176581"/>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I</a:t>
            </a:r>
          </a:p>
        </p:txBody>
      </p:sp>
      <p:sp>
        <p:nvSpPr>
          <p:cNvPr id="101" name="Oval 100"/>
          <p:cNvSpPr/>
          <p:nvPr/>
        </p:nvSpPr>
        <p:spPr>
          <a:xfrm>
            <a:off x="4251403" y="1340768"/>
            <a:ext cx="176581" cy="176581"/>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I</a:t>
            </a:r>
          </a:p>
        </p:txBody>
      </p:sp>
      <p:sp>
        <p:nvSpPr>
          <p:cNvPr id="102" name="Oval 101"/>
          <p:cNvSpPr/>
          <p:nvPr/>
        </p:nvSpPr>
        <p:spPr>
          <a:xfrm>
            <a:off x="8432132" y="1340768"/>
            <a:ext cx="176581" cy="176581"/>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V</a:t>
            </a:r>
          </a:p>
        </p:txBody>
      </p:sp>
      <p:sp>
        <p:nvSpPr>
          <p:cNvPr id="103" name="Oval 102"/>
          <p:cNvSpPr/>
          <p:nvPr/>
        </p:nvSpPr>
        <p:spPr>
          <a:xfrm>
            <a:off x="8244408" y="1340768"/>
            <a:ext cx="176581" cy="176581"/>
          </a:xfrm>
          <a:prstGeom prst="ellipse">
            <a:avLst/>
          </a:prstGeom>
          <a:solidFill>
            <a:srgbClr val="FF666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I</a:t>
            </a:r>
          </a:p>
        </p:txBody>
      </p:sp>
      <p:sp>
        <p:nvSpPr>
          <p:cNvPr id="104" name="Oval 103"/>
          <p:cNvSpPr/>
          <p:nvPr/>
        </p:nvSpPr>
        <p:spPr>
          <a:xfrm>
            <a:off x="1227067" y="2583857"/>
            <a:ext cx="176581" cy="176581"/>
          </a:xfrm>
          <a:prstGeom prst="ellipse">
            <a:avLst/>
          </a:prstGeom>
          <a:solidFill>
            <a:srgbClr val="FF666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I</a:t>
            </a:r>
          </a:p>
        </p:txBody>
      </p:sp>
      <p:sp>
        <p:nvSpPr>
          <p:cNvPr id="105" name="Oval 104"/>
          <p:cNvSpPr/>
          <p:nvPr/>
        </p:nvSpPr>
        <p:spPr>
          <a:xfrm>
            <a:off x="1043608" y="2583857"/>
            <a:ext cx="176581" cy="176581"/>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B</a:t>
            </a:r>
          </a:p>
        </p:txBody>
      </p:sp>
      <p:sp>
        <p:nvSpPr>
          <p:cNvPr id="106" name="Oval 105"/>
          <p:cNvSpPr/>
          <p:nvPr/>
        </p:nvSpPr>
        <p:spPr>
          <a:xfrm>
            <a:off x="1227067" y="1988840"/>
            <a:ext cx="176581" cy="176581"/>
          </a:xfrm>
          <a:prstGeom prst="ellipse">
            <a:avLst/>
          </a:prstGeom>
          <a:solidFill>
            <a:srgbClr val="FF666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I</a:t>
            </a:r>
          </a:p>
        </p:txBody>
      </p:sp>
      <p:sp>
        <p:nvSpPr>
          <p:cNvPr id="107" name="Oval 106"/>
          <p:cNvSpPr/>
          <p:nvPr/>
        </p:nvSpPr>
        <p:spPr>
          <a:xfrm>
            <a:off x="1054751" y="1988840"/>
            <a:ext cx="176581" cy="176581"/>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B</a:t>
            </a:r>
          </a:p>
        </p:txBody>
      </p:sp>
      <p:sp>
        <p:nvSpPr>
          <p:cNvPr id="108" name="Oval 107"/>
          <p:cNvSpPr/>
          <p:nvPr/>
        </p:nvSpPr>
        <p:spPr>
          <a:xfrm>
            <a:off x="1227067" y="2871889"/>
            <a:ext cx="176581" cy="176581"/>
          </a:xfrm>
          <a:prstGeom prst="ellipse">
            <a:avLst/>
          </a:prstGeom>
          <a:solidFill>
            <a:srgbClr val="FF666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I</a:t>
            </a:r>
          </a:p>
        </p:txBody>
      </p:sp>
      <p:sp>
        <p:nvSpPr>
          <p:cNvPr id="109" name="Oval 108"/>
          <p:cNvSpPr/>
          <p:nvPr/>
        </p:nvSpPr>
        <p:spPr>
          <a:xfrm>
            <a:off x="1043608" y="2871889"/>
            <a:ext cx="176581" cy="176581"/>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B</a:t>
            </a:r>
          </a:p>
        </p:txBody>
      </p:sp>
      <p:sp>
        <p:nvSpPr>
          <p:cNvPr id="110" name="Oval 109"/>
          <p:cNvSpPr/>
          <p:nvPr/>
        </p:nvSpPr>
        <p:spPr>
          <a:xfrm>
            <a:off x="1227067" y="2276872"/>
            <a:ext cx="176581" cy="176581"/>
          </a:xfrm>
          <a:prstGeom prst="ellipse">
            <a:avLst/>
          </a:prstGeom>
          <a:solidFill>
            <a:srgbClr val="FF666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I</a:t>
            </a:r>
          </a:p>
        </p:txBody>
      </p:sp>
      <p:sp>
        <p:nvSpPr>
          <p:cNvPr id="111" name="Oval 110"/>
          <p:cNvSpPr/>
          <p:nvPr/>
        </p:nvSpPr>
        <p:spPr>
          <a:xfrm>
            <a:off x="1043608" y="2276872"/>
            <a:ext cx="176581" cy="176581"/>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B</a:t>
            </a:r>
          </a:p>
        </p:txBody>
      </p:sp>
      <p:sp>
        <p:nvSpPr>
          <p:cNvPr id="112" name="Oval 111"/>
          <p:cNvSpPr/>
          <p:nvPr/>
        </p:nvSpPr>
        <p:spPr>
          <a:xfrm>
            <a:off x="2051720" y="1988840"/>
            <a:ext cx="176581" cy="176581"/>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B</a:t>
            </a:r>
          </a:p>
        </p:txBody>
      </p:sp>
      <p:sp>
        <p:nvSpPr>
          <p:cNvPr id="113" name="Oval 112"/>
          <p:cNvSpPr/>
          <p:nvPr/>
        </p:nvSpPr>
        <p:spPr>
          <a:xfrm>
            <a:off x="2235179" y="1988840"/>
            <a:ext cx="176581" cy="176581"/>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I</a:t>
            </a:r>
          </a:p>
        </p:txBody>
      </p:sp>
      <p:sp>
        <p:nvSpPr>
          <p:cNvPr id="114" name="Oval 113"/>
          <p:cNvSpPr/>
          <p:nvPr/>
        </p:nvSpPr>
        <p:spPr>
          <a:xfrm>
            <a:off x="2051720" y="2276872"/>
            <a:ext cx="176581" cy="176581"/>
          </a:xfrm>
          <a:prstGeom prst="ellipse">
            <a:avLst/>
          </a:prstGeom>
          <a:solidFill>
            <a:srgbClr val="FF666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I</a:t>
            </a:r>
          </a:p>
        </p:txBody>
      </p:sp>
      <p:sp>
        <p:nvSpPr>
          <p:cNvPr id="115" name="Oval 114"/>
          <p:cNvSpPr/>
          <p:nvPr/>
        </p:nvSpPr>
        <p:spPr>
          <a:xfrm>
            <a:off x="2235179" y="2276872"/>
            <a:ext cx="176581" cy="176581"/>
          </a:xfrm>
          <a:prstGeom prst="ellipse">
            <a:avLst/>
          </a:prstGeom>
          <a:solidFill>
            <a:srgbClr val="FF666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V</a:t>
            </a:r>
          </a:p>
        </p:txBody>
      </p:sp>
      <p:sp>
        <p:nvSpPr>
          <p:cNvPr id="116" name="Oval 115"/>
          <p:cNvSpPr/>
          <p:nvPr/>
        </p:nvSpPr>
        <p:spPr>
          <a:xfrm>
            <a:off x="1879404" y="2276872"/>
            <a:ext cx="176581" cy="176581"/>
          </a:xfrm>
          <a:prstGeom prst="ellipse">
            <a:avLst/>
          </a:prstGeom>
          <a:solidFill>
            <a:srgbClr val="FF666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B</a:t>
            </a:r>
          </a:p>
        </p:txBody>
      </p:sp>
      <p:sp>
        <p:nvSpPr>
          <p:cNvPr id="117" name="Oval 116"/>
          <p:cNvSpPr/>
          <p:nvPr/>
        </p:nvSpPr>
        <p:spPr>
          <a:xfrm>
            <a:off x="2235179" y="2551292"/>
            <a:ext cx="176581" cy="176581"/>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I</a:t>
            </a:r>
          </a:p>
        </p:txBody>
      </p:sp>
      <p:sp>
        <p:nvSpPr>
          <p:cNvPr id="119" name="Oval 118"/>
          <p:cNvSpPr/>
          <p:nvPr/>
        </p:nvSpPr>
        <p:spPr>
          <a:xfrm>
            <a:off x="2084285" y="2871889"/>
            <a:ext cx="176581" cy="176581"/>
          </a:xfrm>
          <a:prstGeom prst="ellipse">
            <a:avLst/>
          </a:prstGeom>
          <a:solidFill>
            <a:srgbClr val="FF666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I</a:t>
            </a:r>
          </a:p>
        </p:txBody>
      </p:sp>
      <p:sp>
        <p:nvSpPr>
          <p:cNvPr id="120" name="Oval 119"/>
          <p:cNvSpPr/>
          <p:nvPr/>
        </p:nvSpPr>
        <p:spPr>
          <a:xfrm>
            <a:off x="2267744" y="2871889"/>
            <a:ext cx="176581" cy="176581"/>
          </a:xfrm>
          <a:prstGeom prst="ellipse">
            <a:avLst/>
          </a:prstGeom>
          <a:solidFill>
            <a:srgbClr val="FF666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V</a:t>
            </a:r>
          </a:p>
        </p:txBody>
      </p:sp>
      <p:sp>
        <p:nvSpPr>
          <p:cNvPr id="121" name="Oval 120"/>
          <p:cNvSpPr/>
          <p:nvPr/>
        </p:nvSpPr>
        <p:spPr>
          <a:xfrm>
            <a:off x="1907704" y="2871889"/>
            <a:ext cx="176581" cy="176581"/>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B</a:t>
            </a:r>
          </a:p>
        </p:txBody>
      </p:sp>
      <p:sp>
        <p:nvSpPr>
          <p:cNvPr id="122" name="Oval 121"/>
          <p:cNvSpPr/>
          <p:nvPr/>
        </p:nvSpPr>
        <p:spPr>
          <a:xfrm>
            <a:off x="3243291" y="3159922"/>
            <a:ext cx="176581" cy="176581"/>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V</a:t>
            </a:r>
          </a:p>
        </p:txBody>
      </p:sp>
      <p:sp>
        <p:nvSpPr>
          <p:cNvPr id="123" name="Oval 122"/>
          <p:cNvSpPr/>
          <p:nvPr/>
        </p:nvSpPr>
        <p:spPr>
          <a:xfrm>
            <a:off x="3059832" y="3159922"/>
            <a:ext cx="176581" cy="176581"/>
          </a:xfrm>
          <a:prstGeom prst="ellipse">
            <a:avLst/>
          </a:prstGeom>
          <a:solidFill>
            <a:srgbClr val="FF666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I</a:t>
            </a:r>
          </a:p>
        </p:txBody>
      </p:sp>
      <p:sp>
        <p:nvSpPr>
          <p:cNvPr id="124" name="Oval 123"/>
          <p:cNvSpPr/>
          <p:nvPr/>
        </p:nvSpPr>
        <p:spPr>
          <a:xfrm>
            <a:off x="3243291" y="1988840"/>
            <a:ext cx="176581" cy="176581"/>
          </a:xfrm>
          <a:prstGeom prst="ellipse">
            <a:avLst/>
          </a:prstGeom>
          <a:solidFill>
            <a:srgbClr val="FF666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I</a:t>
            </a:r>
          </a:p>
        </p:txBody>
      </p:sp>
      <p:sp>
        <p:nvSpPr>
          <p:cNvPr id="125" name="Oval 124"/>
          <p:cNvSpPr/>
          <p:nvPr/>
        </p:nvSpPr>
        <p:spPr>
          <a:xfrm>
            <a:off x="3059832" y="1988840"/>
            <a:ext cx="176581" cy="176581"/>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B</a:t>
            </a:r>
          </a:p>
        </p:txBody>
      </p:sp>
      <p:sp>
        <p:nvSpPr>
          <p:cNvPr id="126" name="Oval 125"/>
          <p:cNvSpPr/>
          <p:nvPr/>
        </p:nvSpPr>
        <p:spPr>
          <a:xfrm>
            <a:off x="3243291" y="2871890"/>
            <a:ext cx="176581" cy="176581"/>
          </a:xfrm>
          <a:prstGeom prst="ellipse">
            <a:avLst/>
          </a:prstGeom>
          <a:solidFill>
            <a:srgbClr val="FF666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I</a:t>
            </a:r>
          </a:p>
        </p:txBody>
      </p:sp>
      <p:sp>
        <p:nvSpPr>
          <p:cNvPr id="127" name="Oval 126"/>
          <p:cNvSpPr/>
          <p:nvPr/>
        </p:nvSpPr>
        <p:spPr>
          <a:xfrm>
            <a:off x="3059832" y="2871890"/>
            <a:ext cx="176581" cy="176581"/>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dirty="0">
                <a:solidFill>
                  <a:srgbClr val="000000"/>
                </a:solidFill>
              </a:rPr>
              <a:t>B</a:t>
            </a:r>
          </a:p>
        </p:txBody>
      </p:sp>
      <p:sp>
        <p:nvSpPr>
          <p:cNvPr id="128" name="Oval 127"/>
          <p:cNvSpPr/>
          <p:nvPr/>
        </p:nvSpPr>
        <p:spPr>
          <a:xfrm>
            <a:off x="2231377" y="3140967"/>
            <a:ext cx="176581" cy="176581"/>
          </a:xfrm>
          <a:prstGeom prst="ellipse">
            <a:avLst/>
          </a:prstGeom>
          <a:solidFill>
            <a:srgbClr val="FF666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I</a:t>
            </a:r>
          </a:p>
        </p:txBody>
      </p:sp>
      <p:sp>
        <p:nvSpPr>
          <p:cNvPr id="129" name="Oval 128"/>
          <p:cNvSpPr/>
          <p:nvPr/>
        </p:nvSpPr>
        <p:spPr>
          <a:xfrm>
            <a:off x="2047918" y="3140967"/>
            <a:ext cx="176581" cy="176581"/>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B</a:t>
            </a:r>
          </a:p>
        </p:txBody>
      </p:sp>
      <p:sp>
        <p:nvSpPr>
          <p:cNvPr id="130" name="Oval 129"/>
          <p:cNvSpPr/>
          <p:nvPr/>
        </p:nvSpPr>
        <p:spPr>
          <a:xfrm>
            <a:off x="4251403" y="1988840"/>
            <a:ext cx="176581" cy="176581"/>
          </a:xfrm>
          <a:prstGeom prst="ellipse">
            <a:avLst/>
          </a:prstGeom>
          <a:solidFill>
            <a:srgbClr val="FF666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I</a:t>
            </a:r>
          </a:p>
        </p:txBody>
      </p:sp>
      <p:sp>
        <p:nvSpPr>
          <p:cNvPr id="131" name="Oval 130"/>
          <p:cNvSpPr/>
          <p:nvPr/>
        </p:nvSpPr>
        <p:spPr>
          <a:xfrm>
            <a:off x="4067944" y="1988840"/>
            <a:ext cx="176581" cy="176581"/>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B</a:t>
            </a:r>
          </a:p>
        </p:txBody>
      </p:sp>
      <p:sp>
        <p:nvSpPr>
          <p:cNvPr id="132" name="Oval 131"/>
          <p:cNvSpPr/>
          <p:nvPr/>
        </p:nvSpPr>
        <p:spPr>
          <a:xfrm>
            <a:off x="4255668" y="2276872"/>
            <a:ext cx="176581" cy="176581"/>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V</a:t>
            </a:r>
          </a:p>
        </p:txBody>
      </p:sp>
      <p:sp>
        <p:nvSpPr>
          <p:cNvPr id="133" name="Oval 132"/>
          <p:cNvSpPr/>
          <p:nvPr/>
        </p:nvSpPr>
        <p:spPr>
          <a:xfrm>
            <a:off x="4067944" y="2276872"/>
            <a:ext cx="176581" cy="176581"/>
          </a:xfrm>
          <a:prstGeom prst="ellipse">
            <a:avLst/>
          </a:prstGeom>
          <a:solidFill>
            <a:srgbClr val="FF666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I</a:t>
            </a:r>
          </a:p>
        </p:txBody>
      </p:sp>
      <p:sp>
        <p:nvSpPr>
          <p:cNvPr id="134" name="Oval 133"/>
          <p:cNvSpPr/>
          <p:nvPr/>
        </p:nvSpPr>
        <p:spPr>
          <a:xfrm>
            <a:off x="4255668" y="2583857"/>
            <a:ext cx="176581" cy="176581"/>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V</a:t>
            </a:r>
          </a:p>
        </p:txBody>
      </p:sp>
      <p:sp>
        <p:nvSpPr>
          <p:cNvPr id="135" name="Oval 134"/>
          <p:cNvSpPr/>
          <p:nvPr/>
        </p:nvSpPr>
        <p:spPr>
          <a:xfrm>
            <a:off x="4067944" y="2583857"/>
            <a:ext cx="176581" cy="176581"/>
          </a:xfrm>
          <a:prstGeom prst="ellipse">
            <a:avLst/>
          </a:prstGeom>
          <a:solidFill>
            <a:srgbClr val="FF666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I</a:t>
            </a:r>
          </a:p>
        </p:txBody>
      </p:sp>
      <p:sp>
        <p:nvSpPr>
          <p:cNvPr id="136" name="Oval 135"/>
          <p:cNvSpPr/>
          <p:nvPr/>
        </p:nvSpPr>
        <p:spPr>
          <a:xfrm>
            <a:off x="1043608" y="3717032"/>
            <a:ext cx="176581" cy="176581"/>
          </a:xfrm>
          <a:prstGeom prst="ellipse">
            <a:avLst/>
          </a:prstGeom>
          <a:solidFill>
            <a:srgbClr val="FF666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I</a:t>
            </a:r>
          </a:p>
        </p:txBody>
      </p:sp>
      <p:sp>
        <p:nvSpPr>
          <p:cNvPr id="137" name="Oval 136"/>
          <p:cNvSpPr/>
          <p:nvPr/>
        </p:nvSpPr>
        <p:spPr>
          <a:xfrm>
            <a:off x="1227067" y="3717032"/>
            <a:ext cx="176581" cy="176581"/>
          </a:xfrm>
          <a:prstGeom prst="ellipse">
            <a:avLst/>
          </a:prstGeom>
          <a:solidFill>
            <a:srgbClr val="FF666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V</a:t>
            </a:r>
          </a:p>
        </p:txBody>
      </p:sp>
      <p:sp>
        <p:nvSpPr>
          <p:cNvPr id="138" name="Oval 137"/>
          <p:cNvSpPr/>
          <p:nvPr/>
        </p:nvSpPr>
        <p:spPr>
          <a:xfrm>
            <a:off x="867027" y="3717032"/>
            <a:ext cx="176581" cy="176581"/>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B</a:t>
            </a:r>
          </a:p>
        </p:txBody>
      </p:sp>
      <p:sp>
        <p:nvSpPr>
          <p:cNvPr id="139" name="Oval 138"/>
          <p:cNvSpPr/>
          <p:nvPr/>
        </p:nvSpPr>
        <p:spPr>
          <a:xfrm>
            <a:off x="1043608" y="5786309"/>
            <a:ext cx="176581" cy="176581"/>
          </a:xfrm>
          <a:prstGeom prst="ellipse">
            <a:avLst/>
          </a:prstGeom>
          <a:solidFill>
            <a:srgbClr val="FF666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I</a:t>
            </a:r>
          </a:p>
        </p:txBody>
      </p:sp>
      <p:sp>
        <p:nvSpPr>
          <p:cNvPr id="140" name="Oval 139"/>
          <p:cNvSpPr/>
          <p:nvPr/>
        </p:nvSpPr>
        <p:spPr>
          <a:xfrm>
            <a:off x="1227067" y="5786309"/>
            <a:ext cx="176581" cy="176581"/>
          </a:xfrm>
          <a:prstGeom prst="ellipse">
            <a:avLst/>
          </a:prstGeom>
          <a:solidFill>
            <a:srgbClr val="FF666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V</a:t>
            </a:r>
          </a:p>
        </p:txBody>
      </p:sp>
      <p:sp>
        <p:nvSpPr>
          <p:cNvPr id="141" name="Oval 140"/>
          <p:cNvSpPr/>
          <p:nvPr/>
        </p:nvSpPr>
        <p:spPr>
          <a:xfrm>
            <a:off x="867027" y="5786309"/>
            <a:ext cx="176581" cy="176581"/>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B</a:t>
            </a:r>
          </a:p>
        </p:txBody>
      </p:sp>
      <p:sp>
        <p:nvSpPr>
          <p:cNvPr id="142" name="Oval 141"/>
          <p:cNvSpPr/>
          <p:nvPr/>
        </p:nvSpPr>
        <p:spPr>
          <a:xfrm>
            <a:off x="2235179" y="4005064"/>
            <a:ext cx="176581" cy="176581"/>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I</a:t>
            </a:r>
          </a:p>
        </p:txBody>
      </p:sp>
      <p:sp>
        <p:nvSpPr>
          <p:cNvPr id="143" name="Oval 142"/>
          <p:cNvSpPr/>
          <p:nvPr/>
        </p:nvSpPr>
        <p:spPr>
          <a:xfrm>
            <a:off x="2058598" y="4005064"/>
            <a:ext cx="176581" cy="176581"/>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B</a:t>
            </a:r>
          </a:p>
        </p:txBody>
      </p:sp>
      <p:sp>
        <p:nvSpPr>
          <p:cNvPr id="144" name="Oval 143"/>
          <p:cNvSpPr/>
          <p:nvPr/>
        </p:nvSpPr>
        <p:spPr>
          <a:xfrm>
            <a:off x="1227067" y="4294629"/>
            <a:ext cx="176581" cy="176581"/>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I</a:t>
            </a:r>
          </a:p>
        </p:txBody>
      </p:sp>
      <p:sp>
        <p:nvSpPr>
          <p:cNvPr id="145" name="Oval 144"/>
          <p:cNvSpPr/>
          <p:nvPr/>
        </p:nvSpPr>
        <p:spPr>
          <a:xfrm>
            <a:off x="3236413" y="4005064"/>
            <a:ext cx="176581" cy="176581"/>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I</a:t>
            </a:r>
          </a:p>
        </p:txBody>
      </p:sp>
      <p:sp>
        <p:nvSpPr>
          <p:cNvPr id="146" name="Oval 145"/>
          <p:cNvSpPr/>
          <p:nvPr/>
        </p:nvSpPr>
        <p:spPr>
          <a:xfrm>
            <a:off x="3059832" y="4005064"/>
            <a:ext cx="176581" cy="176581"/>
          </a:xfrm>
          <a:prstGeom prst="ellipse">
            <a:avLst/>
          </a:prstGeom>
          <a:solidFill>
            <a:srgbClr val="FF666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dirty="0">
                <a:solidFill>
                  <a:srgbClr val="000000"/>
                </a:solidFill>
              </a:rPr>
              <a:t>B</a:t>
            </a:r>
          </a:p>
        </p:txBody>
      </p:sp>
      <p:sp>
        <p:nvSpPr>
          <p:cNvPr id="147" name="Oval 146"/>
          <p:cNvSpPr/>
          <p:nvPr/>
        </p:nvSpPr>
        <p:spPr>
          <a:xfrm>
            <a:off x="3243291" y="4313583"/>
            <a:ext cx="176581" cy="176581"/>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I</a:t>
            </a:r>
          </a:p>
        </p:txBody>
      </p:sp>
      <p:sp>
        <p:nvSpPr>
          <p:cNvPr id="149" name="Oval 148"/>
          <p:cNvSpPr/>
          <p:nvPr/>
        </p:nvSpPr>
        <p:spPr>
          <a:xfrm>
            <a:off x="4251403" y="3756475"/>
            <a:ext cx="176581" cy="176581"/>
          </a:xfrm>
          <a:prstGeom prst="ellipse">
            <a:avLst/>
          </a:prstGeom>
          <a:solidFill>
            <a:srgbClr val="FF666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I</a:t>
            </a:r>
          </a:p>
        </p:txBody>
      </p:sp>
      <p:sp>
        <p:nvSpPr>
          <p:cNvPr id="150" name="Oval 149"/>
          <p:cNvSpPr/>
          <p:nvPr/>
        </p:nvSpPr>
        <p:spPr>
          <a:xfrm>
            <a:off x="5331523" y="1988840"/>
            <a:ext cx="176581" cy="176581"/>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I</a:t>
            </a:r>
          </a:p>
        </p:txBody>
      </p:sp>
      <p:sp>
        <p:nvSpPr>
          <p:cNvPr id="151" name="Oval 150"/>
          <p:cNvSpPr/>
          <p:nvPr/>
        </p:nvSpPr>
        <p:spPr>
          <a:xfrm>
            <a:off x="5331523" y="2276872"/>
            <a:ext cx="176581" cy="176581"/>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I</a:t>
            </a:r>
          </a:p>
        </p:txBody>
      </p:sp>
      <p:sp>
        <p:nvSpPr>
          <p:cNvPr id="152" name="Oval 151"/>
          <p:cNvSpPr/>
          <p:nvPr/>
        </p:nvSpPr>
        <p:spPr>
          <a:xfrm>
            <a:off x="5180629" y="2852936"/>
            <a:ext cx="176581" cy="176581"/>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I</a:t>
            </a:r>
          </a:p>
        </p:txBody>
      </p:sp>
      <p:sp>
        <p:nvSpPr>
          <p:cNvPr id="153" name="Oval 152"/>
          <p:cNvSpPr/>
          <p:nvPr/>
        </p:nvSpPr>
        <p:spPr>
          <a:xfrm>
            <a:off x="5364088" y="2852936"/>
            <a:ext cx="176581" cy="176581"/>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V</a:t>
            </a:r>
          </a:p>
        </p:txBody>
      </p:sp>
      <p:sp>
        <p:nvSpPr>
          <p:cNvPr id="154" name="Oval 153"/>
          <p:cNvSpPr/>
          <p:nvPr/>
        </p:nvSpPr>
        <p:spPr>
          <a:xfrm>
            <a:off x="6156176" y="1988840"/>
            <a:ext cx="176581" cy="176581"/>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I</a:t>
            </a:r>
          </a:p>
        </p:txBody>
      </p:sp>
      <p:sp>
        <p:nvSpPr>
          <p:cNvPr id="155" name="Oval 154"/>
          <p:cNvSpPr/>
          <p:nvPr/>
        </p:nvSpPr>
        <p:spPr>
          <a:xfrm>
            <a:off x="6339635" y="1988840"/>
            <a:ext cx="176581" cy="176581"/>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V</a:t>
            </a:r>
          </a:p>
        </p:txBody>
      </p:sp>
      <p:sp>
        <p:nvSpPr>
          <p:cNvPr id="156" name="Oval 155"/>
          <p:cNvSpPr/>
          <p:nvPr/>
        </p:nvSpPr>
        <p:spPr>
          <a:xfrm>
            <a:off x="6339635" y="2276872"/>
            <a:ext cx="176581" cy="176581"/>
          </a:xfrm>
          <a:prstGeom prst="ellipse">
            <a:avLst/>
          </a:prstGeom>
          <a:solidFill>
            <a:srgbClr val="FF666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I</a:t>
            </a:r>
          </a:p>
        </p:txBody>
      </p:sp>
      <p:sp>
        <p:nvSpPr>
          <p:cNvPr id="157" name="Oval 156"/>
          <p:cNvSpPr/>
          <p:nvPr/>
        </p:nvSpPr>
        <p:spPr>
          <a:xfrm>
            <a:off x="6156176" y="2564904"/>
            <a:ext cx="176581" cy="176581"/>
          </a:xfrm>
          <a:prstGeom prst="ellipse">
            <a:avLst/>
          </a:prstGeom>
          <a:solidFill>
            <a:srgbClr val="FF666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I</a:t>
            </a:r>
          </a:p>
        </p:txBody>
      </p:sp>
      <p:sp>
        <p:nvSpPr>
          <p:cNvPr id="158" name="Oval 157"/>
          <p:cNvSpPr/>
          <p:nvPr/>
        </p:nvSpPr>
        <p:spPr>
          <a:xfrm>
            <a:off x="6339635" y="2564904"/>
            <a:ext cx="176581" cy="176581"/>
          </a:xfrm>
          <a:prstGeom prst="ellipse">
            <a:avLst/>
          </a:prstGeom>
          <a:solidFill>
            <a:srgbClr val="FF666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V</a:t>
            </a:r>
          </a:p>
        </p:txBody>
      </p:sp>
      <p:sp>
        <p:nvSpPr>
          <p:cNvPr id="159" name="Oval 158"/>
          <p:cNvSpPr/>
          <p:nvPr/>
        </p:nvSpPr>
        <p:spPr>
          <a:xfrm>
            <a:off x="5983860" y="2564904"/>
            <a:ext cx="176581" cy="176581"/>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B</a:t>
            </a:r>
          </a:p>
        </p:txBody>
      </p:sp>
      <p:sp>
        <p:nvSpPr>
          <p:cNvPr id="160" name="Oval 159"/>
          <p:cNvSpPr/>
          <p:nvPr/>
        </p:nvSpPr>
        <p:spPr>
          <a:xfrm>
            <a:off x="2051720" y="5556675"/>
            <a:ext cx="176581" cy="176581"/>
          </a:xfrm>
          <a:prstGeom prst="ellipse">
            <a:avLst/>
          </a:prstGeom>
          <a:solidFill>
            <a:srgbClr val="FF666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I</a:t>
            </a:r>
          </a:p>
        </p:txBody>
      </p:sp>
      <p:sp>
        <p:nvSpPr>
          <p:cNvPr id="161" name="Oval 160"/>
          <p:cNvSpPr/>
          <p:nvPr/>
        </p:nvSpPr>
        <p:spPr>
          <a:xfrm>
            <a:off x="2235179" y="5556675"/>
            <a:ext cx="176581" cy="176581"/>
          </a:xfrm>
          <a:prstGeom prst="ellipse">
            <a:avLst/>
          </a:prstGeom>
          <a:solidFill>
            <a:srgbClr val="FF666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V</a:t>
            </a:r>
          </a:p>
        </p:txBody>
      </p:sp>
      <p:sp>
        <p:nvSpPr>
          <p:cNvPr id="162" name="Oval 161"/>
          <p:cNvSpPr/>
          <p:nvPr/>
        </p:nvSpPr>
        <p:spPr>
          <a:xfrm>
            <a:off x="1879404" y="5556675"/>
            <a:ext cx="176581" cy="176581"/>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B</a:t>
            </a:r>
          </a:p>
        </p:txBody>
      </p:sp>
      <p:sp>
        <p:nvSpPr>
          <p:cNvPr id="163" name="Oval 162"/>
          <p:cNvSpPr/>
          <p:nvPr/>
        </p:nvSpPr>
        <p:spPr>
          <a:xfrm>
            <a:off x="3243291" y="5556675"/>
            <a:ext cx="176581" cy="176581"/>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V</a:t>
            </a:r>
          </a:p>
        </p:txBody>
      </p:sp>
      <p:sp>
        <p:nvSpPr>
          <p:cNvPr id="164" name="Oval 163"/>
          <p:cNvSpPr/>
          <p:nvPr/>
        </p:nvSpPr>
        <p:spPr>
          <a:xfrm>
            <a:off x="3059832" y="5556675"/>
            <a:ext cx="176581" cy="176581"/>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I</a:t>
            </a:r>
          </a:p>
        </p:txBody>
      </p:sp>
      <p:sp>
        <p:nvSpPr>
          <p:cNvPr id="165" name="Oval 164"/>
          <p:cNvSpPr/>
          <p:nvPr/>
        </p:nvSpPr>
        <p:spPr>
          <a:xfrm>
            <a:off x="3059832" y="4941168"/>
            <a:ext cx="176581" cy="176581"/>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I</a:t>
            </a:r>
          </a:p>
        </p:txBody>
      </p:sp>
      <p:sp>
        <p:nvSpPr>
          <p:cNvPr id="166" name="Oval 165"/>
          <p:cNvSpPr/>
          <p:nvPr/>
        </p:nvSpPr>
        <p:spPr>
          <a:xfrm>
            <a:off x="3243291" y="4941168"/>
            <a:ext cx="176581" cy="176581"/>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V</a:t>
            </a:r>
          </a:p>
        </p:txBody>
      </p:sp>
      <p:sp>
        <p:nvSpPr>
          <p:cNvPr id="167" name="Oval 166"/>
          <p:cNvSpPr/>
          <p:nvPr/>
        </p:nvSpPr>
        <p:spPr>
          <a:xfrm>
            <a:off x="3243291" y="5301208"/>
            <a:ext cx="176581" cy="176581"/>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I</a:t>
            </a:r>
          </a:p>
        </p:txBody>
      </p:sp>
      <p:sp>
        <p:nvSpPr>
          <p:cNvPr id="168" name="Oval 167"/>
          <p:cNvSpPr/>
          <p:nvPr/>
        </p:nvSpPr>
        <p:spPr>
          <a:xfrm>
            <a:off x="2883251" y="4941168"/>
            <a:ext cx="176581" cy="176581"/>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B</a:t>
            </a:r>
          </a:p>
        </p:txBody>
      </p:sp>
      <p:sp>
        <p:nvSpPr>
          <p:cNvPr id="169" name="Oval 168"/>
          <p:cNvSpPr/>
          <p:nvPr/>
        </p:nvSpPr>
        <p:spPr>
          <a:xfrm>
            <a:off x="4251403" y="4941168"/>
            <a:ext cx="176581" cy="176581"/>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I</a:t>
            </a:r>
          </a:p>
        </p:txBody>
      </p:sp>
      <p:sp>
        <p:nvSpPr>
          <p:cNvPr id="170" name="Oval 169"/>
          <p:cNvSpPr/>
          <p:nvPr/>
        </p:nvSpPr>
        <p:spPr>
          <a:xfrm>
            <a:off x="4251403" y="5484667"/>
            <a:ext cx="176581" cy="176581"/>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I</a:t>
            </a:r>
          </a:p>
        </p:txBody>
      </p:sp>
      <p:sp>
        <p:nvSpPr>
          <p:cNvPr id="171" name="Oval 170"/>
          <p:cNvSpPr/>
          <p:nvPr/>
        </p:nvSpPr>
        <p:spPr>
          <a:xfrm>
            <a:off x="4251403" y="5229200"/>
            <a:ext cx="176581" cy="176581"/>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I</a:t>
            </a:r>
          </a:p>
        </p:txBody>
      </p:sp>
      <p:sp>
        <p:nvSpPr>
          <p:cNvPr id="172" name="Oval 171"/>
          <p:cNvSpPr/>
          <p:nvPr/>
        </p:nvSpPr>
        <p:spPr>
          <a:xfrm>
            <a:off x="5403531" y="5772699"/>
            <a:ext cx="176581" cy="176581"/>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I</a:t>
            </a:r>
          </a:p>
        </p:txBody>
      </p:sp>
      <p:sp>
        <p:nvSpPr>
          <p:cNvPr id="173" name="Oval 172"/>
          <p:cNvSpPr/>
          <p:nvPr/>
        </p:nvSpPr>
        <p:spPr>
          <a:xfrm>
            <a:off x="5403531" y="4980611"/>
            <a:ext cx="176581" cy="176581"/>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I</a:t>
            </a:r>
          </a:p>
        </p:txBody>
      </p:sp>
      <p:sp>
        <p:nvSpPr>
          <p:cNvPr id="174" name="Oval 173"/>
          <p:cNvSpPr/>
          <p:nvPr/>
        </p:nvSpPr>
        <p:spPr>
          <a:xfrm>
            <a:off x="5403531" y="5524110"/>
            <a:ext cx="176581" cy="176581"/>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I</a:t>
            </a:r>
          </a:p>
        </p:txBody>
      </p:sp>
      <p:sp>
        <p:nvSpPr>
          <p:cNvPr id="175" name="Oval 174"/>
          <p:cNvSpPr/>
          <p:nvPr/>
        </p:nvSpPr>
        <p:spPr>
          <a:xfrm>
            <a:off x="5403531" y="5268643"/>
            <a:ext cx="176581" cy="176581"/>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I</a:t>
            </a:r>
          </a:p>
        </p:txBody>
      </p:sp>
      <p:sp>
        <p:nvSpPr>
          <p:cNvPr id="176" name="Rechthoek 93"/>
          <p:cNvSpPr>
            <a:spLocks noChangeArrowheads="1"/>
          </p:cNvSpPr>
          <p:nvPr/>
        </p:nvSpPr>
        <p:spPr bwMode="auto">
          <a:xfrm>
            <a:off x="1547664" y="6381327"/>
            <a:ext cx="864096" cy="216025"/>
          </a:xfrm>
          <a:prstGeom prst="rect">
            <a:avLst/>
          </a:prstGeom>
          <a:solidFill>
            <a:srgbClr val="FF6666"/>
          </a:solidFill>
          <a:ln w="9525" algn="ctr">
            <a:solidFill>
              <a:srgbClr val="7F7F7F"/>
            </a:solidFill>
            <a:round/>
            <a:headEnd/>
            <a:tailEnd/>
          </a:ln>
        </p:spPr>
        <p:txBody>
          <a:bodyPr lIns="36000" tIns="46800" rIns="36000" bIns="46800" anchor="ctr"/>
          <a:lstStyle/>
          <a:p>
            <a:pPr algn="ctr" eaLnBrk="0" hangingPunct="0">
              <a:lnSpc>
                <a:spcPts val="800"/>
              </a:lnSpc>
              <a:spcBef>
                <a:spcPct val="50000"/>
              </a:spcBef>
            </a:pPr>
            <a:r>
              <a:rPr kumimoji="1" lang="nl-NL" sz="900" dirty="0"/>
              <a:t>hoog</a:t>
            </a:r>
          </a:p>
        </p:txBody>
      </p:sp>
      <p:sp>
        <p:nvSpPr>
          <p:cNvPr id="177" name="Rechthoek 93"/>
          <p:cNvSpPr>
            <a:spLocks noChangeArrowheads="1"/>
          </p:cNvSpPr>
          <p:nvPr/>
        </p:nvSpPr>
        <p:spPr bwMode="auto">
          <a:xfrm>
            <a:off x="539552" y="6381327"/>
            <a:ext cx="864096" cy="216024"/>
          </a:xfrm>
          <a:prstGeom prst="rect">
            <a:avLst/>
          </a:prstGeom>
          <a:solidFill>
            <a:schemeClr val="accent6">
              <a:lumMod val="60000"/>
              <a:lumOff val="40000"/>
            </a:schemeClr>
          </a:solidFill>
          <a:ln w="9525" algn="ctr">
            <a:solidFill>
              <a:srgbClr val="F79646"/>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middel</a:t>
            </a:r>
            <a:endParaRPr kumimoji="1" lang="nl-NL" sz="900" dirty="0"/>
          </a:p>
        </p:txBody>
      </p:sp>
      <p:sp>
        <p:nvSpPr>
          <p:cNvPr id="178" name="Oval 177"/>
          <p:cNvSpPr/>
          <p:nvPr/>
        </p:nvSpPr>
        <p:spPr>
          <a:xfrm>
            <a:off x="6411643" y="5556675"/>
            <a:ext cx="176581" cy="176581"/>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I</a:t>
            </a:r>
          </a:p>
        </p:txBody>
      </p:sp>
      <p:sp>
        <p:nvSpPr>
          <p:cNvPr id="179" name="Oval 178"/>
          <p:cNvSpPr/>
          <p:nvPr/>
        </p:nvSpPr>
        <p:spPr>
          <a:xfrm>
            <a:off x="6411643" y="5268643"/>
            <a:ext cx="176581" cy="176581"/>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I</a:t>
            </a:r>
          </a:p>
        </p:txBody>
      </p:sp>
      <p:sp>
        <p:nvSpPr>
          <p:cNvPr id="180" name="Oval 179"/>
          <p:cNvSpPr/>
          <p:nvPr/>
        </p:nvSpPr>
        <p:spPr>
          <a:xfrm>
            <a:off x="7236296" y="4980611"/>
            <a:ext cx="176581" cy="176581"/>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I</a:t>
            </a:r>
          </a:p>
        </p:txBody>
      </p:sp>
      <p:sp>
        <p:nvSpPr>
          <p:cNvPr id="181" name="Oval 180"/>
          <p:cNvSpPr/>
          <p:nvPr/>
        </p:nvSpPr>
        <p:spPr>
          <a:xfrm>
            <a:off x="7419755" y="4980611"/>
            <a:ext cx="176581" cy="176581"/>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V</a:t>
            </a:r>
          </a:p>
        </p:txBody>
      </p:sp>
      <p:sp>
        <p:nvSpPr>
          <p:cNvPr id="182" name="Oval 181"/>
          <p:cNvSpPr/>
          <p:nvPr/>
        </p:nvSpPr>
        <p:spPr>
          <a:xfrm>
            <a:off x="7419755" y="5268643"/>
            <a:ext cx="176581" cy="176581"/>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V</a:t>
            </a:r>
          </a:p>
        </p:txBody>
      </p:sp>
      <p:sp>
        <p:nvSpPr>
          <p:cNvPr id="183" name="Oval 182"/>
          <p:cNvSpPr/>
          <p:nvPr/>
        </p:nvSpPr>
        <p:spPr>
          <a:xfrm>
            <a:off x="7236296" y="5268643"/>
            <a:ext cx="176581" cy="176581"/>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B</a:t>
            </a:r>
          </a:p>
        </p:txBody>
      </p:sp>
      <p:sp>
        <p:nvSpPr>
          <p:cNvPr id="185" name="Oval 184"/>
          <p:cNvSpPr/>
          <p:nvPr/>
        </p:nvSpPr>
        <p:spPr>
          <a:xfrm>
            <a:off x="3243291" y="3717032"/>
            <a:ext cx="176581" cy="176581"/>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I</a:t>
            </a:r>
          </a:p>
        </p:txBody>
      </p:sp>
      <p:sp>
        <p:nvSpPr>
          <p:cNvPr id="186" name="Oval 185"/>
          <p:cNvSpPr/>
          <p:nvPr/>
        </p:nvSpPr>
        <p:spPr>
          <a:xfrm>
            <a:off x="3059832" y="3717032"/>
            <a:ext cx="176581" cy="176581"/>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B</a:t>
            </a:r>
          </a:p>
        </p:txBody>
      </p:sp>
      <p:sp>
        <p:nvSpPr>
          <p:cNvPr id="188" name="Oval 187"/>
          <p:cNvSpPr/>
          <p:nvPr/>
        </p:nvSpPr>
        <p:spPr>
          <a:xfrm>
            <a:off x="2235179" y="3756475"/>
            <a:ext cx="176581" cy="176581"/>
          </a:xfrm>
          <a:prstGeom prst="ellipse">
            <a:avLst/>
          </a:prstGeom>
          <a:solidFill>
            <a:srgbClr val="FF666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I</a:t>
            </a:r>
          </a:p>
        </p:txBody>
      </p:sp>
      <p:sp>
        <p:nvSpPr>
          <p:cNvPr id="189" name="Oval 188"/>
          <p:cNvSpPr/>
          <p:nvPr/>
        </p:nvSpPr>
        <p:spPr>
          <a:xfrm>
            <a:off x="2051720" y="3756475"/>
            <a:ext cx="176581" cy="176581"/>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B</a:t>
            </a:r>
          </a:p>
        </p:txBody>
      </p:sp>
      <p:sp>
        <p:nvSpPr>
          <p:cNvPr id="191" name="Oval 190"/>
          <p:cNvSpPr/>
          <p:nvPr/>
        </p:nvSpPr>
        <p:spPr>
          <a:xfrm>
            <a:off x="2235179" y="4293096"/>
            <a:ext cx="176581" cy="176581"/>
          </a:xfrm>
          <a:prstGeom prst="ellipse">
            <a:avLst/>
          </a:prstGeom>
          <a:solidFill>
            <a:srgbClr val="FF666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I</a:t>
            </a:r>
          </a:p>
        </p:txBody>
      </p:sp>
      <p:sp>
        <p:nvSpPr>
          <p:cNvPr id="192" name="Oval 191"/>
          <p:cNvSpPr/>
          <p:nvPr/>
        </p:nvSpPr>
        <p:spPr>
          <a:xfrm>
            <a:off x="2051720" y="4293096"/>
            <a:ext cx="176581" cy="176581"/>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B</a:t>
            </a:r>
          </a:p>
        </p:txBody>
      </p:sp>
      <p:sp>
        <p:nvSpPr>
          <p:cNvPr id="205" name="Rechthoek 99"/>
          <p:cNvSpPr>
            <a:spLocks noChangeArrowheads="1"/>
          </p:cNvSpPr>
          <p:nvPr/>
        </p:nvSpPr>
        <p:spPr bwMode="auto">
          <a:xfrm>
            <a:off x="2555776" y="2636913"/>
            <a:ext cx="864096" cy="216024"/>
          </a:xfrm>
          <a:prstGeom prst="rect">
            <a:avLst/>
          </a:prstGeom>
          <a:solidFill>
            <a:srgbClr val="FFFFFF"/>
          </a:solidFill>
          <a:ln w="9525" algn="ctr">
            <a:solidFill>
              <a:schemeClr val="bg1">
                <a:lumMod val="75000"/>
              </a:schemeClr>
            </a:solidFill>
            <a:round/>
            <a:headEnd/>
            <a:tailEnd/>
          </a:ln>
        </p:spPr>
        <p:txBody>
          <a:bodyPr lIns="0" tIns="46800" rIns="0" bIns="46800" anchor="ctr"/>
          <a:lstStyle/>
          <a:p>
            <a:pPr algn="ctr" eaLnBrk="0" hangingPunct="0">
              <a:lnSpc>
                <a:spcPts val="800"/>
              </a:lnSpc>
              <a:spcBef>
                <a:spcPct val="50000"/>
              </a:spcBef>
            </a:pPr>
            <a:r>
              <a:rPr kumimoji="1" lang="nl-NL" sz="900" dirty="0"/>
              <a:t>s</a:t>
            </a:r>
            <a:r>
              <a:rPr kumimoji="1" lang="nl-NL" sz="900" dirty="0" smtClean="0"/>
              <a:t>tage/afstudeer</a:t>
            </a:r>
            <a:br>
              <a:rPr kumimoji="1" lang="nl-NL" sz="900" dirty="0" smtClean="0"/>
            </a:br>
            <a:r>
              <a:rPr kumimoji="1" lang="nl-NL" sz="900" dirty="0" smtClean="0"/>
              <a:t>opdracht</a:t>
            </a:r>
            <a:endParaRPr kumimoji="1" lang="nl-NL" sz="900" dirty="0"/>
          </a:p>
        </p:txBody>
      </p:sp>
      <p:sp>
        <p:nvSpPr>
          <p:cNvPr id="206" name="Rechthoek 99"/>
          <p:cNvSpPr>
            <a:spLocks noChangeArrowheads="1"/>
          </p:cNvSpPr>
          <p:nvPr/>
        </p:nvSpPr>
        <p:spPr bwMode="auto">
          <a:xfrm>
            <a:off x="2555776" y="2348881"/>
            <a:ext cx="864096" cy="216024"/>
          </a:xfrm>
          <a:prstGeom prst="rect">
            <a:avLst/>
          </a:prstGeom>
          <a:solidFill>
            <a:srgbClr val="FFFFFF"/>
          </a:solidFill>
          <a:ln w="9525" algn="ctr">
            <a:solidFill>
              <a:schemeClr val="bg1">
                <a:lumMod val="75000"/>
              </a:schemeClr>
            </a:solidFill>
            <a:round/>
            <a:headEnd/>
            <a:tailEnd/>
          </a:ln>
        </p:spPr>
        <p:txBody>
          <a:bodyPr lIns="0" tIns="46800" rIns="0" bIns="46800" anchor="ctr"/>
          <a:lstStyle/>
          <a:p>
            <a:pPr algn="ctr" eaLnBrk="0" hangingPunct="0">
              <a:lnSpc>
                <a:spcPts val="800"/>
              </a:lnSpc>
              <a:spcBef>
                <a:spcPct val="50000"/>
              </a:spcBef>
            </a:pPr>
            <a:r>
              <a:rPr kumimoji="1" lang="nl-NL" sz="900" dirty="0"/>
              <a:t>s</a:t>
            </a:r>
            <a:r>
              <a:rPr kumimoji="1" lang="nl-NL" sz="900" dirty="0" smtClean="0"/>
              <a:t>tage/afstudeer organisatie</a:t>
            </a:r>
            <a:endParaRPr kumimoji="1" lang="nl-NL" sz="900" dirty="0"/>
          </a:p>
        </p:txBody>
      </p:sp>
      <p:sp>
        <p:nvSpPr>
          <p:cNvPr id="148" name="Oval 147"/>
          <p:cNvSpPr/>
          <p:nvPr/>
        </p:nvSpPr>
        <p:spPr>
          <a:xfrm>
            <a:off x="3243291" y="2564903"/>
            <a:ext cx="176581" cy="176581"/>
          </a:xfrm>
          <a:prstGeom prst="ellipse">
            <a:avLst/>
          </a:prstGeom>
          <a:solidFill>
            <a:srgbClr val="FF666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I</a:t>
            </a:r>
          </a:p>
        </p:txBody>
      </p:sp>
      <p:sp>
        <p:nvSpPr>
          <p:cNvPr id="184" name="Rechthoek 183"/>
          <p:cNvSpPr>
            <a:spLocks noChangeArrowheads="1"/>
          </p:cNvSpPr>
          <p:nvPr/>
        </p:nvSpPr>
        <p:spPr bwMode="auto">
          <a:xfrm>
            <a:off x="6734940" y="2060847"/>
            <a:ext cx="864096" cy="216025"/>
          </a:xfrm>
          <a:prstGeom prst="rect">
            <a:avLst/>
          </a:prstGeom>
          <a:solidFill>
            <a:srgbClr val="FFFFFF"/>
          </a:solidFill>
          <a:ln w="9525" algn="ctr">
            <a:solidFill>
              <a:schemeClr val="bg1">
                <a:lumMod val="75000"/>
              </a:schemeClr>
            </a:solidFill>
            <a:round/>
            <a:headEnd/>
            <a:tailEnd/>
          </a:ln>
        </p:spPr>
        <p:txBody>
          <a:bodyPr lIns="90000" tIns="46800" rIns="90000" bIns="46800" anchor="ctr"/>
          <a:lstStyle/>
          <a:p>
            <a:pPr algn="ctr" eaLnBrk="0" hangingPunct="0">
              <a:lnSpc>
                <a:spcPts val="800"/>
              </a:lnSpc>
              <a:spcBef>
                <a:spcPct val="50000"/>
              </a:spcBef>
            </a:pPr>
            <a:r>
              <a:rPr kumimoji="1" lang="nl-NL" sz="900" dirty="0" smtClean="0"/>
              <a:t>octrooi</a:t>
            </a:r>
            <a:endParaRPr kumimoji="1" lang="nl-NL" sz="900" dirty="0"/>
          </a:p>
        </p:txBody>
      </p:sp>
      <p:sp>
        <p:nvSpPr>
          <p:cNvPr id="187" name="Oval 155"/>
          <p:cNvSpPr/>
          <p:nvPr/>
        </p:nvSpPr>
        <p:spPr>
          <a:xfrm>
            <a:off x="7419755" y="1988840"/>
            <a:ext cx="176581" cy="176581"/>
          </a:xfrm>
          <a:prstGeom prst="ellipse">
            <a:avLst/>
          </a:prstGeom>
          <a:solidFill>
            <a:srgbClr val="FF6666"/>
          </a:solidFill>
          <a:ln/>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a:r>
              <a:rPr lang="en-US" sz="1000">
                <a:solidFill>
                  <a:srgbClr val="000000"/>
                </a:solidFill>
              </a:rPr>
              <a:t>I</a:t>
            </a:r>
          </a:p>
        </p:txBody>
      </p:sp>
    </p:spTree>
    <p:extLst>
      <p:ext uri="{BB962C8B-B14F-4D97-AF65-F5344CB8AC3E}">
        <p14:creationId xmlns:p14="http://schemas.microsoft.com/office/powerpoint/2010/main" val="38996342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 drie onderdelen van HORA</a:t>
            </a:r>
          </a:p>
        </p:txBody>
      </p:sp>
      <p:sp>
        <p:nvSpPr>
          <p:cNvPr id="3" name="Content Placeholder 2"/>
          <p:cNvSpPr>
            <a:spLocks noGrp="1"/>
          </p:cNvSpPr>
          <p:nvPr>
            <p:ph idx="1"/>
          </p:nvPr>
        </p:nvSpPr>
        <p:spPr/>
        <p:txBody>
          <a:bodyPr>
            <a:normAutofit/>
          </a:bodyPr>
          <a:lstStyle/>
          <a:p>
            <a:pPr marL="0" indent="0">
              <a:buNone/>
            </a:pPr>
            <a:endParaRPr lang="en-US" sz="1400" b="1" dirty="0"/>
          </a:p>
          <a:p>
            <a:pPr marL="0" indent="0">
              <a:buNone/>
            </a:pPr>
            <a:endParaRPr lang="en-US" sz="1800" b="1" dirty="0"/>
          </a:p>
          <a:p>
            <a:pPr marL="0" indent="0">
              <a:buNone/>
            </a:pPr>
            <a:r>
              <a:rPr lang="en-US" sz="1200" b="1" dirty="0" err="1"/>
              <a:t>Architectuurvisie</a:t>
            </a:r>
            <a:endParaRPr lang="en-US" sz="2000" b="1" dirty="0"/>
          </a:p>
          <a:p>
            <a:pPr marL="0" indent="0">
              <a:buNone/>
            </a:pPr>
            <a:endParaRPr lang="en-US" sz="2000" dirty="0"/>
          </a:p>
          <a:p>
            <a:pPr marL="0" indent="0">
              <a:buNone/>
            </a:pPr>
            <a:endParaRPr lang="en-US" sz="2000" b="1" dirty="0"/>
          </a:p>
          <a:p>
            <a:pPr marL="0" indent="0">
              <a:buNone/>
            </a:pPr>
            <a:endParaRPr lang="en-US" sz="1600" b="1" dirty="0"/>
          </a:p>
          <a:p>
            <a:pPr marL="0" indent="0">
              <a:buNone/>
            </a:pPr>
            <a:endParaRPr lang="en-US" sz="1200" b="1" dirty="0"/>
          </a:p>
          <a:p>
            <a:pPr marL="0" indent="0">
              <a:buNone/>
            </a:pPr>
            <a:endParaRPr lang="en-US" sz="1600" b="1" dirty="0"/>
          </a:p>
          <a:p>
            <a:pPr marL="0" indent="0">
              <a:buNone/>
            </a:pPr>
            <a:r>
              <a:rPr lang="en-US" sz="1200" b="1" dirty="0" err="1"/>
              <a:t>Referentiemodellen</a:t>
            </a:r>
            <a:endParaRPr lang="en-US" sz="2000" b="1" dirty="0"/>
          </a:p>
          <a:p>
            <a:pPr marL="0" indent="0">
              <a:buNone/>
            </a:pPr>
            <a:endParaRPr lang="en-US" sz="2000" dirty="0"/>
          </a:p>
          <a:p>
            <a:pPr marL="0" indent="0">
              <a:buNone/>
            </a:pPr>
            <a:endParaRPr lang="en-US" sz="2000" b="1" dirty="0"/>
          </a:p>
          <a:p>
            <a:pPr marL="0" indent="0">
              <a:buNone/>
            </a:pPr>
            <a:endParaRPr lang="en-US" sz="1200" b="1" dirty="0"/>
          </a:p>
          <a:p>
            <a:pPr marL="0" indent="0">
              <a:buNone/>
            </a:pPr>
            <a:endParaRPr lang="en-US" sz="1400" b="1" dirty="0"/>
          </a:p>
          <a:p>
            <a:pPr marL="0" indent="0">
              <a:buNone/>
            </a:pPr>
            <a:r>
              <a:rPr lang="en-US" sz="1200" b="1" dirty="0" err="1"/>
              <a:t>Implementatie</a:t>
            </a:r>
            <a:r>
              <a:rPr lang="en-US" sz="1200" b="1" dirty="0"/>
              <a:t>-</a:t>
            </a:r>
            <a:br>
              <a:rPr lang="en-US" sz="1200" b="1" dirty="0"/>
            </a:br>
            <a:r>
              <a:rPr lang="en-US" sz="1200" b="1" dirty="0" err="1"/>
              <a:t>hulpmiddelen</a:t>
            </a:r>
            <a:endParaRPr lang="en-US" sz="1800" dirty="0"/>
          </a:p>
        </p:txBody>
      </p:sp>
      <p:grpSp>
        <p:nvGrpSpPr>
          <p:cNvPr id="61" name="Group 60"/>
          <p:cNvGrpSpPr/>
          <p:nvPr/>
        </p:nvGrpSpPr>
        <p:grpSpPr>
          <a:xfrm>
            <a:off x="2374152" y="1700808"/>
            <a:ext cx="6397457" cy="4274030"/>
            <a:chOff x="12574" y="595130"/>
            <a:chExt cx="8821484" cy="5893481"/>
          </a:xfrm>
        </p:grpSpPr>
        <p:sp>
          <p:nvSpPr>
            <p:cNvPr id="4" name="Rectangle 3"/>
            <p:cNvSpPr/>
            <p:nvPr/>
          </p:nvSpPr>
          <p:spPr>
            <a:xfrm>
              <a:off x="173950" y="1747897"/>
              <a:ext cx="8514612" cy="475200"/>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sp>
          <p:nvSpPr>
            <p:cNvPr id="5" name="Isosceles Triangle 4"/>
            <p:cNvSpPr/>
            <p:nvPr/>
          </p:nvSpPr>
          <p:spPr>
            <a:xfrm>
              <a:off x="12574" y="595130"/>
              <a:ext cx="8821484" cy="1060610"/>
            </a:xfrm>
            <a:prstGeom prst="triangle">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sp>
          <p:nvSpPr>
            <p:cNvPr id="6" name="Rounded Rectangle 5"/>
            <p:cNvSpPr/>
            <p:nvPr/>
          </p:nvSpPr>
          <p:spPr>
            <a:xfrm>
              <a:off x="3623039" y="865615"/>
              <a:ext cx="1588054" cy="313200"/>
            </a:xfrm>
            <a:prstGeom prst="roundRect">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Rounded Rectangle 5"/>
            <p:cNvSpPr/>
            <p:nvPr/>
          </p:nvSpPr>
          <p:spPr>
            <a:xfrm>
              <a:off x="3651271" y="880904"/>
              <a:ext cx="1531590" cy="2826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000" kern="1200"/>
                <a:t>Ontwikkelingen</a:t>
              </a:r>
            </a:p>
          </p:txBody>
        </p:sp>
        <p:grpSp>
          <p:nvGrpSpPr>
            <p:cNvPr id="11" name="Group 10"/>
            <p:cNvGrpSpPr/>
            <p:nvPr/>
          </p:nvGrpSpPr>
          <p:grpSpPr>
            <a:xfrm>
              <a:off x="256060" y="1838935"/>
              <a:ext cx="1588054" cy="312049"/>
              <a:chOff x="2745612" y="1670339"/>
              <a:chExt cx="1588054" cy="578342"/>
            </a:xfrm>
          </p:grpSpPr>
          <p:sp>
            <p:nvSpPr>
              <p:cNvPr id="12" name="Rounded Rectangle 11"/>
              <p:cNvSpPr/>
              <p:nvPr/>
            </p:nvSpPr>
            <p:spPr>
              <a:xfrm>
                <a:off x="2745612" y="1670339"/>
                <a:ext cx="1588054" cy="578342"/>
              </a:xfrm>
              <a:prstGeom prst="roundRect">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Rounded Rectangle 7"/>
              <p:cNvSpPr/>
              <p:nvPr/>
            </p:nvSpPr>
            <p:spPr>
              <a:xfrm>
                <a:off x="2773844" y="1698571"/>
                <a:ext cx="1531590" cy="5218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53340" rIns="0" bIns="53340" numCol="1" spcCol="1270" anchor="ctr" anchorCtr="0">
                <a:noAutofit/>
              </a:bodyPr>
              <a:lstStyle/>
              <a:p>
                <a:pPr lvl="0" algn="ctr" defTabSz="622300">
                  <a:lnSpc>
                    <a:spcPct val="90000"/>
                  </a:lnSpc>
                  <a:spcBef>
                    <a:spcPct val="0"/>
                  </a:spcBef>
                  <a:spcAft>
                    <a:spcPct val="35000"/>
                  </a:spcAft>
                </a:pPr>
                <a:r>
                  <a:rPr lang="en-US" sz="900" kern="1200"/>
                  <a:t>Digitaal leren &amp; werken</a:t>
                </a:r>
              </a:p>
            </p:txBody>
          </p:sp>
        </p:grpSp>
        <p:grpSp>
          <p:nvGrpSpPr>
            <p:cNvPr id="14" name="Group 13"/>
            <p:cNvGrpSpPr/>
            <p:nvPr/>
          </p:nvGrpSpPr>
          <p:grpSpPr>
            <a:xfrm>
              <a:off x="1939550" y="1838935"/>
              <a:ext cx="1588054" cy="312049"/>
              <a:chOff x="2745612" y="1670339"/>
              <a:chExt cx="1588054" cy="578342"/>
            </a:xfrm>
          </p:grpSpPr>
          <p:sp>
            <p:nvSpPr>
              <p:cNvPr id="15" name="Rounded Rectangle 14"/>
              <p:cNvSpPr/>
              <p:nvPr/>
            </p:nvSpPr>
            <p:spPr>
              <a:xfrm>
                <a:off x="2745612" y="1670339"/>
                <a:ext cx="1588054" cy="578342"/>
              </a:xfrm>
              <a:prstGeom prst="roundRect">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ounded Rectangle 7"/>
              <p:cNvSpPr/>
              <p:nvPr/>
            </p:nvSpPr>
            <p:spPr>
              <a:xfrm>
                <a:off x="2773844" y="1698571"/>
                <a:ext cx="1531590" cy="5218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900" kern="1200"/>
                  <a:t>Studentmobiliteit</a:t>
                </a:r>
              </a:p>
            </p:txBody>
          </p:sp>
        </p:grpSp>
        <p:grpSp>
          <p:nvGrpSpPr>
            <p:cNvPr id="17" name="Group 16"/>
            <p:cNvGrpSpPr/>
            <p:nvPr/>
          </p:nvGrpSpPr>
          <p:grpSpPr>
            <a:xfrm>
              <a:off x="3623039" y="1838935"/>
              <a:ext cx="1588054" cy="312049"/>
              <a:chOff x="2745612" y="1670339"/>
              <a:chExt cx="1588054" cy="578342"/>
            </a:xfrm>
          </p:grpSpPr>
          <p:sp>
            <p:nvSpPr>
              <p:cNvPr id="18" name="Rounded Rectangle 17"/>
              <p:cNvSpPr/>
              <p:nvPr/>
            </p:nvSpPr>
            <p:spPr>
              <a:xfrm>
                <a:off x="2745612" y="1670339"/>
                <a:ext cx="1588054" cy="578342"/>
              </a:xfrm>
              <a:prstGeom prst="roundRect">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Rounded Rectangle 7"/>
              <p:cNvSpPr/>
              <p:nvPr/>
            </p:nvSpPr>
            <p:spPr>
              <a:xfrm>
                <a:off x="2773844" y="1698571"/>
                <a:ext cx="1531590" cy="5218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900" kern="1200"/>
                  <a:t>Onderzoeksdata</a:t>
                </a:r>
              </a:p>
            </p:txBody>
          </p:sp>
        </p:grpSp>
        <p:grpSp>
          <p:nvGrpSpPr>
            <p:cNvPr id="20" name="Group 19"/>
            <p:cNvGrpSpPr/>
            <p:nvPr/>
          </p:nvGrpSpPr>
          <p:grpSpPr>
            <a:xfrm>
              <a:off x="5306530" y="1838935"/>
              <a:ext cx="1588054" cy="312049"/>
              <a:chOff x="2745612" y="1670339"/>
              <a:chExt cx="1588054" cy="578342"/>
            </a:xfrm>
          </p:grpSpPr>
          <p:sp>
            <p:nvSpPr>
              <p:cNvPr id="21" name="Rounded Rectangle 20"/>
              <p:cNvSpPr/>
              <p:nvPr/>
            </p:nvSpPr>
            <p:spPr>
              <a:xfrm>
                <a:off x="2745612" y="1670339"/>
                <a:ext cx="1588054" cy="578342"/>
              </a:xfrm>
              <a:prstGeom prst="roundRect">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Rounded Rectangle 7"/>
              <p:cNvSpPr/>
              <p:nvPr/>
            </p:nvSpPr>
            <p:spPr>
              <a:xfrm>
                <a:off x="2773844" y="1698571"/>
                <a:ext cx="1531590" cy="5218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900" kern="1200"/>
                  <a:t>Cloud computing</a:t>
                </a:r>
              </a:p>
            </p:txBody>
          </p:sp>
        </p:grpSp>
        <p:grpSp>
          <p:nvGrpSpPr>
            <p:cNvPr id="23" name="Group 22"/>
            <p:cNvGrpSpPr/>
            <p:nvPr/>
          </p:nvGrpSpPr>
          <p:grpSpPr>
            <a:xfrm>
              <a:off x="6990019" y="1838935"/>
              <a:ext cx="1588054" cy="312049"/>
              <a:chOff x="2745612" y="1670339"/>
              <a:chExt cx="1588054" cy="578342"/>
            </a:xfrm>
          </p:grpSpPr>
          <p:sp>
            <p:nvSpPr>
              <p:cNvPr id="24" name="Rounded Rectangle 23"/>
              <p:cNvSpPr/>
              <p:nvPr/>
            </p:nvSpPr>
            <p:spPr>
              <a:xfrm>
                <a:off x="2745612" y="1670339"/>
                <a:ext cx="1588054" cy="578342"/>
              </a:xfrm>
              <a:prstGeom prst="roundRect">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Rounded Rectangle 7"/>
              <p:cNvSpPr/>
              <p:nvPr/>
            </p:nvSpPr>
            <p:spPr>
              <a:xfrm>
                <a:off x="2773844" y="1698571"/>
                <a:ext cx="1531590" cy="5218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900" kern="1200"/>
                  <a:t>Integratie</a:t>
                </a:r>
              </a:p>
            </p:txBody>
          </p:sp>
        </p:grpSp>
        <p:sp>
          <p:nvSpPr>
            <p:cNvPr id="26" name="Rectangle 25"/>
            <p:cNvSpPr/>
            <p:nvPr/>
          </p:nvSpPr>
          <p:spPr>
            <a:xfrm>
              <a:off x="520947" y="2527238"/>
              <a:ext cx="1934764" cy="2782673"/>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sp>
          <p:nvSpPr>
            <p:cNvPr id="27" name="Rectangle 26"/>
            <p:cNvSpPr/>
            <p:nvPr/>
          </p:nvSpPr>
          <p:spPr>
            <a:xfrm>
              <a:off x="3453902" y="2527238"/>
              <a:ext cx="1934764" cy="2782673"/>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sp>
          <p:nvSpPr>
            <p:cNvPr id="28" name="Rectangle 27"/>
            <p:cNvSpPr/>
            <p:nvPr/>
          </p:nvSpPr>
          <p:spPr>
            <a:xfrm>
              <a:off x="6393398" y="2527238"/>
              <a:ext cx="1934764" cy="2782673"/>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sp>
          <p:nvSpPr>
            <p:cNvPr id="29" name="Rounded Rectangle 28"/>
            <p:cNvSpPr/>
            <p:nvPr/>
          </p:nvSpPr>
          <p:spPr>
            <a:xfrm>
              <a:off x="724347" y="2858730"/>
              <a:ext cx="1547812" cy="716699"/>
            </a:xfrm>
            <a:prstGeom prst="roundRect">
              <a:avLst>
                <a:gd name="adj" fmla="val 10000"/>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0" name="Rounded Rectangle 6"/>
            <p:cNvSpPr/>
            <p:nvPr/>
          </p:nvSpPr>
          <p:spPr>
            <a:xfrm>
              <a:off x="739621" y="2858730"/>
              <a:ext cx="1501042" cy="6747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000" kern="1200">
                  <a:solidFill>
                    <a:schemeClr val="tx1"/>
                  </a:solidFill>
                </a:rPr>
                <a:t>Businessmodel</a:t>
              </a:r>
            </a:p>
          </p:txBody>
        </p:sp>
        <p:sp>
          <p:nvSpPr>
            <p:cNvPr id="31" name="Rounded Rectangle 30"/>
            <p:cNvSpPr/>
            <p:nvPr/>
          </p:nvSpPr>
          <p:spPr>
            <a:xfrm>
              <a:off x="724347" y="3685690"/>
              <a:ext cx="1547812" cy="716699"/>
            </a:xfrm>
            <a:prstGeom prst="roundRect">
              <a:avLst>
                <a:gd name="adj" fmla="val 10000"/>
              </a:avLst>
            </a:prstGeom>
            <a:solidFill>
              <a:schemeClr val="bg1">
                <a:alpha val="90000"/>
              </a:schemeClr>
            </a:solidFill>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2" name="Rounded Rectangle 8"/>
            <p:cNvSpPr/>
            <p:nvPr/>
          </p:nvSpPr>
          <p:spPr>
            <a:xfrm>
              <a:off x="739621" y="3685690"/>
              <a:ext cx="1501042" cy="6747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000" kern="1200">
                  <a:solidFill>
                    <a:schemeClr val="tx1"/>
                  </a:solidFill>
                </a:rPr>
                <a:t>Bedrijfsfuncties</a:t>
              </a:r>
            </a:p>
          </p:txBody>
        </p:sp>
        <p:sp>
          <p:nvSpPr>
            <p:cNvPr id="33" name="Rounded Rectangle 32"/>
            <p:cNvSpPr/>
            <p:nvPr/>
          </p:nvSpPr>
          <p:spPr>
            <a:xfrm>
              <a:off x="724347" y="4491279"/>
              <a:ext cx="1547812" cy="716699"/>
            </a:xfrm>
            <a:prstGeom prst="roundRect">
              <a:avLst>
                <a:gd name="adj" fmla="val 10000"/>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4" name="Rounded Rectangle 10"/>
            <p:cNvSpPr/>
            <p:nvPr/>
          </p:nvSpPr>
          <p:spPr>
            <a:xfrm>
              <a:off x="739621" y="4512650"/>
              <a:ext cx="1501042" cy="6747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000" kern="1200">
                  <a:solidFill>
                    <a:schemeClr val="tx1"/>
                  </a:solidFill>
                </a:rPr>
                <a:t>Bedrijfsprocessen</a:t>
              </a:r>
            </a:p>
          </p:txBody>
        </p:sp>
        <p:sp>
          <p:nvSpPr>
            <p:cNvPr id="35" name="Rounded Rectangle 34"/>
            <p:cNvSpPr/>
            <p:nvPr/>
          </p:nvSpPr>
          <p:spPr>
            <a:xfrm>
              <a:off x="3643160" y="2838874"/>
              <a:ext cx="1547812" cy="1099941"/>
            </a:xfrm>
            <a:prstGeom prst="roundRect">
              <a:avLst>
                <a:gd name="adj" fmla="val 10000"/>
              </a:avLst>
            </a:prstGeom>
            <a:solidFill>
              <a:schemeClr val="bg1">
                <a:alpha val="90000"/>
              </a:schemeClr>
            </a:solidFill>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6" name="Rounded Rectangle 14"/>
            <p:cNvSpPr/>
            <p:nvPr/>
          </p:nvSpPr>
          <p:spPr>
            <a:xfrm>
              <a:off x="3679049" y="2871090"/>
              <a:ext cx="1476034" cy="10355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000" kern="1200">
                  <a:solidFill>
                    <a:srgbClr val="000000"/>
                  </a:solidFill>
                </a:rPr>
                <a:t>Informatie</a:t>
              </a:r>
            </a:p>
          </p:txBody>
        </p:sp>
        <p:sp>
          <p:nvSpPr>
            <p:cNvPr id="37" name="Rounded Rectangle 36"/>
            <p:cNvSpPr/>
            <p:nvPr/>
          </p:nvSpPr>
          <p:spPr>
            <a:xfrm>
              <a:off x="3643160" y="4108037"/>
              <a:ext cx="1547812" cy="1099941"/>
            </a:xfrm>
            <a:prstGeom prst="roundRect">
              <a:avLst>
                <a:gd name="adj" fmla="val 10000"/>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8" name="Rounded Rectangle 16"/>
            <p:cNvSpPr/>
            <p:nvPr/>
          </p:nvSpPr>
          <p:spPr>
            <a:xfrm>
              <a:off x="3679049" y="4140253"/>
              <a:ext cx="1476034" cy="10355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000" kern="1200" dirty="0">
                  <a:solidFill>
                    <a:srgbClr val="000000"/>
                  </a:solidFill>
                </a:rPr>
                <a:t>Applicaties</a:t>
              </a:r>
            </a:p>
          </p:txBody>
        </p:sp>
        <p:sp>
          <p:nvSpPr>
            <p:cNvPr id="39" name="Rounded Rectangle 18"/>
            <p:cNvSpPr/>
            <p:nvPr/>
          </p:nvSpPr>
          <p:spPr>
            <a:xfrm>
              <a:off x="6401755" y="2530444"/>
              <a:ext cx="1934765" cy="8436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t" anchorCtr="0">
              <a:noAutofit/>
            </a:bodyPr>
            <a:lstStyle/>
            <a:p>
              <a:pPr lvl="0" algn="ctr" defTabSz="666750">
                <a:lnSpc>
                  <a:spcPct val="90000"/>
                </a:lnSpc>
                <a:spcBef>
                  <a:spcPct val="0"/>
                </a:spcBef>
                <a:spcAft>
                  <a:spcPct val="35000"/>
                </a:spcAft>
              </a:pPr>
              <a:r>
                <a:rPr lang="en-US" sz="1000" kern="1200"/>
                <a:t>Technologie</a:t>
              </a:r>
              <a:endParaRPr lang="en-US" sz="1050" kern="1200"/>
            </a:p>
          </p:txBody>
        </p:sp>
        <p:sp>
          <p:nvSpPr>
            <p:cNvPr id="40" name="Rounded Rectangle 39"/>
            <p:cNvSpPr/>
            <p:nvPr/>
          </p:nvSpPr>
          <p:spPr>
            <a:xfrm>
              <a:off x="6595231" y="2837270"/>
              <a:ext cx="1547812" cy="2371243"/>
            </a:xfrm>
            <a:prstGeom prst="roundRect">
              <a:avLst>
                <a:gd name="adj" fmla="val 10000"/>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1" name="Rounded Rectangle 20"/>
            <p:cNvSpPr/>
            <p:nvPr/>
          </p:nvSpPr>
          <p:spPr>
            <a:xfrm>
              <a:off x="6640565" y="2877964"/>
              <a:ext cx="1457144" cy="22898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000" kern="1200">
                  <a:solidFill>
                    <a:srgbClr val="000000"/>
                  </a:solidFill>
                </a:rPr>
                <a:t>Applicatieplatform</a:t>
              </a:r>
            </a:p>
          </p:txBody>
        </p:sp>
        <p:sp>
          <p:nvSpPr>
            <p:cNvPr id="42" name="Rounded Rectangle 18"/>
            <p:cNvSpPr/>
            <p:nvPr/>
          </p:nvSpPr>
          <p:spPr>
            <a:xfrm>
              <a:off x="3449684" y="2530444"/>
              <a:ext cx="1934765" cy="8436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t" anchorCtr="0">
              <a:noAutofit/>
            </a:bodyPr>
            <a:lstStyle/>
            <a:p>
              <a:pPr lvl="0" algn="ctr" defTabSz="666750">
                <a:lnSpc>
                  <a:spcPct val="90000"/>
                </a:lnSpc>
                <a:spcBef>
                  <a:spcPct val="0"/>
                </a:spcBef>
                <a:spcAft>
                  <a:spcPct val="35000"/>
                </a:spcAft>
              </a:pPr>
              <a:r>
                <a:rPr lang="en-US" sz="1000" kern="1200"/>
                <a:t>Informatievoorziening</a:t>
              </a:r>
              <a:endParaRPr lang="en-US" sz="1050" kern="1200"/>
            </a:p>
          </p:txBody>
        </p:sp>
        <p:sp>
          <p:nvSpPr>
            <p:cNvPr id="43" name="Rounded Rectangle 18"/>
            <p:cNvSpPr/>
            <p:nvPr/>
          </p:nvSpPr>
          <p:spPr>
            <a:xfrm>
              <a:off x="522760" y="2522622"/>
              <a:ext cx="1934765" cy="8436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t" anchorCtr="0">
              <a:noAutofit/>
            </a:bodyPr>
            <a:lstStyle/>
            <a:p>
              <a:pPr lvl="0" algn="ctr" defTabSz="666750">
                <a:lnSpc>
                  <a:spcPct val="90000"/>
                </a:lnSpc>
                <a:spcBef>
                  <a:spcPct val="0"/>
                </a:spcBef>
                <a:spcAft>
                  <a:spcPct val="35000"/>
                </a:spcAft>
              </a:pPr>
              <a:r>
                <a:rPr lang="en-US" sz="1000" kern="1200"/>
                <a:t>Business</a:t>
              </a:r>
              <a:endParaRPr lang="en-US" sz="1050" kern="1200"/>
            </a:p>
          </p:txBody>
        </p:sp>
        <p:sp>
          <p:nvSpPr>
            <p:cNvPr id="44" name="Rectangle 43"/>
            <p:cNvSpPr/>
            <p:nvPr/>
          </p:nvSpPr>
          <p:spPr>
            <a:xfrm>
              <a:off x="236815" y="5594274"/>
              <a:ext cx="8341258" cy="475470"/>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grpSp>
          <p:nvGrpSpPr>
            <p:cNvPr id="45" name="Group 44"/>
            <p:cNvGrpSpPr/>
            <p:nvPr/>
          </p:nvGrpSpPr>
          <p:grpSpPr>
            <a:xfrm>
              <a:off x="683542" y="5683916"/>
              <a:ext cx="1588054" cy="312049"/>
              <a:chOff x="2745612" y="1670339"/>
              <a:chExt cx="1588054" cy="578342"/>
            </a:xfrm>
          </p:grpSpPr>
          <p:sp>
            <p:nvSpPr>
              <p:cNvPr id="46" name="Rounded Rectangle 45"/>
              <p:cNvSpPr/>
              <p:nvPr/>
            </p:nvSpPr>
            <p:spPr>
              <a:xfrm>
                <a:off x="2745612" y="1670339"/>
                <a:ext cx="1588054" cy="578342"/>
              </a:xfrm>
              <a:prstGeom prst="roundRect">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7" name="Rounded Rectangle 7"/>
              <p:cNvSpPr/>
              <p:nvPr/>
            </p:nvSpPr>
            <p:spPr>
              <a:xfrm>
                <a:off x="2773844" y="1698571"/>
                <a:ext cx="1531590" cy="5218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53340" rIns="0" bIns="53340" numCol="1" spcCol="1270" anchor="ctr" anchorCtr="0">
                <a:noAutofit/>
              </a:bodyPr>
              <a:lstStyle/>
              <a:p>
                <a:pPr lvl="0" algn="ctr" defTabSz="622300">
                  <a:lnSpc>
                    <a:spcPct val="90000"/>
                  </a:lnSpc>
                  <a:spcBef>
                    <a:spcPct val="0"/>
                  </a:spcBef>
                  <a:spcAft>
                    <a:spcPct val="35000"/>
                  </a:spcAft>
                </a:pPr>
                <a:r>
                  <a:rPr lang="en-US" sz="900" kern="1200"/>
                  <a:t>Enterprise-architectuur</a:t>
                </a:r>
              </a:p>
            </p:txBody>
          </p:sp>
        </p:grpSp>
        <p:grpSp>
          <p:nvGrpSpPr>
            <p:cNvPr id="48" name="Group 47"/>
            <p:cNvGrpSpPr/>
            <p:nvPr/>
          </p:nvGrpSpPr>
          <p:grpSpPr>
            <a:xfrm>
              <a:off x="3623039" y="5683916"/>
              <a:ext cx="1588054" cy="312049"/>
              <a:chOff x="2745612" y="1670339"/>
              <a:chExt cx="1588054" cy="578342"/>
            </a:xfrm>
          </p:grpSpPr>
          <p:sp>
            <p:nvSpPr>
              <p:cNvPr id="49" name="Rounded Rectangle 48"/>
              <p:cNvSpPr/>
              <p:nvPr/>
            </p:nvSpPr>
            <p:spPr>
              <a:xfrm>
                <a:off x="2745612" y="1670339"/>
                <a:ext cx="1588054" cy="578342"/>
              </a:xfrm>
              <a:prstGeom prst="roundRect">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0" name="Rounded Rectangle 7"/>
              <p:cNvSpPr/>
              <p:nvPr/>
            </p:nvSpPr>
            <p:spPr>
              <a:xfrm>
                <a:off x="2773844" y="1698571"/>
                <a:ext cx="1531590" cy="521878"/>
              </a:xfrm>
              <a:prstGeom prst="rect">
                <a:avLst/>
              </a:prstGeom>
              <a:solidFill>
                <a:srgbClr val="FFFF0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900" kern="1200" dirty="0" err="1"/>
                  <a:t>Gebruik</a:t>
                </a:r>
                <a:r>
                  <a:rPr lang="en-US" sz="900" kern="1200" dirty="0"/>
                  <a:t> van HORA</a:t>
                </a:r>
              </a:p>
            </p:txBody>
          </p:sp>
        </p:grpSp>
        <p:grpSp>
          <p:nvGrpSpPr>
            <p:cNvPr id="51" name="Group 50"/>
            <p:cNvGrpSpPr/>
            <p:nvPr/>
          </p:nvGrpSpPr>
          <p:grpSpPr>
            <a:xfrm>
              <a:off x="6575110" y="5683916"/>
              <a:ext cx="1588054" cy="312049"/>
              <a:chOff x="2745612" y="1670339"/>
              <a:chExt cx="1588054" cy="578342"/>
            </a:xfrm>
          </p:grpSpPr>
          <p:sp>
            <p:nvSpPr>
              <p:cNvPr id="52" name="Rounded Rectangle 51"/>
              <p:cNvSpPr/>
              <p:nvPr/>
            </p:nvSpPr>
            <p:spPr>
              <a:xfrm>
                <a:off x="2745612" y="1670339"/>
                <a:ext cx="1588054" cy="578342"/>
              </a:xfrm>
              <a:prstGeom prst="roundRect">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3" name="Rounded Rectangle 7"/>
              <p:cNvSpPr/>
              <p:nvPr/>
            </p:nvSpPr>
            <p:spPr>
              <a:xfrm>
                <a:off x="2773844" y="1698571"/>
                <a:ext cx="1531590" cy="5218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900" kern="1200"/>
                  <a:t>Competentie-ontwikkeling</a:t>
                </a:r>
              </a:p>
            </p:txBody>
          </p:sp>
        </p:grpSp>
        <p:sp>
          <p:nvSpPr>
            <p:cNvPr id="54" name="Rectangle 53"/>
            <p:cNvSpPr/>
            <p:nvPr/>
          </p:nvSpPr>
          <p:spPr>
            <a:xfrm>
              <a:off x="82705" y="6143605"/>
              <a:ext cx="8668722" cy="345006"/>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sp>
          <p:nvSpPr>
            <p:cNvPr id="55" name="Rectangle 54"/>
            <p:cNvSpPr/>
            <p:nvPr/>
          </p:nvSpPr>
          <p:spPr>
            <a:xfrm>
              <a:off x="447126" y="2308847"/>
              <a:ext cx="2082407" cy="218688"/>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sp>
          <p:nvSpPr>
            <p:cNvPr id="56" name="Rectangle 55"/>
            <p:cNvSpPr/>
            <p:nvPr/>
          </p:nvSpPr>
          <p:spPr>
            <a:xfrm>
              <a:off x="447126" y="5291184"/>
              <a:ext cx="2082407" cy="218688"/>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sp>
          <p:nvSpPr>
            <p:cNvPr id="57" name="Rectangle 56"/>
            <p:cNvSpPr/>
            <p:nvPr/>
          </p:nvSpPr>
          <p:spPr>
            <a:xfrm>
              <a:off x="3380081" y="2311756"/>
              <a:ext cx="2082407" cy="218688"/>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sp>
          <p:nvSpPr>
            <p:cNvPr id="58" name="Rectangle 57"/>
            <p:cNvSpPr/>
            <p:nvPr/>
          </p:nvSpPr>
          <p:spPr>
            <a:xfrm>
              <a:off x="3380081" y="5294093"/>
              <a:ext cx="2082407" cy="218688"/>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sp>
          <p:nvSpPr>
            <p:cNvPr id="59" name="Rectangle 58"/>
            <p:cNvSpPr/>
            <p:nvPr/>
          </p:nvSpPr>
          <p:spPr>
            <a:xfrm>
              <a:off x="6319577" y="2311756"/>
              <a:ext cx="2082407" cy="218688"/>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sp>
          <p:nvSpPr>
            <p:cNvPr id="60" name="Rectangle 59"/>
            <p:cNvSpPr/>
            <p:nvPr/>
          </p:nvSpPr>
          <p:spPr>
            <a:xfrm>
              <a:off x="6319577" y="5294093"/>
              <a:ext cx="2082407" cy="218688"/>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grpSp>
      <p:sp>
        <p:nvSpPr>
          <p:cNvPr id="62" name="Left Brace 61"/>
          <p:cNvSpPr/>
          <p:nvPr/>
        </p:nvSpPr>
        <p:spPr>
          <a:xfrm>
            <a:off x="2123728" y="1772817"/>
            <a:ext cx="216024" cy="1080120"/>
          </a:xfrm>
          <a:prstGeom prst="leftBrace">
            <a:avLst/>
          </a:prstGeom>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64" name="Left Brace 63"/>
          <p:cNvSpPr/>
          <p:nvPr/>
        </p:nvSpPr>
        <p:spPr>
          <a:xfrm>
            <a:off x="2123728" y="2924944"/>
            <a:ext cx="216024" cy="2304256"/>
          </a:xfrm>
          <a:prstGeom prst="leftBrace">
            <a:avLst/>
          </a:prstGeom>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65" name="Left Brace 64"/>
          <p:cNvSpPr/>
          <p:nvPr/>
        </p:nvSpPr>
        <p:spPr>
          <a:xfrm>
            <a:off x="2123728" y="5301209"/>
            <a:ext cx="216024" cy="648072"/>
          </a:xfrm>
          <a:prstGeom prst="leftBrace">
            <a:avLst/>
          </a:prstGeom>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66" name="Rounded Rectangle 5"/>
          <p:cNvSpPr/>
          <p:nvPr/>
        </p:nvSpPr>
        <p:spPr>
          <a:xfrm>
            <a:off x="5004048" y="2162935"/>
            <a:ext cx="1151678" cy="227137"/>
          </a:xfrm>
          <a:prstGeom prst="roundRect">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r>
              <a:rPr lang="nl-NL" sz="1000" dirty="0" smtClean="0"/>
              <a:t>Principes</a:t>
            </a:r>
            <a:endParaRPr lang="en-US" sz="1000" dirty="0"/>
          </a:p>
        </p:txBody>
      </p:sp>
    </p:spTree>
    <p:extLst>
      <p:ext uri="{BB962C8B-B14F-4D97-AF65-F5344CB8AC3E}">
        <p14:creationId xmlns:p14="http://schemas.microsoft.com/office/powerpoint/2010/main" val="4305488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Toepassingsmogelijkheden HORA</a:t>
            </a:r>
          </a:p>
        </p:txBody>
      </p:sp>
      <p:sp>
        <p:nvSpPr>
          <p:cNvPr id="5" name="Content Placeholder 4"/>
          <p:cNvSpPr>
            <a:spLocks noGrp="1"/>
          </p:cNvSpPr>
          <p:nvPr>
            <p:ph sz="half" idx="1"/>
          </p:nvPr>
        </p:nvSpPr>
        <p:spPr/>
        <p:txBody>
          <a:bodyPr>
            <a:normAutofit fontScale="92500"/>
          </a:bodyPr>
          <a:lstStyle/>
          <a:p>
            <a:pPr marL="0" indent="0">
              <a:buNone/>
            </a:pPr>
            <a:r>
              <a:rPr lang="en-US" sz="1800" dirty="0" err="1"/>
              <a:t>Algemene</a:t>
            </a:r>
            <a:r>
              <a:rPr lang="en-US" sz="1800" dirty="0"/>
              <a:t> </a:t>
            </a:r>
            <a:r>
              <a:rPr lang="en-US" sz="1800" dirty="0" err="1"/>
              <a:t>toepassingen</a:t>
            </a:r>
            <a:r>
              <a:rPr lang="en-US" sz="1800" dirty="0"/>
              <a:t> </a:t>
            </a:r>
            <a:r>
              <a:rPr lang="en-US" sz="1800" dirty="0" err="1"/>
              <a:t>architectuur</a:t>
            </a:r>
            <a:r>
              <a:rPr lang="en-US" sz="1800" dirty="0"/>
              <a:t>:</a:t>
            </a:r>
          </a:p>
          <a:p>
            <a:r>
              <a:rPr lang="en-US" sz="1800" dirty="0"/>
              <a:t>Het </a:t>
            </a:r>
            <a:r>
              <a:rPr lang="en-US" sz="1800" dirty="0" err="1"/>
              <a:t>geven</a:t>
            </a:r>
            <a:r>
              <a:rPr lang="en-US" sz="1800" dirty="0"/>
              <a:t> van </a:t>
            </a:r>
            <a:r>
              <a:rPr lang="en-US" sz="1800" dirty="0" err="1"/>
              <a:t>inzicht</a:t>
            </a:r>
            <a:r>
              <a:rPr lang="en-US" sz="1800" dirty="0"/>
              <a:t> in </a:t>
            </a:r>
            <a:r>
              <a:rPr lang="en-US" sz="1800" dirty="0" err="1"/>
              <a:t>verbetermogelijkheden</a:t>
            </a:r>
            <a:endParaRPr lang="en-US" sz="1800" dirty="0"/>
          </a:p>
          <a:p>
            <a:r>
              <a:rPr lang="en-US" sz="1800" dirty="0"/>
              <a:t>Het </a:t>
            </a:r>
            <a:r>
              <a:rPr lang="en-US" sz="1800" dirty="0" err="1"/>
              <a:t>geven</a:t>
            </a:r>
            <a:r>
              <a:rPr lang="en-US" sz="1800" dirty="0"/>
              <a:t> van </a:t>
            </a:r>
            <a:r>
              <a:rPr lang="en-US" sz="1800" dirty="0" err="1"/>
              <a:t>inzicht</a:t>
            </a:r>
            <a:r>
              <a:rPr lang="en-US" sz="1800" dirty="0"/>
              <a:t> in de </a:t>
            </a:r>
            <a:r>
              <a:rPr lang="en-US" sz="1800" dirty="0" err="1"/>
              <a:t>relevante</a:t>
            </a:r>
            <a:r>
              <a:rPr lang="en-US" sz="1800" dirty="0"/>
              <a:t> </a:t>
            </a:r>
            <a:r>
              <a:rPr lang="en-US" sz="1800" dirty="0" err="1"/>
              <a:t>aspecten</a:t>
            </a:r>
            <a:r>
              <a:rPr lang="en-US" sz="1800" dirty="0"/>
              <a:t> </a:t>
            </a:r>
            <a:r>
              <a:rPr lang="en-US" sz="1800" dirty="0" err="1"/>
              <a:t>en</a:t>
            </a:r>
            <a:r>
              <a:rPr lang="en-US" sz="1800" dirty="0"/>
              <a:t> </a:t>
            </a:r>
            <a:r>
              <a:rPr lang="en-US" sz="1800" dirty="0" err="1"/>
              <a:t>complexiteit</a:t>
            </a:r>
            <a:r>
              <a:rPr lang="en-US" sz="1800" dirty="0"/>
              <a:t> van </a:t>
            </a:r>
            <a:r>
              <a:rPr lang="en-US" sz="1800" dirty="0" err="1"/>
              <a:t>een</a:t>
            </a:r>
            <a:r>
              <a:rPr lang="en-US" sz="1800" dirty="0"/>
              <a:t> </a:t>
            </a:r>
            <a:r>
              <a:rPr lang="en-US" sz="1800" dirty="0" err="1"/>
              <a:t>verandergebied</a:t>
            </a:r>
            <a:endParaRPr lang="en-US" sz="1800" dirty="0"/>
          </a:p>
          <a:p>
            <a:r>
              <a:rPr lang="en-US" sz="1800" dirty="0"/>
              <a:t>Het </a:t>
            </a:r>
            <a:r>
              <a:rPr lang="en-US" sz="1800" dirty="0" err="1"/>
              <a:t>geven</a:t>
            </a:r>
            <a:r>
              <a:rPr lang="en-US" sz="1800" dirty="0"/>
              <a:t> van </a:t>
            </a:r>
            <a:r>
              <a:rPr lang="en-US" sz="1800" dirty="0" err="1"/>
              <a:t>inzicht</a:t>
            </a:r>
            <a:r>
              <a:rPr lang="en-US" sz="1800" dirty="0"/>
              <a:t> in de scope van </a:t>
            </a:r>
            <a:r>
              <a:rPr lang="en-US" sz="1800" dirty="0" err="1"/>
              <a:t>projecten</a:t>
            </a:r>
            <a:r>
              <a:rPr lang="en-US" sz="1800" dirty="0"/>
              <a:t> </a:t>
            </a:r>
            <a:r>
              <a:rPr lang="en-US" sz="1800" dirty="0" err="1"/>
              <a:t>en</a:t>
            </a:r>
            <a:r>
              <a:rPr lang="en-US" sz="1800" dirty="0"/>
              <a:t> de </a:t>
            </a:r>
            <a:r>
              <a:rPr lang="en-US" sz="1800" dirty="0" err="1"/>
              <a:t>relaties</a:t>
            </a:r>
            <a:r>
              <a:rPr lang="en-US" sz="1800" dirty="0"/>
              <a:t> met </a:t>
            </a:r>
            <a:r>
              <a:rPr lang="en-US" sz="1800" dirty="0" err="1"/>
              <a:t>andere</a:t>
            </a:r>
            <a:r>
              <a:rPr lang="en-US" sz="1800" dirty="0"/>
              <a:t> </a:t>
            </a:r>
            <a:r>
              <a:rPr lang="en-US" sz="1800" dirty="0" err="1"/>
              <a:t>projecten</a:t>
            </a:r>
            <a:endParaRPr lang="en-US" sz="1800" dirty="0"/>
          </a:p>
          <a:p>
            <a:r>
              <a:rPr lang="en-US" sz="1800" dirty="0"/>
              <a:t>Het </a:t>
            </a:r>
            <a:r>
              <a:rPr lang="en-US" sz="1800" dirty="0" err="1"/>
              <a:t>geven</a:t>
            </a:r>
            <a:r>
              <a:rPr lang="en-US" sz="1800" dirty="0"/>
              <a:t> van </a:t>
            </a:r>
            <a:r>
              <a:rPr lang="en-US" sz="1800" dirty="0" err="1"/>
              <a:t>inzicht</a:t>
            </a:r>
            <a:r>
              <a:rPr lang="en-US" sz="1800" dirty="0"/>
              <a:t> in </a:t>
            </a:r>
            <a:r>
              <a:rPr lang="en-US" sz="1800" dirty="0" err="1"/>
              <a:t>koppelvlakken</a:t>
            </a:r>
            <a:r>
              <a:rPr lang="en-US" sz="1800" dirty="0"/>
              <a:t> </a:t>
            </a:r>
            <a:r>
              <a:rPr lang="en-US" sz="1800" dirty="0" err="1"/>
              <a:t>en</a:t>
            </a:r>
            <a:r>
              <a:rPr lang="en-US" sz="1800" dirty="0"/>
              <a:t> </a:t>
            </a:r>
            <a:r>
              <a:rPr lang="en-US" sz="1800" dirty="0" err="1"/>
              <a:t>mogelijke</a:t>
            </a:r>
            <a:r>
              <a:rPr lang="en-US" sz="1800" dirty="0"/>
              <a:t> </a:t>
            </a:r>
            <a:r>
              <a:rPr lang="en-US" sz="1800" dirty="0" err="1"/>
              <a:t>samenwerking</a:t>
            </a:r>
            <a:r>
              <a:rPr lang="en-US" sz="1800" dirty="0"/>
              <a:t> </a:t>
            </a:r>
            <a:r>
              <a:rPr lang="en-US" sz="1800" dirty="0" err="1"/>
              <a:t>binnen</a:t>
            </a:r>
            <a:r>
              <a:rPr lang="en-US" sz="1800" dirty="0"/>
              <a:t> </a:t>
            </a:r>
            <a:r>
              <a:rPr lang="en-US" sz="1800" dirty="0" err="1"/>
              <a:t>een</a:t>
            </a:r>
            <a:r>
              <a:rPr lang="en-US" sz="1800" dirty="0"/>
              <a:t> </a:t>
            </a:r>
            <a:r>
              <a:rPr lang="en-US" sz="1800" dirty="0" err="1"/>
              <a:t>instelling</a:t>
            </a:r>
            <a:endParaRPr lang="en-US" sz="1800" dirty="0"/>
          </a:p>
          <a:p>
            <a:r>
              <a:rPr lang="en-US" sz="1800" dirty="0"/>
              <a:t>Het </a:t>
            </a:r>
            <a:r>
              <a:rPr lang="en-US" sz="1800" dirty="0" err="1"/>
              <a:t>faciliteren</a:t>
            </a:r>
            <a:r>
              <a:rPr lang="en-US" sz="1800" dirty="0"/>
              <a:t> van </a:t>
            </a:r>
            <a:r>
              <a:rPr lang="en-US" sz="1800" dirty="0" err="1"/>
              <a:t>discussie</a:t>
            </a:r>
            <a:r>
              <a:rPr lang="en-US" sz="1800" dirty="0"/>
              <a:t> </a:t>
            </a:r>
            <a:r>
              <a:rPr lang="en-US" sz="1800" dirty="0" err="1"/>
              <a:t>en</a:t>
            </a:r>
            <a:r>
              <a:rPr lang="en-US" sz="1800" dirty="0"/>
              <a:t> </a:t>
            </a:r>
            <a:r>
              <a:rPr lang="en-US" sz="1800" dirty="0" err="1"/>
              <a:t>besluitvorming</a:t>
            </a:r>
            <a:r>
              <a:rPr lang="en-US" sz="1800" dirty="0"/>
              <a:t> over </a:t>
            </a:r>
            <a:r>
              <a:rPr lang="en-US" sz="1800" dirty="0" err="1"/>
              <a:t>eigenaarschap</a:t>
            </a:r>
            <a:endParaRPr lang="en-US" sz="1800" dirty="0"/>
          </a:p>
        </p:txBody>
      </p:sp>
      <p:sp>
        <p:nvSpPr>
          <p:cNvPr id="6" name="Content Placeholder 5"/>
          <p:cNvSpPr>
            <a:spLocks noGrp="1"/>
          </p:cNvSpPr>
          <p:nvPr>
            <p:ph sz="half" idx="2"/>
          </p:nvPr>
        </p:nvSpPr>
        <p:spPr/>
        <p:txBody>
          <a:bodyPr>
            <a:normAutofit fontScale="92500"/>
          </a:bodyPr>
          <a:lstStyle/>
          <a:p>
            <a:pPr marL="0" indent="0">
              <a:buNone/>
            </a:pPr>
            <a:r>
              <a:rPr lang="en-US" sz="1800" dirty="0" err="1"/>
              <a:t>Specifieke</a:t>
            </a:r>
            <a:r>
              <a:rPr lang="en-US" sz="1800" dirty="0"/>
              <a:t> </a:t>
            </a:r>
            <a:r>
              <a:rPr lang="en-US" sz="1800" dirty="0" err="1"/>
              <a:t>toepassingen</a:t>
            </a:r>
            <a:r>
              <a:rPr lang="en-US" sz="1800" dirty="0"/>
              <a:t> HORA:</a:t>
            </a:r>
          </a:p>
          <a:p>
            <a:r>
              <a:rPr lang="en-US" sz="1800" dirty="0"/>
              <a:t>Het </a:t>
            </a:r>
            <a:r>
              <a:rPr lang="en-US" sz="1800" dirty="0" err="1"/>
              <a:t>vergelijken</a:t>
            </a:r>
            <a:r>
              <a:rPr lang="en-US" sz="1800" dirty="0"/>
              <a:t> van de </a:t>
            </a:r>
            <a:r>
              <a:rPr lang="en-US" sz="1800" dirty="0" err="1"/>
              <a:t>inrichting</a:t>
            </a:r>
            <a:r>
              <a:rPr lang="en-US" sz="1800" dirty="0"/>
              <a:t> van </a:t>
            </a:r>
            <a:r>
              <a:rPr lang="en-US" sz="1800" dirty="0" err="1"/>
              <a:t>verschillende</a:t>
            </a:r>
            <a:r>
              <a:rPr lang="en-US" sz="1800" dirty="0"/>
              <a:t> </a:t>
            </a:r>
            <a:r>
              <a:rPr lang="en-US" sz="1800" dirty="0" err="1"/>
              <a:t>instellingen</a:t>
            </a:r>
            <a:endParaRPr lang="en-US" sz="1800" dirty="0"/>
          </a:p>
          <a:p>
            <a:r>
              <a:rPr lang="en-US" sz="1800" dirty="0"/>
              <a:t>Het </a:t>
            </a:r>
            <a:r>
              <a:rPr lang="en-US" sz="1800" dirty="0" err="1"/>
              <a:t>geven</a:t>
            </a:r>
            <a:r>
              <a:rPr lang="en-US" sz="1800" dirty="0"/>
              <a:t> van </a:t>
            </a:r>
            <a:r>
              <a:rPr lang="en-US" sz="1800" dirty="0" err="1"/>
              <a:t>inzicht</a:t>
            </a:r>
            <a:r>
              <a:rPr lang="en-US" sz="1800" dirty="0"/>
              <a:t> in </a:t>
            </a:r>
            <a:r>
              <a:rPr lang="en-US" sz="1800" dirty="0" err="1"/>
              <a:t>mogelijkheden</a:t>
            </a:r>
            <a:r>
              <a:rPr lang="en-US" sz="1800" dirty="0"/>
              <a:t> </a:t>
            </a:r>
            <a:r>
              <a:rPr lang="en-US" sz="1800" dirty="0" err="1"/>
              <a:t>voor</a:t>
            </a:r>
            <a:r>
              <a:rPr lang="en-US" sz="1800" dirty="0"/>
              <a:t> </a:t>
            </a:r>
            <a:r>
              <a:rPr lang="en-US" sz="1800" dirty="0" err="1"/>
              <a:t>samenwerking</a:t>
            </a:r>
            <a:endParaRPr lang="en-US" sz="1800" dirty="0"/>
          </a:p>
          <a:p>
            <a:r>
              <a:rPr lang="en-US" sz="1800" dirty="0"/>
              <a:t>Het </a:t>
            </a:r>
            <a:r>
              <a:rPr lang="en-US" sz="1800" dirty="0" err="1"/>
              <a:t>versnellen</a:t>
            </a:r>
            <a:r>
              <a:rPr lang="en-US" sz="1800" dirty="0"/>
              <a:t> van het </a:t>
            </a:r>
            <a:r>
              <a:rPr lang="en-US" sz="1800" dirty="0" err="1"/>
              <a:t>opstellen</a:t>
            </a:r>
            <a:r>
              <a:rPr lang="en-US" sz="1800" dirty="0"/>
              <a:t> van </a:t>
            </a:r>
            <a:r>
              <a:rPr lang="en-US" sz="1800" dirty="0" err="1"/>
              <a:t>een</a:t>
            </a:r>
            <a:r>
              <a:rPr lang="en-US" sz="1800" dirty="0"/>
              <a:t> </a:t>
            </a:r>
            <a:r>
              <a:rPr lang="en-US" sz="1800" dirty="0" err="1"/>
              <a:t>instellingsarchitectuur</a:t>
            </a:r>
            <a:endParaRPr lang="en-US" sz="1800" dirty="0"/>
          </a:p>
          <a:p>
            <a:r>
              <a:rPr lang="en-US" sz="1800" dirty="0" err="1"/>
              <a:t>Eenduidiger</a:t>
            </a:r>
            <a:r>
              <a:rPr lang="en-US" sz="1800" dirty="0"/>
              <a:t> </a:t>
            </a:r>
            <a:r>
              <a:rPr lang="en-US" sz="1800" dirty="0" err="1"/>
              <a:t>communicatie</a:t>
            </a:r>
            <a:r>
              <a:rPr lang="en-US" sz="1800" dirty="0"/>
              <a:t> </a:t>
            </a:r>
            <a:r>
              <a:rPr lang="en-US" sz="1800" dirty="0" err="1"/>
              <a:t>naar</a:t>
            </a:r>
            <a:r>
              <a:rPr lang="en-US" sz="1800" dirty="0"/>
              <a:t> </a:t>
            </a:r>
            <a:r>
              <a:rPr lang="en-US" sz="1800" dirty="0" err="1" smtClean="0"/>
              <a:t>leveranciers</a:t>
            </a:r>
            <a:r>
              <a:rPr lang="en-US" sz="1800" dirty="0" smtClean="0"/>
              <a:t> - Consortium</a:t>
            </a:r>
            <a:endParaRPr lang="en-US" sz="1800" dirty="0"/>
          </a:p>
        </p:txBody>
      </p:sp>
    </p:spTree>
    <p:extLst>
      <p:ext uri="{BB962C8B-B14F-4D97-AF65-F5344CB8AC3E}">
        <p14:creationId xmlns:p14="http://schemas.microsoft.com/office/powerpoint/2010/main" val="282037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9" presetClass="emph" presetSubtype="0" grpId="0" nodeType="withEffect">
                                  <p:stCondLst>
                                    <p:cond delay="0"/>
                                  </p:stCondLst>
                                  <p:childTnLst>
                                    <p:set>
                                      <p:cBhvr rctx="PPT">
                                        <p:cTn id="16" dur="indefinite"/>
                                        <p:tgtEl>
                                          <p:spTgt spid="5">
                                            <p:txEl>
                                              <p:pRg st="0" end="0"/>
                                            </p:txEl>
                                          </p:spTgt>
                                        </p:tgtEl>
                                        <p:attrNameLst>
                                          <p:attrName>style.opacity</p:attrName>
                                        </p:attrNameLst>
                                      </p:cBhvr>
                                      <p:to>
                                        <p:strVal val="0.25"/>
                                      </p:to>
                                    </p:set>
                                    <p:animEffect filter="image" prLst="opacity: 0.25">
                                      <p:cBhvr rctx="IE">
                                        <p:cTn id="17" dur="indefinite"/>
                                        <p:tgtEl>
                                          <p:spTgt spid="5">
                                            <p:txEl>
                                              <p:pRg st="0" end="0"/>
                                            </p:txEl>
                                          </p:spTgt>
                                        </p:tgtEl>
                                      </p:cBhvr>
                                    </p:animEffect>
                                  </p:childTnLst>
                                </p:cTn>
                              </p:par>
                              <p:par>
                                <p:cTn id="18" presetID="9" presetClass="emph" presetSubtype="0" grpId="0" nodeType="withEffect">
                                  <p:stCondLst>
                                    <p:cond delay="0"/>
                                  </p:stCondLst>
                                  <p:childTnLst>
                                    <p:set>
                                      <p:cBhvr rctx="PPT">
                                        <p:cTn id="19" dur="indefinite"/>
                                        <p:tgtEl>
                                          <p:spTgt spid="5">
                                            <p:txEl>
                                              <p:pRg st="1" end="1"/>
                                            </p:txEl>
                                          </p:spTgt>
                                        </p:tgtEl>
                                        <p:attrNameLst>
                                          <p:attrName>style.opacity</p:attrName>
                                        </p:attrNameLst>
                                      </p:cBhvr>
                                      <p:to>
                                        <p:strVal val="0.25"/>
                                      </p:to>
                                    </p:set>
                                    <p:animEffect filter="image" prLst="opacity: 0.25">
                                      <p:cBhvr rctx="IE">
                                        <p:cTn id="20" dur="indefinite"/>
                                        <p:tgtEl>
                                          <p:spTgt spid="5">
                                            <p:txEl>
                                              <p:pRg st="1" end="1"/>
                                            </p:txEl>
                                          </p:spTgt>
                                        </p:tgtEl>
                                      </p:cBhvr>
                                    </p:animEffect>
                                  </p:childTnLst>
                                </p:cTn>
                              </p:par>
                              <p:par>
                                <p:cTn id="21" presetID="9" presetClass="emph" presetSubtype="0" grpId="0" nodeType="withEffect">
                                  <p:stCondLst>
                                    <p:cond delay="0"/>
                                  </p:stCondLst>
                                  <p:childTnLst>
                                    <p:set>
                                      <p:cBhvr rctx="PPT">
                                        <p:cTn id="22" dur="indefinite"/>
                                        <p:tgtEl>
                                          <p:spTgt spid="5">
                                            <p:txEl>
                                              <p:pRg st="2" end="2"/>
                                            </p:txEl>
                                          </p:spTgt>
                                        </p:tgtEl>
                                        <p:attrNameLst>
                                          <p:attrName>style.opacity</p:attrName>
                                        </p:attrNameLst>
                                      </p:cBhvr>
                                      <p:to>
                                        <p:strVal val="0.25"/>
                                      </p:to>
                                    </p:set>
                                    <p:animEffect filter="image" prLst="opacity: 0.25">
                                      <p:cBhvr rctx="IE">
                                        <p:cTn id="23" dur="indefinite"/>
                                        <p:tgtEl>
                                          <p:spTgt spid="5">
                                            <p:txEl>
                                              <p:pRg st="2" end="2"/>
                                            </p:txEl>
                                          </p:spTgt>
                                        </p:tgtEl>
                                      </p:cBhvr>
                                    </p:animEffect>
                                  </p:childTnLst>
                                </p:cTn>
                              </p:par>
                              <p:par>
                                <p:cTn id="24" presetID="9" presetClass="emph" presetSubtype="0" grpId="0" nodeType="withEffect">
                                  <p:stCondLst>
                                    <p:cond delay="0"/>
                                  </p:stCondLst>
                                  <p:childTnLst>
                                    <p:set>
                                      <p:cBhvr rctx="PPT">
                                        <p:cTn id="25" dur="indefinite"/>
                                        <p:tgtEl>
                                          <p:spTgt spid="5">
                                            <p:txEl>
                                              <p:pRg st="3" end="3"/>
                                            </p:txEl>
                                          </p:spTgt>
                                        </p:tgtEl>
                                        <p:attrNameLst>
                                          <p:attrName>style.opacity</p:attrName>
                                        </p:attrNameLst>
                                      </p:cBhvr>
                                      <p:to>
                                        <p:strVal val="0.25"/>
                                      </p:to>
                                    </p:set>
                                    <p:animEffect filter="image" prLst="opacity: 0.25">
                                      <p:cBhvr rctx="IE">
                                        <p:cTn id="26" dur="indefinite"/>
                                        <p:tgtEl>
                                          <p:spTgt spid="5">
                                            <p:txEl>
                                              <p:pRg st="3" end="3"/>
                                            </p:txEl>
                                          </p:spTgt>
                                        </p:tgtEl>
                                      </p:cBhvr>
                                    </p:animEffect>
                                  </p:childTnLst>
                                </p:cTn>
                              </p:par>
                              <p:par>
                                <p:cTn id="27" presetID="9" presetClass="emph" presetSubtype="0" grpId="0" nodeType="withEffect">
                                  <p:stCondLst>
                                    <p:cond delay="0"/>
                                  </p:stCondLst>
                                  <p:childTnLst>
                                    <p:set>
                                      <p:cBhvr rctx="PPT">
                                        <p:cTn id="28" dur="indefinite"/>
                                        <p:tgtEl>
                                          <p:spTgt spid="5">
                                            <p:txEl>
                                              <p:pRg st="4" end="4"/>
                                            </p:txEl>
                                          </p:spTgt>
                                        </p:tgtEl>
                                        <p:attrNameLst>
                                          <p:attrName>style.opacity</p:attrName>
                                        </p:attrNameLst>
                                      </p:cBhvr>
                                      <p:to>
                                        <p:strVal val="0.25"/>
                                      </p:to>
                                    </p:set>
                                    <p:animEffect filter="image" prLst="opacity: 0.25">
                                      <p:cBhvr rctx="IE">
                                        <p:cTn id="29" dur="indefinite"/>
                                        <p:tgtEl>
                                          <p:spTgt spid="5">
                                            <p:txEl>
                                              <p:pRg st="4" end="4"/>
                                            </p:txEl>
                                          </p:spTgt>
                                        </p:tgtEl>
                                      </p:cBhvr>
                                    </p:animEffect>
                                  </p:childTnLst>
                                </p:cTn>
                              </p:par>
                              <p:par>
                                <p:cTn id="30" presetID="9" presetClass="emph" presetSubtype="0" grpId="0" nodeType="withEffect">
                                  <p:stCondLst>
                                    <p:cond delay="0"/>
                                  </p:stCondLst>
                                  <p:childTnLst>
                                    <p:set>
                                      <p:cBhvr rctx="PPT">
                                        <p:cTn id="31" dur="indefinite"/>
                                        <p:tgtEl>
                                          <p:spTgt spid="5">
                                            <p:txEl>
                                              <p:pRg st="5" end="5"/>
                                            </p:txEl>
                                          </p:spTgt>
                                        </p:tgtEl>
                                        <p:attrNameLst>
                                          <p:attrName>style.opacity</p:attrName>
                                        </p:attrNameLst>
                                      </p:cBhvr>
                                      <p:to>
                                        <p:strVal val="0.25"/>
                                      </p:to>
                                    </p:set>
                                    <p:animEffect filter="image" prLst="opacity: 0.25">
                                      <p:cBhvr rctx="IE">
                                        <p:cTn id="32" dur="indefinite"/>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Spin-off van HORA</a:t>
            </a:r>
            <a:endParaRPr lang="en-US" dirty="0"/>
          </a:p>
        </p:txBody>
      </p:sp>
      <p:sp>
        <p:nvSpPr>
          <p:cNvPr id="3" name="Tijdelijke aanduiding voor inhoud 2"/>
          <p:cNvSpPr>
            <a:spLocks noGrp="1"/>
          </p:cNvSpPr>
          <p:nvPr>
            <p:ph idx="1"/>
          </p:nvPr>
        </p:nvSpPr>
        <p:spPr/>
        <p:txBody>
          <a:bodyPr/>
          <a:lstStyle/>
          <a:p>
            <a:r>
              <a:rPr lang="nl-NL" dirty="0" smtClean="0"/>
              <a:t>Actief en betrokken architectuurberaad Hoger Onderwijs</a:t>
            </a:r>
          </a:p>
          <a:p>
            <a:pPr lvl="1"/>
            <a:r>
              <a:rPr lang="nl-NL" dirty="0" smtClean="0"/>
              <a:t>Beheren HORA</a:t>
            </a:r>
          </a:p>
          <a:p>
            <a:pPr lvl="1"/>
            <a:r>
              <a:rPr lang="nl-NL" dirty="0" smtClean="0"/>
              <a:t>Concrete vragen behandelen vanuit:</a:t>
            </a:r>
          </a:p>
          <a:p>
            <a:pPr lvl="2"/>
            <a:r>
              <a:rPr lang="nl-NL" dirty="0" smtClean="0"/>
              <a:t>CIO-beraad: bijv. samenwerking </a:t>
            </a:r>
            <a:r>
              <a:rPr lang="nl-NL" dirty="0"/>
              <a:t>/ </a:t>
            </a:r>
            <a:r>
              <a:rPr lang="nl-NL" dirty="0" smtClean="0"/>
              <a:t>partnership</a:t>
            </a:r>
          </a:p>
          <a:p>
            <a:pPr lvl="2"/>
            <a:r>
              <a:rPr lang="nl-NL" dirty="0" smtClean="0"/>
              <a:t>Groep zelf: bijv. DLO-vraagstuk</a:t>
            </a:r>
            <a:endParaRPr lang="nl-NL" dirty="0"/>
          </a:p>
          <a:p>
            <a:pPr lvl="2"/>
            <a:r>
              <a:rPr lang="nl-NL" dirty="0" smtClean="0"/>
              <a:t>Overige gremia, bijv. SIG Onderwijslogistiek</a:t>
            </a:r>
          </a:p>
          <a:p>
            <a:pPr lvl="1"/>
            <a:r>
              <a:rPr lang="nl-NL" dirty="0" smtClean="0"/>
              <a:t>Disseminatie</a:t>
            </a:r>
            <a:endParaRPr lang="nl-NL" dirty="0"/>
          </a:p>
          <a:p>
            <a:pPr lvl="1"/>
            <a:endParaRPr lang="nl-NL" dirty="0" smtClean="0"/>
          </a:p>
          <a:p>
            <a:pPr lvl="1"/>
            <a:endParaRPr lang="nl-NL" dirty="0" smtClean="0"/>
          </a:p>
          <a:p>
            <a:pPr lvl="1"/>
            <a:endParaRPr lang="en-US" dirty="0"/>
          </a:p>
        </p:txBody>
      </p:sp>
    </p:spTree>
    <p:extLst>
      <p:ext uri="{BB962C8B-B14F-4D97-AF65-F5344CB8AC3E}">
        <p14:creationId xmlns:p14="http://schemas.microsoft.com/office/powerpoint/2010/main" val="340703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Advies</a:t>
            </a:r>
            <a:endParaRPr lang="en-US" dirty="0"/>
          </a:p>
        </p:txBody>
      </p:sp>
      <p:sp>
        <p:nvSpPr>
          <p:cNvPr id="3" name="Tijdelijke aanduiding voor inhoud 2"/>
          <p:cNvSpPr>
            <a:spLocks noGrp="1"/>
          </p:cNvSpPr>
          <p:nvPr>
            <p:ph idx="1"/>
          </p:nvPr>
        </p:nvSpPr>
        <p:spPr/>
        <p:txBody>
          <a:bodyPr/>
          <a:lstStyle/>
          <a:p>
            <a:r>
              <a:rPr lang="nl-NL" dirty="0" smtClean="0"/>
              <a:t>Organiseer betrokkenheid architecten bij beheren referentiearchitecturen: pas toe bij concrete vragen</a:t>
            </a:r>
          </a:p>
          <a:p>
            <a:r>
              <a:rPr lang="nl-NL" dirty="0" smtClean="0"/>
              <a:t>Sectorarchitecturen in relatie tot ROSA:</a:t>
            </a:r>
          </a:p>
          <a:p>
            <a:pPr lvl="1"/>
            <a:r>
              <a:rPr lang="nl-NL" dirty="0" smtClean="0"/>
              <a:t>houd ROSA dun:</a:t>
            </a:r>
          </a:p>
          <a:p>
            <a:pPr lvl="2"/>
            <a:r>
              <a:rPr lang="nl-NL" dirty="0" err="1" smtClean="0"/>
              <a:t>Sectoroverstijgende</a:t>
            </a:r>
            <a:r>
              <a:rPr lang="nl-NL" dirty="0" smtClean="0"/>
              <a:t> principes</a:t>
            </a:r>
          </a:p>
          <a:p>
            <a:pPr lvl="2"/>
            <a:r>
              <a:rPr lang="nl-NL" dirty="0" smtClean="0"/>
              <a:t>ketenprocessen tussen sectoren en tussen sectoren en onderwijsorganisaties</a:t>
            </a:r>
          </a:p>
          <a:p>
            <a:pPr lvl="2"/>
            <a:r>
              <a:rPr lang="nl-NL" dirty="0" smtClean="0"/>
              <a:t>KOI-model</a:t>
            </a:r>
          </a:p>
          <a:p>
            <a:pPr lvl="1"/>
            <a:r>
              <a:rPr lang="nl-NL" dirty="0" smtClean="0"/>
              <a:t>maak ROSA levend; zie eerste advies</a:t>
            </a:r>
          </a:p>
          <a:p>
            <a:pPr lvl="1"/>
            <a:endParaRPr lang="nl-NL" dirty="0" smtClean="0"/>
          </a:p>
          <a:p>
            <a:pPr lvl="1"/>
            <a:endParaRPr lang="nl-NL" dirty="0" smtClean="0"/>
          </a:p>
          <a:p>
            <a:endParaRPr lang="nl-NL" dirty="0" smtClean="0"/>
          </a:p>
          <a:p>
            <a:endParaRPr lang="en-US" dirty="0"/>
          </a:p>
        </p:txBody>
      </p:sp>
    </p:spTree>
    <p:extLst>
      <p:ext uri="{BB962C8B-B14F-4D97-AF65-F5344CB8AC3E}">
        <p14:creationId xmlns:p14="http://schemas.microsoft.com/office/powerpoint/2010/main" val="296285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83568" y="1628800"/>
            <a:ext cx="7812360" cy="4425183"/>
          </a:xfrm>
          <a:prstGeom prst="rect">
            <a:avLst/>
          </a:prstGeom>
        </p:spPr>
      </p:pic>
      <p:sp>
        <p:nvSpPr>
          <p:cNvPr id="2" name="Title 1"/>
          <p:cNvSpPr>
            <a:spLocks noGrp="1"/>
          </p:cNvSpPr>
          <p:nvPr>
            <p:ph type="title"/>
          </p:nvPr>
        </p:nvSpPr>
        <p:spPr/>
        <p:txBody>
          <a:bodyPr/>
          <a:lstStyle/>
          <a:p>
            <a:r>
              <a:rPr lang="en-US"/>
              <a:t>Meer informatie</a:t>
            </a:r>
          </a:p>
        </p:txBody>
      </p:sp>
      <p:sp>
        <p:nvSpPr>
          <p:cNvPr id="3" name="Content Placeholder 2"/>
          <p:cNvSpPr>
            <a:spLocks noGrp="1"/>
          </p:cNvSpPr>
          <p:nvPr>
            <p:ph idx="1"/>
          </p:nvPr>
        </p:nvSpPr>
        <p:spPr>
          <a:xfrm>
            <a:off x="467544" y="5301208"/>
            <a:ext cx="8229600" cy="792088"/>
          </a:xfrm>
          <a:solidFill>
            <a:srgbClr val="FFFFFF">
              <a:alpha val="80000"/>
            </a:srgbClr>
          </a:solidFill>
        </p:spPr>
        <p:txBody>
          <a:bodyPr>
            <a:normAutofit/>
          </a:bodyPr>
          <a:lstStyle/>
          <a:p>
            <a:pPr marL="0" indent="0" algn="ctr">
              <a:buNone/>
            </a:pPr>
            <a:r>
              <a:rPr lang="en-US" sz="4400"/>
              <a:t>http://www.wikixl.nl/wiki/hora</a:t>
            </a:r>
          </a:p>
        </p:txBody>
      </p:sp>
    </p:spTree>
    <p:extLst>
      <p:ext uri="{BB962C8B-B14F-4D97-AF65-F5344CB8AC3E}">
        <p14:creationId xmlns:p14="http://schemas.microsoft.com/office/powerpoint/2010/main" val="10186167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Aanleiding</a:t>
            </a:r>
            <a:r>
              <a:rPr lang="en-US" dirty="0" smtClean="0"/>
              <a:t>: Project </a:t>
            </a:r>
            <a:r>
              <a:rPr lang="en-US" dirty="0" err="1"/>
              <a:t>Regie</a:t>
            </a:r>
            <a:r>
              <a:rPr lang="en-US" dirty="0"/>
              <a:t> in de Cloud</a:t>
            </a:r>
          </a:p>
        </p:txBody>
      </p:sp>
      <p:sp>
        <p:nvSpPr>
          <p:cNvPr id="3" name="Content Placeholder 2"/>
          <p:cNvSpPr>
            <a:spLocks noGrp="1"/>
          </p:cNvSpPr>
          <p:nvPr>
            <p:ph idx="1"/>
          </p:nvPr>
        </p:nvSpPr>
        <p:spPr>
          <a:xfrm>
            <a:off x="457200" y="1600200"/>
            <a:ext cx="3970784" cy="4525963"/>
          </a:xfrm>
        </p:spPr>
        <p:txBody>
          <a:bodyPr>
            <a:normAutofit/>
          </a:bodyPr>
          <a:lstStyle/>
          <a:p>
            <a:pPr marL="0" indent="0">
              <a:buNone/>
            </a:pPr>
            <a:r>
              <a:rPr lang="en-US" sz="2000"/>
              <a:t>Doelstelling: </a:t>
            </a:r>
            <a:br>
              <a:rPr lang="en-US" sz="2000"/>
            </a:br>
            <a:r>
              <a:rPr lang="en-US" sz="2000" i="1"/>
              <a:t>verkennen en bestendigen verdere samenwerking op het gebied van informatievoorziening in hoger onderwijs en onderzoek, met focus op kansen op het gebied van cloud</a:t>
            </a:r>
          </a:p>
        </p:txBody>
      </p:sp>
      <p:pic>
        <p:nvPicPr>
          <p:cNvPr id="33" name="Picture 5" descr="D:\dplender\Documents\Klantenbestanden\121119 SURF Kick Off\04 Modules\Cartoons\miniprocesstapj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1619" y="1700808"/>
            <a:ext cx="4159724"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5465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899592" y="1633334"/>
            <a:ext cx="3096344" cy="3096344"/>
          </a:xfrm>
          <a:prstGeom prst="rect">
            <a:avLst/>
          </a:prstGeom>
          <a:solidFill>
            <a:schemeClr val="accent6">
              <a:lumMod val="60000"/>
              <a:lumOff val="4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ts val="1900"/>
              </a:lnSpc>
            </a:pPr>
            <a:r>
              <a:rPr lang="nl-NL" b="1" dirty="0" smtClean="0">
                <a:solidFill>
                  <a:srgbClr val="000000"/>
                </a:solidFill>
              </a:rPr>
              <a:t>Informatiestrategie</a:t>
            </a:r>
            <a:endParaRPr lang="nl-NL" b="1" dirty="0">
              <a:solidFill>
                <a:srgbClr val="000000"/>
              </a:solidFill>
            </a:endParaRPr>
          </a:p>
        </p:txBody>
      </p:sp>
      <p:sp>
        <p:nvSpPr>
          <p:cNvPr id="6" name="Rechthoek 5"/>
          <p:cNvSpPr/>
          <p:nvPr/>
        </p:nvSpPr>
        <p:spPr>
          <a:xfrm>
            <a:off x="6084168" y="5057800"/>
            <a:ext cx="1944216" cy="747464"/>
          </a:xfrm>
          <a:prstGeom prst="rect">
            <a:avLst/>
          </a:prstGeom>
          <a:solidFill>
            <a:schemeClr val="accent6">
              <a:lumMod val="60000"/>
              <a:lumOff val="4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ts val="1900"/>
              </a:lnSpc>
            </a:pPr>
            <a:r>
              <a:rPr lang="nl-NL" sz="1600" b="1" dirty="0" smtClean="0">
                <a:solidFill>
                  <a:srgbClr val="000000"/>
                </a:solidFill>
              </a:rPr>
              <a:t>Catalogus</a:t>
            </a:r>
            <a:endParaRPr lang="nl-NL" sz="1600" b="1" dirty="0">
              <a:solidFill>
                <a:srgbClr val="000000"/>
              </a:solidFill>
            </a:endParaRPr>
          </a:p>
        </p:txBody>
      </p:sp>
      <p:sp>
        <p:nvSpPr>
          <p:cNvPr id="7" name="Rechthoek 6"/>
          <p:cNvSpPr/>
          <p:nvPr/>
        </p:nvSpPr>
        <p:spPr>
          <a:xfrm>
            <a:off x="1115616" y="2033464"/>
            <a:ext cx="2664296" cy="11840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tabLst>
                <a:tab pos="504000" algn="l"/>
              </a:tabLst>
            </a:pPr>
            <a:r>
              <a:rPr lang="nl-NL" sz="1600" b="1" dirty="0" smtClean="0">
                <a:solidFill>
                  <a:schemeClr val="tx1"/>
                </a:solidFill>
              </a:rPr>
              <a:t>Gewenste situatie</a:t>
            </a:r>
          </a:p>
          <a:p>
            <a:pPr marL="171450" indent="-171450">
              <a:buFont typeface="Arial" pitchFamily="34" charset="0"/>
              <a:buChar char="•"/>
              <a:tabLst>
                <a:tab pos="504000" algn="l"/>
              </a:tabLst>
            </a:pPr>
            <a:r>
              <a:rPr lang="nl-NL" sz="1600" dirty="0">
                <a:solidFill>
                  <a:schemeClr val="tx1"/>
                </a:solidFill>
              </a:rPr>
              <a:t>Relevante </a:t>
            </a:r>
            <a:r>
              <a:rPr lang="nl-NL" sz="1600" dirty="0" smtClean="0">
                <a:solidFill>
                  <a:schemeClr val="tx1"/>
                </a:solidFill>
              </a:rPr>
              <a:t>ontwikkelingen</a:t>
            </a:r>
          </a:p>
          <a:p>
            <a:pPr marL="171450" indent="-171450">
              <a:buFont typeface="Arial" pitchFamily="34" charset="0"/>
              <a:buChar char="•"/>
              <a:tabLst>
                <a:tab pos="504000" algn="l"/>
              </a:tabLst>
            </a:pPr>
            <a:r>
              <a:rPr lang="nl-NL" sz="1600" dirty="0" smtClean="0">
                <a:solidFill>
                  <a:schemeClr val="tx1"/>
                </a:solidFill>
              </a:rPr>
              <a:t>Gezamenlijke ambities</a:t>
            </a:r>
          </a:p>
          <a:p>
            <a:endParaRPr lang="nl-NL" sz="1600" dirty="0">
              <a:solidFill>
                <a:schemeClr val="tx1"/>
              </a:solidFill>
            </a:endParaRPr>
          </a:p>
        </p:txBody>
      </p:sp>
      <p:sp>
        <p:nvSpPr>
          <p:cNvPr id="28" name="Rechthoek 29"/>
          <p:cNvSpPr/>
          <p:nvPr/>
        </p:nvSpPr>
        <p:spPr>
          <a:xfrm>
            <a:off x="1115616" y="3361526"/>
            <a:ext cx="2664296" cy="1224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tabLst>
                <a:tab pos="504000" algn="l"/>
                <a:tab pos="540000" algn="l"/>
              </a:tabLst>
            </a:pPr>
            <a:r>
              <a:rPr lang="nl-NL" sz="1600" b="1" dirty="0" smtClean="0">
                <a:solidFill>
                  <a:schemeClr val="tx1"/>
                </a:solidFill>
              </a:rPr>
              <a:t>Roadmap</a:t>
            </a:r>
            <a:r>
              <a:rPr lang="nl-NL" sz="1600" dirty="0" smtClean="0">
                <a:solidFill>
                  <a:schemeClr val="tx1"/>
                </a:solidFill>
              </a:rPr>
              <a:t>	</a:t>
            </a:r>
          </a:p>
          <a:p>
            <a:pPr marL="171450" indent="-171450">
              <a:buFont typeface="Arial" pitchFamily="34" charset="0"/>
              <a:buChar char="•"/>
              <a:tabLst>
                <a:tab pos="504000" algn="l"/>
                <a:tab pos="540000" algn="l"/>
              </a:tabLst>
            </a:pPr>
            <a:r>
              <a:rPr lang="nl-NL" sz="1600" dirty="0" smtClean="0">
                <a:solidFill>
                  <a:schemeClr val="tx1"/>
                </a:solidFill>
              </a:rPr>
              <a:t>Gezamenlijke initiatieven</a:t>
            </a:r>
          </a:p>
          <a:p>
            <a:pPr marL="171450" indent="-171450">
              <a:buFont typeface="Arial" pitchFamily="34" charset="0"/>
              <a:buChar char="•"/>
              <a:tabLst>
                <a:tab pos="504000" algn="l"/>
                <a:tab pos="540000" algn="l"/>
              </a:tabLst>
            </a:pPr>
            <a:r>
              <a:rPr lang="nl-NL" sz="1600" dirty="0" err="1" smtClean="0">
                <a:solidFill>
                  <a:schemeClr val="tx1"/>
                </a:solidFill>
              </a:rPr>
              <a:t>Plateauplanning</a:t>
            </a:r>
            <a:endParaRPr lang="nl-NL" sz="1600" dirty="0" smtClean="0">
              <a:solidFill>
                <a:schemeClr val="tx1"/>
              </a:solidFill>
            </a:endParaRPr>
          </a:p>
        </p:txBody>
      </p:sp>
      <p:sp>
        <p:nvSpPr>
          <p:cNvPr id="33" name="Rechthoek 3"/>
          <p:cNvSpPr/>
          <p:nvPr/>
        </p:nvSpPr>
        <p:spPr>
          <a:xfrm>
            <a:off x="4932040" y="1633334"/>
            <a:ext cx="3096344" cy="3096344"/>
          </a:xfrm>
          <a:prstGeom prst="rect">
            <a:avLst/>
          </a:prstGeom>
          <a:solidFill>
            <a:schemeClr val="accent6">
              <a:lumMod val="60000"/>
              <a:lumOff val="4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ts val="1900"/>
              </a:lnSpc>
            </a:pPr>
            <a:r>
              <a:rPr lang="nl-NL" b="1" dirty="0" smtClean="0">
                <a:solidFill>
                  <a:srgbClr val="000000"/>
                </a:solidFill>
              </a:rPr>
              <a:t>Referentie-architectuur</a:t>
            </a:r>
            <a:endParaRPr lang="nl-NL" b="1" dirty="0">
              <a:solidFill>
                <a:srgbClr val="000000"/>
              </a:solidFill>
            </a:endParaRPr>
          </a:p>
        </p:txBody>
      </p:sp>
      <p:sp>
        <p:nvSpPr>
          <p:cNvPr id="34" name="Rechthoek 6"/>
          <p:cNvSpPr/>
          <p:nvPr/>
        </p:nvSpPr>
        <p:spPr>
          <a:xfrm>
            <a:off x="5148064" y="2033464"/>
            <a:ext cx="2664296" cy="11840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tabLst>
                <a:tab pos="504000" algn="l"/>
              </a:tabLst>
            </a:pPr>
            <a:r>
              <a:rPr lang="nl-NL" sz="1600" b="1" dirty="0" smtClean="0">
                <a:solidFill>
                  <a:schemeClr val="tx1"/>
                </a:solidFill>
              </a:rPr>
              <a:t>Architectuurvisie</a:t>
            </a:r>
          </a:p>
          <a:p>
            <a:pPr marL="171450" indent="-171450">
              <a:buFont typeface="Arial" pitchFamily="34" charset="0"/>
              <a:buChar char="•"/>
              <a:tabLst>
                <a:tab pos="504000" algn="l"/>
              </a:tabLst>
            </a:pPr>
            <a:r>
              <a:rPr lang="nl-NL" sz="1600" dirty="0" smtClean="0">
                <a:solidFill>
                  <a:schemeClr val="tx1"/>
                </a:solidFill>
              </a:rPr>
              <a:t>Architectuurprincipes</a:t>
            </a:r>
          </a:p>
          <a:p>
            <a:pPr marL="171450" indent="-171450">
              <a:buFont typeface="Arial" pitchFamily="34" charset="0"/>
              <a:buChar char="•"/>
              <a:tabLst>
                <a:tab pos="504000" algn="l"/>
              </a:tabLst>
            </a:pPr>
            <a:r>
              <a:rPr lang="nl-NL" sz="1600" dirty="0" smtClean="0">
                <a:solidFill>
                  <a:schemeClr val="tx1"/>
                </a:solidFill>
              </a:rPr>
              <a:t>Veranderthema’s</a:t>
            </a:r>
          </a:p>
          <a:p>
            <a:pPr marL="171450" indent="-171450">
              <a:buFont typeface="Arial" pitchFamily="34" charset="0"/>
              <a:buChar char="•"/>
              <a:tabLst>
                <a:tab pos="504000" algn="l"/>
              </a:tabLst>
            </a:pPr>
            <a:r>
              <a:rPr lang="nl-NL" sz="1600" dirty="0">
                <a:solidFill>
                  <a:schemeClr val="tx1"/>
                </a:solidFill>
              </a:rPr>
              <a:t>Criteria voor cloud</a:t>
            </a:r>
            <a:endParaRPr lang="nl-NL" sz="1600" dirty="0" smtClean="0">
              <a:solidFill>
                <a:schemeClr val="tx1"/>
              </a:solidFill>
            </a:endParaRPr>
          </a:p>
          <a:p>
            <a:endParaRPr lang="nl-NL" sz="1600" dirty="0">
              <a:solidFill>
                <a:schemeClr val="tx1"/>
              </a:solidFill>
            </a:endParaRPr>
          </a:p>
        </p:txBody>
      </p:sp>
      <p:sp>
        <p:nvSpPr>
          <p:cNvPr id="35" name="Rechthoek 29"/>
          <p:cNvSpPr/>
          <p:nvPr/>
        </p:nvSpPr>
        <p:spPr>
          <a:xfrm>
            <a:off x="5148064" y="3361526"/>
            <a:ext cx="2664296" cy="1224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tabLst>
                <a:tab pos="504000" algn="l"/>
                <a:tab pos="540000" algn="l"/>
              </a:tabLst>
            </a:pPr>
            <a:r>
              <a:rPr lang="nl-NL" sz="1600" b="1" dirty="0" smtClean="0">
                <a:solidFill>
                  <a:schemeClr val="tx1"/>
                </a:solidFill>
              </a:rPr>
              <a:t>Referentiemodellen</a:t>
            </a:r>
            <a:r>
              <a:rPr lang="nl-NL" sz="1600" dirty="0" smtClean="0">
                <a:solidFill>
                  <a:schemeClr val="tx1"/>
                </a:solidFill>
              </a:rPr>
              <a:t>	</a:t>
            </a:r>
          </a:p>
          <a:p>
            <a:pPr marL="171450" indent="-171450">
              <a:buFont typeface="Arial" pitchFamily="34" charset="0"/>
              <a:buChar char="•"/>
              <a:tabLst>
                <a:tab pos="504000" algn="l"/>
                <a:tab pos="540000" algn="l"/>
              </a:tabLst>
            </a:pPr>
            <a:r>
              <a:rPr lang="nl-NL" sz="1600" dirty="0" smtClean="0">
                <a:solidFill>
                  <a:schemeClr val="tx1"/>
                </a:solidFill>
              </a:rPr>
              <a:t>Business</a:t>
            </a:r>
          </a:p>
          <a:p>
            <a:pPr marL="171450" indent="-171450">
              <a:buFont typeface="Arial" pitchFamily="34" charset="0"/>
              <a:buChar char="•"/>
              <a:tabLst>
                <a:tab pos="504000" algn="l"/>
                <a:tab pos="540000" algn="l"/>
              </a:tabLst>
            </a:pPr>
            <a:r>
              <a:rPr lang="nl-NL" sz="1600" dirty="0">
                <a:solidFill>
                  <a:schemeClr val="tx1"/>
                </a:solidFill>
              </a:rPr>
              <a:t>Applicatie</a:t>
            </a:r>
          </a:p>
          <a:p>
            <a:pPr marL="171450" indent="-171450">
              <a:buFont typeface="Arial" pitchFamily="34" charset="0"/>
              <a:buChar char="•"/>
              <a:tabLst>
                <a:tab pos="504000" algn="l"/>
                <a:tab pos="540000" algn="l"/>
              </a:tabLst>
            </a:pPr>
            <a:r>
              <a:rPr lang="nl-NL" sz="1600" dirty="0" smtClean="0">
                <a:solidFill>
                  <a:schemeClr val="tx1"/>
                </a:solidFill>
              </a:rPr>
              <a:t>Technologie</a:t>
            </a:r>
          </a:p>
        </p:txBody>
      </p:sp>
      <p:sp>
        <p:nvSpPr>
          <p:cNvPr id="16" name="PIJL-RECHTS 34"/>
          <p:cNvSpPr/>
          <p:nvPr/>
        </p:nvSpPr>
        <p:spPr>
          <a:xfrm>
            <a:off x="3923928" y="2340707"/>
            <a:ext cx="1152128" cy="565168"/>
          </a:xfrm>
          <a:prstGeom prst="rightArrow">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PIJL-RECHTS 46"/>
          <p:cNvSpPr/>
          <p:nvPr/>
        </p:nvSpPr>
        <p:spPr>
          <a:xfrm rot="10800000">
            <a:off x="3851921" y="4157700"/>
            <a:ext cx="1152128" cy="211938"/>
          </a:xfrm>
          <a:prstGeom prst="rightArrow">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PIJL-RECHTS 43"/>
          <p:cNvSpPr/>
          <p:nvPr/>
        </p:nvSpPr>
        <p:spPr>
          <a:xfrm rot="16200000">
            <a:off x="6804248" y="4801686"/>
            <a:ext cx="504056" cy="216024"/>
          </a:xfrm>
          <a:prstGeom prst="rightArrow">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Rechthoek 5"/>
          <p:cNvSpPr/>
          <p:nvPr/>
        </p:nvSpPr>
        <p:spPr>
          <a:xfrm>
            <a:off x="3419872" y="5057800"/>
            <a:ext cx="1944216" cy="747464"/>
          </a:xfrm>
          <a:prstGeom prst="rect">
            <a:avLst/>
          </a:prstGeom>
          <a:solidFill>
            <a:schemeClr val="accent6">
              <a:lumMod val="60000"/>
              <a:lumOff val="4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ts val="1900"/>
              </a:lnSpc>
            </a:pPr>
            <a:r>
              <a:rPr lang="nl-NL" sz="1600" b="1" dirty="0" smtClean="0">
                <a:solidFill>
                  <a:srgbClr val="000000"/>
                </a:solidFill>
              </a:rPr>
              <a:t>Implementatie </a:t>
            </a:r>
            <a:r>
              <a:rPr lang="nl-NL" sz="1600" b="1" dirty="0" smtClean="0">
                <a:solidFill>
                  <a:srgbClr val="000000"/>
                </a:solidFill>
              </a:rPr>
              <a:t>hulpmiddelen</a:t>
            </a:r>
            <a:endParaRPr lang="nl-NL" sz="1600" b="1" dirty="0">
              <a:solidFill>
                <a:srgbClr val="000000"/>
              </a:solidFill>
            </a:endParaRPr>
          </a:p>
        </p:txBody>
      </p:sp>
      <p:sp>
        <p:nvSpPr>
          <p:cNvPr id="38" name="PIJL-RECHTS 43"/>
          <p:cNvSpPr/>
          <p:nvPr/>
        </p:nvSpPr>
        <p:spPr>
          <a:xfrm rot="5400000">
            <a:off x="4932040" y="4801686"/>
            <a:ext cx="504056" cy="216024"/>
          </a:xfrm>
          <a:prstGeom prst="rightArrow">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PIJL-RECHTS 43"/>
          <p:cNvSpPr/>
          <p:nvPr/>
        </p:nvSpPr>
        <p:spPr>
          <a:xfrm rot="5400000">
            <a:off x="3419872" y="4801686"/>
            <a:ext cx="504056" cy="216024"/>
          </a:xfrm>
          <a:prstGeom prst="rightArrow">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AutoShape 2"/>
          <p:cNvSpPr>
            <a:spLocks/>
          </p:cNvSpPr>
          <p:nvPr/>
        </p:nvSpPr>
        <p:spPr bwMode="auto">
          <a:xfrm>
            <a:off x="381000" y="228600"/>
            <a:ext cx="8458200" cy="824136"/>
          </a:xfrm>
          <a:prstGeom prst="roundRect">
            <a:avLst>
              <a:gd name="adj" fmla="val 15000"/>
            </a:avLst>
          </a:prstGeom>
          <a:solidFill>
            <a:srgbClr val="F8971D"/>
          </a:solidFill>
          <a:ln w="25400">
            <a:noFill/>
            <a:miter lim="800000"/>
            <a:headEnd/>
            <a:tailEnd/>
          </a:ln>
        </p:spPr>
        <p:txBody>
          <a:bodyPr lIns="0" tIns="0" rIns="0" bIns="0" anchor="ctr"/>
          <a:lstStyle/>
          <a:p>
            <a:pPr marL="0" lvl="1" algn="ctr"/>
            <a:r>
              <a:rPr lang="en-US" sz="3200" b="1" dirty="0">
                <a:solidFill>
                  <a:schemeClr val="bg1"/>
                </a:solidFill>
                <a:latin typeface="Arial" pitchFamily="34" charset="0"/>
                <a:cs typeface="Arial" pitchFamily="34" charset="0"/>
              </a:rPr>
              <a:t>Projectresultaten</a:t>
            </a:r>
          </a:p>
        </p:txBody>
      </p:sp>
      <p:sp>
        <p:nvSpPr>
          <p:cNvPr id="8" name="Vrije vorm 7"/>
          <p:cNvSpPr/>
          <p:nvPr/>
        </p:nvSpPr>
        <p:spPr>
          <a:xfrm>
            <a:off x="4324404" y="1052736"/>
            <a:ext cx="4208036" cy="4487783"/>
          </a:xfrm>
          <a:custGeom>
            <a:avLst/>
            <a:gdLst>
              <a:gd name="connsiteX0" fmla="*/ 2346577 w 4208036"/>
              <a:gd name="connsiteY0" fmla="*/ 70204 h 4337977"/>
              <a:gd name="connsiteX1" fmla="*/ 480707 w 4208036"/>
              <a:gd name="connsiteY1" fmla="*/ 94917 h 4337977"/>
              <a:gd name="connsiteX2" fmla="*/ 134717 w 4208036"/>
              <a:gd name="connsiteY2" fmla="*/ 823966 h 4337977"/>
              <a:gd name="connsiteX3" fmla="*/ 122361 w 4208036"/>
              <a:gd name="connsiteY3" fmla="*/ 4160290 h 4337977"/>
              <a:gd name="connsiteX4" fmla="*/ 1642242 w 4208036"/>
              <a:gd name="connsiteY4" fmla="*/ 3851372 h 4337977"/>
              <a:gd name="connsiteX5" fmla="*/ 3446328 w 4208036"/>
              <a:gd name="connsiteY5" fmla="*/ 3604236 h 4337977"/>
              <a:gd name="connsiteX6" fmla="*/ 3990026 w 4208036"/>
              <a:gd name="connsiteY6" fmla="*/ 3357101 h 4337977"/>
              <a:gd name="connsiteX7" fmla="*/ 4088880 w 4208036"/>
              <a:gd name="connsiteY7" fmla="*/ 317339 h 4337977"/>
              <a:gd name="connsiteX8" fmla="*/ 2346577 w 4208036"/>
              <a:gd name="connsiteY8" fmla="*/ 70204 h 433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036" h="4337977">
                <a:moveTo>
                  <a:pt x="2346577" y="70204"/>
                </a:moveTo>
                <a:cubicBezTo>
                  <a:pt x="1745215" y="33134"/>
                  <a:pt x="849350" y="-30710"/>
                  <a:pt x="480707" y="94917"/>
                </a:cubicBezTo>
                <a:cubicBezTo>
                  <a:pt x="112064" y="220544"/>
                  <a:pt x="194441" y="146404"/>
                  <a:pt x="134717" y="823966"/>
                </a:cubicBezTo>
                <a:cubicBezTo>
                  <a:pt x="74993" y="1501528"/>
                  <a:pt x="-128893" y="3655722"/>
                  <a:pt x="122361" y="4160290"/>
                </a:cubicBezTo>
                <a:cubicBezTo>
                  <a:pt x="373615" y="4664858"/>
                  <a:pt x="1088247" y="3944048"/>
                  <a:pt x="1642242" y="3851372"/>
                </a:cubicBezTo>
                <a:cubicBezTo>
                  <a:pt x="2196236" y="3758696"/>
                  <a:pt x="3055031" y="3686615"/>
                  <a:pt x="3446328" y="3604236"/>
                </a:cubicBezTo>
                <a:cubicBezTo>
                  <a:pt x="3837625" y="3521858"/>
                  <a:pt x="3882934" y="3904917"/>
                  <a:pt x="3990026" y="3357101"/>
                </a:cubicBezTo>
                <a:cubicBezTo>
                  <a:pt x="4097118" y="2809285"/>
                  <a:pt x="4360729" y="867215"/>
                  <a:pt x="4088880" y="317339"/>
                </a:cubicBezTo>
                <a:cubicBezTo>
                  <a:pt x="3817031" y="-232537"/>
                  <a:pt x="2947939" y="107274"/>
                  <a:pt x="2346577" y="70204"/>
                </a:cubicBezTo>
                <a:close/>
              </a:path>
            </a:pathLst>
          </a:custGeom>
          <a:solidFill>
            <a:schemeClr val="accent1">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600" dirty="0" smtClean="0"/>
              <a:t>HORA</a:t>
            </a:r>
            <a:endParaRPr lang="en-US" sz="9600" dirty="0"/>
          </a:p>
        </p:txBody>
      </p:sp>
    </p:spTree>
    <p:extLst>
      <p:ext uri="{BB962C8B-B14F-4D97-AF65-F5344CB8AC3E}">
        <p14:creationId xmlns:p14="http://schemas.microsoft.com/office/powerpoint/2010/main" val="117386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 drie onderdelen van HORA</a:t>
            </a:r>
          </a:p>
        </p:txBody>
      </p:sp>
      <p:sp>
        <p:nvSpPr>
          <p:cNvPr id="3" name="Content Placeholder 2"/>
          <p:cNvSpPr>
            <a:spLocks noGrp="1"/>
          </p:cNvSpPr>
          <p:nvPr>
            <p:ph idx="1"/>
          </p:nvPr>
        </p:nvSpPr>
        <p:spPr/>
        <p:txBody>
          <a:bodyPr>
            <a:normAutofit/>
          </a:bodyPr>
          <a:lstStyle/>
          <a:p>
            <a:pPr marL="0" indent="0">
              <a:buNone/>
            </a:pPr>
            <a:endParaRPr lang="en-US" sz="1400" b="1" dirty="0"/>
          </a:p>
          <a:p>
            <a:pPr marL="0" indent="0">
              <a:buNone/>
            </a:pPr>
            <a:endParaRPr lang="en-US" sz="1800" b="1" dirty="0"/>
          </a:p>
          <a:p>
            <a:pPr marL="0" indent="0">
              <a:buNone/>
            </a:pPr>
            <a:r>
              <a:rPr lang="en-US" sz="1200" b="1" dirty="0" smtClean="0"/>
              <a:t>1. </a:t>
            </a:r>
            <a:r>
              <a:rPr lang="en-US" sz="1200" b="1" dirty="0" err="1" smtClean="0"/>
              <a:t>Architectuurvisie</a:t>
            </a:r>
            <a:endParaRPr lang="en-US" sz="2000" b="1" dirty="0"/>
          </a:p>
          <a:p>
            <a:pPr marL="0" indent="0">
              <a:buNone/>
            </a:pPr>
            <a:endParaRPr lang="en-US" sz="2000" dirty="0"/>
          </a:p>
          <a:p>
            <a:pPr marL="0" indent="0">
              <a:buNone/>
            </a:pPr>
            <a:endParaRPr lang="en-US" sz="2000" b="1" dirty="0"/>
          </a:p>
          <a:p>
            <a:pPr marL="0" indent="0">
              <a:buNone/>
            </a:pPr>
            <a:endParaRPr lang="en-US" sz="1600" b="1" dirty="0"/>
          </a:p>
          <a:p>
            <a:pPr marL="0" indent="0">
              <a:buNone/>
            </a:pPr>
            <a:endParaRPr lang="en-US" sz="1200" b="1" dirty="0"/>
          </a:p>
          <a:p>
            <a:pPr marL="0" indent="0">
              <a:buNone/>
            </a:pPr>
            <a:endParaRPr lang="en-US" sz="1600" b="1" dirty="0"/>
          </a:p>
          <a:p>
            <a:pPr marL="0" indent="0">
              <a:buNone/>
            </a:pPr>
            <a:r>
              <a:rPr lang="en-US" sz="1200" b="1" dirty="0" smtClean="0"/>
              <a:t>2. </a:t>
            </a:r>
            <a:r>
              <a:rPr lang="en-US" sz="1200" b="1" dirty="0" err="1" smtClean="0"/>
              <a:t>Referentiemodellen</a:t>
            </a:r>
            <a:endParaRPr lang="en-US" sz="2000" b="1" dirty="0"/>
          </a:p>
          <a:p>
            <a:pPr marL="0" indent="0">
              <a:buNone/>
            </a:pPr>
            <a:endParaRPr lang="en-US" sz="2000" dirty="0"/>
          </a:p>
          <a:p>
            <a:pPr marL="0" indent="0">
              <a:buNone/>
            </a:pPr>
            <a:endParaRPr lang="en-US" sz="2000" b="1" dirty="0"/>
          </a:p>
          <a:p>
            <a:pPr marL="0" indent="0">
              <a:buNone/>
            </a:pPr>
            <a:endParaRPr lang="en-US" sz="1200" b="1" dirty="0"/>
          </a:p>
          <a:p>
            <a:pPr marL="0" indent="0">
              <a:buNone/>
            </a:pPr>
            <a:endParaRPr lang="en-US" sz="1400" b="1" dirty="0"/>
          </a:p>
          <a:p>
            <a:pPr marL="0" indent="0">
              <a:buNone/>
            </a:pPr>
            <a:r>
              <a:rPr lang="en-US" sz="1200" b="1" dirty="0" smtClean="0"/>
              <a:t>3. </a:t>
            </a:r>
            <a:r>
              <a:rPr lang="en-US" sz="1200" b="1" dirty="0" err="1" smtClean="0"/>
              <a:t>Implementatie</a:t>
            </a:r>
            <a:r>
              <a:rPr lang="en-US" sz="1200" b="1" dirty="0" smtClean="0"/>
              <a:t>-</a:t>
            </a:r>
            <a:r>
              <a:rPr lang="en-US" sz="1200" b="1" dirty="0"/>
              <a:t/>
            </a:r>
            <a:br>
              <a:rPr lang="en-US" sz="1200" b="1" dirty="0"/>
            </a:br>
            <a:r>
              <a:rPr lang="en-US" sz="1200" b="1" dirty="0" smtClean="0"/>
              <a:t>    </a:t>
            </a:r>
            <a:r>
              <a:rPr lang="en-US" sz="1200" b="1" dirty="0" err="1" smtClean="0"/>
              <a:t>hulpmiddelen</a:t>
            </a:r>
            <a:endParaRPr lang="en-US" sz="1800" dirty="0"/>
          </a:p>
        </p:txBody>
      </p:sp>
      <p:grpSp>
        <p:nvGrpSpPr>
          <p:cNvPr id="61" name="Group 60"/>
          <p:cNvGrpSpPr/>
          <p:nvPr/>
        </p:nvGrpSpPr>
        <p:grpSpPr>
          <a:xfrm>
            <a:off x="2374152" y="1700808"/>
            <a:ext cx="6397457" cy="4274030"/>
            <a:chOff x="12574" y="595130"/>
            <a:chExt cx="8821484" cy="5893481"/>
          </a:xfrm>
        </p:grpSpPr>
        <p:sp>
          <p:nvSpPr>
            <p:cNvPr id="4" name="Rectangle 3"/>
            <p:cNvSpPr/>
            <p:nvPr/>
          </p:nvSpPr>
          <p:spPr>
            <a:xfrm>
              <a:off x="173950" y="1747897"/>
              <a:ext cx="8514612" cy="475200"/>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sp>
          <p:nvSpPr>
            <p:cNvPr id="5" name="Isosceles Triangle 4"/>
            <p:cNvSpPr/>
            <p:nvPr/>
          </p:nvSpPr>
          <p:spPr>
            <a:xfrm>
              <a:off x="12574" y="595130"/>
              <a:ext cx="8821484" cy="1060610"/>
            </a:xfrm>
            <a:prstGeom prst="triangle">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sp>
          <p:nvSpPr>
            <p:cNvPr id="6" name="Rounded Rectangle 5"/>
            <p:cNvSpPr/>
            <p:nvPr/>
          </p:nvSpPr>
          <p:spPr>
            <a:xfrm>
              <a:off x="3623039" y="865615"/>
              <a:ext cx="1588054" cy="313200"/>
            </a:xfrm>
            <a:prstGeom prst="roundRect">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Rounded Rectangle 5"/>
            <p:cNvSpPr/>
            <p:nvPr/>
          </p:nvSpPr>
          <p:spPr>
            <a:xfrm>
              <a:off x="3651271" y="880904"/>
              <a:ext cx="1531590" cy="2826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000" kern="1200"/>
                <a:t>Ontwikkelingen</a:t>
              </a:r>
            </a:p>
          </p:txBody>
        </p:sp>
        <p:grpSp>
          <p:nvGrpSpPr>
            <p:cNvPr id="8" name="Group 7"/>
            <p:cNvGrpSpPr/>
            <p:nvPr/>
          </p:nvGrpSpPr>
          <p:grpSpPr>
            <a:xfrm>
              <a:off x="3623039" y="1257229"/>
              <a:ext cx="1588054" cy="313200"/>
              <a:chOff x="2745612" y="1670339"/>
              <a:chExt cx="1588054" cy="578342"/>
            </a:xfrm>
          </p:grpSpPr>
          <p:sp>
            <p:nvSpPr>
              <p:cNvPr id="9" name="Rounded Rectangle 8"/>
              <p:cNvSpPr/>
              <p:nvPr/>
            </p:nvSpPr>
            <p:spPr>
              <a:xfrm>
                <a:off x="2745612" y="1670339"/>
                <a:ext cx="1588054" cy="578342"/>
              </a:xfrm>
              <a:prstGeom prst="roundRect">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ounded Rectangle 7"/>
              <p:cNvSpPr/>
              <p:nvPr/>
            </p:nvSpPr>
            <p:spPr>
              <a:xfrm>
                <a:off x="2773844" y="1698571"/>
                <a:ext cx="1531590" cy="5218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000" kern="1200" dirty="0" err="1"/>
                  <a:t>Principes</a:t>
                </a:r>
                <a:endParaRPr lang="en-US" sz="1000" kern="1200" dirty="0"/>
              </a:p>
            </p:txBody>
          </p:sp>
        </p:grpSp>
        <p:grpSp>
          <p:nvGrpSpPr>
            <p:cNvPr id="11" name="Group 10"/>
            <p:cNvGrpSpPr/>
            <p:nvPr/>
          </p:nvGrpSpPr>
          <p:grpSpPr>
            <a:xfrm>
              <a:off x="256060" y="1838935"/>
              <a:ext cx="1588054" cy="312049"/>
              <a:chOff x="2745612" y="1670339"/>
              <a:chExt cx="1588054" cy="578342"/>
            </a:xfrm>
          </p:grpSpPr>
          <p:sp>
            <p:nvSpPr>
              <p:cNvPr id="12" name="Rounded Rectangle 11"/>
              <p:cNvSpPr/>
              <p:nvPr/>
            </p:nvSpPr>
            <p:spPr>
              <a:xfrm>
                <a:off x="2745612" y="1670339"/>
                <a:ext cx="1588054" cy="578342"/>
              </a:xfrm>
              <a:prstGeom prst="roundRect">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Rounded Rectangle 7"/>
              <p:cNvSpPr/>
              <p:nvPr/>
            </p:nvSpPr>
            <p:spPr>
              <a:xfrm>
                <a:off x="2773844" y="1698571"/>
                <a:ext cx="1531590" cy="5218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53340" rIns="0" bIns="53340" numCol="1" spcCol="1270" anchor="ctr" anchorCtr="0">
                <a:noAutofit/>
              </a:bodyPr>
              <a:lstStyle/>
              <a:p>
                <a:pPr lvl="0" algn="ctr" defTabSz="622300">
                  <a:lnSpc>
                    <a:spcPct val="90000"/>
                  </a:lnSpc>
                  <a:spcBef>
                    <a:spcPct val="0"/>
                  </a:spcBef>
                  <a:spcAft>
                    <a:spcPct val="35000"/>
                  </a:spcAft>
                </a:pPr>
                <a:r>
                  <a:rPr lang="en-US" sz="900" kern="1200"/>
                  <a:t>Digitaal leren &amp; werken</a:t>
                </a:r>
              </a:p>
            </p:txBody>
          </p:sp>
        </p:grpSp>
        <p:grpSp>
          <p:nvGrpSpPr>
            <p:cNvPr id="14" name="Group 13"/>
            <p:cNvGrpSpPr/>
            <p:nvPr/>
          </p:nvGrpSpPr>
          <p:grpSpPr>
            <a:xfrm>
              <a:off x="1939550" y="1838935"/>
              <a:ext cx="1588054" cy="312049"/>
              <a:chOff x="2745612" y="1670339"/>
              <a:chExt cx="1588054" cy="578342"/>
            </a:xfrm>
          </p:grpSpPr>
          <p:sp>
            <p:nvSpPr>
              <p:cNvPr id="15" name="Rounded Rectangle 14"/>
              <p:cNvSpPr/>
              <p:nvPr/>
            </p:nvSpPr>
            <p:spPr>
              <a:xfrm>
                <a:off x="2745612" y="1670339"/>
                <a:ext cx="1588054" cy="578342"/>
              </a:xfrm>
              <a:prstGeom prst="roundRect">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ounded Rectangle 7"/>
              <p:cNvSpPr/>
              <p:nvPr/>
            </p:nvSpPr>
            <p:spPr>
              <a:xfrm>
                <a:off x="2773844" y="1698571"/>
                <a:ext cx="1531590" cy="5218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900" kern="1200"/>
                  <a:t>Studentmobiliteit</a:t>
                </a:r>
              </a:p>
            </p:txBody>
          </p:sp>
        </p:grpSp>
        <p:grpSp>
          <p:nvGrpSpPr>
            <p:cNvPr id="17" name="Group 16"/>
            <p:cNvGrpSpPr/>
            <p:nvPr/>
          </p:nvGrpSpPr>
          <p:grpSpPr>
            <a:xfrm>
              <a:off x="3623039" y="1838935"/>
              <a:ext cx="1588054" cy="312049"/>
              <a:chOff x="2745612" y="1670339"/>
              <a:chExt cx="1588054" cy="578342"/>
            </a:xfrm>
          </p:grpSpPr>
          <p:sp>
            <p:nvSpPr>
              <p:cNvPr id="18" name="Rounded Rectangle 17"/>
              <p:cNvSpPr/>
              <p:nvPr/>
            </p:nvSpPr>
            <p:spPr>
              <a:xfrm>
                <a:off x="2745612" y="1670339"/>
                <a:ext cx="1588054" cy="578342"/>
              </a:xfrm>
              <a:prstGeom prst="roundRect">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Rounded Rectangle 7"/>
              <p:cNvSpPr/>
              <p:nvPr/>
            </p:nvSpPr>
            <p:spPr>
              <a:xfrm>
                <a:off x="2773844" y="1698571"/>
                <a:ext cx="1531590" cy="5218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900" kern="1200"/>
                  <a:t>Onderzoeksdata</a:t>
                </a:r>
              </a:p>
            </p:txBody>
          </p:sp>
        </p:grpSp>
        <p:grpSp>
          <p:nvGrpSpPr>
            <p:cNvPr id="20" name="Group 19"/>
            <p:cNvGrpSpPr/>
            <p:nvPr/>
          </p:nvGrpSpPr>
          <p:grpSpPr>
            <a:xfrm>
              <a:off x="5306530" y="1838935"/>
              <a:ext cx="1588054" cy="312049"/>
              <a:chOff x="2745612" y="1670339"/>
              <a:chExt cx="1588054" cy="578342"/>
            </a:xfrm>
          </p:grpSpPr>
          <p:sp>
            <p:nvSpPr>
              <p:cNvPr id="21" name="Rounded Rectangle 20"/>
              <p:cNvSpPr/>
              <p:nvPr/>
            </p:nvSpPr>
            <p:spPr>
              <a:xfrm>
                <a:off x="2745612" y="1670339"/>
                <a:ext cx="1588054" cy="578342"/>
              </a:xfrm>
              <a:prstGeom prst="roundRect">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Rounded Rectangle 7"/>
              <p:cNvSpPr/>
              <p:nvPr/>
            </p:nvSpPr>
            <p:spPr>
              <a:xfrm>
                <a:off x="2773844" y="1698571"/>
                <a:ext cx="1531590" cy="5218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900" kern="1200"/>
                  <a:t>Cloud computing</a:t>
                </a:r>
              </a:p>
            </p:txBody>
          </p:sp>
        </p:grpSp>
        <p:grpSp>
          <p:nvGrpSpPr>
            <p:cNvPr id="23" name="Group 22"/>
            <p:cNvGrpSpPr/>
            <p:nvPr/>
          </p:nvGrpSpPr>
          <p:grpSpPr>
            <a:xfrm>
              <a:off x="6990019" y="1838935"/>
              <a:ext cx="1588054" cy="312049"/>
              <a:chOff x="2745612" y="1670339"/>
              <a:chExt cx="1588054" cy="578342"/>
            </a:xfrm>
          </p:grpSpPr>
          <p:sp>
            <p:nvSpPr>
              <p:cNvPr id="24" name="Rounded Rectangle 23"/>
              <p:cNvSpPr/>
              <p:nvPr/>
            </p:nvSpPr>
            <p:spPr>
              <a:xfrm>
                <a:off x="2745612" y="1670339"/>
                <a:ext cx="1588054" cy="578342"/>
              </a:xfrm>
              <a:prstGeom prst="roundRect">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Rounded Rectangle 7"/>
              <p:cNvSpPr/>
              <p:nvPr/>
            </p:nvSpPr>
            <p:spPr>
              <a:xfrm>
                <a:off x="2773844" y="1698571"/>
                <a:ext cx="1531590" cy="5218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900" kern="1200"/>
                  <a:t>Integratie</a:t>
                </a:r>
              </a:p>
            </p:txBody>
          </p:sp>
        </p:grpSp>
        <p:sp>
          <p:nvSpPr>
            <p:cNvPr id="26" name="Rectangle 25"/>
            <p:cNvSpPr/>
            <p:nvPr/>
          </p:nvSpPr>
          <p:spPr>
            <a:xfrm>
              <a:off x="520947" y="2527238"/>
              <a:ext cx="1934764" cy="2782673"/>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sp>
          <p:nvSpPr>
            <p:cNvPr id="27" name="Rectangle 26"/>
            <p:cNvSpPr/>
            <p:nvPr/>
          </p:nvSpPr>
          <p:spPr>
            <a:xfrm>
              <a:off x="3453902" y="2527238"/>
              <a:ext cx="1934764" cy="2782673"/>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sp>
          <p:nvSpPr>
            <p:cNvPr id="28" name="Rectangle 27"/>
            <p:cNvSpPr/>
            <p:nvPr/>
          </p:nvSpPr>
          <p:spPr>
            <a:xfrm>
              <a:off x="6393398" y="2527238"/>
              <a:ext cx="1934764" cy="2782673"/>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sp>
          <p:nvSpPr>
            <p:cNvPr id="29" name="Rounded Rectangle 28"/>
            <p:cNvSpPr/>
            <p:nvPr/>
          </p:nvSpPr>
          <p:spPr>
            <a:xfrm>
              <a:off x="724347" y="2858730"/>
              <a:ext cx="1547812" cy="716699"/>
            </a:xfrm>
            <a:prstGeom prst="roundRect">
              <a:avLst>
                <a:gd name="adj" fmla="val 10000"/>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0" name="Rounded Rectangle 6"/>
            <p:cNvSpPr/>
            <p:nvPr/>
          </p:nvSpPr>
          <p:spPr>
            <a:xfrm>
              <a:off x="739621" y="2858730"/>
              <a:ext cx="1501042" cy="6747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000" kern="1200">
                  <a:solidFill>
                    <a:schemeClr val="tx1"/>
                  </a:solidFill>
                </a:rPr>
                <a:t>Businessmodel</a:t>
              </a:r>
            </a:p>
          </p:txBody>
        </p:sp>
        <p:sp>
          <p:nvSpPr>
            <p:cNvPr id="31" name="Rounded Rectangle 30"/>
            <p:cNvSpPr/>
            <p:nvPr/>
          </p:nvSpPr>
          <p:spPr>
            <a:xfrm>
              <a:off x="724347" y="3685690"/>
              <a:ext cx="1547812" cy="716699"/>
            </a:xfrm>
            <a:prstGeom prst="roundRect">
              <a:avLst>
                <a:gd name="adj" fmla="val 10000"/>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2" name="Rounded Rectangle 8"/>
            <p:cNvSpPr/>
            <p:nvPr/>
          </p:nvSpPr>
          <p:spPr>
            <a:xfrm>
              <a:off x="739621" y="3685690"/>
              <a:ext cx="1501042" cy="6747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000" kern="1200">
                  <a:solidFill>
                    <a:schemeClr val="tx1"/>
                  </a:solidFill>
                </a:rPr>
                <a:t>Bedrijfsfuncties</a:t>
              </a:r>
            </a:p>
          </p:txBody>
        </p:sp>
        <p:sp>
          <p:nvSpPr>
            <p:cNvPr id="33" name="Rounded Rectangle 32"/>
            <p:cNvSpPr/>
            <p:nvPr/>
          </p:nvSpPr>
          <p:spPr>
            <a:xfrm>
              <a:off x="724347" y="4491279"/>
              <a:ext cx="1547812" cy="716699"/>
            </a:xfrm>
            <a:prstGeom prst="roundRect">
              <a:avLst>
                <a:gd name="adj" fmla="val 10000"/>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4" name="Rounded Rectangle 10"/>
            <p:cNvSpPr/>
            <p:nvPr/>
          </p:nvSpPr>
          <p:spPr>
            <a:xfrm>
              <a:off x="739621" y="4512650"/>
              <a:ext cx="1501042" cy="6747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000" kern="1200">
                  <a:solidFill>
                    <a:schemeClr val="tx1"/>
                  </a:solidFill>
                </a:rPr>
                <a:t>Bedrijfsprocessen</a:t>
              </a:r>
            </a:p>
          </p:txBody>
        </p:sp>
        <p:sp>
          <p:nvSpPr>
            <p:cNvPr id="35" name="Rounded Rectangle 34"/>
            <p:cNvSpPr/>
            <p:nvPr/>
          </p:nvSpPr>
          <p:spPr>
            <a:xfrm>
              <a:off x="3643160" y="2838874"/>
              <a:ext cx="1547812" cy="1099941"/>
            </a:xfrm>
            <a:prstGeom prst="roundRect">
              <a:avLst>
                <a:gd name="adj" fmla="val 10000"/>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6" name="Rounded Rectangle 14"/>
            <p:cNvSpPr/>
            <p:nvPr/>
          </p:nvSpPr>
          <p:spPr>
            <a:xfrm>
              <a:off x="3679049" y="2871090"/>
              <a:ext cx="1476034" cy="10355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000" kern="1200">
                  <a:solidFill>
                    <a:srgbClr val="000000"/>
                  </a:solidFill>
                </a:rPr>
                <a:t>Informatie</a:t>
              </a:r>
            </a:p>
          </p:txBody>
        </p:sp>
        <p:sp>
          <p:nvSpPr>
            <p:cNvPr id="37" name="Rounded Rectangle 36"/>
            <p:cNvSpPr/>
            <p:nvPr/>
          </p:nvSpPr>
          <p:spPr>
            <a:xfrm>
              <a:off x="3643160" y="4108037"/>
              <a:ext cx="1547812" cy="1099941"/>
            </a:xfrm>
            <a:prstGeom prst="roundRect">
              <a:avLst>
                <a:gd name="adj" fmla="val 10000"/>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8" name="Rounded Rectangle 16"/>
            <p:cNvSpPr/>
            <p:nvPr/>
          </p:nvSpPr>
          <p:spPr>
            <a:xfrm>
              <a:off x="3679049" y="4140253"/>
              <a:ext cx="1476034" cy="10355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000" kern="1200">
                  <a:solidFill>
                    <a:srgbClr val="000000"/>
                  </a:solidFill>
                </a:rPr>
                <a:t>Applicaties</a:t>
              </a:r>
            </a:p>
          </p:txBody>
        </p:sp>
        <p:sp>
          <p:nvSpPr>
            <p:cNvPr id="39" name="Rounded Rectangle 18"/>
            <p:cNvSpPr/>
            <p:nvPr/>
          </p:nvSpPr>
          <p:spPr>
            <a:xfrm>
              <a:off x="6401755" y="2530444"/>
              <a:ext cx="1934765" cy="8436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t" anchorCtr="0">
              <a:noAutofit/>
            </a:bodyPr>
            <a:lstStyle/>
            <a:p>
              <a:pPr lvl="0" algn="ctr" defTabSz="666750">
                <a:lnSpc>
                  <a:spcPct val="90000"/>
                </a:lnSpc>
                <a:spcBef>
                  <a:spcPct val="0"/>
                </a:spcBef>
                <a:spcAft>
                  <a:spcPct val="35000"/>
                </a:spcAft>
              </a:pPr>
              <a:r>
                <a:rPr lang="en-US" sz="1000" kern="1200"/>
                <a:t>Technologie</a:t>
              </a:r>
              <a:endParaRPr lang="en-US" sz="1050" kern="1200"/>
            </a:p>
          </p:txBody>
        </p:sp>
        <p:sp>
          <p:nvSpPr>
            <p:cNvPr id="40" name="Rounded Rectangle 39"/>
            <p:cNvSpPr/>
            <p:nvPr/>
          </p:nvSpPr>
          <p:spPr>
            <a:xfrm>
              <a:off x="6595231" y="2837270"/>
              <a:ext cx="1547812" cy="2371243"/>
            </a:xfrm>
            <a:prstGeom prst="roundRect">
              <a:avLst>
                <a:gd name="adj" fmla="val 10000"/>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1" name="Rounded Rectangle 20"/>
            <p:cNvSpPr/>
            <p:nvPr/>
          </p:nvSpPr>
          <p:spPr>
            <a:xfrm>
              <a:off x="6640565" y="2877964"/>
              <a:ext cx="1457144" cy="22898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000" kern="1200">
                  <a:solidFill>
                    <a:srgbClr val="000000"/>
                  </a:solidFill>
                </a:rPr>
                <a:t>Applicatieplatform</a:t>
              </a:r>
            </a:p>
          </p:txBody>
        </p:sp>
        <p:sp>
          <p:nvSpPr>
            <p:cNvPr id="42" name="Rounded Rectangle 18"/>
            <p:cNvSpPr/>
            <p:nvPr/>
          </p:nvSpPr>
          <p:spPr>
            <a:xfrm>
              <a:off x="3449684" y="2530444"/>
              <a:ext cx="1934765" cy="8436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t" anchorCtr="0">
              <a:noAutofit/>
            </a:bodyPr>
            <a:lstStyle/>
            <a:p>
              <a:pPr lvl="0" algn="ctr" defTabSz="666750">
                <a:lnSpc>
                  <a:spcPct val="90000"/>
                </a:lnSpc>
                <a:spcBef>
                  <a:spcPct val="0"/>
                </a:spcBef>
                <a:spcAft>
                  <a:spcPct val="35000"/>
                </a:spcAft>
              </a:pPr>
              <a:r>
                <a:rPr lang="en-US" sz="1000" kern="1200"/>
                <a:t>Informatievoorziening</a:t>
              </a:r>
              <a:endParaRPr lang="en-US" sz="1050" kern="1200"/>
            </a:p>
          </p:txBody>
        </p:sp>
        <p:sp>
          <p:nvSpPr>
            <p:cNvPr id="43" name="Rounded Rectangle 18"/>
            <p:cNvSpPr/>
            <p:nvPr/>
          </p:nvSpPr>
          <p:spPr>
            <a:xfrm>
              <a:off x="522760" y="2522622"/>
              <a:ext cx="1934765" cy="8436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t" anchorCtr="0">
              <a:noAutofit/>
            </a:bodyPr>
            <a:lstStyle/>
            <a:p>
              <a:pPr lvl="0" algn="ctr" defTabSz="666750">
                <a:lnSpc>
                  <a:spcPct val="90000"/>
                </a:lnSpc>
                <a:spcBef>
                  <a:spcPct val="0"/>
                </a:spcBef>
                <a:spcAft>
                  <a:spcPct val="35000"/>
                </a:spcAft>
              </a:pPr>
              <a:r>
                <a:rPr lang="en-US" sz="1000" kern="1200"/>
                <a:t>Business</a:t>
              </a:r>
              <a:endParaRPr lang="en-US" sz="1050" kern="1200"/>
            </a:p>
          </p:txBody>
        </p:sp>
        <p:sp>
          <p:nvSpPr>
            <p:cNvPr id="44" name="Rectangle 43"/>
            <p:cNvSpPr/>
            <p:nvPr/>
          </p:nvSpPr>
          <p:spPr>
            <a:xfrm>
              <a:off x="236815" y="5594274"/>
              <a:ext cx="8341258" cy="475470"/>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grpSp>
          <p:nvGrpSpPr>
            <p:cNvPr id="45" name="Group 44"/>
            <p:cNvGrpSpPr/>
            <p:nvPr/>
          </p:nvGrpSpPr>
          <p:grpSpPr>
            <a:xfrm>
              <a:off x="683542" y="5683916"/>
              <a:ext cx="1588054" cy="312049"/>
              <a:chOff x="2745612" y="1670339"/>
              <a:chExt cx="1588054" cy="578342"/>
            </a:xfrm>
          </p:grpSpPr>
          <p:sp>
            <p:nvSpPr>
              <p:cNvPr id="46" name="Rounded Rectangle 45"/>
              <p:cNvSpPr/>
              <p:nvPr/>
            </p:nvSpPr>
            <p:spPr>
              <a:xfrm>
                <a:off x="2745612" y="1670339"/>
                <a:ext cx="1588054" cy="578342"/>
              </a:xfrm>
              <a:prstGeom prst="roundRect">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7" name="Rounded Rectangle 7"/>
              <p:cNvSpPr/>
              <p:nvPr/>
            </p:nvSpPr>
            <p:spPr>
              <a:xfrm>
                <a:off x="2773844" y="1698571"/>
                <a:ext cx="1531590" cy="5218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53340" rIns="0" bIns="53340" numCol="1" spcCol="1270" anchor="ctr" anchorCtr="0">
                <a:noAutofit/>
              </a:bodyPr>
              <a:lstStyle/>
              <a:p>
                <a:pPr lvl="0" algn="ctr" defTabSz="622300">
                  <a:lnSpc>
                    <a:spcPct val="90000"/>
                  </a:lnSpc>
                  <a:spcBef>
                    <a:spcPct val="0"/>
                  </a:spcBef>
                  <a:spcAft>
                    <a:spcPct val="35000"/>
                  </a:spcAft>
                </a:pPr>
                <a:r>
                  <a:rPr lang="en-US" sz="900" kern="1200"/>
                  <a:t>Enterprise-architectuur</a:t>
                </a:r>
              </a:p>
            </p:txBody>
          </p:sp>
        </p:grpSp>
        <p:grpSp>
          <p:nvGrpSpPr>
            <p:cNvPr id="48" name="Group 47"/>
            <p:cNvGrpSpPr/>
            <p:nvPr/>
          </p:nvGrpSpPr>
          <p:grpSpPr>
            <a:xfrm>
              <a:off x="3623039" y="5683916"/>
              <a:ext cx="1588054" cy="312049"/>
              <a:chOff x="2745612" y="1670339"/>
              <a:chExt cx="1588054" cy="578342"/>
            </a:xfrm>
          </p:grpSpPr>
          <p:sp>
            <p:nvSpPr>
              <p:cNvPr id="49" name="Rounded Rectangle 48"/>
              <p:cNvSpPr/>
              <p:nvPr/>
            </p:nvSpPr>
            <p:spPr>
              <a:xfrm>
                <a:off x="2745612" y="1670339"/>
                <a:ext cx="1588054" cy="578342"/>
              </a:xfrm>
              <a:prstGeom prst="roundRect">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0" name="Rounded Rectangle 7"/>
              <p:cNvSpPr/>
              <p:nvPr/>
            </p:nvSpPr>
            <p:spPr>
              <a:xfrm>
                <a:off x="2773844" y="1698571"/>
                <a:ext cx="1531590" cy="5218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900" kern="1200"/>
                  <a:t>Gebruik van HORA</a:t>
                </a:r>
              </a:p>
            </p:txBody>
          </p:sp>
        </p:grpSp>
        <p:grpSp>
          <p:nvGrpSpPr>
            <p:cNvPr id="51" name="Group 50"/>
            <p:cNvGrpSpPr/>
            <p:nvPr/>
          </p:nvGrpSpPr>
          <p:grpSpPr>
            <a:xfrm>
              <a:off x="6575110" y="5683916"/>
              <a:ext cx="1588054" cy="312049"/>
              <a:chOff x="2745612" y="1670339"/>
              <a:chExt cx="1588054" cy="578342"/>
            </a:xfrm>
          </p:grpSpPr>
          <p:sp>
            <p:nvSpPr>
              <p:cNvPr id="52" name="Rounded Rectangle 51"/>
              <p:cNvSpPr/>
              <p:nvPr/>
            </p:nvSpPr>
            <p:spPr>
              <a:xfrm>
                <a:off x="2745612" y="1670339"/>
                <a:ext cx="1588054" cy="578342"/>
              </a:xfrm>
              <a:prstGeom prst="roundRect">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3" name="Rounded Rectangle 7"/>
              <p:cNvSpPr/>
              <p:nvPr/>
            </p:nvSpPr>
            <p:spPr>
              <a:xfrm>
                <a:off x="2773844" y="1698571"/>
                <a:ext cx="1531590" cy="5218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900" kern="1200"/>
                  <a:t>Competentie-ontwikkeling</a:t>
                </a:r>
              </a:p>
            </p:txBody>
          </p:sp>
        </p:grpSp>
        <p:sp>
          <p:nvSpPr>
            <p:cNvPr id="54" name="Rectangle 53"/>
            <p:cNvSpPr/>
            <p:nvPr/>
          </p:nvSpPr>
          <p:spPr>
            <a:xfrm>
              <a:off x="82705" y="6143605"/>
              <a:ext cx="8668722" cy="345006"/>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sp>
          <p:nvSpPr>
            <p:cNvPr id="55" name="Rectangle 54"/>
            <p:cNvSpPr/>
            <p:nvPr/>
          </p:nvSpPr>
          <p:spPr>
            <a:xfrm>
              <a:off x="447126" y="2308847"/>
              <a:ext cx="2082407" cy="218688"/>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sp>
          <p:nvSpPr>
            <p:cNvPr id="56" name="Rectangle 55"/>
            <p:cNvSpPr/>
            <p:nvPr/>
          </p:nvSpPr>
          <p:spPr>
            <a:xfrm>
              <a:off x="447126" y="5291184"/>
              <a:ext cx="2082407" cy="218688"/>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sp>
          <p:nvSpPr>
            <p:cNvPr id="57" name="Rectangle 56"/>
            <p:cNvSpPr/>
            <p:nvPr/>
          </p:nvSpPr>
          <p:spPr>
            <a:xfrm>
              <a:off x="3380081" y="2311756"/>
              <a:ext cx="2082407" cy="218688"/>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sp>
          <p:nvSpPr>
            <p:cNvPr id="58" name="Rectangle 57"/>
            <p:cNvSpPr/>
            <p:nvPr/>
          </p:nvSpPr>
          <p:spPr>
            <a:xfrm>
              <a:off x="3380081" y="5294093"/>
              <a:ext cx="2082407" cy="218688"/>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sp>
          <p:nvSpPr>
            <p:cNvPr id="59" name="Rectangle 58"/>
            <p:cNvSpPr/>
            <p:nvPr/>
          </p:nvSpPr>
          <p:spPr>
            <a:xfrm>
              <a:off x="6319577" y="2311756"/>
              <a:ext cx="2082407" cy="218688"/>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sp>
          <p:nvSpPr>
            <p:cNvPr id="60" name="Rectangle 59"/>
            <p:cNvSpPr/>
            <p:nvPr/>
          </p:nvSpPr>
          <p:spPr>
            <a:xfrm>
              <a:off x="6319577" y="5294093"/>
              <a:ext cx="2082407" cy="218688"/>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grpSp>
      <p:sp>
        <p:nvSpPr>
          <p:cNvPr id="62" name="Left Brace 61"/>
          <p:cNvSpPr/>
          <p:nvPr/>
        </p:nvSpPr>
        <p:spPr>
          <a:xfrm>
            <a:off x="2123728" y="1772817"/>
            <a:ext cx="216024" cy="1080120"/>
          </a:xfrm>
          <a:prstGeom prst="leftBrace">
            <a:avLst/>
          </a:prstGeom>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64" name="Left Brace 63"/>
          <p:cNvSpPr/>
          <p:nvPr/>
        </p:nvSpPr>
        <p:spPr>
          <a:xfrm>
            <a:off x="2123728" y="2924944"/>
            <a:ext cx="216024" cy="2304256"/>
          </a:xfrm>
          <a:prstGeom prst="leftBrace">
            <a:avLst/>
          </a:prstGeom>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65" name="Left Brace 64"/>
          <p:cNvSpPr/>
          <p:nvPr/>
        </p:nvSpPr>
        <p:spPr>
          <a:xfrm>
            <a:off x="2123728" y="5301209"/>
            <a:ext cx="216024" cy="648072"/>
          </a:xfrm>
          <a:prstGeom prst="leftBrace">
            <a:avLst/>
          </a:prstGeom>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a:lstStyle/>
          <a:p>
            <a:endParaRPr lang="en-US"/>
          </a:p>
        </p:txBody>
      </p:sp>
    </p:spTree>
    <p:extLst>
      <p:ext uri="{BB962C8B-B14F-4D97-AF65-F5344CB8AC3E}">
        <p14:creationId xmlns:p14="http://schemas.microsoft.com/office/powerpoint/2010/main" val="7284339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 drie onderdelen van HORA</a:t>
            </a:r>
          </a:p>
        </p:txBody>
      </p:sp>
      <p:sp>
        <p:nvSpPr>
          <p:cNvPr id="3" name="Content Placeholder 2"/>
          <p:cNvSpPr>
            <a:spLocks noGrp="1"/>
          </p:cNvSpPr>
          <p:nvPr>
            <p:ph idx="1"/>
          </p:nvPr>
        </p:nvSpPr>
        <p:spPr/>
        <p:txBody>
          <a:bodyPr>
            <a:normAutofit/>
          </a:bodyPr>
          <a:lstStyle/>
          <a:p>
            <a:pPr marL="0" indent="0">
              <a:buNone/>
            </a:pPr>
            <a:endParaRPr lang="en-US" sz="1400" b="1"/>
          </a:p>
          <a:p>
            <a:pPr marL="0" indent="0">
              <a:buNone/>
            </a:pPr>
            <a:endParaRPr lang="en-US" sz="1800" b="1"/>
          </a:p>
          <a:p>
            <a:pPr marL="0" indent="0">
              <a:buNone/>
            </a:pPr>
            <a:r>
              <a:rPr lang="en-US" sz="1200" b="1"/>
              <a:t>Architectuurvisie</a:t>
            </a:r>
            <a:endParaRPr lang="en-US" sz="2000" b="1"/>
          </a:p>
          <a:p>
            <a:pPr marL="0" indent="0">
              <a:buNone/>
            </a:pPr>
            <a:endParaRPr lang="en-US" sz="2000"/>
          </a:p>
          <a:p>
            <a:pPr marL="0" indent="0">
              <a:buNone/>
            </a:pPr>
            <a:endParaRPr lang="en-US" sz="2000" b="1"/>
          </a:p>
          <a:p>
            <a:pPr marL="0" indent="0">
              <a:buNone/>
            </a:pPr>
            <a:endParaRPr lang="en-US" sz="1600" b="1"/>
          </a:p>
          <a:p>
            <a:pPr marL="0" indent="0">
              <a:buNone/>
            </a:pPr>
            <a:endParaRPr lang="en-US" sz="1200" b="1"/>
          </a:p>
          <a:p>
            <a:pPr marL="0" indent="0">
              <a:buNone/>
            </a:pPr>
            <a:endParaRPr lang="en-US" sz="1600" b="1"/>
          </a:p>
          <a:p>
            <a:pPr marL="0" indent="0">
              <a:buNone/>
            </a:pPr>
            <a:r>
              <a:rPr lang="en-US" sz="1200" b="1"/>
              <a:t>Referentiemodellen</a:t>
            </a:r>
            <a:endParaRPr lang="en-US" sz="2000" b="1"/>
          </a:p>
          <a:p>
            <a:pPr marL="0" indent="0">
              <a:buNone/>
            </a:pPr>
            <a:endParaRPr lang="en-US" sz="2000"/>
          </a:p>
          <a:p>
            <a:pPr marL="0" indent="0">
              <a:buNone/>
            </a:pPr>
            <a:endParaRPr lang="en-US" sz="2000" b="1"/>
          </a:p>
          <a:p>
            <a:pPr marL="0" indent="0">
              <a:buNone/>
            </a:pPr>
            <a:endParaRPr lang="en-US" sz="1200" b="1"/>
          </a:p>
          <a:p>
            <a:pPr marL="0" indent="0">
              <a:buNone/>
            </a:pPr>
            <a:endParaRPr lang="en-US" sz="1400" b="1"/>
          </a:p>
          <a:p>
            <a:pPr marL="0" indent="0">
              <a:buNone/>
            </a:pPr>
            <a:r>
              <a:rPr lang="en-US" sz="1200" b="1"/>
              <a:t>Implementatie-</a:t>
            </a:r>
            <a:br>
              <a:rPr lang="en-US" sz="1200" b="1"/>
            </a:br>
            <a:r>
              <a:rPr lang="en-US" sz="1200" b="1"/>
              <a:t>hulpmiddelen</a:t>
            </a:r>
            <a:endParaRPr lang="en-US" sz="1800"/>
          </a:p>
        </p:txBody>
      </p:sp>
      <p:grpSp>
        <p:nvGrpSpPr>
          <p:cNvPr id="61" name="Group 60"/>
          <p:cNvGrpSpPr/>
          <p:nvPr/>
        </p:nvGrpSpPr>
        <p:grpSpPr>
          <a:xfrm>
            <a:off x="2374152" y="1700808"/>
            <a:ext cx="6397457" cy="4274030"/>
            <a:chOff x="12574" y="595130"/>
            <a:chExt cx="8821484" cy="5893481"/>
          </a:xfrm>
        </p:grpSpPr>
        <p:sp>
          <p:nvSpPr>
            <p:cNvPr id="4" name="Rectangle 3"/>
            <p:cNvSpPr/>
            <p:nvPr/>
          </p:nvSpPr>
          <p:spPr>
            <a:xfrm>
              <a:off x="173950" y="1747897"/>
              <a:ext cx="8514612" cy="475200"/>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sp>
          <p:nvSpPr>
            <p:cNvPr id="5" name="Isosceles Triangle 4"/>
            <p:cNvSpPr/>
            <p:nvPr/>
          </p:nvSpPr>
          <p:spPr>
            <a:xfrm>
              <a:off x="12574" y="595130"/>
              <a:ext cx="8821484" cy="1060610"/>
            </a:xfrm>
            <a:prstGeom prst="triangle">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sp>
          <p:nvSpPr>
            <p:cNvPr id="6" name="Rounded Rectangle 5"/>
            <p:cNvSpPr/>
            <p:nvPr/>
          </p:nvSpPr>
          <p:spPr>
            <a:xfrm>
              <a:off x="3623039" y="865615"/>
              <a:ext cx="1588054" cy="313200"/>
            </a:xfrm>
            <a:prstGeom prst="roundRect">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Rounded Rectangle 5"/>
            <p:cNvSpPr/>
            <p:nvPr/>
          </p:nvSpPr>
          <p:spPr>
            <a:xfrm>
              <a:off x="3651271" y="880904"/>
              <a:ext cx="1531590" cy="2826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000" kern="1200"/>
                <a:t>Ontwikkelingen</a:t>
              </a:r>
            </a:p>
          </p:txBody>
        </p:sp>
        <p:sp>
          <p:nvSpPr>
            <p:cNvPr id="9" name="Rounded Rectangle 8"/>
            <p:cNvSpPr/>
            <p:nvPr/>
          </p:nvSpPr>
          <p:spPr>
            <a:xfrm>
              <a:off x="3623039" y="1257229"/>
              <a:ext cx="1588054" cy="313200"/>
            </a:xfrm>
            <a:prstGeom prst="roundRect">
              <a:avLst/>
            </a:prstGeom>
            <a:solidFill>
              <a:srgbClr val="FFFF00">
                <a:alpha val="90000"/>
              </a:srgbClr>
            </a:solidFill>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r>
                <a:rPr lang="nl-NL" sz="1000" dirty="0" smtClean="0"/>
                <a:t>Principes</a:t>
              </a:r>
              <a:endParaRPr lang="en-US" sz="1000" dirty="0"/>
            </a:p>
          </p:txBody>
        </p:sp>
        <p:grpSp>
          <p:nvGrpSpPr>
            <p:cNvPr id="11" name="Group 10"/>
            <p:cNvGrpSpPr/>
            <p:nvPr/>
          </p:nvGrpSpPr>
          <p:grpSpPr>
            <a:xfrm>
              <a:off x="256060" y="1838935"/>
              <a:ext cx="1588054" cy="312049"/>
              <a:chOff x="2745612" y="1670339"/>
              <a:chExt cx="1588054" cy="578342"/>
            </a:xfrm>
          </p:grpSpPr>
          <p:sp>
            <p:nvSpPr>
              <p:cNvPr id="12" name="Rounded Rectangle 11"/>
              <p:cNvSpPr/>
              <p:nvPr/>
            </p:nvSpPr>
            <p:spPr>
              <a:xfrm>
                <a:off x="2745612" y="1670339"/>
                <a:ext cx="1588054" cy="578342"/>
              </a:xfrm>
              <a:prstGeom prst="roundRect">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Rounded Rectangle 7"/>
              <p:cNvSpPr/>
              <p:nvPr/>
            </p:nvSpPr>
            <p:spPr>
              <a:xfrm>
                <a:off x="2773844" y="1698571"/>
                <a:ext cx="1531590" cy="5218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53340" rIns="0" bIns="53340" numCol="1" spcCol="1270" anchor="ctr" anchorCtr="0">
                <a:noAutofit/>
              </a:bodyPr>
              <a:lstStyle/>
              <a:p>
                <a:pPr lvl="0" algn="ctr" defTabSz="622300">
                  <a:lnSpc>
                    <a:spcPct val="90000"/>
                  </a:lnSpc>
                  <a:spcBef>
                    <a:spcPct val="0"/>
                  </a:spcBef>
                  <a:spcAft>
                    <a:spcPct val="35000"/>
                  </a:spcAft>
                </a:pPr>
                <a:r>
                  <a:rPr lang="en-US" sz="900" kern="1200"/>
                  <a:t>Digitaal leren &amp; werken</a:t>
                </a:r>
              </a:p>
            </p:txBody>
          </p:sp>
        </p:grpSp>
        <p:grpSp>
          <p:nvGrpSpPr>
            <p:cNvPr id="14" name="Group 13"/>
            <p:cNvGrpSpPr/>
            <p:nvPr/>
          </p:nvGrpSpPr>
          <p:grpSpPr>
            <a:xfrm>
              <a:off x="1939550" y="1838935"/>
              <a:ext cx="1588054" cy="312049"/>
              <a:chOff x="2745612" y="1670339"/>
              <a:chExt cx="1588054" cy="578342"/>
            </a:xfrm>
          </p:grpSpPr>
          <p:sp>
            <p:nvSpPr>
              <p:cNvPr id="15" name="Rounded Rectangle 14"/>
              <p:cNvSpPr/>
              <p:nvPr/>
            </p:nvSpPr>
            <p:spPr>
              <a:xfrm>
                <a:off x="2745612" y="1670339"/>
                <a:ext cx="1588054" cy="578342"/>
              </a:xfrm>
              <a:prstGeom prst="roundRect">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ounded Rectangle 7"/>
              <p:cNvSpPr/>
              <p:nvPr/>
            </p:nvSpPr>
            <p:spPr>
              <a:xfrm>
                <a:off x="2773844" y="1698571"/>
                <a:ext cx="1531590" cy="5218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900" kern="1200"/>
                  <a:t>Studentmobiliteit</a:t>
                </a:r>
              </a:p>
            </p:txBody>
          </p:sp>
        </p:grpSp>
        <p:grpSp>
          <p:nvGrpSpPr>
            <p:cNvPr id="17" name="Group 16"/>
            <p:cNvGrpSpPr/>
            <p:nvPr/>
          </p:nvGrpSpPr>
          <p:grpSpPr>
            <a:xfrm>
              <a:off x="3623039" y="1838935"/>
              <a:ext cx="1588054" cy="312049"/>
              <a:chOff x="2745612" y="1670339"/>
              <a:chExt cx="1588054" cy="578342"/>
            </a:xfrm>
          </p:grpSpPr>
          <p:sp>
            <p:nvSpPr>
              <p:cNvPr id="18" name="Rounded Rectangle 17"/>
              <p:cNvSpPr/>
              <p:nvPr/>
            </p:nvSpPr>
            <p:spPr>
              <a:xfrm>
                <a:off x="2745612" y="1670339"/>
                <a:ext cx="1588054" cy="578342"/>
              </a:xfrm>
              <a:prstGeom prst="roundRect">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Rounded Rectangle 7"/>
              <p:cNvSpPr/>
              <p:nvPr/>
            </p:nvSpPr>
            <p:spPr>
              <a:xfrm>
                <a:off x="2773844" y="1698571"/>
                <a:ext cx="1531590" cy="5218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900" kern="1200"/>
                  <a:t>Onderzoeksdata</a:t>
                </a:r>
              </a:p>
            </p:txBody>
          </p:sp>
        </p:grpSp>
        <p:grpSp>
          <p:nvGrpSpPr>
            <p:cNvPr id="20" name="Group 19"/>
            <p:cNvGrpSpPr/>
            <p:nvPr/>
          </p:nvGrpSpPr>
          <p:grpSpPr>
            <a:xfrm>
              <a:off x="5306530" y="1838935"/>
              <a:ext cx="1588054" cy="312049"/>
              <a:chOff x="2745612" y="1670339"/>
              <a:chExt cx="1588054" cy="578342"/>
            </a:xfrm>
          </p:grpSpPr>
          <p:sp>
            <p:nvSpPr>
              <p:cNvPr id="21" name="Rounded Rectangle 20"/>
              <p:cNvSpPr/>
              <p:nvPr/>
            </p:nvSpPr>
            <p:spPr>
              <a:xfrm>
                <a:off x="2745612" y="1670339"/>
                <a:ext cx="1588054" cy="578342"/>
              </a:xfrm>
              <a:prstGeom prst="roundRect">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Rounded Rectangle 7"/>
              <p:cNvSpPr/>
              <p:nvPr/>
            </p:nvSpPr>
            <p:spPr>
              <a:xfrm>
                <a:off x="2773844" y="1698571"/>
                <a:ext cx="1531590" cy="5218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900" kern="1200"/>
                  <a:t>Cloud computing</a:t>
                </a:r>
              </a:p>
            </p:txBody>
          </p:sp>
        </p:grpSp>
        <p:grpSp>
          <p:nvGrpSpPr>
            <p:cNvPr id="23" name="Group 22"/>
            <p:cNvGrpSpPr/>
            <p:nvPr/>
          </p:nvGrpSpPr>
          <p:grpSpPr>
            <a:xfrm>
              <a:off x="6990019" y="1838935"/>
              <a:ext cx="1588054" cy="312049"/>
              <a:chOff x="2745612" y="1670339"/>
              <a:chExt cx="1588054" cy="578342"/>
            </a:xfrm>
          </p:grpSpPr>
          <p:sp>
            <p:nvSpPr>
              <p:cNvPr id="24" name="Rounded Rectangle 23"/>
              <p:cNvSpPr/>
              <p:nvPr/>
            </p:nvSpPr>
            <p:spPr>
              <a:xfrm>
                <a:off x="2745612" y="1670339"/>
                <a:ext cx="1588054" cy="578342"/>
              </a:xfrm>
              <a:prstGeom prst="roundRect">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Rounded Rectangle 7"/>
              <p:cNvSpPr/>
              <p:nvPr/>
            </p:nvSpPr>
            <p:spPr>
              <a:xfrm>
                <a:off x="2773844" y="1698571"/>
                <a:ext cx="1531590" cy="5218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900" kern="1200"/>
                  <a:t>Integratie</a:t>
                </a:r>
              </a:p>
            </p:txBody>
          </p:sp>
        </p:grpSp>
        <p:sp>
          <p:nvSpPr>
            <p:cNvPr id="26" name="Rectangle 25"/>
            <p:cNvSpPr/>
            <p:nvPr/>
          </p:nvSpPr>
          <p:spPr>
            <a:xfrm>
              <a:off x="520947" y="2527238"/>
              <a:ext cx="1934764" cy="2782673"/>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sp>
          <p:nvSpPr>
            <p:cNvPr id="27" name="Rectangle 26"/>
            <p:cNvSpPr/>
            <p:nvPr/>
          </p:nvSpPr>
          <p:spPr>
            <a:xfrm>
              <a:off x="3453902" y="2527238"/>
              <a:ext cx="1934764" cy="2782673"/>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sp>
          <p:nvSpPr>
            <p:cNvPr id="28" name="Rectangle 27"/>
            <p:cNvSpPr/>
            <p:nvPr/>
          </p:nvSpPr>
          <p:spPr>
            <a:xfrm>
              <a:off x="6393398" y="2527238"/>
              <a:ext cx="1934764" cy="2782673"/>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sp>
          <p:nvSpPr>
            <p:cNvPr id="29" name="Rounded Rectangle 28"/>
            <p:cNvSpPr/>
            <p:nvPr/>
          </p:nvSpPr>
          <p:spPr>
            <a:xfrm>
              <a:off x="724347" y="2858730"/>
              <a:ext cx="1547812" cy="716699"/>
            </a:xfrm>
            <a:prstGeom prst="roundRect">
              <a:avLst>
                <a:gd name="adj" fmla="val 10000"/>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0" name="Rounded Rectangle 6"/>
            <p:cNvSpPr/>
            <p:nvPr/>
          </p:nvSpPr>
          <p:spPr>
            <a:xfrm>
              <a:off x="739621" y="2858730"/>
              <a:ext cx="1501042" cy="6747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000" kern="1200">
                  <a:solidFill>
                    <a:schemeClr val="tx1"/>
                  </a:solidFill>
                </a:rPr>
                <a:t>Businessmodel</a:t>
              </a:r>
            </a:p>
          </p:txBody>
        </p:sp>
        <p:sp>
          <p:nvSpPr>
            <p:cNvPr id="31" name="Rounded Rectangle 30"/>
            <p:cNvSpPr/>
            <p:nvPr/>
          </p:nvSpPr>
          <p:spPr>
            <a:xfrm>
              <a:off x="724347" y="3685690"/>
              <a:ext cx="1547812" cy="716699"/>
            </a:xfrm>
            <a:prstGeom prst="roundRect">
              <a:avLst>
                <a:gd name="adj" fmla="val 10000"/>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2" name="Rounded Rectangle 8"/>
            <p:cNvSpPr/>
            <p:nvPr/>
          </p:nvSpPr>
          <p:spPr>
            <a:xfrm>
              <a:off x="739621" y="3685690"/>
              <a:ext cx="1501042" cy="6747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000" kern="1200">
                  <a:solidFill>
                    <a:schemeClr val="tx1"/>
                  </a:solidFill>
                </a:rPr>
                <a:t>Bedrijfsfuncties</a:t>
              </a:r>
            </a:p>
          </p:txBody>
        </p:sp>
        <p:sp>
          <p:nvSpPr>
            <p:cNvPr id="33" name="Rounded Rectangle 32"/>
            <p:cNvSpPr/>
            <p:nvPr/>
          </p:nvSpPr>
          <p:spPr>
            <a:xfrm>
              <a:off x="724347" y="4491279"/>
              <a:ext cx="1547812" cy="716699"/>
            </a:xfrm>
            <a:prstGeom prst="roundRect">
              <a:avLst>
                <a:gd name="adj" fmla="val 10000"/>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4" name="Rounded Rectangle 10"/>
            <p:cNvSpPr/>
            <p:nvPr/>
          </p:nvSpPr>
          <p:spPr>
            <a:xfrm>
              <a:off x="739621" y="4512650"/>
              <a:ext cx="1501042" cy="6747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000" kern="1200">
                  <a:solidFill>
                    <a:schemeClr val="tx1"/>
                  </a:solidFill>
                </a:rPr>
                <a:t>Bedrijfsprocessen</a:t>
              </a:r>
            </a:p>
          </p:txBody>
        </p:sp>
        <p:sp>
          <p:nvSpPr>
            <p:cNvPr id="35" name="Rounded Rectangle 34"/>
            <p:cNvSpPr/>
            <p:nvPr/>
          </p:nvSpPr>
          <p:spPr>
            <a:xfrm>
              <a:off x="3643160" y="2838874"/>
              <a:ext cx="1547812" cy="1099941"/>
            </a:xfrm>
            <a:prstGeom prst="roundRect">
              <a:avLst>
                <a:gd name="adj" fmla="val 10000"/>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6" name="Rounded Rectangle 14"/>
            <p:cNvSpPr/>
            <p:nvPr/>
          </p:nvSpPr>
          <p:spPr>
            <a:xfrm>
              <a:off x="3679049" y="2871090"/>
              <a:ext cx="1476034" cy="10355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000" kern="1200">
                  <a:solidFill>
                    <a:srgbClr val="000000"/>
                  </a:solidFill>
                </a:rPr>
                <a:t>Informatie</a:t>
              </a:r>
            </a:p>
          </p:txBody>
        </p:sp>
        <p:sp>
          <p:nvSpPr>
            <p:cNvPr id="37" name="Rounded Rectangle 36"/>
            <p:cNvSpPr/>
            <p:nvPr/>
          </p:nvSpPr>
          <p:spPr>
            <a:xfrm>
              <a:off x="3643160" y="4108037"/>
              <a:ext cx="1547812" cy="1099941"/>
            </a:xfrm>
            <a:prstGeom prst="roundRect">
              <a:avLst>
                <a:gd name="adj" fmla="val 10000"/>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8" name="Rounded Rectangle 16"/>
            <p:cNvSpPr/>
            <p:nvPr/>
          </p:nvSpPr>
          <p:spPr>
            <a:xfrm>
              <a:off x="3679049" y="4140253"/>
              <a:ext cx="1476034" cy="10355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000" kern="1200">
                  <a:solidFill>
                    <a:srgbClr val="000000"/>
                  </a:solidFill>
                </a:rPr>
                <a:t>Applicaties</a:t>
              </a:r>
            </a:p>
          </p:txBody>
        </p:sp>
        <p:sp>
          <p:nvSpPr>
            <p:cNvPr id="39" name="Rounded Rectangle 18"/>
            <p:cNvSpPr/>
            <p:nvPr/>
          </p:nvSpPr>
          <p:spPr>
            <a:xfrm>
              <a:off x="6401755" y="2530444"/>
              <a:ext cx="1934765" cy="8436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t" anchorCtr="0">
              <a:noAutofit/>
            </a:bodyPr>
            <a:lstStyle/>
            <a:p>
              <a:pPr lvl="0" algn="ctr" defTabSz="666750">
                <a:lnSpc>
                  <a:spcPct val="90000"/>
                </a:lnSpc>
                <a:spcBef>
                  <a:spcPct val="0"/>
                </a:spcBef>
                <a:spcAft>
                  <a:spcPct val="35000"/>
                </a:spcAft>
              </a:pPr>
              <a:r>
                <a:rPr lang="en-US" sz="1000" kern="1200"/>
                <a:t>Technologie</a:t>
              </a:r>
              <a:endParaRPr lang="en-US" sz="1050" kern="1200"/>
            </a:p>
          </p:txBody>
        </p:sp>
        <p:sp>
          <p:nvSpPr>
            <p:cNvPr id="40" name="Rounded Rectangle 39"/>
            <p:cNvSpPr/>
            <p:nvPr/>
          </p:nvSpPr>
          <p:spPr>
            <a:xfrm>
              <a:off x="6595231" y="2837270"/>
              <a:ext cx="1547812" cy="2371243"/>
            </a:xfrm>
            <a:prstGeom prst="roundRect">
              <a:avLst>
                <a:gd name="adj" fmla="val 10000"/>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1" name="Rounded Rectangle 20"/>
            <p:cNvSpPr/>
            <p:nvPr/>
          </p:nvSpPr>
          <p:spPr>
            <a:xfrm>
              <a:off x="6640565" y="2877964"/>
              <a:ext cx="1457144" cy="22898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000" kern="1200">
                  <a:solidFill>
                    <a:srgbClr val="000000"/>
                  </a:solidFill>
                </a:rPr>
                <a:t>Applicatieplatform</a:t>
              </a:r>
            </a:p>
          </p:txBody>
        </p:sp>
        <p:sp>
          <p:nvSpPr>
            <p:cNvPr id="42" name="Rounded Rectangle 18"/>
            <p:cNvSpPr/>
            <p:nvPr/>
          </p:nvSpPr>
          <p:spPr>
            <a:xfrm>
              <a:off x="3449684" y="2530444"/>
              <a:ext cx="1934765" cy="8436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t" anchorCtr="0">
              <a:noAutofit/>
            </a:bodyPr>
            <a:lstStyle/>
            <a:p>
              <a:pPr lvl="0" algn="ctr" defTabSz="666750">
                <a:lnSpc>
                  <a:spcPct val="90000"/>
                </a:lnSpc>
                <a:spcBef>
                  <a:spcPct val="0"/>
                </a:spcBef>
                <a:spcAft>
                  <a:spcPct val="35000"/>
                </a:spcAft>
              </a:pPr>
              <a:r>
                <a:rPr lang="en-US" sz="1000" kern="1200"/>
                <a:t>Informatievoorziening</a:t>
              </a:r>
              <a:endParaRPr lang="en-US" sz="1050" kern="1200"/>
            </a:p>
          </p:txBody>
        </p:sp>
        <p:sp>
          <p:nvSpPr>
            <p:cNvPr id="43" name="Rounded Rectangle 18"/>
            <p:cNvSpPr/>
            <p:nvPr/>
          </p:nvSpPr>
          <p:spPr>
            <a:xfrm>
              <a:off x="522760" y="2522622"/>
              <a:ext cx="1934765" cy="8436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t" anchorCtr="0">
              <a:noAutofit/>
            </a:bodyPr>
            <a:lstStyle/>
            <a:p>
              <a:pPr lvl="0" algn="ctr" defTabSz="666750">
                <a:lnSpc>
                  <a:spcPct val="90000"/>
                </a:lnSpc>
                <a:spcBef>
                  <a:spcPct val="0"/>
                </a:spcBef>
                <a:spcAft>
                  <a:spcPct val="35000"/>
                </a:spcAft>
              </a:pPr>
              <a:r>
                <a:rPr lang="en-US" sz="1000" kern="1200"/>
                <a:t>Business</a:t>
              </a:r>
              <a:endParaRPr lang="en-US" sz="1050" kern="1200"/>
            </a:p>
          </p:txBody>
        </p:sp>
        <p:sp>
          <p:nvSpPr>
            <p:cNvPr id="44" name="Rectangle 43"/>
            <p:cNvSpPr/>
            <p:nvPr/>
          </p:nvSpPr>
          <p:spPr>
            <a:xfrm>
              <a:off x="236815" y="5594274"/>
              <a:ext cx="8341258" cy="475470"/>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grpSp>
          <p:nvGrpSpPr>
            <p:cNvPr id="45" name="Group 44"/>
            <p:cNvGrpSpPr/>
            <p:nvPr/>
          </p:nvGrpSpPr>
          <p:grpSpPr>
            <a:xfrm>
              <a:off x="683542" y="5683916"/>
              <a:ext cx="1588054" cy="312049"/>
              <a:chOff x="2745612" y="1670339"/>
              <a:chExt cx="1588054" cy="578342"/>
            </a:xfrm>
          </p:grpSpPr>
          <p:sp>
            <p:nvSpPr>
              <p:cNvPr id="46" name="Rounded Rectangle 45"/>
              <p:cNvSpPr/>
              <p:nvPr/>
            </p:nvSpPr>
            <p:spPr>
              <a:xfrm>
                <a:off x="2745612" y="1670339"/>
                <a:ext cx="1588054" cy="578342"/>
              </a:xfrm>
              <a:prstGeom prst="roundRect">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7" name="Rounded Rectangle 7"/>
              <p:cNvSpPr/>
              <p:nvPr/>
            </p:nvSpPr>
            <p:spPr>
              <a:xfrm>
                <a:off x="2773844" y="1698571"/>
                <a:ext cx="1531590" cy="5218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53340" rIns="0" bIns="53340" numCol="1" spcCol="1270" anchor="ctr" anchorCtr="0">
                <a:noAutofit/>
              </a:bodyPr>
              <a:lstStyle/>
              <a:p>
                <a:pPr lvl="0" algn="ctr" defTabSz="622300">
                  <a:lnSpc>
                    <a:spcPct val="90000"/>
                  </a:lnSpc>
                  <a:spcBef>
                    <a:spcPct val="0"/>
                  </a:spcBef>
                  <a:spcAft>
                    <a:spcPct val="35000"/>
                  </a:spcAft>
                </a:pPr>
                <a:r>
                  <a:rPr lang="en-US" sz="900" kern="1200"/>
                  <a:t>Enterprise-architectuur</a:t>
                </a:r>
              </a:p>
            </p:txBody>
          </p:sp>
        </p:grpSp>
        <p:grpSp>
          <p:nvGrpSpPr>
            <p:cNvPr id="48" name="Group 47"/>
            <p:cNvGrpSpPr/>
            <p:nvPr/>
          </p:nvGrpSpPr>
          <p:grpSpPr>
            <a:xfrm>
              <a:off x="3623039" y="5683916"/>
              <a:ext cx="1588054" cy="312049"/>
              <a:chOff x="2745612" y="1670339"/>
              <a:chExt cx="1588054" cy="578342"/>
            </a:xfrm>
          </p:grpSpPr>
          <p:sp>
            <p:nvSpPr>
              <p:cNvPr id="49" name="Rounded Rectangle 48"/>
              <p:cNvSpPr/>
              <p:nvPr/>
            </p:nvSpPr>
            <p:spPr>
              <a:xfrm>
                <a:off x="2745612" y="1670339"/>
                <a:ext cx="1588054" cy="578342"/>
              </a:xfrm>
              <a:prstGeom prst="roundRect">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0" name="Rounded Rectangle 7"/>
              <p:cNvSpPr/>
              <p:nvPr/>
            </p:nvSpPr>
            <p:spPr>
              <a:xfrm>
                <a:off x="2773844" y="1698571"/>
                <a:ext cx="1531590" cy="5218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900" kern="1200"/>
                  <a:t>Gebruik van HORA</a:t>
                </a:r>
              </a:p>
            </p:txBody>
          </p:sp>
        </p:grpSp>
        <p:grpSp>
          <p:nvGrpSpPr>
            <p:cNvPr id="51" name="Group 50"/>
            <p:cNvGrpSpPr/>
            <p:nvPr/>
          </p:nvGrpSpPr>
          <p:grpSpPr>
            <a:xfrm>
              <a:off x="6575110" y="5683916"/>
              <a:ext cx="1588054" cy="312049"/>
              <a:chOff x="2745612" y="1670339"/>
              <a:chExt cx="1588054" cy="578342"/>
            </a:xfrm>
          </p:grpSpPr>
          <p:sp>
            <p:nvSpPr>
              <p:cNvPr id="52" name="Rounded Rectangle 51"/>
              <p:cNvSpPr/>
              <p:nvPr/>
            </p:nvSpPr>
            <p:spPr>
              <a:xfrm>
                <a:off x="2745612" y="1670339"/>
                <a:ext cx="1588054" cy="578342"/>
              </a:xfrm>
              <a:prstGeom prst="roundRect">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3" name="Rounded Rectangle 7"/>
              <p:cNvSpPr/>
              <p:nvPr/>
            </p:nvSpPr>
            <p:spPr>
              <a:xfrm>
                <a:off x="2773844" y="1698571"/>
                <a:ext cx="1531590" cy="5218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900" kern="1200"/>
                  <a:t>Competentie-ontwikkeling</a:t>
                </a:r>
              </a:p>
            </p:txBody>
          </p:sp>
        </p:grpSp>
        <p:sp>
          <p:nvSpPr>
            <p:cNvPr id="54" name="Rectangle 53"/>
            <p:cNvSpPr/>
            <p:nvPr/>
          </p:nvSpPr>
          <p:spPr>
            <a:xfrm>
              <a:off x="82705" y="6143605"/>
              <a:ext cx="8668722" cy="345006"/>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sp>
          <p:nvSpPr>
            <p:cNvPr id="55" name="Rectangle 54"/>
            <p:cNvSpPr/>
            <p:nvPr/>
          </p:nvSpPr>
          <p:spPr>
            <a:xfrm>
              <a:off x="447126" y="2308847"/>
              <a:ext cx="2082407" cy="218688"/>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sp>
          <p:nvSpPr>
            <p:cNvPr id="56" name="Rectangle 55"/>
            <p:cNvSpPr/>
            <p:nvPr/>
          </p:nvSpPr>
          <p:spPr>
            <a:xfrm>
              <a:off x="447126" y="5291184"/>
              <a:ext cx="2082407" cy="218688"/>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sp>
          <p:nvSpPr>
            <p:cNvPr id="57" name="Rectangle 56"/>
            <p:cNvSpPr/>
            <p:nvPr/>
          </p:nvSpPr>
          <p:spPr>
            <a:xfrm>
              <a:off x="3380081" y="2311756"/>
              <a:ext cx="2082407" cy="218688"/>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sp>
          <p:nvSpPr>
            <p:cNvPr id="58" name="Rectangle 57"/>
            <p:cNvSpPr/>
            <p:nvPr/>
          </p:nvSpPr>
          <p:spPr>
            <a:xfrm>
              <a:off x="3380081" y="5294093"/>
              <a:ext cx="2082407" cy="218688"/>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sp>
          <p:nvSpPr>
            <p:cNvPr id="59" name="Rectangle 58"/>
            <p:cNvSpPr/>
            <p:nvPr/>
          </p:nvSpPr>
          <p:spPr>
            <a:xfrm>
              <a:off x="6319577" y="2311756"/>
              <a:ext cx="2082407" cy="218688"/>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sp>
          <p:nvSpPr>
            <p:cNvPr id="60" name="Rectangle 59"/>
            <p:cNvSpPr/>
            <p:nvPr/>
          </p:nvSpPr>
          <p:spPr>
            <a:xfrm>
              <a:off x="6319577" y="5294093"/>
              <a:ext cx="2082407" cy="218688"/>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grpSp>
      <p:sp>
        <p:nvSpPr>
          <p:cNvPr id="62" name="Left Brace 61"/>
          <p:cNvSpPr/>
          <p:nvPr/>
        </p:nvSpPr>
        <p:spPr>
          <a:xfrm>
            <a:off x="2123728" y="1772817"/>
            <a:ext cx="216024" cy="1080120"/>
          </a:xfrm>
          <a:prstGeom prst="leftBrace">
            <a:avLst/>
          </a:prstGeom>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64" name="Left Brace 63"/>
          <p:cNvSpPr/>
          <p:nvPr/>
        </p:nvSpPr>
        <p:spPr>
          <a:xfrm>
            <a:off x="2123728" y="2924944"/>
            <a:ext cx="216024" cy="2304256"/>
          </a:xfrm>
          <a:prstGeom prst="leftBrace">
            <a:avLst/>
          </a:prstGeom>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65" name="Left Brace 64"/>
          <p:cNvSpPr/>
          <p:nvPr/>
        </p:nvSpPr>
        <p:spPr>
          <a:xfrm>
            <a:off x="2123728" y="5301209"/>
            <a:ext cx="216024" cy="648072"/>
          </a:xfrm>
          <a:prstGeom prst="leftBrace">
            <a:avLst/>
          </a:prstGeom>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a:lstStyle/>
          <a:p>
            <a:endParaRPr lang="en-US"/>
          </a:p>
        </p:txBody>
      </p:sp>
    </p:spTree>
    <p:extLst>
      <p:ext uri="{BB962C8B-B14F-4D97-AF65-F5344CB8AC3E}">
        <p14:creationId xmlns:p14="http://schemas.microsoft.com/office/powerpoint/2010/main" val="4442639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t>Principes voor informatievoorziening</a:t>
            </a:r>
          </a:p>
        </p:txBody>
      </p:sp>
      <p:sp>
        <p:nvSpPr>
          <p:cNvPr id="3" name="Content Placeholder 2"/>
          <p:cNvSpPr>
            <a:spLocks noGrp="1"/>
          </p:cNvSpPr>
          <p:nvPr>
            <p:ph sz="half" idx="1"/>
          </p:nvPr>
        </p:nvSpPr>
        <p:spPr>
          <a:xfrm>
            <a:off x="457200" y="1556792"/>
            <a:ext cx="4038600" cy="4525963"/>
          </a:xfrm>
        </p:spPr>
        <p:txBody>
          <a:bodyPr>
            <a:noAutofit/>
          </a:bodyPr>
          <a:lstStyle/>
          <a:p>
            <a:pPr marL="0" indent="0">
              <a:buNone/>
            </a:pPr>
            <a:r>
              <a:rPr lang="nl-NL" sz="1500" b="1"/>
              <a:t>Architectuurprincipes</a:t>
            </a:r>
          </a:p>
          <a:p>
            <a:pPr marL="184150" indent="-184150"/>
            <a:r>
              <a:rPr lang="nl-NL" sz="1500"/>
              <a:t>Onderwijs en onderzoek staan centraal</a:t>
            </a:r>
            <a:endParaRPr lang="en-GB" sz="1500"/>
          </a:p>
          <a:p>
            <a:pPr marL="184150" indent="-184150"/>
            <a:r>
              <a:rPr lang="nl-NL" sz="1500"/>
              <a:t>De informatievoorziening is geïntegreerd</a:t>
            </a:r>
            <a:endParaRPr lang="en-GB" sz="1500"/>
          </a:p>
          <a:p>
            <a:pPr marL="184150" indent="-184150"/>
            <a:r>
              <a:rPr lang="nl-NL" sz="1500"/>
              <a:t>De informatievoorziening is onafhankelijk van organisatiegrenzen</a:t>
            </a:r>
            <a:endParaRPr lang="en-GB" sz="1500"/>
          </a:p>
          <a:p>
            <a:pPr marL="184150" indent="-184150"/>
            <a:r>
              <a:rPr lang="en-US" sz="1500"/>
              <a:t>Gebruikers hebben toegang tot de informatievoorziening op elk moment, op elke plaats en vanaf elk apparaat</a:t>
            </a:r>
          </a:p>
          <a:p>
            <a:pPr marL="184150" indent="-184150"/>
            <a:r>
              <a:rPr lang="nl-NL" sz="1500"/>
              <a:t>Informatietechnologie wordt duurzaam ingericht</a:t>
            </a:r>
            <a:endParaRPr lang="en-GB" sz="1500"/>
          </a:p>
          <a:p>
            <a:pPr marL="184150" indent="-184150"/>
            <a:r>
              <a:rPr lang="nl-NL" sz="1500"/>
              <a:t>Archiefwaardige informatie wordt in aangewezen applicaties gearchiveerd</a:t>
            </a:r>
            <a:endParaRPr lang="en-GB" sz="1500"/>
          </a:p>
          <a:p>
            <a:pPr marL="184150" indent="-184150"/>
            <a:r>
              <a:rPr lang="nl-NL" sz="1500"/>
              <a:t>De kwaliteit van gegevens wordt expliciet geborgd</a:t>
            </a:r>
            <a:endParaRPr lang="en-GB" sz="1500"/>
          </a:p>
          <a:p>
            <a:pPr marL="184150" indent="-184150"/>
            <a:r>
              <a:rPr lang="nl-NL" sz="1500"/>
              <a:t>Gegevens zijn beveiligd op basis van hun risicoclassificatie</a:t>
            </a:r>
            <a:endParaRPr lang="en-GB" sz="1500"/>
          </a:p>
          <a:p>
            <a:pPr marL="184150" indent="-184150"/>
            <a:r>
              <a:rPr lang="nl-NL" sz="1500"/>
              <a:t>Applicaties voor bedrijfsvoering zijn gestandaardiseerd</a:t>
            </a:r>
            <a:endParaRPr lang="en-GB" sz="1500"/>
          </a:p>
        </p:txBody>
      </p:sp>
      <p:sp>
        <p:nvSpPr>
          <p:cNvPr id="4" name="Content Placeholder 3"/>
          <p:cNvSpPr>
            <a:spLocks noGrp="1"/>
          </p:cNvSpPr>
          <p:nvPr>
            <p:ph sz="half" idx="2"/>
          </p:nvPr>
        </p:nvSpPr>
        <p:spPr>
          <a:xfrm>
            <a:off x="4499992" y="1556792"/>
            <a:ext cx="4536504" cy="4525963"/>
          </a:xfrm>
        </p:spPr>
        <p:txBody>
          <a:bodyPr vert="horz" lIns="91440" tIns="45720" rIns="91440" bIns="45720" rtlCol="0">
            <a:noAutofit/>
          </a:bodyPr>
          <a:lstStyle/>
          <a:p>
            <a:pPr marL="0" indent="0">
              <a:buNone/>
            </a:pPr>
            <a:r>
              <a:rPr lang="en-US" sz="1500" b="1"/>
              <a:t>Relevante ontwikkelingen</a:t>
            </a:r>
          </a:p>
          <a:p>
            <a:pPr marL="184150" indent="-184150">
              <a:tabLst>
                <a:tab pos="184150" algn="l"/>
              </a:tabLst>
            </a:pPr>
            <a:r>
              <a:rPr lang="en-US" sz="1500"/>
              <a:t>Samenwerken over organisatiegrenzen</a:t>
            </a:r>
            <a:endParaRPr lang="en-GB" sz="1500"/>
          </a:p>
          <a:p>
            <a:pPr marL="184150" indent="-184150">
              <a:tabLst>
                <a:tab pos="184150" algn="l"/>
              </a:tabLst>
            </a:pPr>
            <a:r>
              <a:rPr lang="en-US" sz="1500"/>
              <a:t>Toenemende organisatie-onafhankelijkheid</a:t>
            </a:r>
            <a:endParaRPr lang="en-GB" sz="1500"/>
          </a:p>
          <a:p>
            <a:pPr marL="184150" indent="-184150">
              <a:tabLst>
                <a:tab pos="184150" algn="l"/>
              </a:tabLst>
            </a:pPr>
            <a:r>
              <a:rPr lang="nl-NL" sz="1500"/>
              <a:t>Gegevens en informatie worden meer gedeeld</a:t>
            </a:r>
            <a:endParaRPr lang="en-GB" sz="1500"/>
          </a:p>
          <a:p>
            <a:pPr marL="184150" indent="-184150">
              <a:tabLst>
                <a:tab pos="184150" algn="l"/>
              </a:tabLst>
            </a:pPr>
            <a:r>
              <a:rPr lang="nl-NL" sz="1500"/>
              <a:t>Meer tijd- en plaatsonafhankelijk leren en werken</a:t>
            </a:r>
            <a:endParaRPr lang="en-GB" sz="1500"/>
          </a:p>
          <a:p>
            <a:pPr marL="184150" indent="-184150">
              <a:tabLst>
                <a:tab pos="184150" algn="l"/>
              </a:tabLst>
            </a:pPr>
            <a:r>
              <a:rPr lang="en-US" sz="1500"/>
              <a:t>Toenemend belang van duurzaamheid</a:t>
            </a:r>
            <a:endParaRPr lang="en-GB" sz="1500"/>
          </a:p>
          <a:p>
            <a:pPr marL="184150" indent="-184150">
              <a:tabLst>
                <a:tab pos="184150" algn="l"/>
              </a:tabLst>
            </a:pPr>
            <a:r>
              <a:rPr lang="nl-NL" sz="1500"/>
              <a:t>De student staat steeds meer centraal</a:t>
            </a:r>
            <a:endParaRPr lang="en-GB" sz="1500"/>
          </a:p>
          <a:p>
            <a:pPr marL="184150" indent="-184150">
              <a:tabLst>
                <a:tab pos="184150" algn="l"/>
              </a:tabLst>
            </a:pPr>
            <a:r>
              <a:rPr lang="nl-NL" sz="1500"/>
              <a:t>Toenemende druk op kwaliteit en focus van onderwijs en onderzoek</a:t>
            </a:r>
            <a:endParaRPr lang="en-GB" sz="1500"/>
          </a:p>
          <a:p>
            <a:pPr marL="184150" indent="-184150">
              <a:tabLst>
                <a:tab pos="184150" algn="l"/>
              </a:tabLst>
            </a:pPr>
            <a:r>
              <a:rPr lang="nl-NL" sz="1500"/>
              <a:t>Meer nadruk op hergebruik en beheer van onderzoeksgegevens</a:t>
            </a:r>
            <a:endParaRPr lang="en-GB" sz="1500"/>
          </a:p>
          <a:p>
            <a:pPr marL="184150" indent="-184150">
              <a:tabLst>
                <a:tab pos="184150" algn="l"/>
              </a:tabLst>
            </a:pPr>
            <a:r>
              <a:rPr lang="nl-NL" sz="1500"/>
              <a:t>Minder geld van de overheid</a:t>
            </a:r>
            <a:endParaRPr lang="en-GB" sz="1500"/>
          </a:p>
          <a:p>
            <a:pPr marL="184150" indent="-184150">
              <a:tabLst>
                <a:tab pos="184150" algn="l"/>
              </a:tabLst>
            </a:pPr>
            <a:r>
              <a:rPr lang="nl-NL" sz="1500"/>
              <a:t>Onderwijs wordt on-line aangeboden</a:t>
            </a:r>
            <a:endParaRPr lang="en-GB" sz="1500"/>
          </a:p>
          <a:p>
            <a:pPr marL="184150" indent="-184150">
              <a:tabLst>
                <a:tab pos="184150" algn="l"/>
              </a:tabLst>
            </a:pPr>
            <a:r>
              <a:rPr lang="en-US" sz="1500"/>
              <a:t>Digitisering van informatie</a:t>
            </a:r>
            <a:endParaRPr lang="en-GB" sz="1500"/>
          </a:p>
          <a:p>
            <a:pPr marL="184150" indent="-184150">
              <a:tabLst>
                <a:tab pos="184150" algn="l"/>
              </a:tabLst>
            </a:pPr>
            <a:r>
              <a:rPr lang="en-US" sz="1500"/>
              <a:t>Toenemende aandacht voor informatiebeveiliging</a:t>
            </a:r>
            <a:endParaRPr lang="en-GB" sz="1500"/>
          </a:p>
          <a:p>
            <a:pPr marL="184150" indent="-184150">
              <a:tabLst>
                <a:tab pos="184150" algn="l"/>
              </a:tabLst>
            </a:pPr>
            <a:r>
              <a:rPr lang="en-US" sz="1500"/>
              <a:t>Consumerization</a:t>
            </a:r>
            <a:endParaRPr lang="en-GB" sz="1500"/>
          </a:p>
          <a:p>
            <a:pPr marL="184150" indent="-184150">
              <a:tabLst>
                <a:tab pos="184150" algn="l"/>
              </a:tabLst>
            </a:pPr>
            <a:r>
              <a:rPr lang="en-US" sz="1500"/>
              <a:t>Cloud computing</a:t>
            </a:r>
            <a:endParaRPr lang="en-GB" sz="1500"/>
          </a:p>
        </p:txBody>
      </p:sp>
    </p:spTree>
    <p:extLst>
      <p:ext uri="{BB962C8B-B14F-4D97-AF65-F5344CB8AC3E}">
        <p14:creationId xmlns:p14="http://schemas.microsoft.com/office/powerpoint/2010/main" val="959593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 drie onderdelen van HORA</a:t>
            </a:r>
          </a:p>
        </p:txBody>
      </p:sp>
      <p:sp>
        <p:nvSpPr>
          <p:cNvPr id="3" name="Content Placeholder 2"/>
          <p:cNvSpPr>
            <a:spLocks noGrp="1"/>
          </p:cNvSpPr>
          <p:nvPr>
            <p:ph idx="1"/>
          </p:nvPr>
        </p:nvSpPr>
        <p:spPr/>
        <p:txBody>
          <a:bodyPr>
            <a:normAutofit/>
          </a:bodyPr>
          <a:lstStyle/>
          <a:p>
            <a:pPr marL="0" indent="0">
              <a:buNone/>
            </a:pPr>
            <a:endParaRPr lang="en-US" sz="1400" b="1" dirty="0"/>
          </a:p>
          <a:p>
            <a:pPr marL="0" indent="0">
              <a:buNone/>
            </a:pPr>
            <a:endParaRPr lang="en-US" sz="1800" b="1" dirty="0"/>
          </a:p>
          <a:p>
            <a:pPr marL="0" indent="0">
              <a:buNone/>
            </a:pPr>
            <a:r>
              <a:rPr lang="en-US" sz="1200" b="1" dirty="0" err="1"/>
              <a:t>Architectuurvisie</a:t>
            </a:r>
            <a:endParaRPr lang="en-US" sz="2000" b="1" dirty="0"/>
          </a:p>
          <a:p>
            <a:pPr marL="0" indent="0">
              <a:buNone/>
            </a:pPr>
            <a:endParaRPr lang="en-US" sz="2000" dirty="0"/>
          </a:p>
          <a:p>
            <a:pPr marL="0" indent="0">
              <a:buNone/>
            </a:pPr>
            <a:endParaRPr lang="en-US" sz="2000" b="1" dirty="0"/>
          </a:p>
          <a:p>
            <a:pPr marL="0" indent="0">
              <a:buNone/>
            </a:pPr>
            <a:endParaRPr lang="en-US" sz="1600" b="1" dirty="0"/>
          </a:p>
          <a:p>
            <a:pPr marL="0" indent="0">
              <a:buNone/>
            </a:pPr>
            <a:endParaRPr lang="en-US" sz="1200" b="1" dirty="0"/>
          </a:p>
          <a:p>
            <a:pPr marL="0" indent="0">
              <a:buNone/>
            </a:pPr>
            <a:endParaRPr lang="en-US" sz="1600" b="1" dirty="0"/>
          </a:p>
          <a:p>
            <a:pPr marL="0" indent="0">
              <a:buNone/>
            </a:pPr>
            <a:r>
              <a:rPr lang="en-US" sz="1200" b="1" dirty="0" err="1"/>
              <a:t>Referentiemodellen</a:t>
            </a:r>
            <a:endParaRPr lang="en-US" sz="2000" b="1" dirty="0"/>
          </a:p>
          <a:p>
            <a:pPr marL="0" indent="0">
              <a:buNone/>
            </a:pPr>
            <a:endParaRPr lang="en-US" sz="2000" dirty="0"/>
          </a:p>
          <a:p>
            <a:pPr marL="0" indent="0">
              <a:buNone/>
            </a:pPr>
            <a:endParaRPr lang="en-US" sz="2000" b="1" dirty="0"/>
          </a:p>
          <a:p>
            <a:pPr marL="0" indent="0">
              <a:buNone/>
            </a:pPr>
            <a:endParaRPr lang="en-US" sz="1200" b="1" dirty="0"/>
          </a:p>
          <a:p>
            <a:pPr marL="0" indent="0">
              <a:buNone/>
            </a:pPr>
            <a:endParaRPr lang="en-US" sz="1400" b="1" dirty="0"/>
          </a:p>
          <a:p>
            <a:pPr marL="0" indent="0">
              <a:buNone/>
            </a:pPr>
            <a:r>
              <a:rPr lang="en-US" sz="1200" b="1" dirty="0" err="1"/>
              <a:t>Implementatie</a:t>
            </a:r>
            <a:r>
              <a:rPr lang="en-US" sz="1200" b="1" dirty="0"/>
              <a:t>-</a:t>
            </a:r>
            <a:br>
              <a:rPr lang="en-US" sz="1200" b="1" dirty="0"/>
            </a:br>
            <a:r>
              <a:rPr lang="en-US" sz="1200" b="1" dirty="0" err="1"/>
              <a:t>hulpmiddelen</a:t>
            </a:r>
            <a:endParaRPr lang="en-US" sz="1800" dirty="0"/>
          </a:p>
        </p:txBody>
      </p:sp>
      <p:grpSp>
        <p:nvGrpSpPr>
          <p:cNvPr id="61" name="Group 60"/>
          <p:cNvGrpSpPr/>
          <p:nvPr/>
        </p:nvGrpSpPr>
        <p:grpSpPr>
          <a:xfrm>
            <a:off x="2374152" y="1700808"/>
            <a:ext cx="6397457" cy="4274030"/>
            <a:chOff x="12574" y="595130"/>
            <a:chExt cx="8821484" cy="5893481"/>
          </a:xfrm>
        </p:grpSpPr>
        <p:sp>
          <p:nvSpPr>
            <p:cNvPr id="4" name="Rectangle 3"/>
            <p:cNvSpPr/>
            <p:nvPr/>
          </p:nvSpPr>
          <p:spPr>
            <a:xfrm>
              <a:off x="173950" y="1747897"/>
              <a:ext cx="8514612" cy="475200"/>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sp>
          <p:nvSpPr>
            <p:cNvPr id="5" name="Isosceles Triangle 4"/>
            <p:cNvSpPr/>
            <p:nvPr/>
          </p:nvSpPr>
          <p:spPr>
            <a:xfrm>
              <a:off x="12574" y="595130"/>
              <a:ext cx="8821484" cy="1060610"/>
            </a:xfrm>
            <a:prstGeom prst="triangle">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sp>
          <p:nvSpPr>
            <p:cNvPr id="6" name="Rounded Rectangle 5"/>
            <p:cNvSpPr/>
            <p:nvPr/>
          </p:nvSpPr>
          <p:spPr>
            <a:xfrm>
              <a:off x="3623039" y="865615"/>
              <a:ext cx="1588054" cy="313200"/>
            </a:xfrm>
            <a:prstGeom prst="roundRect">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Rounded Rectangle 5"/>
            <p:cNvSpPr/>
            <p:nvPr/>
          </p:nvSpPr>
          <p:spPr>
            <a:xfrm>
              <a:off x="3651271" y="880904"/>
              <a:ext cx="1531590" cy="2826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000" kern="1200" dirty="0" err="1"/>
                <a:t>Ontwikkelingen</a:t>
              </a:r>
              <a:endParaRPr lang="en-US" sz="1000" kern="1200" dirty="0"/>
            </a:p>
          </p:txBody>
        </p:sp>
        <p:grpSp>
          <p:nvGrpSpPr>
            <p:cNvPr id="11" name="Group 10"/>
            <p:cNvGrpSpPr/>
            <p:nvPr/>
          </p:nvGrpSpPr>
          <p:grpSpPr>
            <a:xfrm>
              <a:off x="256060" y="1838935"/>
              <a:ext cx="1588054" cy="312049"/>
              <a:chOff x="2745612" y="1670339"/>
              <a:chExt cx="1588054" cy="578342"/>
            </a:xfrm>
          </p:grpSpPr>
          <p:sp>
            <p:nvSpPr>
              <p:cNvPr id="12" name="Rounded Rectangle 11"/>
              <p:cNvSpPr/>
              <p:nvPr/>
            </p:nvSpPr>
            <p:spPr>
              <a:xfrm>
                <a:off x="2745612" y="1670339"/>
                <a:ext cx="1588054" cy="578342"/>
              </a:xfrm>
              <a:prstGeom prst="roundRect">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Rounded Rectangle 7"/>
              <p:cNvSpPr/>
              <p:nvPr/>
            </p:nvSpPr>
            <p:spPr>
              <a:xfrm>
                <a:off x="2773844" y="1698571"/>
                <a:ext cx="1531590" cy="5218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53340" rIns="0" bIns="53340" numCol="1" spcCol="1270" anchor="ctr" anchorCtr="0">
                <a:noAutofit/>
              </a:bodyPr>
              <a:lstStyle/>
              <a:p>
                <a:pPr lvl="0" algn="ctr" defTabSz="622300">
                  <a:lnSpc>
                    <a:spcPct val="90000"/>
                  </a:lnSpc>
                  <a:spcBef>
                    <a:spcPct val="0"/>
                  </a:spcBef>
                  <a:spcAft>
                    <a:spcPct val="35000"/>
                  </a:spcAft>
                </a:pPr>
                <a:r>
                  <a:rPr lang="en-US" sz="900" kern="1200"/>
                  <a:t>Digitaal leren &amp; werken</a:t>
                </a:r>
              </a:p>
            </p:txBody>
          </p:sp>
        </p:grpSp>
        <p:grpSp>
          <p:nvGrpSpPr>
            <p:cNvPr id="14" name="Group 13"/>
            <p:cNvGrpSpPr/>
            <p:nvPr/>
          </p:nvGrpSpPr>
          <p:grpSpPr>
            <a:xfrm>
              <a:off x="1939550" y="1838935"/>
              <a:ext cx="1588054" cy="312049"/>
              <a:chOff x="2745612" y="1670339"/>
              <a:chExt cx="1588054" cy="578342"/>
            </a:xfrm>
          </p:grpSpPr>
          <p:sp>
            <p:nvSpPr>
              <p:cNvPr id="15" name="Rounded Rectangle 14"/>
              <p:cNvSpPr/>
              <p:nvPr/>
            </p:nvSpPr>
            <p:spPr>
              <a:xfrm>
                <a:off x="2745612" y="1670339"/>
                <a:ext cx="1588054" cy="578342"/>
              </a:xfrm>
              <a:prstGeom prst="roundRect">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ounded Rectangle 7"/>
              <p:cNvSpPr/>
              <p:nvPr/>
            </p:nvSpPr>
            <p:spPr>
              <a:xfrm>
                <a:off x="2773844" y="1698571"/>
                <a:ext cx="1531590" cy="5218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900" kern="1200"/>
                  <a:t>Studentmobiliteit</a:t>
                </a:r>
              </a:p>
            </p:txBody>
          </p:sp>
        </p:grpSp>
        <p:grpSp>
          <p:nvGrpSpPr>
            <p:cNvPr id="17" name="Group 16"/>
            <p:cNvGrpSpPr/>
            <p:nvPr/>
          </p:nvGrpSpPr>
          <p:grpSpPr>
            <a:xfrm>
              <a:off x="3623039" y="1838935"/>
              <a:ext cx="1588054" cy="312049"/>
              <a:chOff x="2745612" y="1670339"/>
              <a:chExt cx="1588054" cy="578342"/>
            </a:xfrm>
          </p:grpSpPr>
          <p:sp>
            <p:nvSpPr>
              <p:cNvPr id="18" name="Rounded Rectangle 17"/>
              <p:cNvSpPr/>
              <p:nvPr/>
            </p:nvSpPr>
            <p:spPr>
              <a:xfrm>
                <a:off x="2745612" y="1670339"/>
                <a:ext cx="1588054" cy="578342"/>
              </a:xfrm>
              <a:prstGeom prst="roundRect">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Rounded Rectangle 7"/>
              <p:cNvSpPr/>
              <p:nvPr/>
            </p:nvSpPr>
            <p:spPr>
              <a:xfrm>
                <a:off x="2773844" y="1698571"/>
                <a:ext cx="1531590" cy="5218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900" kern="1200" dirty="0" err="1"/>
                  <a:t>Onderzoeksdata</a:t>
                </a:r>
                <a:endParaRPr lang="en-US" sz="900" kern="1200" dirty="0"/>
              </a:p>
            </p:txBody>
          </p:sp>
        </p:grpSp>
        <p:grpSp>
          <p:nvGrpSpPr>
            <p:cNvPr id="20" name="Group 19"/>
            <p:cNvGrpSpPr/>
            <p:nvPr/>
          </p:nvGrpSpPr>
          <p:grpSpPr>
            <a:xfrm>
              <a:off x="5306530" y="1838935"/>
              <a:ext cx="1588054" cy="312049"/>
              <a:chOff x="2745612" y="1670339"/>
              <a:chExt cx="1588054" cy="578342"/>
            </a:xfrm>
          </p:grpSpPr>
          <p:sp>
            <p:nvSpPr>
              <p:cNvPr id="21" name="Rounded Rectangle 20"/>
              <p:cNvSpPr/>
              <p:nvPr/>
            </p:nvSpPr>
            <p:spPr>
              <a:xfrm>
                <a:off x="2745612" y="1670339"/>
                <a:ext cx="1588054" cy="578342"/>
              </a:xfrm>
              <a:prstGeom prst="roundRect">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Rounded Rectangle 7"/>
              <p:cNvSpPr/>
              <p:nvPr/>
            </p:nvSpPr>
            <p:spPr>
              <a:xfrm>
                <a:off x="2773844" y="1698571"/>
                <a:ext cx="1531590" cy="5218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900" kern="1200"/>
                  <a:t>Cloud computing</a:t>
                </a:r>
              </a:p>
            </p:txBody>
          </p:sp>
        </p:grpSp>
        <p:grpSp>
          <p:nvGrpSpPr>
            <p:cNvPr id="23" name="Group 22"/>
            <p:cNvGrpSpPr/>
            <p:nvPr/>
          </p:nvGrpSpPr>
          <p:grpSpPr>
            <a:xfrm>
              <a:off x="6990019" y="1838935"/>
              <a:ext cx="1588054" cy="312049"/>
              <a:chOff x="2745612" y="1670339"/>
              <a:chExt cx="1588054" cy="578342"/>
            </a:xfrm>
          </p:grpSpPr>
          <p:sp>
            <p:nvSpPr>
              <p:cNvPr id="24" name="Rounded Rectangle 23"/>
              <p:cNvSpPr/>
              <p:nvPr/>
            </p:nvSpPr>
            <p:spPr>
              <a:xfrm>
                <a:off x="2745612" y="1670339"/>
                <a:ext cx="1588054" cy="578342"/>
              </a:xfrm>
              <a:prstGeom prst="roundRect">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Rounded Rectangle 7"/>
              <p:cNvSpPr/>
              <p:nvPr/>
            </p:nvSpPr>
            <p:spPr>
              <a:xfrm>
                <a:off x="2773844" y="1698571"/>
                <a:ext cx="1531590" cy="5218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900" kern="1200"/>
                  <a:t>Integratie</a:t>
                </a:r>
              </a:p>
            </p:txBody>
          </p:sp>
        </p:grpSp>
        <p:sp>
          <p:nvSpPr>
            <p:cNvPr id="26" name="Rectangle 25"/>
            <p:cNvSpPr/>
            <p:nvPr/>
          </p:nvSpPr>
          <p:spPr>
            <a:xfrm>
              <a:off x="520947" y="2527238"/>
              <a:ext cx="1934764" cy="2782673"/>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sp>
          <p:nvSpPr>
            <p:cNvPr id="27" name="Rectangle 26"/>
            <p:cNvSpPr/>
            <p:nvPr/>
          </p:nvSpPr>
          <p:spPr>
            <a:xfrm>
              <a:off x="3453902" y="2527238"/>
              <a:ext cx="1934764" cy="2782673"/>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sp>
          <p:nvSpPr>
            <p:cNvPr id="28" name="Rectangle 27"/>
            <p:cNvSpPr/>
            <p:nvPr/>
          </p:nvSpPr>
          <p:spPr>
            <a:xfrm>
              <a:off x="6393398" y="2527238"/>
              <a:ext cx="1934764" cy="2782673"/>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sp>
          <p:nvSpPr>
            <p:cNvPr id="29" name="Rounded Rectangle 28"/>
            <p:cNvSpPr/>
            <p:nvPr/>
          </p:nvSpPr>
          <p:spPr>
            <a:xfrm>
              <a:off x="724347" y="2858730"/>
              <a:ext cx="1547812" cy="716699"/>
            </a:xfrm>
            <a:prstGeom prst="roundRect">
              <a:avLst>
                <a:gd name="adj" fmla="val 10000"/>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0" name="Rounded Rectangle 6"/>
            <p:cNvSpPr/>
            <p:nvPr/>
          </p:nvSpPr>
          <p:spPr>
            <a:xfrm>
              <a:off x="739621" y="2858730"/>
              <a:ext cx="1501042" cy="6747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000" kern="1200">
                  <a:solidFill>
                    <a:schemeClr val="tx1"/>
                  </a:solidFill>
                </a:rPr>
                <a:t>Businessmodel</a:t>
              </a:r>
            </a:p>
          </p:txBody>
        </p:sp>
        <p:sp>
          <p:nvSpPr>
            <p:cNvPr id="31" name="Rounded Rectangle 30"/>
            <p:cNvSpPr/>
            <p:nvPr/>
          </p:nvSpPr>
          <p:spPr>
            <a:xfrm>
              <a:off x="724347" y="3685690"/>
              <a:ext cx="1547812" cy="716699"/>
            </a:xfrm>
            <a:prstGeom prst="roundRect">
              <a:avLst>
                <a:gd name="adj" fmla="val 10000"/>
              </a:avLst>
            </a:prstGeom>
            <a:solidFill>
              <a:srgbClr val="FFFF00">
                <a:alpha val="90000"/>
              </a:srgbClr>
            </a:solidFill>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2" name="Rounded Rectangle 8"/>
            <p:cNvSpPr/>
            <p:nvPr/>
          </p:nvSpPr>
          <p:spPr>
            <a:xfrm>
              <a:off x="739621" y="3685690"/>
              <a:ext cx="1501042" cy="6747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000" kern="1200">
                  <a:solidFill>
                    <a:schemeClr val="tx1"/>
                  </a:solidFill>
                </a:rPr>
                <a:t>Bedrijfsfuncties</a:t>
              </a:r>
            </a:p>
          </p:txBody>
        </p:sp>
        <p:sp>
          <p:nvSpPr>
            <p:cNvPr id="33" name="Rounded Rectangle 32"/>
            <p:cNvSpPr/>
            <p:nvPr/>
          </p:nvSpPr>
          <p:spPr>
            <a:xfrm>
              <a:off x="724347" y="4491279"/>
              <a:ext cx="1547812" cy="716699"/>
            </a:xfrm>
            <a:prstGeom prst="roundRect">
              <a:avLst>
                <a:gd name="adj" fmla="val 10000"/>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4" name="Rounded Rectangle 10"/>
            <p:cNvSpPr/>
            <p:nvPr/>
          </p:nvSpPr>
          <p:spPr>
            <a:xfrm>
              <a:off x="739621" y="4512650"/>
              <a:ext cx="1501042" cy="6747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000" kern="1200">
                  <a:solidFill>
                    <a:schemeClr val="tx1"/>
                  </a:solidFill>
                </a:rPr>
                <a:t>Bedrijfsprocessen</a:t>
              </a:r>
            </a:p>
          </p:txBody>
        </p:sp>
        <p:sp>
          <p:nvSpPr>
            <p:cNvPr id="35" name="Rounded Rectangle 34"/>
            <p:cNvSpPr/>
            <p:nvPr/>
          </p:nvSpPr>
          <p:spPr>
            <a:xfrm>
              <a:off x="3643160" y="2838874"/>
              <a:ext cx="1547812" cy="1099941"/>
            </a:xfrm>
            <a:prstGeom prst="roundRect">
              <a:avLst>
                <a:gd name="adj" fmla="val 10000"/>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6" name="Rounded Rectangle 14"/>
            <p:cNvSpPr/>
            <p:nvPr/>
          </p:nvSpPr>
          <p:spPr>
            <a:xfrm>
              <a:off x="3679049" y="2871090"/>
              <a:ext cx="1476034" cy="10355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000" kern="1200">
                  <a:solidFill>
                    <a:srgbClr val="000000"/>
                  </a:solidFill>
                </a:rPr>
                <a:t>Informatie</a:t>
              </a:r>
            </a:p>
          </p:txBody>
        </p:sp>
        <p:sp>
          <p:nvSpPr>
            <p:cNvPr id="37" name="Rounded Rectangle 36"/>
            <p:cNvSpPr/>
            <p:nvPr/>
          </p:nvSpPr>
          <p:spPr>
            <a:xfrm>
              <a:off x="3643160" y="4108037"/>
              <a:ext cx="1547812" cy="1099941"/>
            </a:xfrm>
            <a:prstGeom prst="roundRect">
              <a:avLst>
                <a:gd name="adj" fmla="val 10000"/>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8" name="Rounded Rectangle 16"/>
            <p:cNvSpPr/>
            <p:nvPr/>
          </p:nvSpPr>
          <p:spPr>
            <a:xfrm>
              <a:off x="3679049" y="4140253"/>
              <a:ext cx="1476034" cy="10355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000" kern="1200" dirty="0">
                  <a:solidFill>
                    <a:srgbClr val="000000"/>
                  </a:solidFill>
                </a:rPr>
                <a:t>Applicaties</a:t>
              </a:r>
            </a:p>
          </p:txBody>
        </p:sp>
        <p:sp>
          <p:nvSpPr>
            <p:cNvPr id="39" name="Rounded Rectangle 18"/>
            <p:cNvSpPr/>
            <p:nvPr/>
          </p:nvSpPr>
          <p:spPr>
            <a:xfrm>
              <a:off x="6401755" y="2530444"/>
              <a:ext cx="1934765" cy="8436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t" anchorCtr="0">
              <a:noAutofit/>
            </a:bodyPr>
            <a:lstStyle/>
            <a:p>
              <a:pPr lvl="0" algn="ctr" defTabSz="666750">
                <a:lnSpc>
                  <a:spcPct val="90000"/>
                </a:lnSpc>
                <a:spcBef>
                  <a:spcPct val="0"/>
                </a:spcBef>
                <a:spcAft>
                  <a:spcPct val="35000"/>
                </a:spcAft>
              </a:pPr>
              <a:r>
                <a:rPr lang="en-US" sz="1000" kern="1200"/>
                <a:t>Technologie</a:t>
              </a:r>
              <a:endParaRPr lang="en-US" sz="1050" kern="1200"/>
            </a:p>
          </p:txBody>
        </p:sp>
        <p:sp>
          <p:nvSpPr>
            <p:cNvPr id="40" name="Rounded Rectangle 39"/>
            <p:cNvSpPr/>
            <p:nvPr/>
          </p:nvSpPr>
          <p:spPr>
            <a:xfrm>
              <a:off x="6595231" y="2837270"/>
              <a:ext cx="1547812" cy="2371243"/>
            </a:xfrm>
            <a:prstGeom prst="roundRect">
              <a:avLst>
                <a:gd name="adj" fmla="val 10000"/>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1" name="Rounded Rectangle 20"/>
            <p:cNvSpPr/>
            <p:nvPr/>
          </p:nvSpPr>
          <p:spPr>
            <a:xfrm>
              <a:off x="6640565" y="2877964"/>
              <a:ext cx="1457144" cy="22898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000" kern="1200">
                  <a:solidFill>
                    <a:srgbClr val="000000"/>
                  </a:solidFill>
                </a:rPr>
                <a:t>Applicatieplatform</a:t>
              </a:r>
            </a:p>
          </p:txBody>
        </p:sp>
        <p:sp>
          <p:nvSpPr>
            <p:cNvPr id="42" name="Rounded Rectangle 18"/>
            <p:cNvSpPr/>
            <p:nvPr/>
          </p:nvSpPr>
          <p:spPr>
            <a:xfrm>
              <a:off x="3449684" y="2530444"/>
              <a:ext cx="1934765" cy="8436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t" anchorCtr="0">
              <a:noAutofit/>
            </a:bodyPr>
            <a:lstStyle/>
            <a:p>
              <a:pPr lvl="0" algn="ctr" defTabSz="666750">
                <a:lnSpc>
                  <a:spcPct val="90000"/>
                </a:lnSpc>
                <a:spcBef>
                  <a:spcPct val="0"/>
                </a:spcBef>
                <a:spcAft>
                  <a:spcPct val="35000"/>
                </a:spcAft>
              </a:pPr>
              <a:r>
                <a:rPr lang="en-US" sz="1000" kern="1200"/>
                <a:t>Informatievoorziening</a:t>
              </a:r>
              <a:endParaRPr lang="en-US" sz="1050" kern="1200"/>
            </a:p>
          </p:txBody>
        </p:sp>
        <p:sp>
          <p:nvSpPr>
            <p:cNvPr id="43" name="Rounded Rectangle 18"/>
            <p:cNvSpPr/>
            <p:nvPr/>
          </p:nvSpPr>
          <p:spPr>
            <a:xfrm>
              <a:off x="522760" y="2522622"/>
              <a:ext cx="1934765" cy="8436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t" anchorCtr="0">
              <a:noAutofit/>
            </a:bodyPr>
            <a:lstStyle/>
            <a:p>
              <a:pPr lvl="0" algn="ctr" defTabSz="666750">
                <a:lnSpc>
                  <a:spcPct val="90000"/>
                </a:lnSpc>
                <a:spcBef>
                  <a:spcPct val="0"/>
                </a:spcBef>
                <a:spcAft>
                  <a:spcPct val="35000"/>
                </a:spcAft>
              </a:pPr>
              <a:r>
                <a:rPr lang="en-US" sz="1000" kern="1200"/>
                <a:t>Business</a:t>
              </a:r>
              <a:endParaRPr lang="en-US" sz="1050" kern="1200"/>
            </a:p>
          </p:txBody>
        </p:sp>
        <p:sp>
          <p:nvSpPr>
            <p:cNvPr id="44" name="Rectangle 43"/>
            <p:cNvSpPr/>
            <p:nvPr/>
          </p:nvSpPr>
          <p:spPr>
            <a:xfrm>
              <a:off x="236815" y="5594274"/>
              <a:ext cx="8341258" cy="475470"/>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grpSp>
          <p:nvGrpSpPr>
            <p:cNvPr id="45" name="Group 44"/>
            <p:cNvGrpSpPr/>
            <p:nvPr/>
          </p:nvGrpSpPr>
          <p:grpSpPr>
            <a:xfrm>
              <a:off x="683542" y="5683916"/>
              <a:ext cx="1588054" cy="312049"/>
              <a:chOff x="2745612" y="1670339"/>
              <a:chExt cx="1588054" cy="578342"/>
            </a:xfrm>
          </p:grpSpPr>
          <p:sp>
            <p:nvSpPr>
              <p:cNvPr id="46" name="Rounded Rectangle 45"/>
              <p:cNvSpPr/>
              <p:nvPr/>
            </p:nvSpPr>
            <p:spPr>
              <a:xfrm>
                <a:off x="2745612" y="1670339"/>
                <a:ext cx="1588054" cy="578342"/>
              </a:xfrm>
              <a:prstGeom prst="roundRect">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7" name="Rounded Rectangle 7"/>
              <p:cNvSpPr/>
              <p:nvPr/>
            </p:nvSpPr>
            <p:spPr>
              <a:xfrm>
                <a:off x="2773844" y="1698571"/>
                <a:ext cx="1531590" cy="5218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53340" rIns="0" bIns="53340" numCol="1" spcCol="1270" anchor="ctr" anchorCtr="0">
                <a:noAutofit/>
              </a:bodyPr>
              <a:lstStyle/>
              <a:p>
                <a:pPr lvl="0" algn="ctr" defTabSz="622300">
                  <a:lnSpc>
                    <a:spcPct val="90000"/>
                  </a:lnSpc>
                  <a:spcBef>
                    <a:spcPct val="0"/>
                  </a:spcBef>
                  <a:spcAft>
                    <a:spcPct val="35000"/>
                  </a:spcAft>
                </a:pPr>
                <a:r>
                  <a:rPr lang="en-US" sz="900" kern="1200"/>
                  <a:t>Enterprise-architectuur</a:t>
                </a:r>
              </a:p>
            </p:txBody>
          </p:sp>
        </p:grpSp>
        <p:grpSp>
          <p:nvGrpSpPr>
            <p:cNvPr id="48" name="Group 47"/>
            <p:cNvGrpSpPr/>
            <p:nvPr/>
          </p:nvGrpSpPr>
          <p:grpSpPr>
            <a:xfrm>
              <a:off x="3623039" y="5683916"/>
              <a:ext cx="1588054" cy="312049"/>
              <a:chOff x="2745612" y="1670339"/>
              <a:chExt cx="1588054" cy="578342"/>
            </a:xfrm>
          </p:grpSpPr>
          <p:sp>
            <p:nvSpPr>
              <p:cNvPr id="49" name="Rounded Rectangle 48"/>
              <p:cNvSpPr/>
              <p:nvPr/>
            </p:nvSpPr>
            <p:spPr>
              <a:xfrm>
                <a:off x="2745612" y="1670339"/>
                <a:ext cx="1588054" cy="578342"/>
              </a:xfrm>
              <a:prstGeom prst="roundRect">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0" name="Rounded Rectangle 7"/>
              <p:cNvSpPr/>
              <p:nvPr/>
            </p:nvSpPr>
            <p:spPr>
              <a:xfrm>
                <a:off x="2773844" y="1698571"/>
                <a:ext cx="1531590" cy="5218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900" kern="1200"/>
                  <a:t>Gebruik van HORA</a:t>
                </a:r>
              </a:p>
            </p:txBody>
          </p:sp>
        </p:grpSp>
        <p:grpSp>
          <p:nvGrpSpPr>
            <p:cNvPr id="51" name="Group 50"/>
            <p:cNvGrpSpPr/>
            <p:nvPr/>
          </p:nvGrpSpPr>
          <p:grpSpPr>
            <a:xfrm>
              <a:off x="6575110" y="5683916"/>
              <a:ext cx="1588054" cy="312049"/>
              <a:chOff x="2745612" y="1670339"/>
              <a:chExt cx="1588054" cy="578342"/>
            </a:xfrm>
          </p:grpSpPr>
          <p:sp>
            <p:nvSpPr>
              <p:cNvPr id="52" name="Rounded Rectangle 51"/>
              <p:cNvSpPr/>
              <p:nvPr/>
            </p:nvSpPr>
            <p:spPr>
              <a:xfrm>
                <a:off x="2745612" y="1670339"/>
                <a:ext cx="1588054" cy="578342"/>
              </a:xfrm>
              <a:prstGeom prst="roundRect">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3" name="Rounded Rectangle 7"/>
              <p:cNvSpPr/>
              <p:nvPr/>
            </p:nvSpPr>
            <p:spPr>
              <a:xfrm>
                <a:off x="2773844" y="1698571"/>
                <a:ext cx="1531590" cy="5218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900" kern="1200"/>
                  <a:t>Competentie-ontwikkeling</a:t>
                </a:r>
              </a:p>
            </p:txBody>
          </p:sp>
        </p:grpSp>
        <p:sp>
          <p:nvSpPr>
            <p:cNvPr id="54" name="Rectangle 53"/>
            <p:cNvSpPr/>
            <p:nvPr/>
          </p:nvSpPr>
          <p:spPr>
            <a:xfrm>
              <a:off x="82705" y="6143605"/>
              <a:ext cx="8668722" cy="345006"/>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sp>
          <p:nvSpPr>
            <p:cNvPr id="55" name="Rectangle 54"/>
            <p:cNvSpPr/>
            <p:nvPr/>
          </p:nvSpPr>
          <p:spPr>
            <a:xfrm>
              <a:off x="447126" y="2308847"/>
              <a:ext cx="2082407" cy="218688"/>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sp>
          <p:nvSpPr>
            <p:cNvPr id="56" name="Rectangle 55"/>
            <p:cNvSpPr/>
            <p:nvPr/>
          </p:nvSpPr>
          <p:spPr>
            <a:xfrm>
              <a:off x="447126" y="5291184"/>
              <a:ext cx="2082407" cy="218688"/>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sp>
          <p:nvSpPr>
            <p:cNvPr id="57" name="Rectangle 56"/>
            <p:cNvSpPr/>
            <p:nvPr/>
          </p:nvSpPr>
          <p:spPr>
            <a:xfrm>
              <a:off x="3380081" y="2311756"/>
              <a:ext cx="2082407" cy="218688"/>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sp>
          <p:nvSpPr>
            <p:cNvPr id="58" name="Rectangle 57"/>
            <p:cNvSpPr/>
            <p:nvPr/>
          </p:nvSpPr>
          <p:spPr>
            <a:xfrm>
              <a:off x="3380081" y="5294093"/>
              <a:ext cx="2082407" cy="218688"/>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sp>
          <p:nvSpPr>
            <p:cNvPr id="59" name="Rectangle 58"/>
            <p:cNvSpPr/>
            <p:nvPr/>
          </p:nvSpPr>
          <p:spPr>
            <a:xfrm>
              <a:off x="6319577" y="2311756"/>
              <a:ext cx="2082407" cy="218688"/>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sp>
          <p:nvSpPr>
            <p:cNvPr id="60" name="Rectangle 59"/>
            <p:cNvSpPr/>
            <p:nvPr/>
          </p:nvSpPr>
          <p:spPr>
            <a:xfrm>
              <a:off x="6319577" y="5294093"/>
              <a:ext cx="2082407" cy="218688"/>
            </a:xfrm>
            <a:prstGeom prst="rect">
              <a:avLst/>
            </a:prstGeom>
            <a:solidFill>
              <a:schemeClr val="accent6">
                <a:lumMod val="40000"/>
                <a:lumOff val="60000"/>
              </a:schemeClr>
            </a:solidFill>
            <a:ln>
              <a:solidFill>
                <a:schemeClr val="accent6">
                  <a:lumMod val="60000"/>
                  <a:lumOff val="40000"/>
                </a:schemeClr>
              </a:solidFill>
            </a:ln>
            <a:effectLst/>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nchor="b" anchorCtr="0"/>
            <a:lstStyle/>
            <a:p>
              <a:pPr algn="ctr"/>
              <a:endParaRPr lang="en-US" sz="1100" b="1"/>
            </a:p>
          </p:txBody>
        </p:sp>
      </p:grpSp>
      <p:sp>
        <p:nvSpPr>
          <p:cNvPr id="62" name="Left Brace 61"/>
          <p:cNvSpPr/>
          <p:nvPr/>
        </p:nvSpPr>
        <p:spPr>
          <a:xfrm>
            <a:off x="2123728" y="1772817"/>
            <a:ext cx="216024" cy="1080120"/>
          </a:xfrm>
          <a:prstGeom prst="leftBrace">
            <a:avLst/>
          </a:prstGeom>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64" name="Left Brace 63"/>
          <p:cNvSpPr/>
          <p:nvPr/>
        </p:nvSpPr>
        <p:spPr>
          <a:xfrm>
            <a:off x="2123728" y="2924944"/>
            <a:ext cx="216024" cy="2304256"/>
          </a:xfrm>
          <a:prstGeom prst="leftBrace">
            <a:avLst/>
          </a:prstGeom>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65" name="Left Brace 64"/>
          <p:cNvSpPr/>
          <p:nvPr/>
        </p:nvSpPr>
        <p:spPr>
          <a:xfrm>
            <a:off x="2123728" y="5301209"/>
            <a:ext cx="216024" cy="648072"/>
          </a:xfrm>
          <a:prstGeom prst="leftBrace">
            <a:avLst/>
          </a:prstGeom>
          <a:ln>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68" name="Rounded Rectangle 5"/>
          <p:cNvSpPr/>
          <p:nvPr/>
        </p:nvSpPr>
        <p:spPr>
          <a:xfrm>
            <a:off x="5007101" y="2162935"/>
            <a:ext cx="1151678" cy="227137"/>
          </a:xfrm>
          <a:prstGeom prst="roundRect">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r>
              <a:rPr lang="nl-NL" sz="1000" dirty="0" smtClean="0"/>
              <a:t>Principes</a:t>
            </a:r>
            <a:endParaRPr lang="en-US" sz="1000" dirty="0"/>
          </a:p>
        </p:txBody>
      </p:sp>
    </p:spTree>
    <p:extLst>
      <p:ext uri="{BB962C8B-B14F-4D97-AF65-F5344CB8AC3E}">
        <p14:creationId xmlns:p14="http://schemas.microsoft.com/office/powerpoint/2010/main" val="41628033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AutoShape 2"/>
          <p:cNvSpPr>
            <a:spLocks/>
          </p:cNvSpPr>
          <p:nvPr/>
        </p:nvSpPr>
        <p:spPr bwMode="auto">
          <a:xfrm>
            <a:off x="381000" y="84584"/>
            <a:ext cx="8458200" cy="968152"/>
          </a:xfrm>
          <a:prstGeom prst="roundRect">
            <a:avLst>
              <a:gd name="adj" fmla="val 15000"/>
            </a:avLst>
          </a:prstGeom>
          <a:solidFill>
            <a:srgbClr val="F8971D"/>
          </a:solidFill>
          <a:ln w="25400">
            <a:noFill/>
            <a:miter lim="800000"/>
            <a:headEnd/>
            <a:tailEnd/>
          </a:ln>
        </p:spPr>
        <p:txBody>
          <a:bodyPr lIns="0" tIns="0" rIns="0" bIns="0" anchor="ctr"/>
          <a:lstStyle/>
          <a:p>
            <a:pPr marL="0" lvl="1" algn="ctr"/>
            <a:r>
              <a:rPr lang="en-US" sz="3200" b="1" dirty="0">
                <a:solidFill>
                  <a:schemeClr val="bg1"/>
                </a:solidFill>
                <a:latin typeface="Arial" pitchFamily="34" charset="0"/>
                <a:cs typeface="Arial" pitchFamily="34" charset="0"/>
              </a:rPr>
              <a:t>Bedrijfsfunctiemodel</a:t>
            </a:r>
          </a:p>
        </p:txBody>
      </p:sp>
      <p:sp>
        <p:nvSpPr>
          <p:cNvPr id="49" name="Rectangle 48"/>
          <p:cNvSpPr>
            <a:spLocks noChangeArrowheads="1"/>
          </p:cNvSpPr>
          <p:nvPr/>
        </p:nvSpPr>
        <p:spPr bwMode="auto">
          <a:xfrm>
            <a:off x="7380312" y="1907556"/>
            <a:ext cx="1368152" cy="1651882"/>
          </a:xfrm>
          <a:prstGeom prst="rect">
            <a:avLst/>
          </a:prstGeom>
          <a:solidFill>
            <a:schemeClr val="bg1">
              <a:lumMod val="85000"/>
            </a:schemeClr>
          </a:solidFill>
          <a:ln w="6350">
            <a:noFill/>
            <a:miter lim="800000"/>
            <a:headEnd/>
            <a:tailEnd/>
          </a:ln>
          <a:effectLst>
            <a:outerShdw blurRad="25400" dist="38100" dir="2700000" algn="tl" rotWithShape="0">
              <a:schemeClr val="bg1">
                <a:lumMod val="75000"/>
                <a:alpha val="43000"/>
              </a:schemeClr>
            </a:outerShdw>
          </a:effectLst>
        </p:spPr>
        <p:txBody>
          <a:bodyPr tIns="54000"/>
          <a:lstStyle/>
          <a:p>
            <a:pPr algn="ctr">
              <a:lnSpc>
                <a:spcPts val="1400"/>
              </a:lnSpc>
              <a:defRPr/>
            </a:pPr>
            <a:r>
              <a:rPr lang="en-US" sz="1100" b="1" smtClean="0">
                <a:solidFill>
                  <a:srgbClr val="000000"/>
                </a:solidFill>
                <a:latin typeface="Arial" pitchFamily="34" charset="0"/>
              </a:rPr>
              <a:t>Valorisatie</a:t>
            </a:r>
            <a:endParaRPr lang="nl-NL" sz="1100" b="1" dirty="0">
              <a:solidFill>
                <a:srgbClr val="000000"/>
              </a:solidFill>
              <a:latin typeface="Arial" pitchFamily="34" charset="0"/>
            </a:endParaRPr>
          </a:p>
        </p:txBody>
      </p:sp>
      <p:sp>
        <p:nvSpPr>
          <p:cNvPr id="36" name="Rectangle 35"/>
          <p:cNvSpPr>
            <a:spLocks noChangeArrowheads="1"/>
          </p:cNvSpPr>
          <p:nvPr/>
        </p:nvSpPr>
        <p:spPr bwMode="auto">
          <a:xfrm>
            <a:off x="457200" y="3645025"/>
            <a:ext cx="4042792" cy="1544040"/>
          </a:xfrm>
          <a:prstGeom prst="rect">
            <a:avLst/>
          </a:prstGeom>
          <a:solidFill>
            <a:schemeClr val="bg1">
              <a:lumMod val="85000"/>
            </a:schemeClr>
          </a:solidFill>
          <a:ln w="6350">
            <a:noFill/>
            <a:miter lim="800000"/>
            <a:headEnd/>
            <a:tailEnd/>
          </a:ln>
          <a:effectLst>
            <a:outerShdw blurRad="25400" dist="38100" dir="2700000" algn="tl" rotWithShape="0">
              <a:schemeClr val="bg1">
                <a:lumMod val="75000"/>
                <a:alpha val="43000"/>
              </a:schemeClr>
            </a:outerShdw>
          </a:effectLst>
        </p:spPr>
        <p:txBody>
          <a:bodyPr tIns="54000"/>
          <a:lstStyle/>
          <a:p>
            <a:pPr algn="ctr">
              <a:lnSpc>
                <a:spcPts val="1400"/>
              </a:lnSpc>
              <a:defRPr/>
            </a:pPr>
            <a:r>
              <a:rPr lang="en-US" sz="1100" b="1" smtClean="0">
                <a:solidFill>
                  <a:srgbClr val="000000"/>
                </a:solidFill>
                <a:latin typeface="Arial" pitchFamily="34" charset="0"/>
              </a:rPr>
              <a:t>Onderwijsondersteuning</a:t>
            </a:r>
            <a:endParaRPr lang="nl-NL" sz="1100" b="1" dirty="0">
              <a:solidFill>
                <a:srgbClr val="000000"/>
              </a:solidFill>
              <a:latin typeface="Arial" pitchFamily="34" charset="0"/>
            </a:endParaRPr>
          </a:p>
        </p:txBody>
      </p:sp>
      <p:sp>
        <p:nvSpPr>
          <p:cNvPr id="6" name="Rectangle 4"/>
          <p:cNvSpPr>
            <a:spLocks noChangeArrowheads="1"/>
          </p:cNvSpPr>
          <p:nvPr/>
        </p:nvSpPr>
        <p:spPr bwMode="auto">
          <a:xfrm>
            <a:off x="4572000" y="3645024"/>
            <a:ext cx="2736304" cy="1544039"/>
          </a:xfrm>
          <a:prstGeom prst="rect">
            <a:avLst/>
          </a:prstGeom>
          <a:solidFill>
            <a:schemeClr val="bg1">
              <a:lumMod val="85000"/>
            </a:schemeClr>
          </a:solidFill>
          <a:ln w="6350">
            <a:noFill/>
            <a:miter lim="800000"/>
            <a:headEnd/>
            <a:tailEnd/>
          </a:ln>
          <a:effectLst>
            <a:outerShdw blurRad="25400" dist="38100" dir="2700000" algn="tl" rotWithShape="0">
              <a:schemeClr val="bg1">
                <a:lumMod val="75000"/>
                <a:alpha val="43000"/>
              </a:schemeClr>
            </a:outerShdw>
          </a:effectLst>
        </p:spPr>
        <p:txBody>
          <a:bodyPr tIns="54000"/>
          <a:lstStyle/>
          <a:p>
            <a:pPr algn="ctr">
              <a:lnSpc>
                <a:spcPts val="1400"/>
              </a:lnSpc>
              <a:defRPr/>
            </a:pPr>
            <a:r>
              <a:rPr lang="en-US" sz="1100" b="1" smtClean="0">
                <a:solidFill>
                  <a:srgbClr val="000000"/>
                </a:solidFill>
                <a:latin typeface="Arial" pitchFamily="34" charset="0"/>
              </a:rPr>
              <a:t>Onderzoeksondersteuning</a:t>
            </a:r>
            <a:endParaRPr lang="nl-NL" sz="1100" b="1" dirty="0">
              <a:solidFill>
                <a:srgbClr val="000000"/>
              </a:solidFill>
              <a:latin typeface="Arial" pitchFamily="34" charset="0"/>
            </a:endParaRPr>
          </a:p>
        </p:txBody>
      </p:sp>
      <p:sp>
        <p:nvSpPr>
          <p:cNvPr id="38" name="Rectangle 37"/>
          <p:cNvSpPr>
            <a:spLocks noChangeArrowheads="1"/>
          </p:cNvSpPr>
          <p:nvPr/>
        </p:nvSpPr>
        <p:spPr bwMode="auto">
          <a:xfrm>
            <a:off x="4572000" y="1907556"/>
            <a:ext cx="2736304" cy="1651882"/>
          </a:xfrm>
          <a:prstGeom prst="rect">
            <a:avLst/>
          </a:prstGeom>
          <a:solidFill>
            <a:schemeClr val="bg1">
              <a:lumMod val="85000"/>
            </a:schemeClr>
          </a:solidFill>
          <a:ln w="6350">
            <a:noFill/>
            <a:miter lim="800000"/>
            <a:headEnd/>
            <a:tailEnd/>
          </a:ln>
          <a:effectLst>
            <a:outerShdw blurRad="25400" dist="38100" dir="2700000" algn="tl" rotWithShape="0">
              <a:schemeClr val="bg1">
                <a:lumMod val="75000"/>
                <a:alpha val="43000"/>
              </a:schemeClr>
            </a:outerShdw>
          </a:effectLst>
        </p:spPr>
        <p:txBody>
          <a:bodyPr tIns="54000"/>
          <a:lstStyle/>
          <a:p>
            <a:pPr algn="ctr">
              <a:lnSpc>
                <a:spcPts val="1400"/>
              </a:lnSpc>
              <a:defRPr/>
            </a:pPr>
            <a:r>
              <a:rPr lang="en-US" sz="1100" b="1" smtClean="0">
                <a:solidFill>
                  <a:srgbClr val="000000"/>
                </a:solidFill>
                <a:latin typeface="Arial" pitchFamily="34" charset="0"/>
              </a:rPr>
              <a:t>Onderzoek</a:t>
            </a:r>
            <a:endParaRPr lang="nl-NL" sz="1100" b="1" dirty="0">
              <a:solidFill>
                <a:srgbClr val="000000"/>
              </a:solidFill>
              <a:latin typeface="Arial" pitchFamily="34" charset="0"/>
            </a:endParaRPr>
          </a:p>
        </p:txBody>
      </p:sp>
      <p:sp>
        <p:nvSpPr>
          <p:cNvPr id="5" name="Rectangle 4"/>
          <p:cNvSpPr>
            <a:spLocks noChangeArrowheads="1"/>
          </p:cNvSpPr>
          <p:nvPr/>
        </p:nvSpPr>
        <p:spPr bwMode="auto">
          <a:xfrm>
            <a:off x="457200" y="1904795"/>
            <a:ext cx="4042792" cy="1645439"/>
          </a:xfrm>
          <a:prstGeom prst="rect">
            <a:avLst/>
          </a:prstGeom>
          <a:solidFill>
            <a:schemeClr val="bg1">
              <a:lumMod val="85000"/>
            </a:schemeClr>
          </a:solidFill>
          <a:ln w="6350">
            <a:noFill/>
            <a:miter lim="800000"/>
            <a:headEnd/>
            <a:tailEnd/>
          </a:ln>
          <a:effectLst>
            <a:outerShdw blurRad="25400" dist="38100" dir="2700000" algn="tl" rotWithShape="0">
              <a:schemeClr val="bg1">
                <a:lumMod val="75000"/>
                <a:alpha val="43000"/>
              </a:schemeClr>
            </a:outerShdw>
          </a:effectLst>
        </p:spPr>
        <p:txBody>
          <a:bodyPr tIns="54000"/>
          <a:lstStyle/>
          <a:p>
            <a:pPr algn="ctr">
              <a:lnSpc>
                <a:spcPts val="1400"/>
              </a:lnSpc>
              <a:defRPr/>
            </a:pPr>
            <a:r>
              <a:rPr lang="en-US" sz="1100" b="1" dirty="0" err="1" smtClean="0">
                <a:solidFill>
                  <a:srgbClr val="000000"/>
                </a:solidFill>
                <a:latin typeface="Arial" pitchFamily="34" charset="0"/>
              </a:rPr>
              <a:t>Onderwijs</a:t>
            </a:r>
            <a:endParaRPr lang="nl-NL" sz="1100" b="1" dirty="0">
              <a:solidFill>
                <a:srgbClr val="000000"/>
              </a:solidFill>
              <a:latin typeface="Arial" pitchFamily="34" charset="0"/>
            </a:endParaRPr>
          </a:p>
        </p:txBody>
      </p:sp>
      <p:sp>
        <p:nvSpPr>
          <p:cNvPr id="20" name="Rectangle 60"/>
          <p:cNvSpPr>
            <a:spLocks noChangeArrowheads="1"/>
          </p:cNvSpPr>
          <p:nvPr/>
        </p:nvSpPr>
        <p:spPr bwMode="auto">
          <a:xfrm>
            <a:off x="539552" y="2225049"/>
            <a:ext cx="1243384" cy="578697"/>
          </a:xfrm>
          <a:prstGeom prst="roundRect">
            <a:avLst/>
          </a:prstGeom>
          <a:solidFill>
            <a:schemeClr val="bg1"/>
          </a:solidFill>
          <a:ln w="9525" algn="ctr">
            <a:noFill/>
            <a:miter lim="800000"/>
            <a:headEnd/>
            <a:tailEnd/>
          </a:ln>
        </p:spPr>
        <p:txBody>
          <a:bodyPr lIns="36000" rIns="36000" anchor="ctr"/>
          <a:lstStyle/>
          <a:p>
            <a:pPr algn="ctr">
              <a:lnSpc>
                <a:spcPts val="1400"/>
              </a:lnSpc>
              <a:defRPr/>
            </a:pPr>
            <a:r>
              <a:rPr lang="en-US" sz="1050" dirty="0" err="1" smtClean="0">
                <a:latin typeface="Arial" pitchFamily="34" charset="0"/>
              </a:rPr>
              <a:t>Onderwijs</a:t>
            </a:r>
            <a:r>
              <a:rPr lang="en-US" sz="1050" dirty="0" smtClean="0">
                <a:latin typeface="Arial" pitchFamily="34" charset="0"/>
              </a:rPr>
              <a:t/>
            </a:r>
            <a:br>
              <a:rPr lang="en-US" sz="1050" dirty="0" smtClean="0">
                <a:latin typeface="Arial" pitchFamily="34" charset="0"/>
              </a:rPr>
            </a:br>
            <a:r>
              <a:rPr lang="en-US" sz="1050" dirty="0" err="1" smtClean="0">
                <a:latin typeface="Arial" pitchFamily="34" charset="0"/>
              </a:rPr>
              <a:t>ontwikkeling</a:t>
            </a:r>
            <a:endParaRPr lang="nl-NL" sz="1050" dirty="0">
              <a:latin typeface="Arial" pitchFamily="34" charset="0"/>
            </a:endParaRPr>
          </a:p>
        </p:txBody>
      </p:sp>
      <p:sp>
        <p:nvSpPr>
          <p:cNvPr id="21" name="Rectangle 60"/>
          <p:cNvSpPr>
            <a:spLocks noChangeArrowheads="1"/>
          </p:cNvSpPr>
          <p:nvPr/>
        </p:nvSpPr>
        <p:spPr bwMode="auto">
          <a:xfrm>
            <a:off x="3214192" y="4049189"/>
            <a:ext cx="1243384" cy="469093"/>
          </a:xfrm>
          <a:prstGeom prst="roundRect">
            <a:avLst/>
          </a:prstGeom>
          <a:solidFill>
            <a:schemeClr val="bg1"/>
          </a:solidFill>
          <a:ln w="9525" algn="ctr">
            <a:noFill/>
            <a:miter lim="800000"/>
            <a:headEnd/>
            <a:tailEnd/>
          </a:ln>
        </p:spPr>
        <p:txBody>
          <a:bodyPr lIns="36000" rIns="36000" anchor="ctr"/>
          <a:lstStyle/>
          <a:p>
            <a:pPr algn="ctr">
              <a:lnSpc>
                <a:spcPts val="1400"/>
              </a:lnSpc>
              <a:defRPr/>
            </a:pPr>
            <a:r>
              <a:rPr lang="en-US" sz="1050" dirty="0" err="1" smtClean="0">
                <a:latin typeface="Arial" pitchFamily="34" charset="0"/>
              </a:rPr>
              <a:t>Onderwijs</a:t>
            </a:r>
            <a:r>
              <a:rPr lang="en-US" sz="1050" dirty="0" smtClean="0">
                <a:latin typeface="Arial" pitchFamily="34" charset="0"/>
              </a:rPr>
              <a:t/>
            </a:r>
            <a:br>
              <a:rPr lang="en-US" sz="1050" dirty="0" smtClean="0">
                <a:latin typeface="Arial" pitchFamily="34" charset="0"/>
              </a:rPr>
            </a:br>
            <a:r>
              <a:rPr lang="en-US" sz="1050" dirty="0" smtClean="0">
                <a:latin typeface="Arial" pitchFamily="34" charset="0"/>
              </a:rPr>
              <a:t>planning</a:t>
            </a:r>
            <a:endParaRPr lang="nl-NL" sz="1050" dirty="0">
              <a:latin typeface="Arial" pitchFamily="34" charset="0"/>
            </a:endParaRPr>
          </a:p>
        </p:txBody>
      </p:sp>
      <p:sp>
        <p:nvSpPr>
          <p:cNvPr id="22" name="Rectangle 60"/>
          <p:cNvSpPr>
            <a:spLocks noChangeArrowheads="1"/>
          </p:cNvSpPr>
          <p:nvPr/>
        </p:nvSpPr>
        <p:spPr bwMode="auto">
          <a:xfrm>
            <a:off x="1882044" y="2225049"/>
            <a:ext cx="1243384" cy="578697"/>
          </a:xfrm>
          <a:prstGeom prst="roundRect">
            <a:avLst/>
          </a:prstGeom>
          <a:solidFill>
            <a:schemeClr val="bg1"/>
          </a:solidFill>
          <a:ln w="9525" algn="ctr">
            <a:noFill/>
            <a:miter lim="800000"/>
            <a:headEnd/>
            <a:tailEnd/>
          </a:ln>
        </p:spPr>
        <p:txBody>
          <a:bodyPr lIns="36000" rIns="36000" anchor="ctr"/>
          <a:lstStyle/>
          <a:p>
            <a:pPr algn="ctr">
              <a:lnSpc>
                <a:spcPts val="1400"/>
              </a:lnSpc>
              <a:defRPr/>
            </a:pPr>
            <a:r>
              <a:rPr lang="en-US" sz="1050" dirty="0" err="1" smtClean="0">
                <a:latin typeface="Arial" pitchFamily="34" charset="0"/>
              </a:rPr>
              <a:t>Onderwijs</a:t>
            </a:r>
            <a:r>
              <a:rPr lang="en-US" sz="1050" dirty="0" smtClean="0">
                <a:latin typeface="Arial" pitchFamily="34" charset="0"/>
              </a:rPr>
              <a:t/>
            </a:r>
            <a:br>
              <a:rPr lang="en-US" sz="1050" dirty="0" smtClean="0">
                <a:latin typeface="Arial" pitchFamily="34" charset="0"/>
              </a:rPr>
            </a:br>
            <a:r>
              <a:rPr lang="en-US" sz="1050" dirty="0" err="1" smtClean="0">
                <a:latin typeface="Arial" pitchFamily="34" charset="0"/>
              </a:rPr>
              <a:t>uitvoering</a:t>
            </a:r>
            <a:endParaRPr lang="nl-NL" sz="1050" dirty="0">
              <a:latin typeface="Arial" pitchFamily="34" charset="0"/>
            </a:endParaRPr>
          </a:p>
        </p:txBody>
      </p:sp>
      <p:sp>
        <p:nvSpPr>
          <p:cNvPr id="23" name="Rectangle 60"/>
          <p:cNvSpPr>
            <a:spLocks noChangeArrowheads="1"/>
          </p:cNvSpPr>
          <p:nvPr/>
        </p:nvSpPr>
        <p:spPr bwMode="auto">
          <a:xfrm>
            <a:off x="539552" y="4612503"/>
            <a:ext cx="1243384" cy="471007"/>
          </a:xfrm>
          <a:prstGeom prst="roundRect">
            <a:avLst/>
          </a:prstGeom>
          <a:solidFill>
            <a:schemeClr val="bg1"/>
          </a:solidFill>
          <a:ln w="9525" algn="ctr">
            <a:noFill/>
            <a:miter lim="800000"/>
            <a:headEnd/>
            <a:tailEnd/>
          </a:ln>
        </p:spPr>
        <p:txBody>
          <a:bodyPr lIns="36000" rIns="36000" anchor="ctr"/>
          <a:lstStyle/>
          <a:p>
            <a:pPr algn="ctr">
              <a:lnSpc>
                <a:spcPts val="1200"/>
              </a:lnSpc>
              <a:defRPr/>
            </a:pPr>
            <a:r>
              <a:rPr lang="en-US" sz="1050">
                <a:latin typeface="Arial" pitchFamily="34" charset="0"/>
              </a:rPr>
              <a:t>Roostering</a:t>
            </a:r>
            <a:endParaRPr lang="nl-NL" sz="1050" dirty="0">
              <a:latin typeface="Arial" pitchFamily="34" charset="0"/>
            </a:endParaRPr>
          </a:p>
        </p:txBody>
      </p:sp>
      <p:sp>
        <p:nvSpPr>
          <p:cNvPr id="25" name="Rectangle 60"/>
          <p:cNvSpPr>
            <a:spLocks noChangeArrowheads="1"/>
          </p:cNvSpPr>
          <p:nvPr/>
        </p:nvSpPr>
        <p:spPr bwMode="auto">
          <a:xfrm>
            <a:off x="539552" y="4049189"/>
            <a:ext cx="1243384" cy="469093"/>
          </a:xfrm>
          <a:prstGeom prst="roundRect">
            <a:avLst/>
          </a:prstGeom>
          <a:solidFill>
            <a:schemeClr val="bg1"/>
          </a:solidFill>
          <a:ln w="9525" algn="ctr">
            <a:noFill/>
            <a:miter lim="800000"/>
            <a:headEnd/>
            <a:tailEnd/>
          </a:ln>
        </p:spPr>
        <p:txBody>
          <a:bodyPr lIns="36000" rIns="36000" anchor="ctr"/>
          <a:lstStyle/>
          <a:p>
            <a:pPr algn="ctr">
              <a:lnSpc>
                <a:spcPts val="1200"/>
              </a:lnSpc>
            </a:pPr>
            <a:r>
              <a:rPr lang="en-US" sz="1050" dirty="0" err="1">
                <a:latin typeface="Arial" pitchFamily="34" charset="0"/>
              </a:rPr>
              <a:t>Deelnemer</a:t>
            </a:r>
            <a:r>
              <a:rPr lang="en-US" sz="1050">
                <a:latin typeface="Arial" pitchFamily="34" charset="0"/>
              </a:rPr>
              <a:t/>
            </a:r>
            <a:br>
              <a:rPr lang="en-US" sz="1050">
                <a:latin typeface="Arial" pitchFamily="34" charset="0"/>
              </a:rPr>
            </a:br>
            <a:r>
              <a:rPr lang="en-US" sz="1050">
                <a:latin typeface="Arial" pitchFamily="34" charset="0"/>
              </a:rPr>
              <a:t>werving</a:t>
            </a:r>
            <a:endParaRPr lang="nl-NL" sz="1050" dirty="0">
              <a:latin typeface="Arial" pitchFamily="34" charset="0"/>
            </a:endParaRPr>
          </a:p>
        </p:txBody>
      </p:sp>
      <p:sp>
        <p:nvSpPr>
          <p:cNvPr id="27" name="Rectangle 60"/>
          <p:cNvSpPr>
            <a:spLocks noChangeArrowheads="1"/>
          </p:cNvSpPr>
          <p:nvPr/>
        </p:nvSpPr>
        <p:spPr bwMode="auto">
          <a:xfrm>
            <a:off x="1882044" y="4049188"/>
            <a:ext cx="1243384" cy="469092"/>
          </a:xfrm>
          <a:prstGeom prst="roundRect">
            <a:avLst/>
          </a:prstGeom>
          <a:solidFill>
            <a:schemeClr val="bg1"/>
          </a:solidFill>
          <a:ln w="9525" algn="ctr">
            <a:noFill/>
            <a:miter lim="800000"/>
            <a:headEnd/>
            <a:tailEnd/>
          </a:ln>
        </p:spPr>
        <p:txBody>
          <a:bodyPr lIns="36000" rIns="36000" anchor="ctr"/>
          <a:lstStyle/>
          <a:p>
            <a:pPr algn="ctr">
              <a:lnSpc>
                <a:spcPts val="1400"/>
              </a:lnSpc>
              <a:defRPr/>
            </a:pPr>
            <a:r>
              <a:rPr lang="en-US" sz="1050" dirty="0" err="1" smtClean="0">
                <a:latin typeface="Arial" pitchFamily="34" charset="0"/>
              </a:rPr>
              <a:t>Inschrijving</a:t>
            </a:r>
            <a:endParaRPr lang="nl-NL" sz="1050" dirty="0">
              <a:latin typeface="Arial" pitchFamily="34" charset="0"/>
            </a:endParaRPr>
          </a:p>
        </p:txBody>
      </p:sp>
      <p:sp>
        <p:nvSpPr>
          <p:cNvPr id="30" name="Rectangle 60"/>
          <p:cNvSpPr>
            <a:spLocks noChangeArrowheads="1"/>
          </p:cNvSpPr>
          <p:nvPr/>
        </p:nvSpPr>
        <p:spPr bwMode="auto">
          <a:xfrm>
            <a:off x="4644008" y="4388592"/>
            <a:ext cx="1243384" cy="471007"/>
          </a:xfrm>
          <a:prstGeom prst="roundRect">
            <a:avLst/>
          </a:prstGeom>
          <a:solidFill>
            <a:schemeClr val="bg1"/>
          </a:solidFill>
          <a:ln w="9525" algn="ctr">
            <a:noFill/>
            <a:miter lim="800000"/>
            <a:headEnd/>
            <a:tailEnd/>
          </a:ln>
        </p:spPr>
        <p:txBody>
          <a:bodyPr lIns="36000" rIns="36000" anchor="ctr"/>
          <a:lstStyle/>
          <a:p>
            <a:pPr algn="ctr">
              <a:lnSpc>
                <a:spcPts val="1200"/>
              </a:lnSpc>
            </a:pPr>
            <a:r>
              <a:rPr lang="en-US" sz="1050">
                <a:latin typeface="Arial" pitchFamily="34" charset="0"/>
              </a:rPr>
              <a:t>Onderzoeks</a:t>
            </a:r>
            <a:br>
              <a:rPr lang="en-US" sz="1050">
                <a:latin typeface="Arial" pitchFamily="34" charset="0"/>
              </a:rPr>
            </a:br>
            <a:r>
              <a:rPr lang="en-US" sz="1050">
                <a:latin typeface="Arial" pitchFamily="34" charset="0"/>
              </a:rPr>
              <a:t>administratie</a:t>
            </a:r>
            <a:endParaRPr lang="nl-NL" sz="1050" dirty="0">
              <a:latin typeface="Arial" pitchFamily="34" charset="0"/>
            </a:endParaRPr>
          </a:p>
        </p:txBody>
      </p:sp>
      <p:sp>
        <p:nvSpPr>
          <p:cNvPr id="32" name="Rectangle 60"/>
          <p:cNvSpPr>
            <a:spLocks noChangeArrowheads="1"/>
          </p:cNvSpPr>
          <p:nvPr/>
        </p:nvSpPr>
        <p:spPr bwMode="auto">
          <a:xfrm>
            <a:off x="4644008" y="2227810"/>
            <a:ext cx="1243384" cy="578697"/>
          </a:xfrm>
          <a:prstGeom prst="roundRect">
            <a:avLst/>
          </a:prstGeom>
          <a:solidFill>
            <a:schemeClr val="bg1"/>
          </a:solidFill>
          <a:ln w="9525" algn="ctr">
            <a:noFill/>
            <a:miter lim="800000"/>
            <a:headEnd/>
            <a:tailEnd/>
          </a:ln>
        </p:spPr>
        <p:txBody>
          <a:bodyPr lIns="36000" rIns="36000" anchor="ctr"/>
          <a:lstStyle/>
          <a:p>
            <a:pPr algn="ctr">
              <a:lnSpc>
                <a:spcPts val="1400"/>
              </a:lnSpc>
              <a:defRPr/>
            </a:pPr>
            <a:r>
              <a:rPr lang="en-US" sz="1050" dirty="0" err="1" smtClean="0">
                <a:latin typeface="Arial" pitchFamily="34" charset="0"/>
              </a:rPr>
              <a:t>Onderzoeks</a:t>
            </a:r>
            <a:r>
              <a:rPr lang="en-US" sz="1050" smtClean="0">
                <a:latin typeface="Arial" pitchFamily="34" charset="0"/>
              </a:rPr>
              <a:t/>
            </a:r>
            <a:br>
              <a:rPr lang="en-US" sz="1050" smtClean="0">
                <a:latin typeface="Arial" pitchFamily="34" charset="0"/>
              </a:rPr>
            </a:br>
            <a:r>
              <a:rPr lang="en-US" sz="1050" smtClean="0">
                <a:latin typeface="Arial" pitchFamily="34" charset="0"/>
              </a:rPr>
              <a:t>ontwikkeling</a:t>
            </a:r>
            <a:endParaRPr lang="nl-NL" sz="1050" dirty="0">
              <a:latin typeface="Arial" pitchFamily="34" charset="0"/>
            </a:endParaRPr>
          </a:p>
        </p:txBody>
      </p:sp>
      <p:sp>
        <p:nvSpPr>
          <p:cNvPr id="33" name="Rectangle 60"/>
          <p:cNvSpPr>
            <a:spLocks noChangeArrowheads="1"/>
          </p:cNvSpPr>
          <p:nvPr/>
        </p:nvSpPr>
        <p:spPr bwMode="auto">
          <a:xfrm>
            <a:off x="5976156" y="2227810"/>
            <a:ext cx="1243384" cy="576344"/>
          </a:xfrm>
          <a:prstGeom prst="roundRect">
            <a:avLst/>
          </a:prstGeom>
          <a:solidFill>
            <a:schemeClr val="bg1"/>
          </a:solidFill>
          <a:ln w="9525" algn="ctr">
            <a:noFill/>
            <a:miter lim="800000"/>
            <a:headEnd/>
            <a:tailEnd/>
          </a:ln>
        </p:spPr>
        <p:txBody>
          <a:bodyPr lIns="36000" rIns="36000" anchor="ctr"/>
          <a:lstStyle/>
          <a:p>
            <a:pPr algn="ctr">
              <a:lnSpc>
                <a:spcPts val="1400"/>
              </a:lnSpc>
              <a:defRPr/>
            </a:pPr>
            <a:r>
              <a:rPr lang="en-US" sz="1050" dirty="0" err="1" smtClean="0">
                <a:latin typeface="Arial" pitchFamily="34" charset="0"/>
              </a:rPr>
              <a:t>Onderzoeks</a:t>
            </a:r>
            <a:r>
              <a:rPr lang="en-US" sz="1050" dirty="0" smtClean="0">
                <a:latin typeface="Arial" pitchFamily="34" charset="0"/>
              </a:rPr>
              <a:t/>
            </a:r>
            <a:br>
              <a:rPr lang="en-US" sz="1050" dirty="0" smtClean="0">
                <a:latin typeface="Arial" pitchFamily="34" charset="0"/>
              </a:rPr>
            </a:br>
            <a:r>
              <a:rPr lang="en-US" sz="1050" dirty="0" err="1" smtClean="0">
                <a:latin typeface="Arial" pitchFamily="34" charset="0"/>
              </a:rPr>
              <a:t>opzet</a:t>
            </a:r>
            <a:endParaRPr lang="nl-NL" sz="1050" dirty="0">
              <a:latin typeface="Arial" pitchFamily="34" charset="0"/>
            </a:endParaRPr>
          </a:p>
        </p:txBody>
      </p:sp>
      <p:sp>
        <p:nvSpPr>
          <p:cNvPr id="34" name="Rectangle 60"/>
          <p:cNvSpPr>
            <a:spLocks noChangeArrowheads="1"/>
          </p:cNvSpPr>
          <p:nvPr/>
        </p:nvSpPr>
        <p:spPr bwMode="auto">
          <a:xfrm>
            <a:off x="5976156" y="2888226"/>
            <a:ext cx="1243384" cy="578697"/>
          </a:xfrm>
          <a:prstGeom prst="roundRect">
            <a:avLst/>
          </a:prstGeom>
          <a:solidFill>
            <a:schemeClr val="bg1"/>
          </a:solidFill>
          <a:ln w="9525" algn="ctr">
            <a:noFill/>
            <a:miter lim="800000"/>
            <a:headEnd/>
            <a:tailEnd/>
          </a:ln>
        </p:spPr>
        <p:txBody>
          <a:bodyPr lIns="36000" rIns="36000" anchor="ctr"/>
          <a:lstStyle/>
          <a:p>
            <a:pPr algn="ctr">
              <a:lnSpc>
                <a:spcPts val="1400"/>
              </a:lnSpc>
              <a:defRPr/>
            </a:pPr>
            <a:r>
              <a:rPr lang="en-US" sz="1050" dirty="0" err="1" smtClean="0">
                <a:latin typeface="Arial" pitchFamily="34" charset="0"/>
              </a:rPr>
              <a:t>Onderzoeks</a:t>
            </a:r>
            <a:br>
              <a:rPr lang="en-US" sz="1050" dirty="0" err="1" smtClean="0">
                <a:latin typeface="Arial" pitchFamily="34" charset="0"/>
              </a:rPr>
            </a:br>
            <a:r>
              <a:rPr lang="en-US" sz="1050" dirty="0" err="1" smtClean="0">
                <a:latin typeface="Arial" pitchFamily="34" charset="0"/>
              </a:rPr>
              <a:t>publicatie</a:t>
            </a:r>
            <a:endParaRPr lang="nl-NL" sz="1050" dirty="0">
              <a:latin typeface="Arial" pitchFamily="34" charset="0"/>
            </a:endParaRPr>
          </a:p>
        </p:txBody>
      </p:sp>
      <p:sp>
        <p:nvSpPr>
          <p:cNvPr id="35" name="Rectangle 60"/>
          <p:cNvSpPr>
            <a:spLocks noChangeArrowheads="1"/>
          </p:cNvSpPr>
          <p:nvPr/>
        </p:nvSpPr>
        <p:spPr bwMode="auto">
          <a:xfrm>
            <a:off x="539552" y="2888226"/>
            <a:ext cx="1243384" cy="578697"/>
          </a:xfrm>
          <a:prstGeom prst="roundRect">
            <a:avLst/>
          </a:prstGeom>
          <a:solidFill>
            <a:schemeClr val="bg1"/>
          </a:solidFill>
          <a:ln w="9525" algn="ctr">
            <a:noFill/>
            <a:miter lim="800000"/>
            <a:headEnd/>
            <a:tailEnd/>
          </a:ln>
        </p:spPr>
        <p:txBody>
          <a:bodyPr lIns="36000" rIns="36000" anchor="ctr"/>
          <a:lstStyle/>
          <a:p>
            <a:pPr algn="ctr">
              <a:lnSpc>
                <a:spcPts val="1400"/>
              </a:lnSpc>
              <a:defRPr/>
            </a:pPr>
            <a:r>
              <a:rPr lang="en-US" sz="1050" dirty="0" err="1" smtClean="0">
                <a:latin typeface="Arial" pitchFamily="34" charset="0"/>
              </a:rPr>
              <a:t>Toetsing</a:t>
            </a:r>
            <a:endParaRPr lang="nl-NL" sz="1050" dirty="0">
              <a:latin typeface="Arial" pitchFamily="34" charset="0"/>
            </a:endParaRPr>
          </a:p>
        </p:txBody>
      </p:sp>
      <p:sp>
        <p:nvSpPr>
          <p:cNvPr id="37" name="Rectangle 60"/>
          <p:cNvSpPr>
            <a:spLocks noChangeArrowheads="1"/>
          </p:cNvSpPr>
          <p:nvPr/>
        </p:nvSpPr>
        <p:spPr bwMode="auto">
          <a:xfrm>
            <a:off x="1882044" y="4612503"/>
            <a:ext cx="1243384" cy="471007"/>
          </a:xfrm>
          <a:prstGeom prst="roundRect">
            <a:avLst/>
          </a:prstGeom>
          <a:solidFill>
            <a:schemeClr val="bg1"/>
          </a:solidFill>
          <a:ln w="9525" algn="ctr">
            <a:noFill/>
            <a:miter lim="800000"/>
            <a:headEnd/>
            <a:tailEnd/>
          </a:ln>
        </p:spPr>
        <p:txBody>
          <a:bodyPr lIns="36000" rIns="36000" anchor="ctr"/>
          <a:lstStyle/>
          <a:p>
            <a:pPr algn="ctr">
              <a:lnSpc>
                <a:spcPts val="1400"/>
              </a:lnSpc>
              <a:defRPr/>
            </a:pPr>
            <a:r>
              <a:rPr lang="en-US" sz="1050" dirty="0" err="1" smtClean="0">
                <a:latin typeface="Arial" pitchFamily="34" charset="0"/>
              </a:rPr>
              <a:t>Deelnemer</a:t>
            </a:r>
            <a:br>
              <a:rPr lang="en-US" sz="1050" dirty="0" err="1" smtClean="0">
                <a:latin typeface="Arial" pitchFamily="34" charset="0"/>
              </a:rPr>
            </a:br>
            <a:r>
              <a:rPr lang="en-US" sz="1050" dirty="0" err="1" smtClean="0">
                <a:latin typeface="Arial" pitchFamily="34" charset="0"/>
              </a:rPr>
              <a:t>counseling</a:t>
            </a:r>
            <a:endParaRPr lang="nl-NL" sz="1050" dirty="0">
              <a:latin typeface="Arial" pitchFamily="34" charset="0"/>
            </a:endParaRPr>
          </a:p>
        </p:txBody>
      </p:sp>
      <p:sp>
        <p:nvSpPr>
          <p:cNvPr id="41" name="Rectangle 60"/>
          <p:cNvSpPr>
            <a:spLocks noChangeArrowheads="1"/>
          </p:cNvSpPr>
          <p:nvPr/>
        </p:nvSpPr>
        <p:spPr bwMode="auto">
          <a:xfrm>
            <a:off x="3214192" y="4612503"/>
            <a:ext cx="1243384" cy="471007"/>
          </a:xfrm>
          <a:prstGeom prst="roundRect">
            <a:avLst/>
          </a:prstGeom>
          <a:solidFill>
            <a:schemeClr val="bg1"/>
          </a:solidFill>
          <a:ln w="9525" algn="ctr">
            <a:noFill/>
            <a:miter lim="800000"/>
            <a:headEnd/>
            <a:tailEnd/>
          </a:ln>
        </p:spPr>
        <p:txBody>
          <a:bodyPr lIns="36000" rIns="36000" anchor="ctr"/>
          <a:lstStyle/>
          <a:p>
            <a:pPr algn="ctr">
              <a:lnSpc>
                <a:spcPts val="1400"/>
              </a:lnSpc>
              <a:defRPr/>
            </a:pPr>
            <a:r>
              <a:rPr lang="en-US" sz="1050" dirty="0" err="1" smtClean="0">
                <a:latin typeface="Arial" pitchFamily="34" charset="0"/>
              </a:rPr>
              <a:t>Diplomering</a:t>
            </a:r>
            <a:endParaRPr lang="nl-NL" sz="1050" dirty="0">
              <a:latin typeface="Arial" pitchFamily="34" charset="0"/>
            </a:endParaRPr>
          </a:p>
        </p:txBody>
      </p:sp>
      <p:sp>
        <p:nvSpPr>
          <p:cNvPr id="42" name="Rectangle 60"/>
          <p:cNvSpPr>
            <a:spLocks noChangeArrowheads="1"/>
          </p:cNvSpPr>
          <p:nvPr/>
        </p:nvSpPr>
        <p:spPr bwMode="auto">
          <a:xfrm>
            <a:off x="7452320" y="2247719"/>
            <a:ext cx="1243384" cy="578697"/>
          </a:xfrm>
          <a:prstGeom prst="roundRect">
            <a:avLst/>
          </a:prstGeom>
          <a:solidFill>
            <a:schemeClr val="bg1"/>
          </a:solidFill>
          <a:ln w="9525" algn="ctr">
            <a:noFill/>
            <a:miter lim="800000"/>
            <a:headEnd/>
            <a:tailEnd/>
          </a:ln>
        </p:spPr>
        <p:txBody>
          <a:bodyPr lIns="36000" rIns="36000" anchor="ctr"/>
          <a:lstStyle/>
          <a:p>
            <a:pPr algn="ctr">
              <a:lnSpc>
                <a:spcPts val="1200"/>
              </a:lnSpc>
            </a:pPr>
            <a:r>
              <a:rPr lang="en-US" sz="1050">
                <a:latin typeface="Arial" pitchFamily="34" charset="0"/>
              </a:rPr>
              <a:t>Kennis</a:t>
            </a:r>
            <a:br>
              <a:rPr lang="en-US" sz="1050">
                <a:latin typeface="Arial" pitchFamily="34" charset="0"/>
              </a:rPr>
            </a:br>
            <a:r>
              <a:rPr lang="en-US" sz="1050">
                <a:latin typeface="Arial" pitchFamily="34" charset="0"/>
              </a:rPr>
              <a:t>uitnutting</a:t>
            </a:r>
            <a:endParaRPr lang="nl-NL" sz="1050" dirty="0">
              <a:latin typeface="Arial" pitchFamily="34" charset="0"/>
            </a:endParaRPr>
          </a:p>
        </p:txBody>
      </p:sp>
      <p:sp>
        <p:nvSpPr>
          <p:cNvPr id="43" name="Rectangle 60"/>
          <p:cNvSpPr>
            <a:spLocks noChangeArrowheads="1"/>
          </p:cNvSpPr>
          <p:nvPr/>
        </p:nvSpPr>
        <p:spPr bwMode="auto">
          <a:xfrm>
            <a:off x="4644008" y="2888226"/>
            <a:ext cx="1243384" cy="578697"/>
          </a:xfrm>
          <a:prstGeom prst="roundRect">
            <a:avLst/>
          </a:prstGeom>
          <a:solidFill>
            <a:schemeClr val="bg1"/>
          </a:solidFill>
          <a:ln w="9525" algn="ctr">
            <a:noFill/>
            <a:miter lim="800000"/>
            <a:headEnd/>
            <a:tailEnd/>
          </a:ln>
        </p:spPr>
        <p:txBody>
          <a:bodyPr lIns="36000" rIns="36000" anchor="ctr"/>
          <a:lstStyle/>
          <a:p>
            <a:pPr algn="ctr">
              <a:lnSpc>
                <a:spcPts val="1400"/>
              </a:lnSpc>
              <a:defRPr/>
            </a:pPr>
            <a:r>
              <a:rPr lang="en-US" sz="1050" dirty="0" err="1" smtClean="0">
                <a:latin typeface="Arial" pitchFamily="34" charset="0"/>
              </a:rPr>
              <a:t>Onderzoeks</a:t>
            </a:r>
            <a:br>
              <a:rPr lang="en-US" sz="1050" dirty="0" err="1" smtClean="0">
                <a:latin typeface="Arial" pitchFamily="34" charset="0"/>
              </a:rPr>
            </a:br>
            <a:r>
              <a:rPr lang="en-US" sz="1050" dirty="0" err="1" smtClean="0">
                <a:latin typeface="Arial" pitchFamily="34" charset="0"/>
              </a:rPr>
              <a:t>uitvoering</a:t>
            </a:r>
            <a:endParaRPr lang="nl-NL" sz="1050" dirty="0">
              <a:latin typeface="Arial" pitchFamily="34" charset="0"/>
            </a:endParaRPr>
          </a:p>
        </p:txBody>
      </p:sp>
      <p:sp>
        <p:nvSpPr>
          <p:cNvPr id="44" name="Rectangle 60"/>
          <p:cNvSpPr>
            <a:spLocks noChangeArrowheads="1"/>
          </p:cNvSpPr>
          <p:nvPr/>
        </p:nvSpPr>
        <p:spPr bwMode="auto">
          <a:xfrm>
            <a:off x="5976156" y="4388592"/>
            <a:ext cx="1243384" cy="471007"/>
          </a:xfrm>
          <a:prstGeom prst="roundRect">
            <a:avLst/>
          </a:prstGeom>
          <a:solidFill>
            <a:schemeClr val="bg1"/>
          </a:solidFill>
          <a:ln w="9525" algn="ctr">
            <a:noFill/>
            <a:miter lim="800000"/>
            <a:headEnd/>
            <a:tailEnd/>
          </a:ln>
        </p:spPr>
        <p:txBody>
          <a:bodyPr lIns="36000" rIns="36000" anchor="ctr"/>
          <a:lstStyle/>
          <a:p>
            <a:pPr algn="ctr">
              <a:lnSpc>
                <a:spcPts val="1200"/>
              </a:lnSpc>
            </a:pPr>
            <a:r>
              <a:rPr lang="en-US" sz="1050">
                <a:latin typeface="Arial" pitchFamily="34" charset="0"/>
              </a:rPr>
              <a:t>Onderzoeks</a:t>
            </a:r>
            <a:br>
              <a:rPr lang="en-US" sz="1050">
                <a:latin typeface="Arial" pitchFamily="34" charset="0"/>
              </a:rPr>
            </a:br>
            <a:r>
              <a:rPr lang="en-US" sz="1050">
                <a:latin typeface="Arial" pitchFamily="34" charset="0"/>
              </a:rPr>
              <a:t>assistentie</a:t>
            </a:r>
            <a:endParaRPr lang="nl-NL" sz="1050" dirty="0">
              <a:latin typeface="Arial" pitchFamily="34" charset="0"/>
            </a:endParaRPr>
          </a:p>
        </p:txBody>
      </p:sp>
      <p:sp>
        <p:nvSpPr>
          <p:cNvPr id="48" name="Rectangle 60"/>
          <p:cNvSpPr>
            <a:spLocks noChangeArrowheads="1"/>
          </p:cNvSpPr>
          <p:nvPr/>
        </p:nvSpPr>
        <p:spPr bwMode="auto">
          <a:xfrm>
            <a:off x="3203848" y="2225049"/>
            <a:ext cx="1243384" cy="578697"/>
          </a:xfrm>
          <a:prstGeom prst="roundRect">
            <a:avLst/>
          </a:prstGeom>
          <a:solidFill>
            <a:schemeClr val="bg1"/>
          </a:solidFill>
          <a:ln w="9525" algn="ctr">
            <a:noFill/>
            <a:miter lim="800000"/>
            <a:headEnd/>
            <a:tailEnd/>
          </a:ln>
        </p:spPr>
        <p:txBody>
          <a:bodyPr lIns="36000" rIns="36000" anchor="ctr"/>
          <a:lstStyle/>
          <a:p>
            <a:pPr algn="ctr">
              <a:lnSpc>
                <a:spcPts val="1400"/>
              </a:lnSpc>
              <a:defRPr/>
            </a:pPr>
            <a:r>
              <a:rPr lang="en-US" sz="1050" dirty="0" err="1" smtClean="0">
                <a:latin typeface="Arial" pitchFamily="34" charset="0"/>
              </a:rPr>
              <a:t>Deelnemer</a:t>
            </a:r>
            <a:br>
              <a:rPr lang="en-US" sz="1050" dirty="0" err="1" smtClean="0">
                <a:latin typeface="Arial" pitchFamily="34" charset="0"/>
              </a:rPr>
            </a:br>
            <a:r>
              <a:rPr lang="en-US" sz="1050" dirty="0" err="1" smtClean="0">
                <a:latin typeface="Arial" pitchFamily="34" charset="0"/>
              </a:rPr>
              <a:t>begeleiding</a:t>
            </a:r>
            <a:endParaRPr lang="nl-NL" sz="1050" dirty="0">
              <a:latin typeface="Arial" pitchFamily="34" charset="0"/>
            </a:endParaRPr>
          </a:p>
        </p:txBody>
      </p:sp>
      <p:sp>
        <p:nvSpPr>
          <p:cNvPr id="50" name="Rectangle 4"/>
          <p:cNvSpPr>
            <a:spLocks noChangeArrowheads="1"/>
          </p:cNvSpPr>
          <p:nvPr/>
        </p:nvSpPr>
        <p:spPr bwMode="auto">
          <a:xfrm>
            <a:off x="7380312" y="3645024"/>
            <a:ext cx="1368152" cy="1544039"/>
          </a:xfrm>
          <a:prstGeom prst="rect">
            <a:avLst/>
          </a:prstGeom>
          <a:solidFill>
            <a:schemeClr val="bg1">
              <a:lumMod val="85000"/>
            </a:schemeClr>
          </a:solidFill>
          <a:ln w="6350">
            <a:noFill/>
            <a:miter lim="800000"/>
            <a:headEnd/>
            <a:tailEnd/>
          </a:ln>
          <a:effectLst>
            <a:outerShdw blurRad="25400" dist="38100" dir="2700000" algn="tl" rotWithShape="0">
              <a:schemeClr val="bg1">
                <a:lumMod val="75000"/>
                <a:alpha val="43000"/>
              </a:schemeClr>
            </a:outerShdw>
          </a:effectLst>
        </p:spPr>
        <p:txBody>
          <a:bodyPr lIns="0" tIns="54000" rIns="0"/>
          <a:lstStyle/>
          <a:p>
            <a:pPr algn="ctr">
              <a:lnSpc>
                <a:spcPts val="1200"/>
              </a:lnSpc>
              <a:defRPr/>
            </a:pPr>
            <a:r>
              <a:rPr lang="en-US" sz="1100" b="1" dirty="0" err="1" smtClean="0">
                <a:solidFill>
                  <a:srgbClr val="000000"/>
                </a:solidFill>
                <a:latin typeface="Arial" pitchFamily="34" charset="0"/>
              </a:rPr>
              <a:t>Informatie</a:t>
            </a:r>
            <a:r>
              <a:rPr lang="en-US" sz="1100" b="1" dirty="0" smtClean="0">
                <a:solidFill>
                  <a:srgbClr val="000000"/>
                </a:solidFill>
                <a:latin typeface="Arial" pitchFamily="34" charset="0"/>
              </a:rPr>
              <a:t/>
            </a:r>
            <a:br>
              <a:rPr lang="en-US" sz="1100" b="1" dirty="0" smtClean="0">
                <a:solidFill>
                  <a:srgbClr val="000000"/>
                </a:solidFill>
                <a:latin typeface="Arial" pitchFamily="34" charset="0"/>
              </a:rPr>
            </a:br>
            <a:r>
              <a:rPr lang="en-US" sz="1100" b="1" dirty="0" err="1" smtClean="0">
                <a:solidFill>
                  <a:srgbClr val="000000"/>
                </a:solidFill>
                <a:latin typeface="Arial" pitchFamily="34" charset="0"/>
              </a:rPr>
              <a:t>ontsluiting</a:t>
            </a:r>
            <a:endParaRPr lang="nl-NL" sz="1100" b="1" dirty="0">
              <a:solidFill>
                <a:srgbClr val="000000"/>
              </a:solidFill>
              <a:latin typeface="Arial" pitchFamily="34" charset="0"/>
            </a:endParaRPr>
          </a:p>
        </p:txBody>
      </p:sp>
      <p:sp>
        <p:nvSpPr>
          <p:cNvPr id="51" name="Rectangle 60"/>
          <p:cNvSpPr>
            <a:spLocks noChangeArrowheads="1"/>
          </p:cNvSpPr>
          <p:nvPr/>
        </p:nvSpPr>
        <p:spPr bwMode="auto">
          <a:xfrm>
            <a:off x="7452320" y="4049189"/>
            <a:ext cx="1243384" cy="471007"/>
          </a:xfrm>
          <a:prstGeom prst="roundRect">
            <a:avLst/>
          </a:prstGeom>
          <a:solidFill>
            <a:schemeClr val="bg1"/>
          </a:solidFill>
          <a:ln w="9525" algn="ctr">
            <a:noFill/>
            <a:miter lim="800000"/>
            <a:headEnd/>
            <a:tailEnd/>
          </a:ln>
        </p:spPr>
        <p:txBody>
          <a:bodyPr lIns="36000" rIns="36000" anchor="ctr"/>
          <a:lstStyle/>
          <a:p>
            <a:pPr algn="ctr">
              <a:lnSpc>
                <a:spcPts val="1400"/>
              </a:lnSpc>
            </a:pPr>
            <a:r>
              <a:rPr lang="en-US" sz="1050" dirty="0" err="1">
                <a:latin typeface="Arial" pitchFamily="34" charset="0"/>
              </a:rPr>
              <a:t>Informatie</a:t>
            </a:r>
            <a:r>
              <a:rPr lang="en-US" sz="1050" dirty="0">
                <a:latin typeface="Arial" pitchFamily="34" charset="0"/>
              </a:rPr>
              <a:t/>
            </a:r>
            <a:br>
              <a:rPr lang="en-US" sz="1050" dirty="0">
                <a:latin typeface="Arial" pitchFamily="34" charset="0"/>
              </a:rPr>
            </a:br>
            <a:r>
              <a:rPr lang="en-US" sz="1050" dirty="0" smtClean="0">
                <a:latin typeface="Arial" pitchFamily="34" charset="0"/>
              </a:rPr>
              <a:t>levering</a:t>
            </a:r>
            <a:endParaRPr lang="nl-NL" sz="1050" dirty="0">
              <a:latin typeface="Arial" pitchFamily="34" charset="0"/>
            </a:endParaRPr>
          </a:p>
        </p:txBody>
      </p:sp>
      <p:sp>
        <p:nvSpPr>
          <p:cNvPr id="46" name="Rectangle 4"/>
          <p:cNvSpPr>
            <a:spLocks noChangeArrowheads="1"/>
          </p:cNvSpPr>
          <p:nvPr/>
        </p:nvSpPr>
        <p:spPr bwMode="auto">
          <a:xfrm>
            <a:off x="457200" y="5271429"/>
            <a:ext cx="8291264" cy="933604"/>
          </a:xfrm>
          <a:prstGeom prst="rect">
            <a:avLst/>
          </a:prstGeom>
          <a:solidFill>
            <a:schemeClr val="bg1">
              <a:lumMod val="85000"/>
            </a:schemeClr>
          </a:solidFill>
          <a:ln w="6350">
            <a:noFill/>
            <a:miter lim="800000"/>
            <a:headEnd/>
            <a:tailEnd/>
          </a:ln>
          <a:effectLst>
            <a:outerShdw blurRad="25400" dist="38100" dir="2700000" algn="tl" rotWithShape="0">
              <a:schemeClr val="bg1">
                <a:lumMod val="75000"/>
                <a:alpha val="43000"/>
              </a:schemeClr>
            </a:outerShdw>
          </a:effectLst>
        </p:spPr>
        <p:txBody>
          <a:bodyPr tIns="54000"/>
          <a:lstStyle/>
          <a:p>
            <a:pPr algn="ctr">
              <a:lnSpc>
                <a:spcPts val="1400"/>
              </a:lnSpc>
              <a:defRPr/>
            </a:pPr>
            <a:r>
              <a:rPr lang="en-US" sz="1100" b="1" dirty="0" err="1" smtClean="0">
                <a:solidFill>
                  <a:srgbClr val="000000"/>
                </a:solidFill>
                <a:latin typeface="Arial" pitchFamily="34" charset="0"/>
              </a:rPr>
              <a:t>Bedrijfsvoering</a:t>
            </a:r>
            <a:endParaRPr lang="en-US" sz="1100" b="1" dirty="0">
              <a:solidFill>
                <a:srgbClr val="000000"/>
              </a:solidFill>
              <a:latin typeface="Arial" pitchFamily="34" charset="0"/>
            </a:endParaRPr>
          </a:p>
          <a:p>
            <a:pPr algn="ctr">
              <a:lnSpc>
                <a:spcPts val="1400"/>
              </a:lnSpc>
              <a:defRPr/>
            </a:pPr>
            <a:endParaRPr lang="nl-NL" sz="1100" b="1" dirty="0">
              <a:solidFill>
                <a:srgbClr val="000000"/>
              </a:solidFill>
              <a:latin typeface="Arial" pitchFamily="34" charset="0"/>
            </a:endParaRPr>
          </a:p>
        </p:txBody>
      </p:sp>
      <p:grpSp>
        <p:nvGrpSpPr>
          <p:cNvPr id="2" name="Group 1"/>
          <p:cNvGrpSpPr/>
          <p:nvPr/>
        </p:nvGrpSpPr>
        <p:grpSpPr>
          <a:xfrm>
            <a:off x="539552" y="5587511"/>
            <a:ext cx="8136904" cy="541120"/>
            <a:chOff x="539552" y="5367272"/>
            <a:chExt cx="10315008" cy="344635"/>
          </a:xfrm>
        </p:grpSpPr>
        <p:sp>
          <p:nvSpPr>
            <p:cNvPr id="52" name="Rectangle 60"/>
            <p:cNvSpPr>
              <a:spLocks noChangeArrowheads="1"/>
            </p:cNvSpPr>
            <p:nvPr/>
          </p:nvSpPr>
          <p:spPr bwMode="auto">
            <a:xfrm>
              <a:off x="539552" y="5367272"/>
              <a:ext cx="1242000" cy="338691"/>
            </a:xfrm>
            <a:prstGeom prst="roundRect">
              <a:avLst/>
            </a:prstGeom>
            <a:solidFill>
              <a:schemeClr val="bg1"/>
            </a:solidFill>
            <a:ln w="9525" algn="ctr">
              <a:noFill/>
              <a:miter lim="800000"/>
              <a:headEnd/>
              <a:tailEnd/>
            </a:ln>
          </p:spPr>
          <p:txBody>
            <a:bodyPr lIns="36000" rIns="36000" anchor="ctr"/>
            <a:lstStyle/>
            <a:p>
              <a:pPr algn="ctr">
                <a:lnSpc>
                  <a:spcPts val="1260"/>
                </a:lnSpc>
                <a:defRPr/>
              </a:pPr>
              <a:r>
                <a:rPr lang="en-US" sz="1050" dirty="0" smtClean="0">
                  <a:latin typeface="Arial" pitchFamily="34" charset="0"/>
                </a:rPr>
                <a:t>Human Resource Management</a:t>
              </a:r>
              <a:endParaRPr lang="nl-NL" sz="1050" dirty="0">
                <a:latin typeface="Arial" pitchFamily="34" charset="0"/>
              </a:endParaRPr>
            </a:p>
          </p:txBody>
        </p:sp>
        <p:sp>
          <p:nvSpPr>
            <p:cNvPr id="53" name="Rectangle 60"/>
            <p:cNvSpPr>
              <a:spLocks noChangeArrowheads="1"/>
            </p:cNvSpPr>
            <p:nvPr/>
          </p:nvSpPr>
          <p:spPr bwMode="auto">
            <a:xfrm>
              <a:off x="1835696" y="5367272"/>
              <a:ext cx="1242000" cy="338691"/>
            </a:xfrm>
            <a:prstGeom prst="roundRect">
              <a:avLst/>
            </a:prstGeom>
            <a:solidFill>
              <a:schemeClr val="bg1"/>
            </a:solidFill>
            <a:ln w="9525" algn="ctr">
              <a:noFill/>
              <a:miter lim="800000"/>
              <a:headEnd/>
              <a:tailEnd/>
            </a:ln>
          </p:spPr>
          <p:txBody>
            <a:bodyPr lIns="36000" rIns="36000" anchor="ctr"/>
            <a:lstStyle/>
            <a:p>
              <a:pPr algn="ctr">
                <a:lnSpc>
                  <a:spcPts val="1260"/>
                </a:lnSpc>
                <a:defRPr/>
              </a:pPr>
              <a:r>
                <a:rPr lang="en-US" sz="1050" dirty="0" err="1">
                  <a:latin typeface="Arial" pitchFamily="34" charset="0"/>
                </a:rPr>
                <a:t>Financieel</a:t>
              </a:r>
            </a:p>
            <a:p>
              <a:pPr algn="ctr">
                <a:lnSpc>
                  <a:spcPts val="1260"/>
                </a:lnSpc>
                <a:defRPr/>
              </a:pPr>
              <a:r>
                <a:rPr lang="en-US" sz="1050" dirty="0" err="1">
                  <a:latin typeface="Arial" pitchFamily="34" charset="0"/>
                </a:rPr>
                <a:t>management</a:t>
              </a:r>
              <a:endParaRPr lang="nl-NL" sz="1050" dirty="0">
                <a:latin typeface="Arial" pitchFamily="34" charset="0"/>
              </a:endParaRPr>
            </a:p>
          </p:txBody>
        </p:sp>
        <p:sp>
          <p:nvSpPr>
            <p:cNvPr id="54" name="Rectangle 60"/>
            <p:cNvSpPr>
              <a:spLocks noChangeArrowheads="1"/>
            </p:cNvSpPr>
            <p:nvPr/>
          </p:nvSpPr>
          <p:spPr bwMode="auto">
            <a:xfrm>
              <a:off x="3131840" y="5367272"/>
              <a:ext cx="1242000" cy="338691"/>
            </a:xfrm>
            <a:prstGeom prst="roundRect">
              <a:avLst/>
            </a:prstGeom>
            <a:solidFill>
              <a:schemeClr val="bg1"/>
            </a:solidFill>
            <a:ln w="9525" algn="ctr">
              <a:noFill/>
              <a:miter lim="800000"/>
              <a:headEnd/>
              <a:tailEnd/>
            </a:ln>
          </p:spPr>
          <p:txBody>
            <a:bodyPr lIns="36000" rIns="36000" anchor="ctr"/>
            <a:lstStyle/>
            <a:p>
              <a:pPr algn="ctr">
                <a:lnSpc>
                  <a:spcPts val="1260"/>
                </a:lnSpc>
                <a:defRPr/>
              </a:pPr>
              <a:r>
                <a:rPr lang="en-US" sz="1050" dirty="0" err="1">
                  <a:latin typeface="Arial" pitchFamily="34" charset="0"/>
                </a:rPr>
                <a:t>Facilitair</a:t>
              </a:r>
            </a:p>
            <a:p>
              <a:pPr algn="ctr">
                <a:lnSpc>
                  <a:spcPts val="1260"/>
                </a:lnSpc>
                <a:defRPr/>
              </a:pPr>
              <a:r>
                <a:rPr lang="en-US" sz="1050" dirty="0" err="1">
                  <a:latin typeface="Arial" pitchFamily="34" charset="0"/>
                </a:rPr>
                <a:t>management</a:t>
              </a:r>
              <a:endParaRPr lang="nl-NL" sz="1050" dirty="0">
                <a:latin typeface="Arial" pitchFamily="34" charset="0"/>
              </a:endParaRPr>
            </a:p>
          </p:txBody>
        </p:sp>
        <p:sp>
          <p:nvSpPr>
            <p:cNvPr id="56" name="Rectangle 60"/>
            <p:cNvSpPr>
              <a:spLocks noChangeArrowheads="1"/>
            </p:cNvSpPr>
            <p:nvPr/>
          </p:nvSpPr>
          <p:spPr bwMode="auto">
            <a:xfrm>
              <a:off x="8316416" y="5373216"/>
              <a:ext cx="1242000" cy="338691"/>
            </a:xfrm>
            <a:prstGeom prst="roundRect">
              <a:avLst/>
            </a:prstGeom>
            <a:solidFill>
              <a:schemeClr val="bg1"/>
            </a:solidFill>
            <a:ln w="9525" algn="ctr">
              <a:noFill/>
              <a:miter lim="800000"/>
              <a:headEnd/>
              <a:tailEnd/>
            </a:ln>
          </p:spPr>
          <p:txBody>
            <a:bodyPr lIns="36000" rIns="36000" anchor="ctr"/>
            <a:lstStyle/>
            <a:p>
              <a:pPr algn="ctr">
                <a:lnSpc>
                  <a:spcPts val="1260"/>
                </a:lnSpc>
                <a:defRPr/>
              </a:pPr>
              <a:r>
                <a:rPr lang="en-US" sz="1050" dirty="0" err="1">
                  <a:latin typeface="Arial" pitchFamily="34" charset="0"/>
                </a:rPr>
                <a:t>Communicatie</a:t>
              </a:r>
              <a:br>
                <a:rPr lang="en-US" sz="1050" dirty="0" err="1">
                  <a:latin typeface="Arial" pitchFamily="34" charset="0"/>
                </a:rPr>
              </a:br>
              <a:r>
                <a:rPr lang="en-US" sz="1050" dirty="0" err="1">
                  <a:latin typeface="Arial" pitchFamily="34" charset="0"/>
                </a:rPr>
                <a:t>management</a:t>
              </a:r>
              <a:endParaRPr lang="nl-NL" sz="1050" dirty="0">
                <a:latin typeface="Arial" pitchFamily="34" charset="0"/>
              </a:endParaRPr>
            </a:p>
          </p:txBody>
        </p:sp>
        <p:sp>
          <p:nvSpPr>
            <p:cNvPr id="57" name="Rectangle 60"/>
            <p:cNvSpPr>
              <a:spLocks noChangeArrowheads="1"/>
            </p:cNvSpPr>
            <p:nvPr/>
          </p:nvSpPr>
          <p:spPr bwMode="auto">
            <a:xfrm>
              <a:off x="5724128" y="5373216"/>
              <a:ext cx="1242000" cy="338691"/>
            </a:xfrm>
            <a:prstGeom prst="roundRect">
              <a:avLst/>
            </a:prstGeom>
            <a:solidFill>
              <a:schemeClr val="bg1"/>
            </a:solidFill>
            <a:ln w="9525" algn="ctr">
              <a:noFill/>
              <a:miter lim="800000"/>
              <a:headEnd/>
              <a:tailEnd/>
            </a:ln>
          </p:spPr>
          <p:txBody>
            <a:bodyPr lIns="36000" rIns="36000" anchor="ctr"/>
            <a:lstStyle/>
            <a:p>
              <a:pPr algn="ctr">
                <a:lnSpc>
                  <a:spcPts val="1260"/>
                </a:lnSpc>
                <a:defRPr/>
              </a:pPr>
              <a:r>
                <a:rPr lang="en-US" sz="1050" dirty="0">
                  <a:latin typeface="Arial" pitchFamily="34" charset="0"/>
                </a:rPr>
                <a:t>Inkoop</a:t>
              </a:r>
              <a:br>
                <a:rPr lang="en-US" sz="1050" dirty="0">
                  <a:latin typeface="Arial" pitchFamily="34" charset="0"/>
                </a:rPr>
              </a:br>
              <a:r>
                <a:rPr lang="en-US" sz="1050" dirty="0">
                  <a:latin typeface="Arial" pitchFamily="34" charset="0"/>
                </a:rPr>
                <a:t>management</a:t>
              </a:r>
              <a:endParaRPr lang="nl-NL" sz="1050" dirty="0">
                <a:latin typeface="Arial" pitchFamily="34" charset="0"/>
              </a:endParaRPr>
            </a:p>
          </p:txBody>
        </p:sp>
        <p:sp>
          <p:nvSpPr>
            <p:cNvPr id="58" name="Rectangle 60"/>
            <p:cNvSpPr>
              <a:spLocks noChangeArrowheads="1"/>
            </p:cNvSpPr>
            <p:nvPr/>
          </p:nvSpPr>
          <p:spPr bwMode="auto">
            <a:xfrm>
              <a:off x="7020272" y="5373216"/>
              <a:ext cx="1242000" cy="338691"/>
            </a:xfrm>
            <a:prstGeom prst="roundRect">
              <a:avLst/>
            </a:prstGeom>
            <a:solidFill>
              <a:schemeClr val="bg1"/>
            </a:solidFill>
            <a:ln w="9525" algn="ctr">
              <a:noFill/>
              <a:miter lim="800000"/>
              <a:headEnd/>
              <a:tailEnd/>
            </a:ln>
          </p:spPr>
          <p:txBody>
            <a:bodyPr lIns="36000" rIns="36000" anchor="ctr"/>
            <a:lstStyle/>
            <a:p>
              <a:pPr algn="ctr">
                <a:lnSpc>
                  <a:spcPts val="1260"/>
                </a:lnSpc>
                <a:defRPr/>
              </a:pPr>
              <a:r>
                <a:rPr lang="en-US" sz="1050" dirty="0" err="1" smtClean="0">
                  <a:latin typeface="Arial" pitchFamily="34" charset="0"/>
                </a:rPr>
                <a:t>Contact</a:t>
              </a:r>
              <a:br>
                <a:rPr lang="en-US" sz="1050" dirty="0" err="1" smtClean="0">
                  <a:latin typeface="Arial" pitchFamily="34" charset="0"/>
                </a:rPr>
              </a:br>
              <a:r>
                <a:rPr lang="en-US" sz="1050" dirty="0" err="1" smtClean="0">
                  <a:latin typeface="Arial" pitchFamily="34" charset="0"/>
                </a:rPr>
                <a:t>management</a:t>
              </a:r>
              <a:endParaRPr lang="nl-NL" sz="1050" dirty="0">
                <a:latin typeface="Arial" pitchFamily="34" charset="0"/>
              </a:endParaRPr>
            </a:p>
          </p:txBody>
        </p:sp>
        <p:sp>
          <p:nvSpPr>
            <p:cNvPr id="59" name="Rectangle 60"/>
            <p:cNvSpPr>
              <a:spLocks noChangeArrowheads="1"/>
            </p:cNvSpPr>
            <p:nvPr/>
          </p:nvSpPr>
          <p:spPr bwMode="auto">
            <a:xfrm>
              <a:off x="9612560" y="5373216"/>
              <a:ext cx="1242000" cy="338691"/>
            </a:xfrm>
            <a:prstGeom prst="roundRect">
              <a:avLst/>
            </a:prstGeom>
            <a:solidFill>
              <a:schemeClr val="bg1"/>
            </a:solidFill>
            <a:ln w="9525" algn="ctr">
              <a:noFill/>
              <a:miter lim="800000"/>
              <a:headEnd/>
              <a:tailEnd/>
            </a:ln>
          </p:spPr>
          <p:txBody>
            <a:bodyPr lIns="36000" rIns="36000" anchor="ctr"/>
            <a:lstStyle/>
            <a:p>
              <a:pPr algn="ctr">
                <a:lnSpc>
                  <a:spcPts val="1260"/>
                </a:lnSpc>
                <a:defRPr/>
              </a:pPr>
              <a:r>
                <a:rPr lang="en-US" sz="1050" dirty="0" err="1">
                  <a:latin typeface="Arial" pitchFamily="34" charset="0"/>
                </a:rPr>
                <a:t>Juridisch</a:t>
              </a:r>
              <a:br>
                <a:rPr lang="en-US" sz="1050" dirty="0" err="1">
                  <a:latin typeface="Arial" pitchFamily="34" charset="0"/>
                </a:rPr>
              </a:br>
              <a:r>
                <a:rPr lang="en-US" sz="1050" dirty="0" err="1">
                  <a:latin typeface="Arial" pitchFamily="34" charset="0"/>
                </a:rPr>
                <a:t>management</a:t>
              </a:r>
              <a:endParaRPr lang="nl-NL" sz="1050" dirty="0">
                <a:latin typeface="Arial" pitchFamily="34" charset="0"/>
              </a:endParaRPr>
            </a:p>
          </p:txBody>
        </p:sp>
        <p:sp>
          <p:nvSpPr>
            <p:cNvPr id="60" name="Rectangle 60"/>
            <p:cNvSpPr>
              <a:spLocks noChangeArrowheads="1"/>
            </p:cNvSpPr>
            <p:nvPr/>
          </p:nvSpPr>
          <p:spPr bwMode="auto">
            <a:xfrm>
              <a:off x="4427984" y="5373216"/>
              <a:ext cx="1242000" cy="338691"/>
            </a:xfrm>
            <a:prstGeom prst="roundRect">
              <a:avLst/>
            </a:prstGeom>
            <a:solidFill>
              <a:schemeClr val="bg1"/>
            </a:solidFill>
            <a:ln w="9525" algn="ctr">
              <a:noFill/>
              <a:miter lim="800000"/>
              <a:headEnd/>
              <a:tailEnd/>
            </a:ln>
          </p:spPr>
          <p:txBody>
            <a:bodyPr lIns="0" rIns="0" anchor="ctr"/>
            <a:lstStyle/>
            <a:p>
              <a:pPr algn="ctr">
                <a:lnSpc>
                  <a:spcPts val="1160"/>
                </a:lnSpc>
                <a:defRPr/>
              </a:pPr>
              <a:r>
                <a:rPr lang="en-US" sz="1050" dirty="0" err="1" smtClean="0">
                  <a:latin typeface="Arial" pitchFamily="34" charset="0"/>
                </a:rPr>
                <a:t>Informatie en Technologie</a:t>
              </a:r>
              <a:br>
                <a:rPr lang="en-US" sz="1050" dirty="0" err="1" smtClean="0">
                  <a:latin typeface="Arial" pitchFamily="34" charset="0"/>
                </a:rPr>
              </a:br>
              <a:r>
                <a:rPr lang="en-US" sz="1050" dirty="0" err="1" smtClean="0">
                  <a:latin typeface="Arial" pitchFamily="34" charset="0"/>
                </a:rPr>
                <a:t>management</a:t>
              </a:r>
              <a:endParaRPr lang="nl-NL" sz="1050" dirty="0">
                <a:latin typeface="Arial" pitchFamily="34" charset="0"/>
              </a:endParaRPr>
            </a:p>
          </p:txBody>
        </p:sp>
      </p:grpSp>
      <p:sp>
        <p:nvSpPr>
          <p:cNvPr id="62" name="Rectangle 4"/>
          <p:cNvSpPr>
            <a:spLocks noChangeArrowheads="1"/>
          </p:cNvSpPr>
          <p:nvPr/>
        </p:nvSpPr>
        <p:spPr bwMode="auto">
          <a:xfrm>
            <a:off x="457200" y="1124744"/>
            <a:ext cx="8291264" cy="707921"/>
          </a:xfrm>
          <a:prstGeom prst="rect">
            <a:avLst/>
          </a:prstGeom>
          <a:solidFill>
            <a:schemeClr val="bg1">
              <a:lumMod val="85000"/>
            </a:schemeClr>
          </a:solidFill>
          <a:ln w="6350">
            <a:noFill/>
            <a:miter lim="800000"/>
            <a:headEnd/>
            <a:tailEnd/>
          </a:ln>
          <a:effectLst>
            <a:outerShdw blurRad="25400" dist="38100" dir="2700000" algn="tl" rotWithShape="0">
              <a:schemeClr val="bg1">
                <a:lumMod val="75000"/>
                <a:alpha val="43000"/>
              </a:schemeClr>
            </a:outerShdw>
          </a:effectLst>
        </p:spPr>
        <p:txBody>
          <a:bodyPr tIns="54000"/>
          <a:lstStyle/>
          <a:p>
            <a:pPr algn="ctr">
              <a:lnSpc>
                <a:spcPts val="1400"/>
              </a:lnSpc>
              <a:defRPr/>
            </a:pPr>
            <a:r>
              <a:rPr lang="en-US" sz="1100" b="1" dirty="0" err="1">
                <a:solidFill>
                  <a:srgbClr val="000000"/>
                </a:solidFill>
                <a:latin typeface="Arial" pitchFamily="34" charset="0"/>
              </a:rPr>
              <a:t>Sturing</a:t>
            </a:r>
            <a:endParaRPr lang="en-US" sz="1100" b="1" dirty="0">
              <a:solidFill>
                <a:srgbClr val="000000"/>
              </a:solidFill>
              <a:latin typeface="Arial" pitchFamily="34" charset="0"/>
            </a:endParaRPr>
          </a:p>
          <a:p>
            <a:pPr algn="ctr">
              <a:lnSpc>
                <a:spcPts val="1400"/>
              </a:lnSpc>
              <a:defRPr/>
            </a:pPr>
            <a:endParaRPr lang="nl-NL" sz="1100" b="1" dirty="0">
              <a:solidFill>
                <a:srgbClr val="000000"/>
              </a:solidFill>
              <a:latin typeface="Arial" pitchFamily="34" charset="0"/>
            </a:endParaRPr>
          </a:p>
        </p:txBody>
      </p:sp>
      <p:sp>
        <p:nvSpPr>
          <p:cNvPr id="63" name="Rectangle 60"/>
          <p:cNvSpPr>
            <a:spLocks noChangeArrowheads="1"/>
          </p:cNvSpPr>
          <p:nvPr/>
        </p:nvSpPr>
        <p:spPr bwMode="auto">
          <a:xfrm>
            <a:off x="2267744" y="1398166"/>
            <a:ext cx="1243384" cy="359358"/>
          </a:xfrm>
          <a:prstGeom prst="roundRect">
            <a:avLst/>
          </a:prstGeom>
          <a:solidFill>
            <a:schemeClr val="bg1"/>
          </a:solidFill>
          <a:ln w="9525" algn="ctr">
            <a:noFill/>
            <a:miter lim="800000"/>
            <a:headEnd/>
            <a:tailEnd/>
          </a:ln>
        </p:spPr>
        <p:txBody>
          <a:bodyPr lIns="36000" rIns="36000" anchor="ctr"/>
          <a:lstStyle/>
          <a:p>
            <a:pPr algn="ctr">
              <a:lnSpc>
                <a:spcPts val="1260"/>
              </a:lnSpc>
              <a:defRPr/>
            </a:pPr>
            <a:r>
              <a:rPr lang="en-US" sz="1050" dirty="0" err="1" smtClean="0">
                <a:latin typeface="Arial" pitchFamily="34" charset="0"/>
              </a:rPr>
              <a:t>Beleid</a:t>
            </a:r>
            <a:r>
              <a:rPr lang="en-US" sz="1050" dirty="0" smtClean="0">
                <a:latin typeface="Arial" pitchFamily="34" charset="0"/>
              </a:rPr>
              <a:t> en </a:t>
            </a:r>
            <a:r>
              <a:rPr lang="en-US" sz="1050" dirty="0" err="1" smtClean="0">
                <a:latin typeface="Arial" pitchFamily="34" charset="0"/>
              </a:rPr>
              <a:t>planvorming</a:t>
            </a:r>
            <a:endParaRPr lang="nl-NL" sz="1050" dirty="0">
              <a:latin typeface="Arial" pitchFamily="34" charset="0"/>
            </a:endParaRPr>
          </a:p>
        </p:txBody>
      </p:sp>
      <p:sp>
        <p:nvSpPr>
          <p:cNvPr id="64" name="Rectangle 60"/>
          <p:cNvSpPr>
            <a:spLocks noChangeArrowheads="1"/>
          </p:cNvSpPr>
          <p:nvPr/>
        </p:nvSpPr>
        <p:spPr bwMode="auto">
          <a:xfrm>
            <a:off x="3995936" y="1399359"/>
            <a:ext cx="1243384" cy="357897"/>
          </a:xfrm>
          <a:prstGeom prst="roundRect">
            <a:avLst/>
          </a:prstGeom>
          <a:solidFill>
            <a:schemeClr val="bg1"/>
          </a:solidFill>
          <a:ln w="9525" algn="ctr">
            <a:noFill/>
            <a:miter lim="800000"/>
            <a:headEnd/>
            <a:tailEnd/>
          </a:ln>
        </p:spPr>
        <p:txBody>
          <a:bodyPr lIns="36000" rIns="36000" anchor="ctr"/>
          <a:lstStyle/>
          <a:p>
            <a:pPr algn="ctr">
              <a:lnSpc>
                <a:spcPts val="1260"/>
              </a:lnSpc>
              <a:defRPr/>
            </a:pPr>
            <a:r>
              <a:rPr lang="en-US" sz="1050" smtClean="0">
                <a:latin typeface="Arial" pitchFamily="34" charset="0"/>
              </a:rPr>
              <a:t>Verander</a:t>
            </a:r>
            <a:br>
              <a:rPr lang="en-US" sz="1050" smtClean="0">
                <a:latin typeface="Arial" pitchFamily="34" charset="0"/>
              </a:rPr>
            </a:br>
            <a:r>
              <a:rPr lang="en-US" sz="1050" smtClean="0">
                <a:latin typeface="Arial" pitchFamily="34" charset="0"/>
              </a:rPr>
              <a:t>management</a:t>
            </a:r>
            <a:endParaRPr lang="nl-NL" sz="1050" dirty="0">
              <a:latin typeface="Arial" pitchFamily="34" charset="0"/>
            </a:endParaRPr>
          </a:p>
        </p:txBody>
      </p:sp>
      <p:sp>
        <p:nvSpPr>
          <p:cNvPr id="65" name="Rectangle 60"/>
          <p:cNvSpPr>
            <a:spLocks noChangeArrowheads="1"/>
          </p:cNvSpPr>
          <p:nvPr/>
        </p:nvSpPr>
        <p:spPr bwMode="auto">
          <a:xfrm>
            <a:off x="5724128" y="1398166"/>
            <a:ext cx="1243384" cy="359358"/>
          </a:xfrm>
          <a:prstGeom prst="roundRect">
            <a:avLst/>
          </a:prstGeom>
          <a:solidFill>
            <a:schemeClr val="bg1"/>
          </a:solidFill>
          <a:ln w="9525" algn="ctr">
            <a:noFill/>
            <a:miter lim="800000"/>
            <a:headEnd/>
            <a:tailEnd/>
          </a:ln>
        </p:spPr>
        <p:txBody>
          <a:bodyPr lIns="36000" rIns="36000" anchor="ctr"/>
          <a:lstStyle/>
          <a:p>
            <a:pPr algn="ctr">
              <a:lnSpc>
                <a:spcPts val="1260"/>
              </a:lnSpc>
              <a:defRPr/>
            </a:pPr>
            <a:r>
              <a:rPr lang="en-US" sz="1050" dirty="0" err="1" smtClean="0">
                <a:latin typeface="Arial" pitchFamily="34" charset="0"/>
              </a:rPr>
              <a:t>Verbeter</a:t>
            </a:r>
            <a:br>
              <a:rPr lang="en-US" sz="1050" dirty="0" err="1" smtClean="0">
                <a:latin typeface="Arial" pitchFamily="34" charset="0"/>
              </a:rPr>
            </a:br>
            <a:r>
              <a:rPr lang="en-US" sz="1050" dirty="0" err="1" smtClean="0">
                <a:latin typeface="Arial" pitchFamily="34" charset="0"/>
              </a:rPr>
              <a:t>management</a:t>
            </a:r>
            <a:endParaRPr lang="nl-NL" sz="1050" dirty="0">
              <a:latin typeface="Arial" pitchFamily="34" charset="0"/>
            </a:endParaRPr>
          </a:p>
        </p:txBody>
      </p:sp>
      <p:sp>
        <p:nvSpPr>
          <p:cNvPr id="66" name="Rectangle 60"/>
          <p:cNvSpPr>
            <a:spLocks noChangeArrowheads="1"/>
          </p:cNvSpPr>
          <p:nvPr/>
        </p:nvSpPr>
        <p:spPr bwMode="auto">
          <a:xfrm>
            <a:off x="7452320" y="1398166"/>
            <a:ext cx="1243384" cy="359358"/>
          </a:xfrm>
          <a:prstGeom prst="roundRect">
            <a:avLst/>
          </a:prstGeom>
          <a:solidFill>
            <a:schemeClr val="bg1"/>
          </a:solidFill>
          <a:ln w="9525" algn="ctr">
            <a:noFill/>
            <a:miter lim="800000"/>
            <a:headEnd/>
            <a:tailEnd/>
          </a:ln>
        </p:spPr>
        <p:txBody>
          <a:bodyPr lIns="36000" rIns="36000" anchor="ctr"/>
          <a:lstStyle/>
          <a:p>
            <a:pPr algn="ctr">
              <a:lnSpc>
                <a:spcPts val="1260"/>
              </a:lnSpc>
              <a:defRPr/>
            </a:pPr>
            <a:r>
              <a:rPr lang="en-US" sz="1050" dirty="0" err="1" smtClean="0">
                <a:latin typeface="Arial" pitchFamily="34" charset="0"/>
              </a:rPr>
              <a:t>Verantwoording</a:t>
            </a:r>
            <a:endParaRPr lang="nl-NL" sz="1050" dirty="0">
              <a:latin typeface="Arial" pitchFamily="34" charset="0"/>
            </a:endParaRPr>
          </a:p>
        </p:txBody>
      </p:sp>
      <p:sp>
        <p:nvSpPr>
          <p:cNvPr id="67" name="Rectangle 60"/>
          <p:cNvSpPr>
            <a:spLocks noChangeArrowheads="1"/>
          </p:cNvSpPr>
          <p:nvPr/>
        </p:nvSpPr>
        <p:spPr bwMode="auto">
          <a:xfrm>
            <a:off x="539552" y="1398166"/>
            <a:ext cx="1243384" cy="359358"/>
          </a:xfrm>
          <a:prstGeom prst="roundRect">
            <a:avLst/>
          </a:prstGeom>
          <a:solidFill>
            <a:schemeClr val="bg1"/>
          </a:solidFill>
          <a:ln w="9525" algn="ctr">
            <a:noFill/>
            <a:miter lim="800000"/>
            <a:headEnd/>
            <a:tailEnd/>
          </a:ln>
        </p:spPr>
        <p:txBody>
          <a:bodyPr lIns="36000" rIns="36000" anchor="ctr"/>
          <a:lstStyle/>
          <a:p>
            <a:pPr algn="ctr">
              <a:lnSpc>
                <a:spcPts val="1260"/>
              </a:lnSpc>
              <a:defRPr/>
            </a:pPr>
            <a:r>
              <a:rPr lang="en-US" sz="1050" dirty="0" err="1" smtClean="0">
                <a:latin typeface="Arial" pitchFamily="34" charset="0"/>
              </a:rPr>
              <a:t>Strategie</a:t>
            </a:r>
            <a:r>
              <a:rPr lang="en-US" sz="1050" dirty="0" smtClean="0">
                <a:latin typeface="Arial" pitchFamily="34" charset="0"/>
              </a:rPr>
              <a:t> en governance</a:t>
            </a:r>
            <a:endParaRPr lang="nl-NL" sz="1050" dirty="0">
              <a:latin typeface="Arial" pitchFamily="34" charset="0"/>
            </a:endParaRPr>
          </a:p>
        </p:txBody>
      </p:sp>
      <p:sp>
        <p:nvSpPr>
          <p:cNvPr id="45" name="Rectangle 60"/>
          <p:cNvSpPr>
            <a:spLocks noChangeArrowheads="1"/>
          </p:cNvSpPr>
          <p:nvPr/>
        </p:nvSpPr>
        <p:spPr bwMode="auto">
          <a:xfrm>
            <a:off x="7452320" y="4612503"/>
            <a:ext cx="1243384" cy="471007"/>
          </a:xfrm>
          <a:prstGeom prst="roundRect">
            <a:avLst/>
          </a:prstGeom>
          <a:solidFill>
            <a:schemeClr val="bg1"/>
          </a:solidFill>
          <a:ln w="9525" algn="ctr">
            <a:noFill/>
            <a:miter lim="800000"/>
            <a:headEnd/>
            <a:tailEnd/>
          </a:ln>
        </p:spPr>
        <p:txBody>
          <a:bodyPr lIns="36000" rIns="36000" anchor="ctr"/>
          <a:lstStyle/>
          <a:p>
            <a:pPr algn="ctr">
              <a:lnSpc>
                <a:spcPts val="1400"/>
              </a:lnSpc>
            </a:pPr>
            <a:r>
              <a:rPr lang="en-US" sz="1050">
                <a:latin typeface="Arial" pitchFamily="34" charset="0"/>
              </a:rPr>
              <a:t>Informatie</a:t>
            </a:r>
            <a:br>
              <a:rPr lang="en-US" sz="1050">
                <a:latin typeface="Arial" pitchFamily="34" charset="0"/>
              </a:rPr>
            </a:br>
            <a:r>
              <a:rPr lang="en-US" sz="1050">
                <a:latin typeface="Arial" pitchFamily="34" charset="0"/>
              </a:rPr>
              <a:t>doorlevering</a:t>
            </a:r>
            <a:endParaRPr lang="nl-NL" sz="1050" dirty="0">
              <a:latin typeface="Arial" pitchFamily="34" charset="0"/>
            </a:endParaRPr>
          </a:p>
        </p:txBody>
      </p:sp>
    </p:spTree>
    <p:extLst>
      <p:ext uri="{BB962C8B-B14F-4D97-AF65-F5344CB8AC3E}">
        <p14:creationId xmlns:p14="http://schemas.microsoft.com/office/powerpoint/2010/main" val="894880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Bedrijfsfunctiemodel</a:t>
            </a:r>
            <a:endParaRPr lang="en-US" dirty="0"/>
          </a:p>
        </p:txBody>
      </p:sp>
      <p:sp>
        <p:nvSpPr>
          <p:cNvPr id="3" name="Content Placeholder 2"/>
          <p:cNvSpPr>
            <a:spLocks noGrp="1"/>
          </p:cNvSpPr>
          <p:nvPr>
            <p:ph idx="1"/>
          </p:nvPr>
        </p:nvSpPr>
        <p:spPr/>
        <p:txBody>
          <a:bodyPr>
            <a:noAutofit/>
          </a:bodyPr>
          <a:lstStyle/>
          <a:p>
            <a:pPr marL="0" indent="0">
              <a:buNone/>
            </a:pPr>
            <a:r>
              <a:rPr lang="en-US" sz="2000" dirty="0" err="1" smtClean="0"/>
              <a:t>Waar</a:t>
            </a:r>
            <a:r>
              <a:rPr lang="en-US" sz="2000" dirty="0" smtClean="0"/>
              <a:t> </a:t>
            </a:r>
            <a:r>
              <a:rPr lang="en-US" sz="2000" dirty="0"/>
              <a:t>kun je het voor gebruiken?</a:t>
            </a:r>
          </a:p>
          <a:p>
            <a:r>
              <a:rPr lang="en-US" sz="2000" dirty="0"/>
              <a:t>Bepalen van gewenste veranderingen op basis van bijv. strategische keuzen, kosten, baten, risico’s en knelpunten</a:t>
            </a:r>
          </a:p>
          <a:p>
            <a:r>
              <a:rPr lang="en-US" sz="2000" dirty="0"/>
              <a:t>Ondersteunen van portfoliomanagement</a:t>
            </a:r>
          </a:p>
          <a:p>
            <a:r>
              <a:rPr lang="en-US" sz="2000" dirty="0"/>
              <a:t>Bepalen van impact van veranderingen op andere aspecten</a:t>
            </a:r>
          </a:p>
          <a:p>
            <a:r>
              <a:rPr lang="en-US" sz="2000" dirty="0"/>
              <a:t>Bepalen van logische eenheden in organisatie, processen en informatievoorziening</a:t>
            </a:r>
          </a:p>
          <a:p>
            <a:r>
              <a:rPr lang="en-US" sz="2000" dirty="0"/>
              <a:t>Bepalen van eigenaarschap van bedrijfsfuncties</a:t>
            </a:r>
          </a:p>
          <a:p>
            <a:r>
              <a:rPr lang="en-US" sz="2000" dirty="0"/>
              <a:t>Afbakenen van de scope van projecten</a:t>
            </a:r>
          </a:p>
          <a:p>
            <a:endParaRPr lang="en-US" sz="2000" dirty="0"/>
          </a:p>
        </p:txBody>
      </p:sp>
    </p:spTree>
    <p:extLst>
      <p:ext uri="{BB962C8B-B14F-4D97-AF65-F5344CB8AC3E}">
        <p14:creationId xmlns:p14="http://schemas.microsoft.com/office/powerpoint/2010/main" val="958785000"/>
      </p:ext>
    </p:extLst>
  </p:cSld>
  <p:clrMapOvr>
    <a:masterClrMapping/>
  </p:clrMapOvr>
  <p:timing>
    <p:tnLst>
      <p:par>
        <p:cTn id="1" dur="indefinite" restart="never" nodeType="tmRoot"/>
      </p:par>
    </p:tnLst>
  </p:timing>
</p:sld>
</file>

<file path=ppt/theme/theme1.xml><?xml version="1.0" encoding="utf-8"?>
<a:theme xmlns:a="http://schemas.openxmlformats.org/drawingml/2006/main" name="SURFne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A1EB253EDDA8F40BD7D9BF23A96EEC9" ma:contentTypeVersion="0" ma:contentTypeDescription="Create a new document." ma:contentTypeScope="" ma:versionID="b34ac0844d05601599b5139be5f1f644">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2E80C89-95B4-4D4D-84C6-B555E78E6939}">
  <ds:schemaRefs>
    <ds:schemaRef ds:uri="http://schemas.microsoft.com/sharepoint/v3/contenttype/forms"/>
  </ds:schemaRefs>
</ds:datastoreItem>
</file>

<file path=customXml/itemProps2.xml><?xml version="1.0" encoding="utf-8"?>
<ds:datastoreItem xmlns:ds="http://schemas.openxmlformats.org/officeDocument/2006/customXml" ds:itemID="{852E4FFC-0663-47DE-8F49-8A753382C004}">
  <ds:schemaRefs>
    <ds:schemaRef ds:uri="http://schemas.microsoft.com/office/2006/documentManagement/types"/>
    <ds:schemaRef ds:uri="http://purl.org/dc/elements/1.1/"/>
    <ds:schemaRef ds:uri="http://purl.org/dc/dcmitype/"/>
    <ds:schemaRef ds:uri="http://www.w3.org/XML/1998/namespace"/>
    <ds:schemaRef ds:uri="http://purl.org/dc/term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E9E11BA5-407D-4BDD-ADF7-2698DA710F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SURFnet template</Template>
  <TotalTime>38037</TotalTime>
  <Words>1075</Words>
  <Application>Microsoft Office PowerPoint</Application>
  <PresentationFormat>Diavoorstelling (4:3)</PresentationFormat>
  <Paragraphs>614</Paragraphs>
  <Slides>17</Slides>
  <Notes>7</Notes>
  <HiddenSlides>0</HiddenSlides>
  <MMClips>0</MMClips>
  <ScaleCrop>false</ScaleCrop>
  <HeadingPairs>
    <vt:vector size="4" baseType="variant">
      <vt:variant>
        <vt:lpstr>Thema</vt:lpstr>
      </vt:variant>
      <vt:variant>
        <vt:i4>1</vt:i4>
      </vt:variant>
      <vt:variant>
        <vt:lpstr>Diatitels</vt:lpstr>
      </vt:variant>
      <vt:variant>
        <vt:i4>17</vt:i4>
      </vt:variant>
    </vt:vector>
  </HeadingPairs>
  <TitlesOfParts>
    <vt:vector size="18" baseType="lpstr">
      <vt:lpstr>SURFnet template</vt:lpstr>
      <vt:lpstr>PowerPoint-presentatie</vt:lpstr>
      <vt:lpstr>Aanleiding: Project Regie in de Cloud</vt:lpstr>
      <vt:lpstr>PowerPoint-presentatie</vt:lpstr>
      <vt:lpstr>De drie onderdelen van HORA</vt:lpstr>
      <vt:lpstr>De drie onderdelen van HORA</vt:lpstr>
      <vt:lpstr>Principes voor informatievoorziening</vt:lpstr>
      <vt:lpstr>De drie onderdelen van HORA</vt:lpstr>
      <vt:lpstr>PowerPoint-presentatie</vt:lpstr>
      <vt:lpstr>Bedrijfsfunctiemodel</vt:lpstr>
      <vt:lpstr>De drie onderdelen van HORA</vt:lpstr>
      <vt:lpstr>PowerPoint-presentatie</vt:lpstr>
      <vt:lpstr>PowerPoint-presentatie</vt:lpstr>
      <vt:lpstr>De drie onderdelen van HORA</vt:lpstr>
      <vt:lpstr>Toepassingsmogelijkheden HORA</vt:lpstr>
      <vt:lpstr>Spin-off van HORA</vt:lpstr>
      <vt:lpstr>Advies</vt:lpstr>
      <vt:lpstr>Meer informatie</vt:lpstr>
    </vt:vector>
  </TitlesOfParts>
  <Company>Multrix Benelux B.V.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Maryse Laseroms</dc:creator>
  <cp:lastModifiedBy>wins1</cp:lastModifiedBy>
  <cp:revision>1077</cp:revision>
  <cp:lastPrinted>2012-09-24T05:57:49Z</cp:lastPrinted>
  <dcterms:created xsi:type="dcterms:W3CDTF">2012-05-25T12:27:26Z</dcterms:created>
  <dcterms:modified xsi:type="dcterms:W3CDTF">2014-10-09T08:18:34Z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0x010100DA1EB253EDDA8F40BD7D9BF23A96EEC9</vt:lpwstr>
  </property>
</Properties>
</file>