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4" r:id="rId3"/>
    <p:sldId id="278" r:id="rId4"/>
    <p:sldId id="279" r:id="rId5"/>
    <p:sldId id="280" r:id="rId6"/>
    <p:sldId id="281" r:id="rId7"/>
    <p:sldId id="292" r:id="rId8"/>
    <p:sldId id="293" r:id="rId9"/>
    <p:sldId id="256" r:id="rId10"/>
    <p:sldId id="283" r:id="rId11"/>
    <p:sldId id="257" r:id="rId12"/>
    <p:sldId id="259" r:id="rId13"/>
    <p:sldId id="284" r:id="rId14"/>
    <p:sldId id="285" r:id="rId15"/>
    <p:sldId id="288" r:id="rId16"/>
    <p:sldId id="286" r:id="rId17"/>
    <p:sldId id="287" r:id="rId18"/>
    <p:sldId id="289" r:id="rId19"/>
    <p:sldId id="291" r:id="rId20"/>
    <p:sldId id="262" r:id="rId21"/>
    <p:sldId id="263" r:id="rId22"/>
    <p:sldId id="267" r:id="rId23"/>
    <p:sldId id="26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19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35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47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0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174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849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084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886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5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57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07817-EFEE-4AED-9A02-15BBBCF2AE81}" type="datetimeFigureOut">
              <a:rPr lang="nl-NL" smtClean="0"/>
              <a:t>9-10-2014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9F1D2-5BB7-44F8-AF60-FE14C943F4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455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nl/url?sa=i&amp;source=images&amp;cd=&amp;cad=rja&amp;uact=8&amp;docid=e9xaXIHbWyT6fM&amp;tbnid=OxEEmew8a1q57M&amp;ved=0CAgQjRw&amp;url=http://chinese-breeze.com/culture-cultural-identity-personality-language-reality/&amp;ei=xXI1VKTjFMj4OtKwgPAO&amp;psig=AFQjCNEArGSkhzfCRGdO5KNrs7CEoWWWGw&amp;ust=141287533340533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&amp;esrc=s&amp;source=images&amp;cd=&amp;cad=rja&amp;uact=8&amp;docid=-gmmNXzQHKY9SM&amp;tbnid=rZuXB1TpvOLTlM:&amp;ved=0CAUQjRw&amp;url=http://studiegids.avans.nl/aib/gids/50/196/onderwijsteams-ae_i-%3enew&amp;ei=1A2YU7C7L4fLOOC6gZgG&amp;bvm=bv.68693194,d.ZWU&amp;psig=AFQjCNEaDPO5nTGR8hziaNQ_f4gMflzSTA&amp;ust=140256031681250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inese-breeze.com/wp-content/uploads/2013/08/fingerprint-Identit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559"/>
            <a:ext cx="9252520" cy="833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SION-</a:t>
            </a:r>
            <a:r>
              <a:rPr lang="en-US" dirty="0" err="1" smtClean="0">
                <a:solidFill>
                  <a:schemeClr val="bg1"/>
                </a:solidFill>
              </a:rPr>
              <a:t>persoonsidentiteit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err="1" smtClean="0">
                <a:solidFill>
                  <a:schemeClr val="bg1"/>
                </a:solidFill>
              </a:rPr>
              <a:t>en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SION-</a:t>
            </a:r>
            <a:r>
              <a:rPr lang="en-US" dirty="0" err="1" smtClean="0">
                <a:solidFill>
                  <a:schemeClr val="bg1"/>
                </a:solidFill>
              </a:rPr>
              <a:t>instellingsidentiteit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9-10-2014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is het?</a:t>
            </a:r>
            <a:endParaRPr lang="nl-NL" dirty="0"/>
          </a:p>
        </p:txBody>
      </p:sp>
      <p:pic>
        <p:nvPicPr>
          <p:cNvPr id="1027" name="Picture 3" descr="C:\Users\dommisse01\AppData\Local\Microsoft\Windows\Temporary Internet Files\Content.IE5\81QGHVTT\MC900435149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03" y="1391572"/>
            <a:ext cx="3918632" cy="188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mmisse01\AppData\Local\Microsoft\Windows\Temporary Internet Files\Content.IE5\81QGHVTT\MC90022923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9110"/>
            <a:ext cx="2093615" cy="22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707904" y="307074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Gebouw</a:t>
            </a:r>
            <a:r>
              <a:rPr lang="en-US" dirty="0" smtClean="0"/>
              <a:t>(en)?</a:t>
            </a:r>
          </a:p>
        </p:txBody>
      </p:sp>
      <p:pic>
        <p:nvPicPr>
          <p:cNvPr id="1033" name="Picture 9" descr="\\fileserver\users$\dommisse01\SION\Communicatie\DUO m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82" y="3999643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\\fileserver\users$\dommisse01\SION\Communicatie\inspect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82" y="587601"/>
            <a:ext cx="1926905" cy="2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738946" y="2564904"/>
            <a:ext cx="227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Gegeven</a:t>
            </a:r>
            <a:r>
              <a:rPr lang="en-US" dirty="0" smtClean="0"/>
              <a:t> </a:t>
            </a:r>
            <a:r>
              <a:rPr lang="en-US" dirty="0" err="1" smtClean="0"/>
              <a:t>opleidingen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796136" y="5972869"/>
            <a:ext cx="181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Onderwijsteams</a:t>
            </a:r>
            <a:r>
              <a:rPr lang="en-US" dirty="0" smtClean="0"/>
              <a:t>?</a:t>
            </a:r>
          </a:p>
        </p:txBody>
      </p:sp>
      <p:sp>
        <p:nvSpPr>
          <p:cNvPr id="8" name="Rechthoek 7"/>
          <p:cNvSpPr/>
          <p:nvPr/>
        </p:nvSpPr>
        <p:spPr>
          <a:xfrm>
            <a:off x="1025849" y="5782881"/>
            <a:ext cx="2214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Bekostigingseenheid</a:t>
            </a:r>
            <a:r>
              <a:rPr lang="en-US" dirty="0" smtClean="0"/>
              <a:t>?</a:t>
            </a:r>
          </a:p>
        </p:txBody>
      </p:sp>
      <p:sp>
        <p:nvSpPr>
          <p:cNvPr id="9" name="Rechthoek 8"/>
          <p:cNvSpPr/>
          <p:nvPr/>
        </p:nvSpPr>
        <p:spPr>
          <a:xfrm>
            <a:off x="318016" y="2632360"/>
            <a:ext cx="2098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Object van </a:t>
            </a:r>
            <a:r>
              <a:rPr lang="en-US" dirty="0" err="1" smtClean="0"/>
              <a:t>toezicht</a:t>
            </a:r>
            <a:r>
              <a:rPr lang="en-US" dirty="0" smtClean="0"/>
              <a:t>?</a:t>
            </a:r>
            <a:endParaRPr lang="nl-NL" dirty="0"/>
          </a:p>
        </p:txBody>
      </p:sp>
      <p:pic>
        <p:nvPicPr>
          <p:cNvPr id="3074" name="Picture 2" descr="http://studiegids.avans.nl/UserFiles/images/AEI_2013/infodata/TechnischeBedrijfskundeTeamv2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19646"/>
            <a:ext cx="45529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2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tal</a:t>
            </a:r>
            <a:r>
              <a:rPr lang="en-US" dirty="0" smtClean="0"/>
              <a:t> van </a:t>
            </a:r>
            <a:r>
              <a:rPr lang="en-US" dirty="0" err="1" smtClean="0"/>
              <a:t>processen</a:t>
            </a:r>
            <a:r>
              <a:rPr lang="en-US" dirty="0" smtClean="0"/>
              <a:t> (</a:t>
            </a:r>
            <a:r>
              <a:rPr lang="en-US" dirty="0" err="1" smtClean="0"/>
              <a:t>bekostiging</a:t>
            </a:r>
            <a:r>
              <a:rPr lang="en-US" dirty="0" smtClean="0"/>
              <a:t>, </a:t>
            </a:r>
            <a:r>
              <a:rPr lang="en-US" dirty="0" err="1" smtClean="0"/>
              <a:t>toezicht</a:t>
            </a:r>
            <a:r>
              <a:rPr lang="en-US" dirty="0" smtClean="0"/>
              <a:t>, </a:t>
            </a:r>
            <a:r>
              <a:rPr lang="en-US" dirty="0" err="1" smtClean="0"/>
              <a:t>verantwoording</a:t>
            </a:r>
            <a:r>
              <a:rPr lang="en-US" dirty="0" smtClean="0"/>
              <a:t>, </a:t>
            </a:r>
            <a:r>
              <a:rPr lang="en-US" dirty="0" err="1" smtClean="0"/>
              <a:t>leermiddelenketen</a:t>
            </a:r>
            <a:r>
              <a:rPr lang="en-US" dirty="0" smtClean="0"/>
              <a:t>, </a:t>
            </a:r>
            <a:r>
              <a:rPr lang="en-US" dirty="0" err="1" smtClean="0"/>
              <a:t>toetsen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examineren</a:t>
            </a:r>
            <a:r>
              <a:rPr lang="en-US" dirty="0" smtClean="0"/>
              <a:t>)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indeling</a:t>
            </a:r>
            <a:r>
              <a:rPr lang="en-US" dirty="0" smtClean="0"/>
              <a:t> van </a:t>
            </a:r>
            <a:r>
              <a:rPr lang="en-US" dirty="0" err="1" smtClean="0"/>
              <a:t>instellingen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, </a:t>
            </a:r>
            <a:r>
              <a:rPr lang="en-US" dirty="0" err="1" smtClean="0"/>
              <a:t>meestal</a:t>
            </a:r>
            <a:r>
              <a:rPr lang="en-US" dirty="0" smtClean="0"/>
              <a:t> met </a:t>
            </a:r>
            <a:r>
              <a:rPr lang="en-US" dirty="0" err="1" smtClean="0"/>
              <a:t>als</a:t>
            </a:r>
            <a:r>
              <a:rPr lang="en-US" dirty="0" smtClean="0"/>
              <a:t> basis BRIN.</a:t>
            </a:r>
          </a:p>
          <a:p>
            <a:r>
              <a:rPr lang="en-US" dirty="0" smtClean="0"/>
              <a:t>BRIN is qua </a:t>
            </a:r>
            <a:r>
              <a:rPr lang="en-US" dirty="0" err="1" smtClean="0"/>
              <a:t>indeling</a:t>
            </a:r>
            <a:r>
              <a:rPr lang="en-US" dirty="0"/>
              <a:t> </a:t>
            </a:r>
            <a:r>
              <a:rPr lang="en-US" dirty="0" err="1" smtClean="0"/>
              <a:t>opgesteld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</a:t>
            </a:r>
            <a:r>
              <a:rPr lang="en-US" dirty="0" err="1" smtClean="0"/>
              <a:t>bekostigingsoptiek</a:t>
            </a:r>
            <a:r>
              <a:rPr lang="en-US" dirty="0" smtClean="0"/>
              <a:t>, die </a:t>
            </a:r>
            <a:r>
              <a:rPr lang="en-US" dirty="0" err="1" smtClean="0"/>
              <a:t>indeling</a:t>
            </a:r>
            <a:r>
              <a:rPr lang="en-US" dirty="0" smtClean="0"/>
              <a:t> past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op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processen</a:t>
            </a:r>
            <a:r>
              <a:rPr lang="en-US" dirty="0" smtClean="0"/>
              <a:t>. </a:t>
            </a:r>
            <a:r>
              <a:rPr lang="en-US" dirty="0" err="1" smtClean="0"/>
              <a:t>Resultaat</a:t>
            </a:r>
            <a:r>
              <a:rPr lang="en-US" dirty="0" smtClean="0"/>
              <a:t> is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omzetting</a:t>
            </a:r>
            <a:r>
              <a:rPr lang="en-US" dirty="0" smtClean="0"/>
              <a:t>, </a:t>
            </a:r>
            <a:r>
              <a:rPr lang="en-US" dirty="0" err="1" smtClean="0"/>
              <a:t>interpretatie</a:t>
            </a:r>
            <a:r>
              <a:rPr lang="en-US" dirty="0" smtClean="0"/>
              <a:t>, </a:t>
            </a:r>
            <a:r>
              <a:rPr lang="en-US" dirty="0" err="1" smtClean="0"/>
              <a:t>schaduwregistraties</a:t>
            </a:r>
            <a:r>
              <a:rPr lang="en-US" dirty="0" smtClean="0"/>
              <a:t> etc.</a:t>
            </a:r>
          </a:p>
          <a:p>
            <a:r>
              <a:rPr lang="en-US" dirty="0" err="1" smtClean="0"/>
              <a:t>Invalshoeken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processen</a:t>
            </a:r>
            <a:r>
              <a:rPr lang="en-US" dirty="0" smtClean="0"/>
              <a:t> op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precies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organisatorische</a:t>
            </a:r>
            <a:r>
              <a:rPr lang="en-US" dirty="0" smtClean="0"/>
              <a:t> </a:t>
            </a:r>
            <a:r>
              <a:rPr lang="en-US" dirty="0" err="1" smtClean="0"/>
              <a:t>eenheid</a:t>
            </a:r>
            <a:r>
              <a:rPr lang="en-US" dirty="0" smtClean="0"/>
              <a:t>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verenigen</a:t>
            </a:r>
            <a:r>
              <a:rPr lang="en-US" dirty="0" smtClean="0"/>
              <a:t> (</a:t>
            </a:r>
            <a:r>
              <a:rPr lang="en-US" dirty="0" err="1" smtClean="0"/>
              <a:t>denk</a:t>
            </a:r>
            <a:r>
              <a:rPr lang="en-US" dirty="0" smtClean="0"/>
              <a:t>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aan</a:t>
            </a:r>
            <a:r>
              <a:rPr lang="en-US" dirty="0" smtClean="0"/>
              <a:t> “</a:t>
            </a:r>
            <a:r>
              <a:rPr lang="en-US" dirty="0" err="1" smtClean="0"/>
              <a:t>vestiging</a:t>
            </a:r>
            <a:r>
              <a:rPr lang="en-US" dirty="0" smtClean="0"/>
              <a:t>”, “</a:t>
            </a:r>
            <a:r>
              <a:rPr lang="en-US" dirty="0" err="1" smtClean="0"/>
              <a:t>lokatie</a:t>
            </a:r>
            <a:r>
              <a:rPr lang="en-US" dirty="0" smtClean="0"/>
              <a:t>”).</a:t>
            </a:r>
          </a:p>
          <a:p>
            <a:r>
              <a:rPr lang="en-US" dirty="0"/>
              <a:t>Diverse </a:t>
            </a:r>
            <a:r>
              <a:rPr lang="en-US" dirty="0" err="1"/>
              <a:t>registraties</a:t>
            </a:r>
            <a:r>
              <a:rPr lang="en-US" dirty="0"/>
              <a:t>, databases, ”</a:t>
            </a:r>
            <a:r>
              <a:rPr lang="en-US" dirty="0" err="1"/>
              <a:t>lijstjes</a:t>
            </a:r>
            <a:r>
              <a:rPr lang="en-US" dirty="0"/>
              <a:t>”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 smtClean="0"/>
              <a:t>doelen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Vanuit</a:t>
            </a:r>
            <a:r>
              <a:rPr lang="en-US" dirty="0" smtClean="0"/>
              <a:t> het </a:t>
            </a:r>
            <a:r>
              <a:rPr lang="en-US" dirty="0" err="1" smtClean="0"/>
              <a:t>onderwijsveld</a:t>
            </a:r>
            <a:r>
              <a:rPr lang="en-US" dirty="0" smtClean="0"/>
              <a:t> </a:t>
            </a:r>
            <a:r>
              <a:rPr lang="en-US" dirty="0" err="1" smtClean="0"/>
              <a:t>opdracht</a:t>
            </a:r>
            <a:r>
              <a:rPr lang="en-US" dirty="0" smtClean="0"/>
              <a:t> </a:t>
            </a:r>
            <a:r>
              <a:rPr lang="en-US" dirty="0" err="1" smtClean="0"/>
              <a:t>gegeven</a:t>
            </a:r>
            <a:r>
              <a:rPr lang="en-US" dirty="0" smtClean="0"/>
              <a:t> om </a:t>
            </a:r>
            <a:r>
              <a:rPr lang="en-US" dirty="0" err="1" smtClean="0"/>
              <a:t>binnen</a:t>
            </a:r>
            <a:r>
              <a:rPr lang="en-US" dirty="0" smtClean="0"/>
              <a:t> SION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voorstel</a:t>
            </a:r>
            <a:r>
              <a:rPr lang="en-US" dirty="0" smtClean="0"/>
              <a:t>/</a:t>
            </a:r>
            <a:r>
              <a:rPr lang="en-US" dirty="0" err="1" smtClean="0"/>
              <a:t>ontwerp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waarmee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oplossing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geboden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problematiek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9429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Geconstateerde</a:t>
            </a:r>
            <a:r>
              <a:rPr lang="en-US" dirty="0" smtClean="0"/>
              <a:t> </a:t>
            </a:r>
            <a:r>
              <a:rPr lang="en-US" dirty="0" err="1" smtClean="0"/>
              <a:t>knelpunten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nl-NL" dirty="0" smtClean="0"/>
              <a:t>Onderwijsinstellingen en hun “klanten” kunnen zich niet (altijd)(goed) </a:t>
            </a:r>
            <a:r>
              <a:rPr lang="nl-NL" dirty="0"/>
              <a:t>identificeren </a:t>
            </a:r>
            <a:r>
              <a:rPr lang="nl-NL" dirty="0" smtClean="0"/>
              <a:t>met de indeling van hun eigen instelling in bestaande registraties.</a:t>
            </a:r>
          </a:p>
          <a:p>
            <a:pPr lvl="0"/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gedeeld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over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organisatorische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 </a:t>
            </a:r>
            <a:r>
              <a:rPr lang="en-US" dirty="0" err="1" smtClean="0"/>
              <a:t>precies</a:t>
            </a:r>
            <a:r>
              <a:rPr lang="en-US" dirty="0" smtClean="0"/>
              <a:t> </a:t>
            </a:r>
            <a:r>
              <a:rPr lang="en-US" dirty="0" err="1" smtClean="0"/>
              <a:t>inhouden</a:t>
            </a:r>
            <a:r>
              <a:rPr lang="en-US" dirty="0" smtClean="0"/>
              <a:t>/</a:t>
            </a:r>
            <a:r>
              <a:rPr lang="en-US" dirty="0" err="1" smtClean="0"/>
              <a:t>betekenen</a:t>
            </a:r>
            <a:r>
              <a:rPr lang="en-US" dirty="0" smtClean="0"/>
              <a:t>,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zorgt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mismatch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discussie</a:t>
            </a:r>
            <a:r>
              <a:rPr lang="en-US" dirty="0" smtClean="0"/>
              <a:t> in </a:t>
            </a:r>
            <a:r>
              <a:rPr lang="en-US" dirty="0" err="1" smtClean="0"/>
              <a:t>processen</a:t>
            </a:r>
            <a:r>
              <a:rPr lang="en-US" dirty="0" smtClean="0"/>
              <a:t>.</a:t>
            </a:r>
            <a:endParaRPr lang="nl-NL" dirty="0"/>
          </a:p>
          <a:p>
            <a:pPr lvl="0"/>
            <a:r>
              <a:rPr lang="nl-NL" dirty="0" smtClean="0"/>
              <a:t>Onderwijsinstellingen kunnen in gegevens </a:t>
            </a:r>
            <a:r>
              <a:rPr lang="nl-NL" dirty="0" err="1" smtClean="0"/>
              <a:t>teruggeleverd</a:t>
            </a:r>
            <a:r>
              <a:rPr lang="nl-NL" dirty="0" smtClean="0"/>
              <a:t> vanuit diverse processen (bijv. vanuit BRON, vanuit een uitgever) niet hun eigen organisatiestructuur 1-op-1 onderscheiden, waardoor </a:t>
            </a:r>
            <a:r>
              <a:rPr lang="nl-NL" dirty="0"/>
              <a:t>veel extra administratieve handelingen nodig </a:t>
            </a:r>
            <a:r>
              <a:rPr lang="nl-NL" dirty="0" smtClean="0"/>
              <a:t>zijn om die gegevens te verwerken.</a:t>
            </a:r>
            <a:endParaRPr lang="nl-NL" dirty="0"/>
          </a:p>
          <a:p>
            <a:pPr lvl="0"/>
            <a:r>
              <a:rPr lang="nl-NL" dirty="0" smtClean="0"/>
              <a:t>Informatie komt niet altijd op </a:t>
            </a:r>
            <a:r>
              <a:rPr lang="nl-NL" dirty="0"/>
              <a:t>de juiste </a:t>
            </a:r>
            <a:r>
              <a:rPr lang="nl-NL" dirty="0" smtClean="0"/>
              <a:t>afleverlocatie aan.</a:t>
            </a:r>
            <a:endParaRPr lang="nl-NL" dirty="0"/>
          </a:p>
          <a:p>
            <a:pPr lvl="0"/>
            <a:r>
              <a:rPr lang="nl-NL" dirty="0"/>
              <a:t>Er zijn afwijkende </a:t>
            </a:r>
            <a:r>
              <a:rPr lang="nl-NL" dirty="0" smtClean="0"/>
              <a:t>schoolgegevens </a:t>
            </a:r>
            <a:r>
              <a:rPr lang="nl-NL" dirty="0"/>
              <a:t>in de registratiesystemen vanwege wisselende actualiteit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158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(</a:t>
            </a:r>
            <a:r>
              <a:rPr lang="en-US" dirty="0" err="1" smtClean="0"/>
              <a:t>naamgeving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3074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6" y="2502188"/>
            <a:ext cx="1461864" cy="14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84" y="3707576"/>
            <a:ext cx="1195129" cy="11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380577" y="1782470"/>
            <a:ext cx="156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brug havo vwo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92851" y="3056161"/>
            <a:ext cx="134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vmbo-bk</a:t>
            </a:r>
            <a:r>
              <a:rPr lang="en-US" dirty="0" smtClean="0"/>
              <a:t>(g)t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516095" y="1490650"/>
            <a:ext cx="4232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Scholengr</a:t>
            </a:r>
            <a:r>
              <a:rPr lang="en-US" dirty="0" smtClean="0"/>
              <a:t>. </a:t>
            </a:r>
            <a:r>
              <a:rPr lang="en-US" dirty="0" err="1" smtClean="0"/>
              <a:t>Gelders</a:t>
            </a:r>
            <a:r>
              <a:rPr lang="en-US" dirty="0" smtClean="0"/>
              <a:t> </a:t>
            </a:r>
            <a:r>
              <a:rPr lang="en-US" dirty="0" err="1" smtClean="0"/>
              <a:t>Mozaiek</a:t>
            </a:r>
            <a:r>
              <a:rPr lang="en-US" dirty="0" smtClean="0"/>
              <a:t> – DUO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Beekdal</a:t>
            </a:r>
            <a:r>
              <a:rPr lang="en-US" dirty="0" smtClean="0"/>
              <a:t> Lyceum – </a:t>
            </a:r>
            <a:r>
              <a:rPr lang="en-US" dirty="0" err="1" smtClean="0"/>
              <a:t>Vensters</a:t>
            </a:r>
            <a:r>
              <a:rPr lang="en-US" dirty="0" smtClean="0"/>
              <a:t>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Scholengroep Gelders </a:t>
            </a:r>
            <a:r>
              <a:rPr lang="nl-NL" dirty="0" err="1" smtClean="0"/>
              <a:t>Mozaiek</a:t>
            </a:r>
            <a:r>
              <a:rPr lang="nl-NL" dirty="0" smtClean="0"/>
              <a:t>, Beekdal Lyceum - Inspectie</a:t>
            </a:r>
            <a:endParaRPr lang="nl-NL" dirty="0"/>
          </a:p>
        </p:txBody>
      </p:sp>
      <p:sp>
        <p:nvSpPr>
          <p:cNvPr id="3" name="Ovaal 2"/>
          <p:cNvSpPr/>
          <p:nvPr/>
        </p:nvSpPr>
        <p:spPr>
          <a:xfrm>
            <a:off x="494306" y="2784246"/>
            <a:ext cx="2205486" cy="21436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4516095" y="2784246"/>
            <a:ext cx="4232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Scholengr</a:t>
            </a:r>
            <a:r>
              <a:rPr lang="en-US" dirty="0" smtClean="0"/>
              <a:t>. </a:t>
            </a:r>
            <a:r>
              <a:rPr lang="en-US" dirty="0" err="1" smtClean="0"/>
              <a:t>Gelders</a:t>
            </a:r>
            <a:r>
              <a:rPr lang="en-US" dirty="0" smtClean="0"/>
              <a:t> </a:t>
            </a:r>
            <a:r>
              <a:rPr lang="en-US" dirty="0" err="1" smtClean="0"/>
              <a:t>Mozaiek</a:t>
            </a:r>
            <a:r>
              <a:rPr lang="en-US" dirty="0" smtClean="0"/>
              <a:t> – DUO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VMBO 't </a:t>
            </a:r>
            <a:r>
              <a:rPr lang="en-US" dirty="0" err="1" smtClean="0"/>
              <a:t>Venster</a:t>
            </a:r>
            <a:r>
              <a:rPr lang="en-US" dirty="0" smtClean="0"/>
              <a:t> – </a:t>
            </a:r>
            <a:r>
              <a:rPr lang="en-US" dirty="0" err="1" smtClean="0"/>
              <a:t>Vensters</a:t>
            </a:r>
            <a:r>
              <a:rPr lang="en-US" dirty="0" smtClean="0"/>
              <a:t>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VMBO 't Venster - Inspectie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4526913" y="4099951"/>
            <a:ext cx="4232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Scholengroep Gelders </a:t>
            </a:r>
            <a:r>
              <a:rPr lang="nl-NL" dirty="0" err="1" smtClean="0"/>
              <a:t>Mozaiek</a:t>
            </a:r>
            <a:r>
              <a:rPr lang="nl-NL" dirty="0" smtClean="0"/>
              <a:t>, afdeling ISK - Inspectie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553362" y="4120474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iloc</a:t>
            </a:r>
            <a:endParaRPr lang="nl-NL" dirty="0"/>
          </a:p>
        </p:txBody>
      </p:sp>
      <p:pic>
        <p:nvPicPr>
          <p:cNvPr id="17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48" y="490270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vak 17"/>
          <p:cNvSpPr txBox="1"/>
          <p:nvPr/>
        </p:nvSpPr>
        <p:spPr>
          <a:xfrm>
            <a:off x="4553620" y="5290187"/>
            <a:ext cx="4590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Scholengr</a:t>
            </a:r>
            <a:r>
              <a:rPr lang="en-US" dirty="0" smtClean="0"/>
              <a:t>. </a:t>
            </a:r>
            <a:r>
              <a:rPr lang="en-US" dirty="0" err="1" smtClean="0"/>
              <a:t>Gelders</a:t>
            </a:r>
            <a:r>
              <a:rPr lang="en-US" dirty="0" smtClean="0"/>
              <a:t> </a:t>
            </a:r>
            <a:r>
              <a:rPr lang="en-US" dirty="0" err="1" smtClean="0"/>
              <a:t>Mozaiek</a:t>
            </a:r>
            <a:r>
              <a:rPr lang="en-US" dirty="0" smtClean="0"/>
              <a:t> – DUO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Montessori College Arnhem – </a:t>
            </a:r>
            <a:r>
              <a:rPr lang="en-US" dirty="0" err="1" smtClean="0"/>
              <a:t>Vensters</a:t>
            </a:r>
            <a:r>
              <a:rPr lang="en-US" dirty="0" smtClean="0"/>
              <a:t> 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Montessori College Arnhem - Inspectie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492851" y="5817105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brug vmbo-(g)t havo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467544" y="1052736"/>
            <a:ext cx="34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Scholengr</a:t>
            </a:r>
            <a:r>
              <a:rPr lang="en-US" dirty="0" smtClean="0"/>
              <a:t>. </a:t>
            </a:r>
            <a:r>
              <a:rPr lang="en-US" dirty="0" err="1" smtClean="0"/>
              <a:t>Gelders</a:t>
            </a:r>
            <a:r>
              <a:rPr lang="en-US" dirty="0" smtClean="0"/>
              <a:t> </a:t>
            </a:r>
            <a:r>
              <a:rPr lang="en-US" dirty="0" err="1" smtClean="0"/>
              <a:t>Mozaiek</a:t>
            </a:r>
            <a:r>
              <a:rPr lang="en-US" dirty="0" smtClean="0"/>
              <a:t>– 25GL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(</a:t>
            </a:r>
            <a:r>
              <a:rPr lang="en-US" dirty="0" err="1" smtClean="0"/>
              <a:t>tellingen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3074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29" y="5144090"/>
            <a:ext cx="1195129" cy="11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411760" y="1916832"/>
            <a:ext cx="158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Hoofdvestiging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2424748" y="4415665"/>
            <a:ext cx="160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Nevenvestiging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424748" y="313349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iloc</a:t>
            </a:r>
            <a:endParaRPr lang="nl-NL" dirty="0"/>
          </a:p>
        </p:txBody>
      </p:sp>
      <p:pic>
        <p:nvPicPr>
          <p:cNvPr id="17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6" y="349135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2411760" y="5805264"/>
            <a:ext cx="50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iloc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5491781" y="1250205"/>
            <a:ext cx="1352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Veld / Inspectie</a:t>
            </a:r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7164288" y="1484784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DUO</a:t>
            </a:r>
            <a:endParaRPr lang="nl-NL" dirty="0"/>
          </a:p>
        </p:txBody>
      </p:sp>
      <p:sp>
        <p:nvSpPr>
          <p:cNvPr id="30" name="Tekstvak 29"/>
          <p:cNvSpPr txBox="1"/>
          <p:nvPr/>
        </p:nvSpPr>
        <p:spPr>
          <a:xfrm>
            <a:off x="7164288" y="1916832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125</a:t>
            </a:r>
            <a:endParaRPr lang="nl-NL" dirty="0"/>
          </a:p>
        </p:txBody>
      </p:sp>
      <p:sp>
        <p:nvSpPr>
          <p:cNvPr id="31" name="Tekstvak 30"/>
          <p:cNvSpPr txBox="1"/>
          <p:nvPr/>
        </p:nvSpPr>
        <p:spPr>
          <a:xfrm>
            <a:off x="7236296" y="4248150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75</a:t>
            </a:r>
            <a:endParaRPr lang="nl-NL" dirty="0"/>
          </a:p>
        </p:txBody>
      </p:sp>
      <p:cxnSp>
        <p:nvCxnSpPr>
          <p:cNvPr id="54" name="Rechte verbindingslijn met pijl 53"/>
          <p:cNvCxnSpPr/>
          <p:nvPr/>
        </p:nvCxnSpPr>
        <p:spPr>
          <a:xfrm>
            <a:off x="6156176" y="2132856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flipV="1">
            <a:off x="6008645" y="4415665"/>
            <a:ext cx="1227651" cy="34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flipV="1">
            <a:off x="6054853" y="4470792"/>
            <a:ext cx="1155643" cy="1405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75" name="Rechte verbindingslijn met pijl 3074"/>
          <p:cNvCxnSpPr/>
          <p:nvPr/>
        </p:nvCxnSpPr>
        <p:spPr>
          <a:xfrm flipV="1">
            <a:off x="6035419" y="2280298"/>
            <a:ext cx="1128869" cy="95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Tekstvak 69"/>
          <p:cNvSpPr txBox="1"/>
          <p:nvPr/>
        </p:nvSpPr>
        <p:spPr>
          <a:xfrm>
            <a:off x="5636017" y="1910966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100</a:t>
            </a:r>
            <a:endParaRPr lang="nl-NL" dirty="0"/>
          </a:p>
        </p:txBody>
      </p:sp>
      <p:sp>
        <p:nvSpPr>
          <p:cNvPr id="71" name="Tekstvak 70"/>
          <p:cNvSpPr txBox="1"/>
          <p:nvPr/>
        </p:nvSpPr>
        <p:spPr>
          <a:xfrm>
            <a:off x="5636017" y="3063094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25</a:t>
            </a:r>
            <a:endParaRPr lang="nl-NL" dirty="0"/>
          </a:p>
        </p:txBody>
      </p:sp>
      <p:sp>
        <p:nvSpPr>
          <p:cNvPr id="72" name="Tekstvak 71"/>
          <p:cNvSpPr txBox="1"/>
          <p:nvPr/>
        </p:nvSpPr>
        <p:spPr>
          <a:xfrm>
            <a:off x="5636017" y="4215222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50</a:t>
            </a:r>
            <a:endParaRPr lang="nl-NL" dirty="0"/>
          </a:p>
        </p:txBody>
      </p:sp>
      <p:sp>
        <p:nvSpPr>
          <p:cNvPr id="73" name="Tekstvak 72"/>
          <p:cNvSpPr txBox="1"/>
          <p:nvPr/>
        </p:nvSpPr>
        <p:spPr>
          <a:xfrm>
            <a:off x="5636017" y="5799398"/>
            <a:ext cx="13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25</a:t>
            </a:r>
            <a:endParaRPr lang="nl-NL" dirty="0"/>
          </a:p>
        </p:txBody>
      </p:sp>
      <p:pic>
        <p:nvPicPr>
          <p:cNvPr id="35" name="Picture 2" descr="C:\Users\dommisse01\AppData\Local\Microsoft\Windows\Temporary Internet Files\Content.IE5\F7G7KG8X\MC90043481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86" y="2650195"/>
            <a:ext cx="1195129" cy="119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70" grpId="0"/>
      <p:bldP spid="71" grpId="0"/>
      <p:bldP spid="72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Basislijst</a:t>
            </a:r>
            <a:r>
              <a:rPr lang="en-US" dirty="0" smtClean="0"/>
              <a:t> </a:t>
            </a:r>
            <a:r>
              <a:rPr lang="en-US" dirty="0" err="1" smtClean="0"/>
              <a:t>Onderwijsinstellingen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Opgeleverde</a:t>
            </a:r>
            <a:r>
              <a:rPr lang="en-US" dirty="0" smtClean="0"/>
              <a:t>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vanuit</a:t>
            </a:r>
            <a:r>
              <a:rPr lang="en-US" dirty="0" smtClean="0"/>
              <a:t> SION:</a:t>
            </a:r>
          </a:p>
          <a:p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informatiekundige</a:t>
            </a:r>
            <a:r>
              <a:rPr lang="en-US" dirty="0" smtClean="0"/>
              <a:t> </a:t>
            </a:r>
            <a:r>
              <a:rPr lang="en-US" dirty="0" err="1" smtClean="0"/>
              <a:t>opzet</a:t>
            </a:r>
            <a:r>
              <a:rPr lang="en-US" dirty="0" smtClean="0"/>
              <a:t>: </a:t>
            </a:r>
            <a:r>
              <a:rPr lang="en-US" dirty="0" err="1" smtClean="0"/>
              <a:t>metamodellen</a:t>
            </a:r>
            <a:r>
              <a:rPr lang="en-US" dirty="0" smtClean="0"/>
              <a:t> per sector, </a:t>
            </a:r>
            <a:r>
              <a:rPr lang="en-US" dirty="0" err="1" smtClean="0"/>
              <a:t>semantiek</a:t>
            </a:r>
            <a:r>
              <a:rPr lang="en-US" dirty="0" smtClean="0"/>
              <a:t> van de </a:t>
            </a:r>
            <a:r>
              <a:rPr lang="en-US" dirty="0" err="1" smtClean="0"/>
              <a:t>onderdelen</a:t>
            </a:r>
            <a:r>
              <a:rPr lang="en-US" dirty="0" smtClean="0"/>
              <a:t> </a:t>
            </a:r>
            <a:r>
              <a:rPr lang="en-US" dirty="0" err="1" smtClean="0"/>
              <a:t>eenduidig</a:t>
            </a:r>
            <a:r>
              <a:rPr lang="en-US" dirty="0" smtClean="0"/>
              <a:t> </a:t>
            </a:r>
            <a:r>
              <a:rPr lang="en-US" dirty="0" err="1" smtClean="0"/>
              <a:t>vastgelegd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Implementatievoorstel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Voorstel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beleids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beheerafspraken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4311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ekromde PIJL-OMHOOG 54"/>
          <p:cNvSpPr/>
          <p:nvPr/>
        </p:nvSpPr>
        <p:spPr>
          <a:xfrm rot="1008796">
            <a:off x="3066340" y="3701496"/>
            <a:ext cx="3378956" cy="577126"/>
          </a:xfrm>
          <a:prstGeom prst="curvedUpArrow">
            <a:avLst>
              <a:gd name="adj1" fmla="val 16193"/>
              <a:gd name="adj2" fmla="val 50598"/>
              <a:gd name="adj3" fmla="val 2807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29883" y="872716"/>
            <a:ext cx="2808312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smtClean="0"/>
              <a:t>DUO</a:t>
            </a:r>
            <a:endParaRPr lang="nl-NL" b="1" dirty="0"/>
          </a:p>
        </p:txBody>
      </p:sp>
      <p:sp>
        <p:nvSpPr>
          <p:cNvPr id="8" name="Rechthoek 7"/>
          <p:cNvSpPr/>
          <p:nvPr/>
        </p:nvSpPr>
        <p:spPr>
          <a:xfrm>
            <a:off x="917915" y="1232756"/>
            <a:ext cx="2304256" cy="3600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Onderwijs</a:t>
            </a:r>
            <a:r>
              <a:rPr lang="en-US" dirty="0" smtClean="0"/>
              <a:t> </a:t>
            </a:r>
            <a:r>
              <a:rPr lang="en-US" dirty="0" err="1" smtClean="0"/>
              <a:t>Aanbod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061931" y="1664804"/>
            <a:ext cx="936104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Erkende</a:t>
            </a:r>
            <a:r>
              <a:rPr lang="en-US" sz="1200" dirty="0" smtClean="0"/>
              <a:t> </a:t>
            </a:r>
            <a:r>
              <a:rPr lang="en-US" sz="1200" dirty="0" err="1" smtClean="0"/>
              <a:t>opleidingen</a:t>
            </a:r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crebo</a:t>
            </a:r>
            <a:r>
              <a:rPr lang="en-US" sz="1200" dirty="0" smtClean="0"/>
              <a:t>/</a:t>
            </a:r>
          </a:p>
          <a:p>
            <a:pPr algn="ctr"/>
            <a:r>
              <a:rPr lang="en-US" sz="1200" dirty="0" err="1" smtClean="0"/>
              <a:t>croho</a:t>
            </a:r>
            <a:r>
              <a:rPr lang="en-US" sz="1200" dirty="0" smtClean="0"/>
              <a:t>)</a:t>
            </a:r>
            <a:endParaRPr lang="nl-NL" sz="1200" dirty="0"/>
          </a:p>
        </p:txBody>
      </p:sp>
      <p:sp>
        <p:nvSpPr>
          <p:cNvPr id="10" name="Rechthoek 9"/>
          <p:cNvSpPr/>
          <p:nvPr/>
        </p:nvSpPr>
        <p:spPr>
          <a:xfrm>
            <a:off x="2091680" y="1664804"/>
            <a:ext cx="1009226" cy="9361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Bekostigde</a:t>
            </a:r>
            <a:r>
              <a:rPr lang="en-US" sz="1200" dirty="0" smtClean="0"/>
              <a:t> / </a:t>
            </a:r>
            <a:r>
              <a:rPr lang="en-US" sz="1200" dirty="0" err="1" smtClean="0"/>
              <a:t>aangewezen</a:t>
            </a:r>
            <a:r>
              <a:rPr lang="en-US" sz="1200" dirty="0" smtClean="0"/>
              <a:t> </a:t>
            </a:r>
            <a:r>
              <a:rPr lang="en-US" sz="1200" dirty="0" err="1" smtClean="0"/>
              <a:t>Instellingen</a:t>
            </a:r>
            <a:endParaRPr lang="en-US" sz="1200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brin</a:t>
            </a:r>
            <a:r>
              <a:rPr lang="en-US" sz="1200" dirty="0" smtClean="0"/>
              <a:t>)</a:t>
            </a:r>
            <a:endParaRPr lang="nl-NL" sz="1200" dirty="0"/>
          </a:p>
        </p:txBody>
      </p:sp>
      <p:sp>
        <p:nvSpPr>
          <p:cNvPr id="15" name="Rechthoek 14"/>
          <p:cNvSpPr/>
          <p:nvPr/>
        </p:nvSpPr>
        <p:spPr>
          <a:xfrm>
            <a:off x="1926027" y="2744924"/>
            <a:ext cx="1174879" cy="20162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00" b="1" dirty="0" err="1" smtClean="0"/>
              <a:t>Basislijst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instellingen</a:t>
            </a:r>
            <a:endParaRPr lang="nl-NL" sz="900" b="1" dirty="0"/>
          </a:p>
        </p:txBody>
      </p:sp>
      <p:sp>
        <p:nvSpPr>
          <p:cNvPr id="11" name="Rechthoek 10"/>
          <p:cNvSpPr/>
          <p:nvPr/>
        </p:nvSpPr>
        <p:spPr>
          <a:xfrm>
            <a:off x="2052161" y="3104964"/>
            <a:ext cx="936104" cy="31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po</a:t>
            </a:r>
            <a:endParaRPr lang="nl-NL" sz="1200" dirty="0"/>
          </a:p>
        </p:txBody>
      </p:sp>
      <p:sp>
        <p:nvSpPr>
          <p:cNvPr id="12" name="Rechthoek 11"/>
          <p:cNvSpPr/>
          <p:nvPr/>
        </p:nvSpPr>
        <p:spPr>
          <a:xfrm>
            <a:off x="2052161" y="3501008"/>
            <a:ext cx="936104" cy="31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vo</a:t>
            </a:r>
            <a:endParaRPr lang="nl-NL" sz="1200" dirty="0"/>
          </a:p>
        </p:txBody>
      </p:sp>
      <p:sp>
        <p:nvSpPr>
          <p:cNvPr id="13" name="Rechthoek 12"/>
          <p:cNvSpPr/>
          <p:nvPr/>
        </p:nvSpPr>
        <p:spPr>
          <a:xfrm>
            <a:off x="2052161" y="3888668"/>
            <a:ext cx="936104" cy="31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mbo</a:t>
            </a:r>
            <a:endParaRPr lang="nl-NL" sz="1200" dirty="0"/>
          </a:p>
        </p:txBody>
      </p:sp>
      <p:sp>
        <p:nvSpPr>
          <p:cNvPr id="14" name="Rechthoek 13"/>
          <p:cNvSpPr/>
          <p:nvPr/>
        </p:nvSpPr>
        <p:spPr>
          <a:xfrm>
            <a:off x="2052161" y="4293096"/>
            <a:ext cx="936104" cy="31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ho</a:t>
            </a:r>
            <a:endParaRPr lang="nl-NL" sz="1200" dirty="0"/>
          </a:p>
        </p:txBody>
      </p:sp>
      <p:sp>
        <p:nvSpPr>
          <p:cNvPr id="16" name="Rechthoek 15"/>
          <p:cNvSpPr/>
          <p:nvPr/>
        </p:nvSpPr>
        <p:spPr>
          <a:xfrm>
            <a:off x="611560" y="5193196"/>
            <a:ext cx="2808312" cy="14761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 smtClean="0"/>
              <a:t>Onderwijsinstelling</a:t>
            </a:r>
            <a:endParaRPr lang="nl-NL" b="1" dirty="0"/>
          </a:p>
        </p:txBody>
      </p:sp>
      <p:sp>
        <p:nvSpPr>
          <p:cNvPr id="17" name="Rechthoek 16"/>
          <p:cNvSpPr/>
          <p:nvPr/>
        </p:nvSpPr>
        <p:spPr>
          <a:xfrm>
            <a:off x="863588" y="5676004"/>
            <a:ext cx="2304256" cy="709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Administratie</a:t>
            </a:r>
            <a:endParaRPr lang="en-US" dirty="0" smtClean="0"/>
          </a:p>
          <a:p>
            <a:pPr algn="ctr"/>
            <a:r>
              <a:rPr lang="en-US" dirty="0" err="1" smtClean="0"/>
              <a:t>Systeem</a:t>
            </a:r>
            <a:endParaRPr lang="nl-NL" dirty="0"/>
          </a:p>
        </p:txBody>
      </p:sp>
      <p:sp>
        <p:nvSpPr>
          <p:cNvPr id="20" name="Gekromde PIJL-OMHOOG 19"/>
          <p:cNvSpPr/>
          <p:nvPr/>
        </p:nvSpPr>
        <p:spPr>
          <a:xfrm rot="6346490" flipH="1">
            <a:off x="28865" y="4222803"/>
            <a:ext cx="2160240" cy="87248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251520" y="4293096"/>
            <a:ext cx="1520544" cy="828092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De </a:t>
            </a:r>
            <a:r>
              <a:rPr lang="en-US" sz="1000" dirty="0" err="1" smtClean="0"/>
              <a:t>instelling</a:t>
            </a:r>
            <a:r>
              <a:rPr lang="en-US" sz="1000" dirty="0" smtClean="0"/>
              <a:t> </a:t>
            </a:r>
            <a:r>
              <a:rPr lang="en-US" sz="1000" dirty="0" err="1" smtClean="0"/>
              <a:t>levert</a:t>
            </a:r>
            <a:r>
              <a:rPr lang="en-US" sz="1000" dirty="0" smtClean="0"/>
              <a:t> de </a:t>
            </a:r>
            <a:r>
              <a:rPr lang="en-US" sz="1000" dirty="0" err="1" smtClean="0"/>
              <a:t>benodigde</a:t>
            </a:r>
            <a:r>
              <a:rPr lang="en-US" sz="1000" dirty="0" smtClean="0"/>
              <a:t> </a:t>
            </a:r>
            <a:r>
              <a:rPr lang="en-US" sz="1000" dirty="0" err="1" smtClean="0"/>
              <a:t>organisatorische</a:t>
            </a:r>
            <a:r>
              <a:rPr lang="en-US" sz="1000" dirty="0" smtClean="0"/>
              <a:t>  </a:t>
            </a:r>
            <a:r>
              <a:rPr lang="en-US" sz="1000" dirty="0" err="1" smtClean="0"/>
              <a:t>eenheden</a:t>
            </a:r>
            <a:r>
              <a:rPr lang="en-US" sz="1000" dirty="0" smtClean="0"/>
              <a:t> </a:t>
            </a:r>
            <a:r>
              <a:rPr lang="en-US" sz="1000" dirty="0" err="1" smtClean="0"/>
              <a:t>gekoppeld</a:t>
            </a:r>
            <a:r>
              <a:rPr lang="en-US" sz="1000" dirty="0" smtClean="0"/>
              <a:t> </a:t>
            </a:r>
            <a:r>
              <a:rPr lang="en-US" sz="1000" dirty="0" err="1" smtClean="0"/>
              <a:t>aan</a:t>
            </a:r>
            <a:r>
              <a:rPr lang="en-US" sz="1000" dirty="0" smtClean="0"/>
              <a:t> </a:t>
            </a:r>
            <a:r>
              <a:rPr lang="en-US" sz="1000" dirty="0" err="1" smtClean="0"/>
              <a:t>kenmerken</a:t>
            </a:r>
            <a:endParaRPr lang="nl-NL" sz="1000" dirty="0"/>
          </a:p>
        </p:txBody>
      </p:sp>
      <p:sp>
        <p:nvSpPr>
          <p:cNvPr id="24" name="Gekromde PIJL-OMHOOG 23"/>
          <p:cNvSpPr/>
          <p:nvPr/>
        </p:nvSpPr>
        <p:spPr>
          <a:xfrm rot="15751963">
            <a:off x="2358074" y="2392886"/>
            <a:ext cx="2160240" cy="872480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4259653" y="5263192"/>
            <a:ext cx="2808312" cy="1440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 smtClean="0"/>
              <a:t>Schoolinfo</a:t>
            </a:r>
            <a:endParaRPr lang="nl-NL" b="1" dirty="0"/>
          </a:p>
        </p:txBody>
      </p:sp>
      <p:sp>
        <p:nvSpPr>
          <p:cNvPr id="27" name="Rechthoek 26"/>
          <p:cNvSpPr/>
          <p:nvPr/>
        </p:nvSpPr>
        <p:spPr>
          <a:xfrm>
            <a:off x="4522265" y="5672100"/>
            <a:ext cx="2304256" cy="709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Vensters</a:t>
            </a:r>
            <a:r>
              <a:rPr lang="en-US" dirty="0" smtClean="0"/>
              <a:t> PO/VO</a:t>
            </a:r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4283968" y="6055837"/>
            <a:ext cx="1189045" cy="6135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Verantwoording</a:t>
            </a:r>
            <a:r>
              <a:rPr lang="en-US" sz="1200" dirty="0" smtClean="0"/>
              <a:t> </a:t>
            </a:r>
            <a:r>
              <a:rPr lang="en-US" sz="1200" dirty="0" err="1" smtClean="0"/>
              <a:t>Instellingen</a:t>
            </a:r>
            <a:endParaRPr lang="nl-NL" sz="1200" dirty="0"/>
          </a:p>
        </p:txBody>
      </p:sp>
      <p:sp>
        <p:nvSpPr>
          <p:cNvPr id="29" name="Rechthoek 28"/>
          <p:cNvSpPr/>
          <p:nvPr/>
        </p:nvSpPr>
        <p:spPr>
          <a:xfrm>
            <a:off x="5052387" y="2091044"/>
            <a:ext cx="2808312" cy="1440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 smtClean="0"/>
              <a:t>Inspectie</a:t>
            </a:r>
            <a:endParaRPr lang="nl-NL" b="1" dirty="0"/>
          </a:p>
        </p:txBody>
      </p:sp>
      <p:sp>
        <p:nvSpPr>
          <p:cNvPr id="30" name="Rechthoek 29"/>
          <p:cNvSpPr/>
          <p:nvPr/>
        </p:nvSpPr>
        <p:spPr>
          <a:xfrm>
            <a:off x="5416380" y="2521194"/>
            <a:ext cx="2304256" cy="709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 err="1" smtClean="0"/>
              <a:t>Informatiesysteem</a:t>
            </a:r>
            <a:endParaRPr lang="nl-NL" dirty="0"/>
          </a:p>
        </p:txBody>
      </p:sp>
      <p:sp>
        <p:nvSpPr>
          <p:cNvPr id="31" name="Rechthoek 30"/>
          <p:cNvSpPr/>
          <p:nvPr/>
        </p:nvSpPr>
        <p:spPr>
          <a:xfrm>
            <a:off x="5060222" y="2953328"/>
            <a:ext cx="1044116" cy="6135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Objecten</a:t>
            </a:r>
            <a:r>
              <a:rPr lang="en-US" sz="1200" dirty="0" smtClean="0"/>
              <a:t> van </a:t>
            </a:r>
            <a:r>
              <a:rPr lang="en-US" sz="1200" dirty="0" err="1" smtClean="0"/>
              <a:t>toezicht</a:t>
            </a:r>
            <a:endParaRPr lang="nl-NL" sz="1200" dirty="0"/>
          </a:p>
        </p:txBody>
      </p:sp>
      <p:sp>
        <p:nvSpPr>
          <p:cNvPr id="35" name="Gekromde PIJL-OMHOOG 34"/>
          <p:cNvSpPr/>
          <p:nvPr/>
        </p:nvSpPr>
        <p:spPr>
          <a:xfrm rot="21037809">
            <a:off x="3216812" y="3706314"/>
            <a:ext cx="2566359" cy="540336"/>
          </a:xfrm>
          <a:prstGeom prst="curvedUpArrow">
            <a:avLst>
              <a:gd name="adj1" fmla="val 25000"/>
              <a:gd name="adj2" fmla="val 82779"/>
              <a:gd name="adj3" fmla="val 276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6" name="Gekromde PIJL-OMHOOG 35"/>
          <p:cNvSpPr/>
          <p:nvPr/>
        </p:nvSpPr>
        <p:spPr>
          <a:xfrm rot="1337589" flipV="1">
            <a:off x="3174420" y="4338580"/>
            <a:ext cx="2566359" cy="540336"/>
          </a:xfrm>
          <a:prstGeom prst="curvedUpArrow">
            <a:avLst>
              <a:gd name="adj1" fmla="val 25000"/>
              <a:gd name="adj2" fmla="val 82779"/>
              <a:gd name="adj3" fmla="val 2764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7" name="Rechthoek 36"/>
          <p:cNvSpPr/>
          <p:nvPr/>
        </p:nvSpPr>
        <p:spPr>
          <a:xfrm>
            <a:off x="3635896" y="2914801"/>
            <a:ext cx="1224136" cy="2135834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Organisatorische</a:t>
            </a:r>
            <a:r>
              <a:rPr lang="en-US" sz="1000" dirty="0" smtClean="0"/>
              <a:t> </a:t>
            </a:r>
            <a:r>
              <a:rPr lang="en-US" sz="1000" dirty="0" err="1" smtClean="0"/>
              <a:t>eenheden</a:t>
            </a:r>
            <a:r>
              <a:rPr lang="en-US" sz="1000" dirty="0" smtClean="0"/>
              <a:t> </a:t>
            </a:r>
            <a:r>
              <a:rPr lang="en-US" sz="1000" dirty="0" err="1" smtClean="0"/>
              <a:t>kunnen</a:t>
            </a:r>
            <a:r>
              <a:rPr lang="en-US" sz="1000" dirty="0" smtClean="0"/>
              <a:t> met </a:t>
            </a:r>
            <a:r>
              <a:rPr lang="en-US" sz="1000" dirty="0" err="1" smtClean="0"/>
              <a:t>een</a:t>
            </a:r>
            <a:r>
              <a:rPr lang="en-US" sz="1000" dirty="0" smtClean="0"/>
              <a:t> </a:t>
            </a:r>
            <a:r>
              <a:rPr lang="en-US" sz="1000" dirty="0" err="1" smtClean="0"/>
              <a:t>selectie</a:t>
            </a:r>
            <a:r>
              <a:rPr lang="en-US" sz="1000" dirty="0" smtClean="0"/>
              <a:t> van </a:t>
            </a:r>
            <a:r>
              <a:rPr lang="en-US" sz="1000" dirty="0" err="1" smtClean="0"/>
              <a:t>kenmerken</a:t>
            </a:r>
            <a:r>
              <a:rPr lang="en-US" sz="1000" dirty="0" smtClean="0"/>
              <a:t> </a:t>
            </a:r>
            <a:r>
              <a:rPr lang="en-US" sz="1000" dirty="0" err="1" smtClean="0"/>
              <a:t>uit</a:t>
            </a:r>
            <a:r>
              <a:rPr lang="en-US" sz="1000" dirty="0" smtClean="0"/>
              <a:t> de </a:t>
            </a:r>
            <a:r>
              <a:rPr lang="en-US" sz="1000" dirty="0" err="1" smtClean="0"/>
              <a:t>basislijst</a:t>
            </a:r>
            <a:r>
              <a:rPr lang="en-US" sz="1000" dirty="0" smtClean="0"/>
              <a:t> </a:t>
            </a:r>
            <a:r>
              <a:rPr lang="en-US" sz="1000" dirty="0" err="1" smtClean="0"/>
              <a:t>samengesteld</a:t>
            </a:r>
            <a:r>
              <a:rPr lang="en-US" sz="1000" dirty="0" smtClean="0"/>
              <a:t>  </a:t>
            </a:r>
            <a:r>
              <a:rPr lang="en-US" sz="1000" dirty="0" err="1" smtClean="0"/>
              <a:t>worden</a:t>
            </a:r>
            <a:r>
              <a:rPr lang="en-US" sz="1000" dirty="0" smtClean="0"/>
              <a:t> tot </a:t>
            </a:r>
            <a:r>
              <a:rPr lang="en-US" sz="1000" dirty="0" err="1" smtClean="0"/>
              <a:t>identificerende</a:t>
            </a:r>
            <a:r>
              <a:rPr lang="en-US" sz="1000" dirty="0" smtClean="0"/>
              <a:t> </a:t>
            </a:r>
            <a:r>
              <a:rPr lang="en-US" sz="1000" dirty="0" err="1" smtClean="0"/>
              <a:t>eenheden</a:t>
            </a:r>
            <a:r>
              <a:rPr lang="en-US" sz="1000" dirty="0" smtClean="0"/>
              <a:t> </a:t>
            </a:r>
            <a:r>
              <a:rPr lang="en-US" sz="1000" dirty="0" err="1" smtClean="0"/>
              <a:t>tbv</a:t>
            </a:r>
            <a:r>
              <a:rPr lang="en-US" sz="1000" dirty="0" smtClean="0"/>
              <a:t> </a:t>
            </a:r>
            <a:r>
              <a:rPr lang="en-US" sz="1000" dirty="0" err="1" smtClean="0"/>
              <a:t>bekostiging</a:t>
            </a:r>
            <a:r>
              <a:rPr lang="en-US" sz="1000" dirty="0" smtClean="0"/>
              <a:t>, </a:t>
            </a:r>
            <a:r>
              <a:rPr lang="en-US" sz="1000" dirty="0" err="1" smtClean="0"/>
              <a:t>verantwoording</a:t>
            </a:r>
            <a:r>
              <a:rPr lang="en-US" sz="1000" dirty="0" smtClean="0"/>
              <a:t> </a:t>
            </a:r>
            <a:r>
              <a:rPr lang="en-US" sz="1000" dirty="0" err="1" smtClean="0"/>
              <a:t>en</a:t>
            </a:r>
            <a:r>
              <a:rPr lang="en-US" sz="1000" dirty="0" smtClean="0"/>
              <a:t> </a:t>
            </a:r>
            <a:r>
              <a:rPr lang="en-US" sz="1000" dirty="0" err="1" smtClean="0"/>
              <a:t>toezicht</a:t>
            </a:r>
            <a:r>
              <a:rPr lang="en-US" sz="1000" dirty="0" smtClean="0"/>
              <a:t>, etc</a:t>
            </a:r>
            <a:r>
              <a:rPr lang="en-US" sz="1200" dirty="0" smtClean="0"/>
              <a:t>.</a:t>
            </a:r>
            <a:endParaRPr lang="nl-NL" sz="1200" dirty="0"/>
          </a:p>
        </p:txBody>
      </p:sp>
      <p:sp>
        <p:nvSpPr>
          <p:cNvPr id="38" name="Ovaal 37"/>
          <p:cNvSpPr/>
          <p:nvPr/>
        </p:nvSpPr>
        <p:spPr>
          <a:xfrm>
            <a:off x="107504" y="4202518"/>
            <a:ext cx="319616" cy="248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nl-NL" sz="1600" dirty="0"/>
          </a:p>
        </p:txBody>
      </p:sp>
      <p:sp>
        <p:nvSpPr>
          <p:cNvPr id="49" name="Ovaal 48"/>
          <p:cNvSpPr/>
          <p:nvPr/>
        </p:nvSpPr>
        <p:spPr>
          <a:xfrm>
            <a:off x="5004048" y="547468"/>
            <a:ext cx="3888432" cy="50076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/>
          <p:nvPr/>
        </p:nvSpPr>
        <p:spPr>
          <a:xfrm>
            <a:off x="4596010" y="2683165"/>
            <a:ext cx="319616" cy="248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  <a:endParaRPr lang="nl-NL" sz="1600" dirty="0"/>
          </a:p>
        </p:txBody>
      </p:sp>
      <p:sp>
        <p:nvSpPr>
          <p:cNvPr id="41" name="Ovaal 40"/>
          <p:cNvSpPr/>
          <p:nvPr/>
        </p:nvSpPr>
        <p:spPr>
          <a:xfrm>
            <a:off x="1772064" y="2651668"/>
            <a:ext cx="319616" cy="248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nl-NL" sz="1600" dirty="0"/>
          </a:p>
        </p:txBody>
      </p:sp>
      <p:sp>
        <p:nvSpPr>
          <p:cNvPr id="50" name="Ovaal 49"/>
          <p:cNvSpPr/>
          <p:nvPr/>
        </p:nvSpPr>
        <p:spPr>
          <a:xfrm>
            <a:off x="4350469" y="983467"/>
            <a:ext cx="4686027" cy="50076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kstvak 42"/>
          <p:cNvSpPr txBox="1"/>
          <p:nvPr/>
        </p:nvSpPr>
        <p:spPr>
          <a:xfrm>
            <a:off x="5371357" y="583472"/>
            <a:ext cx="32758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Welke</a:t>
            </a:r>
            <a:r>
              <a:rPr lang="en-US" sz="1100" dirty="0" smtClean="0"/>
              <a:t> </a:t>
            </a:r>
            <a:r>
              <a:rPr lang="en-US" sz="1100" dirty="0" err="1" smtClean="0"/>
              <a:t>kenmerken</a:t>
            </a:r>
            <a:r>
              <a:rPr lang="en-US" sz="1100" dirty="0" smtClean="0"/>
              <a:t> </a:t>
            </a:r>
            <a:r>
              <a:rPr lang="en-US" sz="1100" dirty="0" err="1" smtClean="0"/>
              <a:t>zijn</a:t>
            </a:r>
            <a:r>
              <a:rPr lang="en-US" sz="1100" dirty="0" smtClean="0"/>
              <a:t> </a:t>
            </a:r>
            <a:r>
              <a:rPr lang="en-US" sz="1100" dirty="0" err="1" smtClean="0"/>
              <a:t>nodig</a:t>
            </a:r>
            <a:r>
              <a:rPr lang="en-US" sz="1100" dirty="0" smtClean="0"/>
              <a:t> om de </a:t>
            </a:r>
            <a:r>
              <a:rPr lang="en-US" sz="1100" dirty="0" err="1" smtClean="0"/>
              <a:t>juiste</a:t>
            </a:r>
            <a:r>
              <a:rPr lang="en-US" sz="1100" dirty="0" smtClean="0"/>
              <a:t> </a:t>
            </a:r>
            <a:r>
              <a:rPr lang="en-US" sz="1100" dirty="0" err="1" smtClean="0"/>
              <a:t>identiteit</a:t>
            </a:r>
            <a:r>
              <a:rPr lang="en-US" sz="1100" dirty="0" smtClean="0"/>
              <a:t> </a:t>
            </a:r>
            <a:r>
              <a:rPr lang="en-US" sz="1100" dirty="0" err="1" smtClean="0"/>
              <a:t>af</a:t>
            </a:r>
            <a:r>
              <a:rPr lang="en-US" sz="1100" dirty="0" smtClean="0"/>
              <a:t> </a:t>
            </a:r>
            <a:r>
              <a:rPr lang="en-US" sz="1100" dirty="0" err="1" smtClean="0"/>
              <a:t>te</a:t>
            </a:r>
            <a:r>
              <a:rPr lang="en-US" sz="1100" dirty="0" smtClean="0"/>
              <a:t> </a:t>
            </a:r>
            <a:r>
              <a:rPr lang="en-US" sz="1100" dirty="0" err="1" smtClean="0"/>
              <a:t>leiden</a:t>
            </a:r>
            <a:r>
              <a:rPr lang="en-US" sz="1100" dirty="0" smtClean="0"/>
              <a:t> </a:t>
            </a:r>
            <a:r>
              <a:rPr lang="en-US" sz="1100" dirty="0" err="1" smtClean="0"/>
              <a:t>voor</a:t>
            </a:r>
            <a:r>
              <a:rPr lang="en-US" sz="1100" dirty="0" smtClean="0"/>
              <a:t> </a:t>
            </a:r>
            <a:r>
              <a:rPr lang="en-US" sz="1100" dirty="0" err="1" smtClean="0"/>
              <a:t>een</a:t>
            </a:r>
            <a:r>
              <a:rPr lang="en-US" sz="1100" dirty="0" smtClean="0"/>
              <a:t> </a:t>
            </a:r>
            <a:r>
              <a:rPr lang="en-US" sz="1100" dirty="0" err="1" smtClean="0"/>
              <a:t>specifiek</a:t>
            </a:r>
            <a:r>
              <a:rPr lang="en-US" sz="1100" dirty="0" smtClean="0"/>
              <a:t> </a:t>
            </a:r>
            <a:r>
              <a:rPr lang="en-US" sz="1100" dirty="0" err="1" smtClean="0"/>
              <a:t>onderwijsproces</a:t>
            </a:r>
            <a:r>
              <a:rPr lang="en-US" sz="1100" dirty="0" smtClean="0"/>
              <a:t>?</a:t>
            </a:r>
          </a:p>
        </p:txBody>
      </p:sp>
      <p:sp>
        <p:nvSpPr>
          <p:cNvPr id="51" name="Ovaal 50"/>
          <p:cNvSpPr/>
          <p:nvPr/>
        </p:nvSpPr>
        <p:spPr>
          <a:xfrm>
            <a:off x="5187702" y="1344055"/>
            <a:ext cx="3956298" cy="50076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4579269" y="8852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dirty="0" smtClean="0"/>
          </a:p>
          <a:p>
            <a:r>
              <a:rPr lang="en-US" sz="1100" dirty="0" err="1" smtClean="0"/>
              <a:t>Welke</a:t>
            </a:r>
            <a:r>
              <a:rPr lang="en-US" sz="1100" dirty="0" smtClean="0"/>
              <a:t> </a:t>
            </a:r>
            <a:r>
              <a:rPr lang="en-US" sz="1100" dirty="0" err="1" smtClean="0"/>
              <a:t>kenmerken</a:t>
            </a:r>
            <a:r>
              <a:rPr lang="en-US" sz="1100" dirty="0" smtClean="0"/>
              <a:t> </a:t>
            </a:r>
            <a:r>
              <a:rPr lang="en-US" sz="1100" dirty="0" err="1" smtClean="0"/>
              <a:t>moeten</a:t>
            </a:r>
            <a:r>
              <a:rPr lang="en-US" sz="1100" dirty="0" smtClean="0"/>
              <a:t>/</a:t>
            </a:r>
            <a:r>
              <a:rPr lang="en-US" sz="1100" dirty="0" err="1" smtClean="0"/>
              <a:t>kunnen</a:t>
            </a:r>
            <a:r>
              <a:rPr lang="en-US" sz="1100" dirty="0" smtClean="0"/>
              <a:t> door </a:t>
            </a:r>
            <a:r>
              <a:rPr lang="en-US" sz="1100" dirty="0" err="1" smtClean="0"/>
              <a:t>instellingen</a:t>
            </a:r>
            <a:r>
              <a:rPr lang="en-US" sz="1100" dirty="0" smtClean="0"/>
              <a:t> </a:t>
            </a:r>
            <a:r>
              <a:rPr lang="en-US" sz="1100" dirty="0" err="1" smtClean="0"/>
              <a:t>geleverd</a:t>
            </a:r>
            <a:r>
              <a:rPr lang="en-US" sz="1100" dirty="0" smtClean="0"/>
              <a:t> </a:t>
            </a:r>
            <a:r>
              <a:rPr lang="en-US" sz="1100" dirty="0" err="1" smtClean="0"/>
              <a:t>worden</a:t>
            </a:r>
            <a:r>
              <a:rPr lang="en-US" sz="1100" dirty="0" smtClean="0"/>
              <a:t>?</a:t>
            </a:r>
          </a:p>
          <a:p>
            <a:endParaRPr lang="en-US" sz="1200" dirty="0" smtClean="0"/>
          </a:p>
        </p:txBody>
      </p:sp>
      <p:sp>
        <p:nvSpPr>
          <p:cNvPr id="45" name="Rechthoek 44"/>
          <p:cNvSpPr/>
          <p:nvPr/>
        </p:nvSpPr>
        <p:spPr>
          <a:xfrm>
            <a:off x="5580112" y="1363608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Welke</a:t>
            </a:r>
            <a:r>
              <a:rPr lang="en-US" sz="1100" dirty="0" smtClean="0"/>
              <a:t> </a:t>
            </a:r>
            <a:r>
              <a:rPr lang="en-US" sz="1100" dirty="0" err="1" smtClean="0"/>
              <a:t>afspraken</a:t>
            </a:r>
            <a:r>
              <a:rPr lang="en-US" sz="1100" dirty="0" smtClean="0"/>
              <a:t> </a:t>
            </a:r>
            <a:r>
              <a:rPr lang="en-US" sz="1100" dirty="0" err="1" smtClean="0"/>
              <a:t>maken</a:t>
            </a:r>
            <a:r>
              <a:rPr lang="en-US" sz="1100" dirty="0" smtClean="0"/>
              <a:t> we  </a:t>
            </a:r>
            <a:r>
              <a:rPr lang="en-US" sz="1100" dirty="0" err="1" smtClean="0"/>
              <a:t>en</a:t>
            </a:r>
            <a:r>
              <a:rPr lang="en-US" sz="1100" dirty="0" smtClean="0"/>
              <a:t> op </a:t>
            </a:r>
            <a:r>
              <a:rPr lang="en-US" sz="1100" dirty="0" err="1" smtClean="0"/>
              <a:t>welk</a:t>
            </a:r>
            <a:r>
              <a:rPr lang="en-US" sz="1100" dirty="0" smtClean="0"/>
              <a:t> </a:t>
            </a:r>
            <a:r>
              <a:rPr lang="en-US" sz="1100" dirty="0" err="1" smtClean="0"/>
              <a:t>niveau</a:t>
            </a:r>
            <a:r>
              <a:rPr lang="en-US" sz="1100" dirty="0" smtClean="0"/>
              <a:t> over het </a:t>
            </a:r>
          </a:p>
          <a:p>
            <a:r>
              <a:rPr lang="en-US" sz="1100" dirty="0" err="1"/>
              <a:t>e</a:t>
            </a:r>
            <a:r>
              <a:rPr lang="en-US" sz="1100" dirty="0" err="1" smtClean="0"/>
              <a:t>igenaarschap</a:t>
            </a:r>
            <a:r>
              <a:rPr lang="en-US" sz="1100" dirty="0" smtClean="0"/>
              <a:t>, de </a:t>
            </a:r>
            <a:r>
              <a:rPr lang="en-US" sz="1100" dirty="0" err="1" smtClean="0"/>
              <a:t>vulling</a:t>
            </a:r>
            <a:r>
              <a:rPr lang="en-US" sz="1100" dirty="0" smtClean="0"/>
              <a:t> </a:t>
            </a:r>
            <a:r>
              <a:rPr lang="en-US" sz="1100" dirty="0" err="1" smtClean="0"/>
              <a:t>en</a:t>
            </a:r>
            <a:r>
              <a:rPr lang="en-US" sz="1100" dirty="0" smtClean="0"/>
              <a:t> </a:t>
            </a:r>
            <a:r>
              <a:rPr lang="en-US" sz="1100" dirty="0" err="1" smtClean="0"/>
              <a:t>beheer</a:t>
            </a:r>
            <a:r>
              <a:rPr lang="en-US" sz="1100" dirty="0" smtClean="0"/>
              <a:t> van de </a:t>
            </a:r>
            <a:r>
              <a:rPr lang="en-US" sz="1100" dirty="0" err="1" smtClean="0"/>
              <a:t>basislijst</a:t>
            </a:r>
            <a:r>
              <a:rPr lang="en-US" sz="1100" dirty="0" smtClean="0"/>
              <a:t>?</a:t>
            </a:r>
            <a:r>
              <a:rPr lang="en-US" sz="1200" dirty="0" smtClean="0"/>
              <a:t> </a:t>
            </a:r>
          </a:p>
        </p:txBody>
      </p:sp>
      <p:sp>
        <p:nvSpPr>
          <p:cNvPr id="46" name="Ovaal 45"/>
          <p:cNvSpPr/>
          <p:nvPr/>
        </p:nvSpPr>
        <p:spPr>
          <a:xfrm>
            <a:off x="5060222" y="682864"/>
            <a:ext cx="319616" cy="248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</a:t>
            </a:r>
            <a:endParaRPr lang="nl-NL" sz="1600" dirty="0"/>
          </a:p>
        </p:txBody>
      </p:sp>
      <p:sp>
        <p:nvSpPr>
          <p:cNvPr id="47" name="Ovaal 46"/>
          <p:cNvSpPr/>
          <p:nvPr/>
        </p:nvSpPr>
        <p:spPr>
          <a:xfrm>
            <a:off x="4259653" y="1084241"/>
            <a:ext cx="319616" cy="248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nl-NL" sz="1600" dirty="0"/>
          </a:p>
        </p:txBody>
      </p:sp>
      <p:sp>
        <p:nvSpPr>
          <p:cNvPr id="48" name="Ovaal 47"/>
          <p:cNvSpPr/>
          <p:nvPr/>
        </p:nvSpPr>
        <p:spPr>
          <a:xfrm>
            <a:off x="5148064" y="1470238"/>
            <a:ext cx="319616" cy="248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endParaRPr lang="nl-NL" sz="1600" dirty="0"/>
          </a:p>
        </p:txBody>
      </p:sp>
      <p:sp>
        <p:nvSpPr>
          <p:cNvPr id="52" name="Tekstvak 51"/>
          <p:cNvSpPr txBox="1"/>
          <p:nvPr/>
        </p:nvSpPr>
        <p:spPr>
          <a:xfrm>
            <a:off x="5580112" y="1886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vraagstukken</a:t>
            </a:r>
            <a:endParaRPr lang="nl-NL" dirty="0"/>
          </a:p>
        </p:txBody>
      </p:sp>
      <p:sp>
        <p:nvSpPr>
          <p:cNvPr id="39" name="Rechthoek 38"/>
          <p:cNvSpPr/>
          <p:nvPr/>
        </p:nvSpPr>
        <p:spPr>
          <a:xfrm>
            <a:off x="6300192" y="3645024"/>
            <a:ext cx="2808312" cy="144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 err="1" smtClean="0"/>
              <a:t>Uitgever</a:t>
            </a:r>
            <a:r>
              <a:rPr lang="en-US" b="1" dirty="0" smtClean="0"/>
              <a:t> / </a:t>
            </a:r>
            <a:r>
              <a:rPr lang="en-US" b="1" dirty="0" err="1" smtClean="0"/>
              <a:t>distributeur</a:t>
            </a:r>
            <a:endParaRPr lang="nl-NL" b="1" dirty="0"/>
          </a:p>
        </p:txBody>
      </p:sp>
      <p:sp>
        <p:nvSpPr>
          <p:cNvPr id="42" name="Rechthoek 41"/>
          <p:cNvSpPr/>
          <p:nvPr/>
        </p:nvSpPr>
        <p:spPr>
          <a:xfrm>
            <a:off x="6660232" y="4033918"/>
            <a:ext cx="2076543" cy="835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1600" dirty="0" err="1" smtClean="0"/>
              <a:t>Informatiesysteem</a:t>
            </a:r>
            <a:endParaRPr lang="nl-NL" sz="1600" dirty="0"/>
          </a:p>
        </p:txBody>
      </p:sp>
      <p:sp>
        <p:nvSpPr>
          <p:cNvPr id="54" name="Rechthoek 53"/>
          <p:cNvSpPr/>
          <p:nvPr/>
        </p:nvSpPr>
        <p:spPr>
          <a:xfrm>
            <a:off x="6372200" y="4437112"/>
            <a:ext cx="1189045" cy="6135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Bijv</a:t>
            </a:r>
            <a:r>
              <a:rPr lang="en-US" sz="1200" dirty="0" smtClean="0"/>
              <a:t>. </a:t>
            </a:r>
            <a:r>
              <a:rPr lang="en-US" sz="1200" dirty="0" err="1" smtClean="0"/>
              <a:t>Licentie-eenheden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680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49" grpId="0" animBg="1"/>
      <p:bldP spid="40" grpId="0" animBg="1"/>
      <p:bldP spid="41" grpId="0" animBg="1"/>
      <p:bldP spid="50" grpId="0" animBg="1"/>
      <p:bldP spid="43" grpId="0"/>
      <p:bldP spid="51" grpId="0" animBg="1"/>
      <p:bldP spid="44" grpId="0"/>
      <p:bldP spid="45" grpId="0"/>
      <p:bldP spid="46" grpId="0" animBg="1"/>
      <p:bldP spid="47" grpId="0" animBg="1"/>
      <p:bldP spid="48" grpId="0" animBg="1"/>
      <p:bldP spid="39" grpId="0" animBg="1"/>
      <p:bldP spid="42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Ontwerp</a:t>
            </a:r>
            <a:r>
              <a:rPr lang="en-US" dirty="0" smtClean="0"/>
              <a:t> </a:t>
            </a:r>
            <a:r>
              <a:rPr lang="en-US" dirty="0" err="1" smtClean="0"/>
              <a:t>metamodellen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Metamodel</a:t>
            </a:r>
            <a:r>
              <a:rPr lang="en-US" dirty="0" smtClean="0"/>
              <a:t> van </a:t>
            </a:r>
            <a:r>
              <a:rPr lang="en-US" dirty="0" err="1" smtClean="0"/>
              <a:t>organisatorische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indelingskenmerken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Kleinste</a:t>
            </a:r>
            <a:r>
              <a:rPr lang="en-US" dirty="0" smtClean="0"/>
              <a:t>, </a:t>
            </a:r>
            <a:r>
              <a:rPr lang="en-US" dirty="0" err="1" smtClean="0"/>
              <a:t>zinvolle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onderscheiden</a:t>
            </a:r>
            <a:r>
              <a:rPr lang="en-US" dirty="0" smtClean="0"/>
              <a:t> </a:t>
            </a:r>
            <a:r>
              <a:rPr lang="en-US" dirty="0" err="1" smtClean="0"/>
              <a:t>zodanig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elke</a:t>
            </a:r>
            <a:r>
              <a:rPr lang="en-US" dirty="0" smtClean="0"/>
              <a:t> </a:t>
            </a:r>
            <a:r>
              <a:rPr lang="en-US" dirty="0" err="1" smtClean="0"/>
              <a:t>mogelijke</a:t>
            </a:r>
            <a:r>
              <a:rPr lang="en-US" dirty="0" smtClean="0"/>
              <a:t> processpecifieke </a:t>
            </a:r>
            <a:r>
              <a:rPr lang="en-US" dirty="0" err="1" smtClean="0"/>
              <a:t>indeling</a:t>
            </a:r>
            <a:r>
              <a:rPr lang="en-US" dirty="0" smtClean="0"/>
              <a:t> </a:t>
            </a:r>
            <a:r>
              <a:rPr lang="en-US" dirty="0" err="1" smtClean="0"/>
              <a:t>daaruit</a:t>
            </a:r>
            <a:r>
              <a:rPr lang="en-US" dirty="0" smtClean="0"/>
              <a:t> is op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bouwen</a:t>
            </a:r>
            <a:r>
              <a:rPr lang="en-US" dirty="0" smtClean="0"/>
              <a:t>.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groepen</a:t>
            </a:r>
            <a:r>
              <a:rPr lang="en-US" dirty="0" smtClean="0"/>
              <a:t> in het PO </a:t>
            </a:r>
            <a:r>
              <a:rPr lang="en-US" dirty="0" err="1" smtClean="0"/>
              <a:t>waarmee</a:t>
            </a:r>
            <a:r>
              <a:rPr lang="en-US" dirty="0" smtClean="0"/>
              <a:t> je </a:t>
            </a:r>
            <a:r>
              <a:rPr lang="en-US" dirty="0" err="1" smtClean="0"/>
              <a:t>zowel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objecten</a:t>
            </a:r>
            <a:r>
              <a:rPr lang="en-US" dirty="0" smtClean="0"/>
              <a:t> van </a:t>
            </a:r>
            <a:r>
              <a:rPr lang="en-US" dirty="0" err="1" smtClean="0"/>
              <a:t>toezicht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(“</a:t>
            </a:r>
            <a:r>
              <a:rPr lang="en-US" dirty="0" err="1" smtClean="0"/>
              <a:t>lokatie</a:t>
            </a:r>
            <a:r>
              <a:rPr lang="en-US" dirty="0" smtClean="0"/>
              <a:t>”) 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bekostigingseenheden</a:t>
            </a:r>
            <a:r>
              <a:rPr lang="en-US" dirty="0" smtClean="0"/>
              <a:t> (“</a:t>
            </a:r>
            <a:r>
              <a:rPr lang="en-US" dirty="0" err="1" smtClean="0"/>
              <a:t>hoofdvestiging</a:t>
            </a:r>
            <a:r>
              <a:rPr lang="en-US" dirty="0" smtClean="0"/>
              <a:t>”, “</a:t>
            </a:r>
            <a:r>
              <a:rPr lang="en-US" dirty="0" err="1" smtClean="0"/>
              <a:t>nevenvestiging</a:t>
            </a:r>
            <a:r>
              <a:rPr lang="en-US" dirty="0" smtClean="0"/>
              <a:t>”) op basis van de </a:t>
            </a:r>
            <a:r>
              <a:rPr lang="en-US" dirty="0" err="1" smtClean="0"/>
              <a:t>indelingskenmerken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Verschillen</a:t>
            </a:r>
            <a:r>
              <a:rPr lang="en-US" dirty="0" smtClean="0"/>
              <a:t> in </a:t>
            </a:r>
            <a:r>
              <a:rPr lang="en-US" dirty="0" err="1" smtClean="0"/>
              <a:t>afgeleide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 van </a:t>
            </a:r>
            <a:r>
              <a:rPr lang="en-US" dirty="0" err="1" smtClean="0"/>
              <a:t>processen</a:t>
            </a:r>
            <a:r>
              <a:rPr lang="en-US" dirty="0" smtClean="0"/>
              <a:t>  </a:t>
            </a:r>
            <a:r>
              <a:rPr lang="en-US" dirty="0" err="1" smtClean="0"/>
              <a:t>niet</a:t>
            </a:r>
            <a:r>
              <a:rPr lang="en-US" dirty="0" smtClean="0"/>
              <a:t> in </a:t>
            </a:r>
            <a:r>
              <a:rPr lang="en-US" dirty="0" err="1" smtClean="0"/>
              <a:t>overeenstemming</a:t>
            </a:r>
            <a:r>
              <a:rPr lang="en-US" dirty="0" smtClean="0"/>
              <a:t> </a:t>
            </a:r>
            <a:r>
              <a:rPr lang="en-US" dirty="0" err="1" smtClean="0"/>
              <a:t>proberen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brengen</a:t>
            </a:r>
            <a:r>
              <a:rPr lang="en-US" dirty="0" smtClean="0"/>
              <a:t> (is </a:t>
            </a:r>
            <a:r>
              <a:rPr lang="en-US" dirty="0" err="1" smtClean="0"/>
              <a:t>nl</a:t>
            </a:r>
            <a:r>
              <a:rPr lang="en-US" dirty="0" smtClean="0"/>
              <a:t>.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bijvoorbeeld</a:t>
            </a:r>
            <a:r>
              <a:rPr lang="en-US" dirty="0" smtClean="0"/>
              <a:t> </a:t>
            </a:r>
            <a:r>
              <a:rPr lang="en-US" dirty="0" err="1" smtClean="0"/>
              <a:t>wetten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), maar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relateren</a:t>
            </a:r>
            <a:r>
              <a:rPr lang="en-US" dirty="0" smtClean="0"/>
              <a:t>. </a:t>
            </a:r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voorbeelden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ID’s van de </a:t>
            </a:r>
            <a:r>
              <a:rPr lang="en-US" dirty="0" err="1" smtClean="0"/>
              <a:t>eenheden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door </a:t>
            </a:r>
            <a:r>
              <a:rPr lang="en-US" dirty="0" err="1" smtClean="0"/>
              <a:t>proceseigenaar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bepaald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280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metamodel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huidige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r>
              <a:rPr lang="en-US" dirty="0" smtClean="0"/>
              <a:t> PO</a:t>
            </a:r>
            <a:endParaRPr lang="nl-NL" dirty="0"/>
          </a:p>
        </p:txBody>
      </p:sp>
      <p:pic>
        <p:nvPicPr>
          <p:cNvPr id="5" name="Afbeelding 4" descr="Macintosh HD:Users:Elise:Desktop:Schermafbeelding 2014-09-03 om 14.05.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896694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994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metamodel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situatie</a:t>
            </a:r>
            <a:r>
              <a:rPr lang="en-US" dirty="0" smtClean="0"/>
              <a:t> PO</a:t>
            </a:r>
            <a:endParaRPr lang="nl-NL" dirty="0"/>
          </a:p>
        </p:txBody>
      </p:sp>
      <p:pic>
        <p:nvPicPr>
          <p:cNvPr id="4" name="Afbeelding 3" descr="Macintosh HD:Users:Elise:Desktop:Schermafbeelding 2014-09-03 om 14.07.2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766028" cy="5301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50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dirty="0" smtClean="0"/>
              <a:t>SION-</a:t>
            </a:r>
            <a:r>
              <a:rPr lang="en-US" dirty="0" err="1" smtClean="0"/>
              <a:t>Instellingsidentiteit</a:t>
            </a: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08770" y="1556792"/>
            <a:ext cx="6400800" cy="720080"/>
          </a:xfrm>
        </p:spPr>
        <p:txBody>
          <a:bodyPr/>
          <a:lstStyle/>
          <a:p>
            <a:r>
              <a:rPr lang="en-US" dirty="0" smtClean="0"/>
              <a:t>9-10-2014</a:t>
            </a:r>
            <a:endParaRPr lang="nl-NL" dirty="0"/>
          </a:p>
        </p:txBody>
      </p:sp>
      <p:pic>
        <p:nvPicPr>
          <p:cNvPr id="5" name="Picture 2" descr="Identiteitskaart Matve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46857"/>
            <a:ext cx="5472608" cy="333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9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Implementatievoorstel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belangrijkste</a:t>
            </a:r>
            <a:r>
              <a:rPr lang="en-US" sz="2400" dirty="0" smtClean="0"/>
              <a:t> </a:t>
            </a:r>
            <a:r>
              <a:rPr lang="en-US" sz="2400" dirty="0" err="1" smtClean="0"/>
              <a:t>kenmerken</a:t>
            </a:r>
            <a:r>
              <a:rPr lang="en-US" sz="2400" dirty="0" smtClean="0"/>
              <a:t>)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Flexibele</a:t>
            </a:r>
            <a:r>
              <a:rPr lang="en-US" dirty="0" smtClean="0"/>
              <a:t> </a:t>
            </a:r>
            <a:r>
              <a:rPr lang="en-US" dirty="0" err="1" smtClean="0"/>
              <a:t>registratie</a:t>
            </a:r>
            <a:r>
              <a:rPr lang="en-US" dirty="0" smtClean="0"/>
              <a:t>,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afgeleide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gerelateerd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met </a:t>
            </a:r>
            <a:r>
              <a:rPr lang="en-US" dirty="0" err="1" smtClean="0"/>
              <a:t>elkaar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Mutaties</a:t>
            </a:r>
            <a:r>
              <a:rPr lang="en-US" dirty="0" smtClean="0"/>
              <a:t> (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fusies</a:t>
            </a:r>
            <a:r>
              <a:rPr lang="en-US" dirty="0" smtClean="0"/>
              <a:t>) </a:t>
            </a:r>
            <a:r>
              <a:rPr lang="en-US" dirty="0" err="1" smtClean="0"/>
              <a:t>leiden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direct tot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identificatie</a:t>
            </a:r>
            <a:r>
              <a:rPr lang="en-US" dirty="0" smtClean="0"/>
              <a:t> van de </a:t>
            </a:r>
            <a:r>
              <a:rPr lang="en-US" dirty="0" err="1" smtClean="0"/>
              <a:t>afgeleide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Registratie</a:t>
            </a:r>
            <a:r>
              <a:rPr lang="en-US" dirty="0" smtClean="0"/>
              <a:t> is </a:t>
            </a:r>
            <a:r>
              <a:rPr lang="en-US" dirty="0" err="1" smtClean="0"/>
              <a:t>deels</a:t>
            </a:r>
            <a:r>
              <a:rPr lang="en-US" dirty="0" smtClean="0"/>
              <a:t> </a:t>
            </a:r>
            <a:r>
              <a:rPr lang="en-US" dirty="0" err="1" smtClean="0"/>
              <a:t>centraal</a:t>
            </a:r>
            <a:r>
              <a:rPr lang="en-US" dirty="0" smtClean="0"/>
              <a:t> </a:t>
            </a:r>
            <a:r>
              <a:rPr lang="en-US" dirty="0" err="1" smtClean="0"/>
              <a:t>bijgehouden</a:t>
            </a:r>
            <a:r>
              <a:rPr lang="en-US" dirty="0" smtClean="0"/>
              <a:t> register (tot op het </a:t>
            </a:r>
            <a:r>
              <a:rPr lang="en-US" dirty="0" err="1" smtClean="0"/>
              <a:t>niveau</a:t>
            </a:r>
            <a:r>
              <a:rPr lang="en-US" dirty="0" smtClean="0"/>
              <a:t> van </a:t>
            </a:r>
            <a:r>
              <a:rPr lang="en-US" dirty="0" err="1" smtClean="0"/>
              <a:t>onderwijsinstelling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Daaronder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de </a:t>
            </a:r>
            <a:r>
              <a:rPr lang="en-US" dirty="0" err="1" smtClean="0"/>
              <a:t>eenheden</a:t>
            </a:r>
            <a:r>
              <a:rPr lang="en-US" dirty="0" smtClean="0"/>
              <a:t> door de </a:t>
            </a:r>
            <a:r>
              <a:rPr lang="en-US" dirty="0" err="1" smtClean="0"/>
              <a:t>instellingen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ingevuld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gemuteerd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Afgeleide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door </a:t>
            </a:r>
            <a:r>
              <a:rPr lang="en-US" dirty="0" err="1" smtClean="0"/>
              <a:t>proceseigenaren</a:t>
            </a:r>
            <a:r>
              <a:rPr lang="en-US" dirty="0" smtClean="0"/>
              <a:t> </a:t>
            </a:r>
            <a:r>
              <a:rPr lang="en-US" dirty="0" err="1" smtClean="0"/>
              <a:t>gekoppeld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gepubliceerd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Herkomstinformatie</a:t>
            </a:r>
            <a:r>
              <a:rPr lang="en-US" dirty="0" smtClean="0"/>
              <a:t> (provenance)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vastgelegd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Vanwege</a:t>
            </a:r>
            <a:r>
              <a:rPr lang="en-US" dirty="0" smtClean="0"/>
              <a:t> de </a:t>
            </a:r>
            <a:r>
              <a:rPr lang="en-US" dirty="0" err="1" smtClean="0"/>
              <a:t>gevraagde</a:t>
            </a:r>
            <a:r>
              <a:rPr lang="en-US" dirty="0" smtClean="0"/>
              <a:t> </a:t>
            </a:r>
            <a:r>
              <a:rPr lang="en-US" dirty="0" err="1" smtClean="0"/>
              <a:t>flexibiliteit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gedistribueerd</a:t>
            </a:r>
            <a:r>
              <a:rPr lang="en-US" dirty="0" smtClean="0"/>
              <a:t> </a:t>
            </a:r>
            <a:r>
              <a:rPr lang="en-US" dirty="0" err="1" smtClean="0"/>
              <a:t>onderhoud</a:t>
            </a:r>
            <a:r>
              <a:rPr lang="en-US" dirty="0" smtClean="0"/>
              <a:t> 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implementatietechniek</a:t>
            </a:r>
            <a:r>
              <a:rPr lang="en-US" dirty="0" smtClean="0"/>
              <a:t> Linked Open Data </a:t>
            </a:r>
            <a:r>
              <a:rPr lang="en-US" dirty="0" err="1" smtClean="0"/>
              <a:t>geadviseerd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0901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Beleidsafspraken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nl-NL" dirty="0"/>
              <a:t>Stakeholders stemmen per proces met elkaar af welke organisatorische eenheden nodig zijn voor het proces.</a:t>
            </a:r>
          </a:p>
          <a:p>
            <a:pPr lvl="0"/>
            <a:r>
              <a:rPr lang="nl-NL" dirty="0"/>
              <a:t>Alle scholen leggen hun schoolorganisatie vast op de metamodel-eenheden.</a:t>
            </a:r>
          </a:p>
          <a:p>
            <a:pPr lvl="0"/>
            <a:r>
              <a:rPr lang="nl-NL" dirty="0"/>
              <a:t>De werkelijkheid wordt geregistreerd en niet de wenselijkheid: afwijkingen worden dus ook geregistreerd.</a:t>
            </a:r>
          </a:p>
          <a:p>
            <a:pPr lvl="0"/>
            <a:r>
              <a:rPr lang="nl-NL" dirty="0"/>
              <a:t>De registerhouder houdt zich aan de in de sector afgesproken wijzigingsprocedures voor beheer en uitbreiding van het metamodel.</a:t>
            </a:r>
          </a:p>
          <a:p>
            <a:pPr lvl="0"/>
            <a:r>
              <a:rPr lang="nl-NL" dirty="0"/>
              <a:t>De uitgifte van unieke codes voor de organisatorische eenheden ligt bij de betreffende procesverantwoordelijke.</a:t>
            </a:r>
          </a:p>
          <a:p>
            <a:pPr lvl="0"/>
            <a:r>
              <a:rPr lang="nl-NL" dirty="0"/>
              <a:t>Alle mogelijke manieren om een eenheid te bereiken, worden vastgelegd.</a:t>
            </a:r>
          </a:p>
          <a:p>
            <a:pPr lvl="0"/>
            <a:r>
              <a:rPr lang="nl-NL" dirty="0"/>
              <a:t>Bestaande processen (bekostigen, toezien, verantwoorden) hoeven niet veranderd te worden. Informatievoorziening t.b.v. processen wel. </a:t>
            </a:r>
            <a:endParaRPr lang="nl-NL" dirty="0" smtClean="0"/>
          </a:p>
          <a:p>
            <a:r>
              <a:rPr lang="en-US" dirty="0" err="1" smtClean="0"/>
              <a:t>Indeling</a:t>
            </a:r>
            <a:r>
              <a:rPr lang="en-US" dirty="0" smtClean="0"/>
              <a:t> op </a:t>
            </a:r>
            <a:r>
              <a:rPr lang="en-US" dirty="0" err="1" smtClean="0"/>
              <a:t>kleinste</a:t>
            </a:r>
            <a:r>
              <a:rPr lang="en-US" dirty="0" smtClean="0"/>
              <a:t> </a:t>
            </a:r>
            <a:r>
              <a:rPr lang="en-US" dirty="0" err="1" smtClean="0"/>
              <a:t>zinvolle</a:t>
            </a:r>
            <a:r>
              <a:rPr lang="en-US" dirty="0" smtClean="0"/>
              <a:t> </a:t>
            </a:r>
            <a:r>
              <a:rPr lang="en-US" dirty="0" err="1" smtClean="0"/>
              <a:t>eenheden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op “</a:t>
            </a:r>
            <a:r>
              <a:rPr lang="en-US" dirty="0" err="1" smtClean="0"/>
              <a:t>achtergrond</a:t>
            </a:r>
            <a:r>
              <a:rPr lang="en-US" dirty="0" smtClean="0"/>
              <a:t>” </a:t>
            </a:r>
            <a:r>
              <a:rPr lang="en-US" dirty="0" err="1" smtClean="0"/>
              <a:t>doorgegeven</a:t>
            </a:r>
            <a:r>
              <a:rPr lang="en-US" dirty="0" smtClean="0"/>
              <a:t> in </a:t>
            </a:r>
            <a:r>
              <a:rPr lang="en-US" dirty="0" err="1" smtClean="0"/>
              <a:t>afgeleide</a:t>
            </a:r>
            <a:r>
              <a:rPr lang="en-US" dirty="0" smtClean="0"/>
              <a:t> </a:t>
            </a:r>
            <a:r>
              <a:rPr lang="en-US" dirty="0" err="1" smtClean="0"/>
              <a:t>processen</a:t>
            </a:r>
            <a:r>
              <a:rPr lang="en-US" dirty="0" smtClean="0"/>
              <a:t>, in </a:t>
            </a:r>
            <a:r>
              <a:rPr lang="en-US" dirty="0" err="1" smtClean="0"/>
              <a:t>ieder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bekostiging</a:t>
            </a:r>
            <a:r>
              <a:rPr lang="en-US" dirty="0" smtClean="0"/>
              <a:t>, </a:t>
            </a:r>
            <a:r>
              <a:rPr lang="en-US" dirty="0" err="1" smtClean="0"/>
              <a:t>zodat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terugleveren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BRON, de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eenvoudiger</a:t>
            </a:r>
            <a:r>
              <a:rPr lang="en-US" dirty="0" smtClean="0"/>
              <a:t> in de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administratie</a:t>
            </a:r>
            <a:r>
              <a:rPr lang="en-US" dirty="0" smtClean="0"/>
              <a:t> </a:t>
            </a:r>
            <a:r>
              <a:rPr lang="en-US" dirty="0" err="1" smtClean="0"/>
              <a:t>valt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verwerken</a:t>
            </a:r>
            <a:r>
              <a:rPr lang="en-US" dirty="0" smtClean="0"/>
              <a:t> (</a:t>
            </a:r>
            <a:r>
              <a:rPr lang="en-US" dirty="0" err="1" smtClean="0"/>
              <a:t>geen</a:t>
            </a:r>
            <a:r>
              <a:rPr lang="en-US" dirty="0" smtClean="0"/>
              <a:t> “</a:t>
            </a:r>
            <a:r>
              <a:rPr lang="en-US" dirty="0" err="1" smtClean="0"/>
              <a:t>omhangen</a:t>
            </a:r>
            <a:r>
              <a:rPr lang="en-US" dirty="0" smtClean="0"/>
              <a:t>” </a:t>
            </a:r>
            <a:r>
              <a:rPr lang="en-US" dirty="0" err="1" smtClean="0"/>
              <a:t>meer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).</a:t>
            </a:r>
          </a:p>
          <a:p>
            <a:pPr lvl="0"/>
            <a:r>
              <a:rPr lang="nl-NL" dirty="0" smtClean="0"/>
              <a:t>Daar </a:t>
            </a:r>
            <a:r>
              <a:rPr lang="nl-NL" dirty="0"/>
              <a:t>waar mogelijk wordt de verbinding met basisregistraties gelegd, zoals het NHR voor bevoegd gezagen en de BAG voor </a:t>
            </a:r>
            <a:r>
              <a:rPr lang="nl-NL" dirty="0" smtClean="0"/>
              <a:t>gebouwen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317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Stuurgroep heeft de </a:t>
            </a:r>
            <a:r>
              <a:rPr lang="nl-NL" dirty="0"/>
              <a:t>eindresultaten van het deelproject SION-Instellingsidentiteit </a:t>
            </a:r>
            <a:r>
              <a:rPr lang="nl-NL" dirty="0" smtClean="0"/>
              <a:t>vastgesteld op 29-9-2014 </a:t>
            </a:r>
            <a:r>
              <a:rPr lang="nl-NL" dirty="0"/>
              <a:t>met dien verstande dat de verdere implementatie zeker nog zal leiden tot mutaties in die resultaten. </a:t>
            </a:r>
          </a:p>
          <a:p>
            <a:r>
              <a:rPr lang="nl-NL" dirty="0" smtClean="0"/>
              <a:t>Resultaten worden overgedragen </a:t>
            </a:r>
            <a:r>
              <a:rPr lang="nl-NL" dirty="0"/>
              <a:t>aan </a:t>
            </a:r>
            <a:r>
              <a:rPr lang="nl-NL" dirty="0" smtClean="0"/>
              <a:t>DUO, voor realisatie in Doorontwikkelen </a:t>
            </a:r>
            <a:r>
              <a:rPr lang="nl-NL" dirty="0"/>
              <a:t>BRON. </a:t>
            </a:r>
            <a:r>
              <a:rPr lang="nl-NL" dirty="0" smtClean="0"/>
              <a:t>Acceptatie uit dat project is al geregeld.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083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Nader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/>
              <a:t> </a:t>
            </a:r>
            <a:r>
              <a:rPr lang="en-US" dirty="0" err="1" smtClean="0"/>
              <a:t>cq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onderzoeken</a:t>
            </a:r>
            <a:r>
              <a:rPr lang="en-US" dirty="0" smtClean="0"/>
              <a:t> </a:t>
            </a:r>
            <a:r>
              <a:rPr lang="en-US" dirty="0" err="1" smtClean="0"/>
              <a:t>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Governance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niveaus</a:t>
            </a:r>
            <a:r>
              <a:rPr lang="en-US" dirty="0" smtClean="0"/>
              <a:t> (</a:t>
            </a:r>
            <a:r>
              <a:rPr lang="en-US" dirty="0" err="1" smtClean="0"/>
              <a:t>beheer</a:t>
            </a:r>
            <a:r>
              <a:rPr lang="en-US" dirty="0" smtClean="0"/>
              <a:t>, </a:t>
            </a:r>
            <a:r>
              <a:rPr lang="en-US" dirty="0" err="1" smtClean="0"/>
              <a:t>beleid</a:t>
            </a:r>
            <a:r>
              <a:rPr lang="en-US" dirty="0"/>
              <a:t>)</a:t>
            </a:r>
            <a:endParaRPr lang="en-US" dirty="0" smtClean="0"/>
          </a:p>
          <a:p>
            <a:r>
              <a:rPr lang="nl-NL" dirty="0"/>
              <a:t>Analyse voor HO moet worden afgerond, analyse voor (V)SO en </a:t>
            </a:r>
            <a:r>
              <a:rPr lang="nl-NL" dirty="0" err="1"/>
              <a:t>AOC’s</a:t>
            </a:r>
            <a:r>
              <a:rPr lang="nl-NL" dirty="0"/>
              <a:t> dient nog te worden uitgevoerd.</a:t>
            </a:r>
          </a:p>
          <a:p>
            <a:r>
              <a:rPr lang="nl-NL" dirty="0"/>
              <a:t>Sectorraden zorgen voor bestuurlijke afhechting van de resultaten </a:t>
            </a:r>
            <a:r>
              <a:rPr lang="nl-NL" dirty="0" smtClean="0"/>
              <a:t>en voor vervolgacties bij de achterban (</a:t>
            </a:r>
            <a:r>
              <a:rPr lang="nl-NL" dirty="0"/>
              <a:t>bijv. afspraken over precieze vulling van de basislijst). </a:t>
            </a:r>
            <a:r>
              <a:rPr lang="nl-NL" dirty="0" smtClean="0"/>
              <a:t>Is reeds gestart in MBO-sector.</a:t>
            </a:r>
            <a:endParaRPr lang="nl-NL" dirty="0"/>
          </a:p>
          <a:p>
            <a:r>
              <a:rPr lang="nl-NL" dirty="0" smtClean="0"/>
              <a:t>Hoe </a:t>
            </a:r>
            <a:r>
              <a:rPr lang="nl-NL" dirty="0"/>
              <a:t>zorgen we ervoor dat de noodzakelijke veranderingen in de informatieprocessen bij alle partijen worden </a:t>
            </a:r>
            <a:r>
              <a:rPr lang="nl-NL" dirty="0" smtClean="0"/>
              <a:t>doorgevoerd? </a:t>
            </a:r>
            <a:r>
              <a:rPr lang="en-US" dirty="0" err="1" smtClean="0"/>
              <a:t>Aanpassingen</a:t>
            </a:r>
            <a:r>
              <a:rPr lang="en-US" dirty="0" smtClean="0"/>
              <a:t> in </a:t>
            </a:r>
            <a:r>
              <a:rPr lang="en-US" dirty="0" err="1" smtClean="0"/>
              <a:t>informatieprocessen</a:t>
            </a:r>
            <a:r>
              <a:rPr lang="en-US" dirty="0" smtClean="0"/>
              <a:t> </a:t>
            </a:r>
            <a:r>
              <a:rPr lang="en-US" dirty="0" err="1" smtClean="0"/>
              <a:t>leidt</a:t>
            </a:r>
            <a:r>
              <a:rPr lang="en-US" dirty="0" smtClean="0"/>
              <a:t> tot (ICT-)</a:t>
            </a:r>
            <a:r>
              <a:rPr lang="en-US" dirty="0" err="1" smtClean="0"/>
              <a:t>aanpassingen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instellingen</a:t>
            </a:r>
            <a:r>
              <a:rPr lang="en-US" dirty="0" smtClean="0"/>
              <a:t> 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leveranciers</a:t>
            </a:r>
            <a:r>
              <a:rPr lang="en-US" dirty="0" smtClean="0"/>
              <a:t>). </a:t>
            </a:r>
            <a:endParaRPr lang="nl-NL" dirty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957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3800" dirty="0" smtClean="0"/>
              <a:t>Knelpunten in 2012 geïdentificeerd in diverse onderwijsprocessen </a:t>
            </a:r>
            <a:r>
              <a:rPr lang="nl-NL" sz="3800" dirty="0" err="1" smtClean="0"/>
              <a:t>tav</a:t>
            </a:r>
            <a:r>
              <a:rPr lang="nl-NL" sz="3800" dirty="0" smtClean="0"/>
              <a:t> uitgifte en gebruik identiteiten en verlenen toegang.</a:t>
            </a:r>
          </a:p>
          <a:p>
            <a:r>
              <a:rPr lang="en-US" sz="3800" dirty="0" smtClean="0"/>
              <a:t>In 2013 </a:t>
            </a:r>
            <a:r>
              <a:rPr lang="en-US" sz="3800" dirty="0" err="1" smtClean="0"/>
              <a:t>onderzoek</a:t>
            </a:r>
            <a:r>
              <a:rPr lang="en-US" sz="3800" dirty="0" smtClean="0"/>
              <a:t> </a:t>
            </a:r>
            <a:r>
              <a:rPr lang="en-US" sz="3800" dirty="0" err="1" smtClean="0"/>
              <a:t>uitgevoerd</a:t>
            </a:r>
            <a:r>
              <a:rPr lang="en-US" sz="3800" dirty="0" smtClean="0"/>
              <a:t> </a:t>
            </a:r>
            <a:r>
              <a:rPr lang="en-US" sz="3800" dirty="0" err="1" smtClean="0"/>
              <a:t>naar</a:t>
            </a:r>
            <a:r>
              <a:rPr lang="en-US" sz="3800" dirty="0" smtClean="0"/>
              <a:t> </a:t>
            </a:r>
            <a:r>
              <a:rPr lang="en-US" sz="3800" dirty="0" err="1" smtClean="0"/>
              <a:t>mogelijke</a:t>
            </a:r>
            <a:r>
              <a:rPr lang="en-US" sz="3800" dirty="0" smtClean="0"/>
              <a:t> </a:t>
            </a:r>
            <a:r>
              <a:rPr lang="en-US" sz="3800" dirty="0" err="1" smtClean="0"/>
              <a:t>oplossingsrichtingen</a:t>
            </a:r>
            <a:r>
              <a:rPr lang="en-US" sz="3800" dirty="0" smtClean="0"/>
              <a:t>.</a:t>
            </a:r>
          </a:p>
          <a:p>
            <a:r>
              <a:rPr lang="en-US" sz="3800" dirty="0" err="1" smtClean="0"/>
              <a:t>Uitkomsten</a:t>
            </a:r>
            <a:r>
              <a:rPr lang="en-US" sz="3800" dirty="0" smtClean="0"/>
              <a:t> van </a:t>
            </a:r>
            <a:r>
              <a:rPr lang="en-US" sz="3800" dirty="0" err="1" smtClean="0"/>
              <a:t>beide</a:t>
            </a:r>
            <a:r>
              <a:rPr lang="en-US" sz="3800" dirty="0" smtClean="0"/>
              <a:t> </a:t>
            </a:r>
            <a:r>
              <a:rPr lang="en-US" sz="3800" dirty="0" err="1" smtClean="0"/>
              <a:t>trajecten</a:t>
            </a:r>
            <a:r>
              <a:rPr lang="en-US" sz="3800" dirty="0" smtClean="0"/>
              <a:t> </a:t>
            </a:r>
            <a:r>
              <a:rPr lang="en-US" sz="3800" dirty="0" err="1" smtClean="0"/>
              <a:t>hebben</a:t>
            </a:r>
            <a:r>
              <a:rPr lang="en-US" sz="3800" dirty="0" smtClean="0"/>
              <a:t> </a:t>
            </a:r>
            <a:r>
              <a:rPr lang="en-US" sz="3800" dirty="0" err="1" smtClean="0"/>
              <a:t>geleid</a:t>
            </a:r>
            <a:r>
              <a:rPr lang="en-US" sz="3800" dirty="0" smtClean="0"/>
              <a:t> tot </a:t>
            </a:r>
            <a:r>
              <a:rPr lang="en-US" sz="3800" dirty="0" err="1" smtClean="0"/>
              <a:t>opdracht</a:t>
            </a:r>
            <a:r>
              <a:rPr lang="en-US" sz="3800" dirty="0" smtClean="0"/>
              <a:t> in 2014 om </a:t>
            </a:r>
            <a:r>
              <a:rPr lang="en-US" sz="3800" dirty="0" err="1" smtClean="0"/>
              <a:t>beleidsvisie</a:t>
            </a:r>
            <a:r>
              <a:rPr lang="en-US" sz="3800" dirty="0" smtClean="0"/>
              <a:t> op </a:t>
            </a:r>
            <a:r>
              <a:rPr lang="en-US" sz="3800" dirty="0" err="1" smtClean="0"/>
              <a:t>te</a:t>
            </a:r>
            <a:r>
              <a:rPr lang="en-US" sz="3800" dirty="0" smtClean="0"/>
              <a:t> </a:t>
            </a:r>
            <a:r>
              <a:rPr lang="en-US" sz="3800" dirty="0" err="1" smtClean="0"/>
              <a:t>stellen</a:t>
            </a:r>
            <a:r>
              <a:rPr lang="en-US" sz="3800" dirty="0" smtClean="0"/>
              <a:t> (</a:t>
            </a:r>
            <a:r>
              <a:rPr lang="en-US" sz="3800" dirty="0" err="1" smtClean="0"/>
              <a:t>uitgangspunten</a:t>
            </a:r>
            <a:r>
              <a:rPr lang="en-US" sz="3800" dirty="0" smtClean="0"/>
              <a:t>) </a:t>
            </a:r>
            <a:r>
              <a:rPr lang="en-US" sz="3800" dirty="0" err="1" smtClean="0"/>
              <a:t>voor</a:t>
            </a:r>
            <a:r>
              <a:rPr lang="en-US" sz="3800" dirty="0" smtClean="0"/>
              <a:t> de (</a:t>
            </a:r>
            <a:r>
              <a:rPr lang="en-US" sz="3800" dirty="0" err="1" smtClean="0"/>
              <a:t>middel</a:t>
            </a:r>
            <a:r>
              <a:rPr lang="en-US" sz="3800" dirty="0" smtClean="0"/>
              <a:t>)</a:t>
            </a:r>
            <a:r>
              <a:rPr lang="en-US" sz="3800" dirty="0" err="1" smtClean="0"/>
              <a:t>lange</a:t>
            </a:r>
            <a:r>
              <a:rPr lang="en-US" sz="3800" dirty="0" smtClean="0"/>
              <a:t> </a:t>
            </a:r>
            <a:r>
              <a:rPr lang="en-US" sz="3800" dirty="0" err="1" smtClean="0"/>
              <a:t>termijn</a:t>
            </a:r>
            <a:r>
              <a:rPr lang="en-US" sz="3800" dirty="0" smtClean="0"/>
              <a:t>, </a:t>
            </a:r>
            <a:r>
              <a:rPr lang="en-US" sz="3800" dirty="0" err="1" smtClean="0"/>
              <a:t>een</a:t>
            </a:r>
            <a:r>
              <a:rPr lang="en-US" sz="3800" dirty="0" smtClean="0"/>
              <a:t> </a:t>
            </a:r>
            <a:r>
              <a:rPr lang="en-US" sz="3800" dirty="0" err="1" smtClean="0"/>
              <a:t>daarop</a:t>
            </a:r>
            <a:r>
              <a:rPr lang="en-US" sz="3800" dirty="0" smtClean="0"/>
              <a:t> </a:t>
            </a:r>
            <a:r>
              <a:rPr lang="en-US" sz="3800" dirty="0" err="1" smtClean="0"/>
              <a:t>gebaseerde</a:t>
            </a:r>
            <a:r>
              <a:rPr lang="en-US" sz="3800" dirty="0" smtClean="0"/>
              <a:t> </a:t>
            </a:r>
            <a:r>
              <a:rPr lang="en-US" sz="3800" dirty="0" err="1" smtClean="0"/>
              <a:t>architectuur</a:t>
            </a:r>
            <a:r>
              <a:rPr lang="en-US" sz="3800" dirty="0" smtClean="0"/>
              <a:t> (</a:t>
            </a:r>
            <a:r>
              <a:rPr lang="en-US" sz="3800" dirty="0" err="1" smtClean="0"/>
              <a:t>eerste</a:t>
            </a:r>
            <a:r>
              <a:rPr lang="en-US" sz="3800" dirty="0" smtClean="0"/>
              <a:t> </a:t>
            </a:r>
            <a:r>
              <a:rPr lang="en-US" sz="3800" dirty="0" err="1" smtClean="0"/>
              <a:t>fase</a:t>
            </a:r>
            <a:r>
              <a:rPr lang="en-US" sz="3800" dirty="0" smtClean="0"/>
              <a:t>) </a:t>
            </a:r>
            <a:r>
              <a:rPr lang="en-US" sz="3800" dirty="0" err="1" smtClean="0"/>
              <a:t>en</a:t>
            </a:r>
            <a:r>
              <a:rPr lang="en-US" sz="3800" dirty="0" smtClean="0"/>
              <a:t> </a:t>
            </a:r>
            <a:r>
              <a:rPr lang="en-US" sz="3800" dirty="0" err="1" smtClean="0"/>
              <a:t>een</a:t>
            </a:r>
            <a:r>
              <a:rPr lang="en-US" sz="3800" dirty="0" smtClean="0"/>
              <a:t> </a:t>
            </a:r>
            <a:r>
              <a:rPr lang="en-US" sz="3800" dirty="0" err="1" smtClean="0"/>
              <a:t>eerste</a:t>
            </a:r>
            <a:r>
              <a:rPr lang="en-US" sz="3800" dirty="0" smtClean="0"/>
              <a:t> </a:t>
            </a:r>
            <a:r>
              <a:rPr lang="en-US" sz="3800" dirty="0" err="1" smtClean="0"/>
              <a:t>globale</a:t>
            </a:r>
            <a:r>
              <a:rPr lang="en-US" sz="3800" dirty="0" smtClean="0"/>
              <a:t> roadmap (</a:t>
            </a:r>
            <a:r>
              <a:rPr lang="en-US" sz="3800" dirty="0" err="1" smtClean="0"/>
              <a:t>tweede</a:t>
            </a:r>
            <a:r>
              <a:rPr lang="en-US" sz="3800" dirty="0" smtClean="0"/>
              <a:t> </a:t>
            </a:r>
            <a:r>
              <a:rPr lang="en-US" sz="3800" dirty="0" err="1" smtClean="0"/>
              <a:t>fase</a:t>
            </a:r>
            <a:r>
              <a:rPr lang="en-US" sz="3800" dirty="0" smtClean="0"/>
              <a:t>).</a:t>
            </a:r>
            <a:endParaRPr lang="nl-NL" sz="3800" dirty="0" smtClean="0"/>
          </a:p>
        </p:txBody>
      </p:sp>
    </p:spTree>
    <p:extLst>
      <p:ext uri="{BB962C8B-B14F-4D97-AF65-F5344CB8AC3E}">
        <p14:creationId xmlns:p14="http://schemas.microsoft.com/office/powerpoint/2010/main" val="325378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Geïdentificeerde knelpunten </a:t>
            </a:r>
            <a:br>
              <a:rPr lang="nl-NL" dirty="0" smtClean="0"/>
            </a:br>
            <a:r>
              <a:rPr lang="nl-NL" sz="3600" dirty="0" smtClean="0"/>
              <a:t>(op hoofdlijnen)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 smtClean="0"/>
              <a:t>Onderwijsvolger</a:t>
            </a:r>
            <a:r>
              <a:rPr lang="en-US" dirty="0" smtClean="0"/>
              <a:t> </a:t>
            </a:r>
            <a:r>
              <a:rPr lang="en-US" dirty="0" err="1" smtClean="0"/>
              <a:t>krijgt</a:t>
            </a:r>
            <a:r>
              <a:rPr lang="en-US" dirty="0" smtClean="0"/>
              <a:t> in </a:t>
            </a:r>
            <a:r>
              <a:rPr lang="en-US" dirty="0" err="1" smtClean="0"/>
              <a:t>zijn</a:t>
            </a:r>
            <a:r>
              <a:rPr lang="en-US" dirty="0" smtClean="0"/>
              <a:t> “</a:t>
            </a:r>
            <a:r>
              <a:rPr lang="en-US" dirty="0" err="1" smtClean="0"/>
              <a:t>onderwijsleven</a:t>
            </a:r>
            <a:r>
              <a:rPr lang="en-US" dirty="0" smtClean="0"/>
              <a:t>”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identiteiten</a:t>
            </a:r>
            <a:r>
              <a:rPr lang="en-US" dirty="0" smtClean="0"/>
              <a:t> die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gerelateerd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(</a:t>
            </a:r>
            <a:r>
              <a:rPr lang="en-US" dirty="0" err="1" smtClean="0"/>
              <a:t>leerlijnen</a:t>
            </a:r>
            <a:r>
              <a:rPr lang="en-US" dirty="0" smtClean="0"/>
              <a:t> </a:t>
            </a:r>
            <a:r>
              <a:rPr lang="en-US" dirty="0" err="1" smtClean="0"/>
              <a:t>onderbroken</a:t>
            </a:r>
            <a:r>
              <a:rPr lang="en-US" dirty="0" smtClean="0"/>
              <a:t>).</a:t>
            </a:r>
          </a:p>
          <a:p>
            <a:pPr lvl="0"/>
            <a:r>
              <a:rPr lang="en-US" dirty="0" err="1" smtClean="0"/>
              <a:t>Persoonsgegevens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verstrekt</a:t>
            </a:r>
            <a:r>
              <a:rPr lang="en-US" dirty="0" smtClean="0"/>
              <a:t> in </a:t>
            </a:r>
            <a:r>
              <a:rPr lang="en-US" dirty="0" err="1" smtClean="0"/>
              <a:t>tal</a:t>
            </a:r>
            <a:r>
              <a:rPr lang="en-US" dirty="0" smtClean="0"/>
              <a:t> van </a:t>
            </a:r>
            <a:r>
              <a:rPr lang="en-US" dirty="0" err="1" smtClean="0"/>
              <a:t>processen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doel</a:t>
            </a:r>
            <a:r>
              <a:rPr lang="en-US" dirty="0" smtClean="0"/>
              <a:t>-binding check (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leiden</a:t>
            </a:r>
            <a:r>
              <a:rPr lang="en-US" dirty="0" smtClean="0"/>
              <a:t> tot privacy-issues).</a:t>
            </a:r>
          </a:p>
          <a:p>
            <a:pPr lvl="0"/>
            <a:r>
              <a:rPr lang="en-US" dirty="0" err="1" smtClean="0"/>
              <a:t>Onderwijsvolger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zicht</a:t>
            </a:r>
            <a:r>
              <a:rPr lang="en-US" dirty="0" smtClean="0"/>
              <a:t> op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gegevens</a:t>
            </a:r>
            <a:r>
              <a:rPr lang="en-US" dirty="0" smtClean="0"/>
              <a:t> van hem/</a:t>
            </a:r>
            <a:r>
              <a:rPr lang="en-US" dirty="0" err="1" smtClean="0"/>
              <a:t>haar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.</a:t>
            </a:r>
          </a:p>
          <a:p>
            <a:r>
              <a:rPr lang="nl-NL" dirty="0" smtClean="0"/>
              <a:t>Onderwijsvolger heeft </a:t>
            </a:r>
            <a:r>
              <a:rPr lang="nl-NL" dirty="0"/>
              <a:t>een ongewenst grote digitale </a:t>
            </a:r>
            <a:r>
              <a:rPr lang="nl-NL" dirty="0" smtClean="0"/>
              <a:t>sleutelbos.</a:t>
            </a:r>
            <a:endParaRPr lang="nl-NL" dirty="0"/>
          </a:p>
          <a:p>
            <a:r>
              <a:rPr lang="nl-NL" dirty="0" smtClean="0"/>
              <a:t>De </a:t>
            </a:r>
            <a:r>
              <a:rPr lang="nl-NL" dirty="0"/>
              <a:t>kwaliteit van identiteiten en authenticatiemiddelen </a:t>
            </a:r>
            <a:r>
              <a:rPr lang="nl-NL" dirty="0" smtClean="0"/>
              <a:t>is zeer wisselend (denk bijv. aan betrouwbaarheid).</a:t>
            </a:r>
          </a:p>
          <a:p>
            <a:r>
              <a:rPr lang="en-US" dirty="0" err="1" smtClean="0"/>
              <a:t>Beveiligingsissues</a:t>
            </a:r>
            <a:r>
              <a:rPr lang="en-US" dirty="0" smtClean="0"/>
              <a:t> (</a:t>
            </a:r>
            <a:r>
              <a:rPr lang="en-US" dirty="0" err="1" smtClean="0"/>
              <a:t>bijv</a:t>
            </a:r>
            <a:r>
              <a:rPr lang="en-US" dirty="0" smtClean="0"/>
              <a:t>. door </a:t>
            </a:r>
            <a:r>
              <a:rPr lang="en-US" dirty="0" err="1" smtClean="0"/>
              <a:t>hacken</a:t>
            </a:r>
            <a:r>
              <a:rPr lang="en-US" dirty="0" smtClean="0"/>
              <a:t> </a:t>
            </a:r>
            <a:r>
              <a:rPr lang="en-US" dirty="0" err="1" smtClean="0"/>
              <a:t>identiteiten</a:t>
            </a:r>
            <a:r>
              <a:rPr lang="en-US" dirty="0" smtClean="0"/>
              <a:t>)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slecht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pareren</a:t>
            </a:r>
            <a:r>
              <a:rPr lang="en-US" dirty="0" smtClean="0"/>
              <a:t>.</a:t>
            </a:r>
            <a:endParaRPr lang="nl-NL" dirty="0"/>
          </a:p>
          <a:p>
            <a:pPr lvl="0"/>
            <a:endParaRPr lang="en-US" dirty="0" smtClean="0"/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409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Opgeleverde</a:t>
            </a:r>
            <a:r>
              <a:rPr lang="en-US" dirty="0"/>
              <a:t> </a:t>
            </a:r>
            <a:r>
              <a:rPr lang="en-US" dirty="0" err="1"/>
              <a:t>resultaten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smtClean="0"/>
              <a:t>SION</a:t>
            </a:r>
            <a:br>
              <a:rPr lang="en-US" dirty="0" smtClean="0"/>
            </a:br>
            <a:r>
              <a:rPr lang="en-US" dirty="0" smtClean="0"/>
              <a:t>in 2014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Beleidsuitgangspunten voor </a:t>
            </a:r>
            <a:r>
              <a:rPr lang="nl-NL" dirty="0"/>
              <a:t>Identificatie, Authenticatie en Autorisatie (IAA) in het </a:t>
            </a:r>
            <a:r>
              <a:rPr lang="nl-NL" dirty="0" smtClean="0"/>
              <a:t>onderwijsveld.</a:t>
            </a:r>
          </a:p>
          <a:p>
            <a:r>
              <a:rPr lang="en-US" dirty="0" err="1" smtClean="0"/>
              <a:t>Architectuur</a:t>
            </a:r>
            <a:r>
              <a:rPr lang="en-US" dirty="0" smtClean="0"/>
              <a:t> IAA-</a:t>
            </a: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Onderwijs</a:t>
            </a:r>
            <a:r>
              <a:rPr lang="en-US" dirty="0" smtClean="0"/>
              <a:t>,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versie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Globale</a:t>
            </a:r>
            <a:r>
              <a:rPr lang="en-US" dirty="0" smtClean="0"/>
              <a:t> roadmap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implementatie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5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Beleidsuitgangspunten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 over: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Nummerstelsel: de </a:t>
            </a:r>
            <a:r>
              <a:rPr lang="nl-NL" dirty="0"/>
              <a:t>te hanteren nummers (</a:t>
            </a:r>
            <a:r>
              <a:rPr lang="nl-NL" dirty="0" err="1"/>
              <a:t>identifiers</a:t>
            </a:r>
            <a:r>
              <a:rPr lang="nl-NL" dirty="0"/>
              <a:t>) voor de identificatie van (natuurlijke) personen in het </a:t>
            </a:r>
            <a:r>
              <a:rPr lang="nl-NL" dirty="0" smtClean="0"/>
              <a:t>onderwijsveld en hun samenhang.</a:t>
            </a:r>
            <a:endParaRPr lang="nl-NL" dirty="0"/>
          </a:p>
          <a:p>
            <a:r>
              <a:rPr lang="nl-NL" dirty="0" smtClean="0"/>
              <a:t>De (centrale) voorzieningen </a:t>
            </a:r>
            <a:r>
              <a:rPr lang="nl-NL" dirty="0"/>
              <a:t>voor identificatie, authenticatie en autorisatie</a:t>
            </a:r>
            <a:r>
              <a:rPr lang="nl-NL" dirty="0" smtClean="0"/>
              <a:t>.</a:t>
            </a:r>
          </a:p>
          <a:p>
            <a:r>
              <a:rPr lang="en-US" dirty="0" smtClean="0"/>
              <a:t>Governance.</a:t>
            </a:r>
          </a:p>
          <a:p>
            <a:r>
              <a:rPr lang="en-US" dirty="0" err="1" smtClean="0"/>
              <a:t>Relatie</a:t>
            </a:r>
            <a:r>
              <a:rPr lang="en-US" dirty="0" smtClean="0"/>
              <a:t> tot eID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381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Architectuur</a:t>
            </a:r>
            <a:r>
              <a:rPr lang="en-US" dirty="0" smtClean="0"/>
              <a:t> IAA-</a:t>
            </a: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onderwijs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nl-NL" sz="1800" b="1" dirty="0" smtClean="0"/>
              <a:t>IAA-U7</a:t>
            </a:r>
            <a:r>
              <a:rPr lang="nl-NL" sz="1800" b="1" dirty="0"/>
              <a:t>. </a:t>
            </a:r>
            <a:r>
              <a:rPr lang="nl-NL" sz="1800" dirty="0"/>
              <a:t>Het onderwijsveld gebruikt voor identificatie en authenticatie </a:t>
            </a:r>
            <a:r>
              <a:rPr lang="nl-NL" sz="1800" dirty="0" smtClean="0"/>
              <a:t>één gemeenschappelijk IAA-stelsel  </a:t>
            </a:r>
            <a:endParaRPr lang="nl-NL" dirty="0"/>
          </a:p>
        </p:txBody>
      </p:sp>
      <p:pic>
        <p:nvPicPr>
          <p:cNvPr id="2050" name="Picture 2" descr="1 stel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28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87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Formele</a:t>
            </a:r>
            <a:r>
              <a:rPr lang="en-US" dirty="0"/>
              <a:t> </a:t>
            </a:r>
            <a:r>
              <a:rPr lang="en-US" dirty="0" err="1"/>
              <a:t>vaststelling</a:t>
            </a:r>
            <a:r>
              <a:rPr lang="en-US" dirty="0"/>
              <a:t> in </a:t>
            </a:r>
            <a:r>
              <a:rPr lang="en-US" dirty="0" err="1"/>
              <a:t>Stuurgroep</a:t>
            </a:r>
            <a:r>
              <a:rPr lang="en-US" dirty="0"/>
              <a:t> SION </a:t>
            </a:r>
            <a:r>
              <a:rPr lang="en-US" dirty="0" err="1" smtClean="0"/>
              <a:t>verwacht</a:t>
            </a:r>
            <a:r>
              <a:rPr lang="en-US" dirty="0" smtClean="0"/>
              <a:t> </a:t>
            </a:r>
            <a:r>
              <a:rPr lang="en-US" dirty="0" err="1" smtClean="0"/>
              <a:t>eind</a:t>
            </a:r>
            <a:r>
              <a:rPr lang="en-US" dirty="0" smtClean="0"/>
              <a:t> </a:t>
            </a:r>
            <a:r>
              <a:rPr lang="en-US" dirty="0"/>
              <a:t>2014.</a:t>
            </a:r>
            <a:endParaRPr lang="nl-NL" dirty="0"/>
          </a:p>
          <a:p>
            <a:r>
              <a:rPr lang="en-US" dirty="0" err="1" smtClean="0"/>
              <a:t>Uitgangspunten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principes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wel</a:t>
            </a:r>
            <a:r>
              <a:rPr lang="en-US" dirty="0" smtClean="0"/>
              <a:t> al </a:t>
            </a:r>
            <a:r>
              <a:rPr lang="en-US" dirty="0" err="1" smtClean="0"/>
              <a:t>gehanteerd</a:t>
            </a:r>
            <a:r>
              <a:rPr lang="en-US" dirty="0" smtClean="0"/>
              <a:t> in </a:t>
            </a:r>
            <a:r>
              <a:rPr lang="en-US" dirty="0" err="1" smtClean="0"/>
              <a:t>Doorbraakproject</a:t>
            </a:r>
            <a:r>
              <a:rPr lang="en-US" dirty="0" smtClean="0"/>
              <a:t> (</a:t>
            </a:r>
            <a:r>
              <a:rPr lang="en-US" dirty="0" err="1" smtClean="0"/>
              <a:t>Tafel</a:t>
            </a:r>
            <a:r>
              <a:rPr lang="en-US" dirty="0" smtClean="0"/>
              <a:t> </a:t>
            </a:r>
            <a:r>
              <a:rPr lang="en-US" dirty="0" err="1" smtClean="0"/>
              <a:t>Toegang</a:t>
            </a:r>
            <a:r>
              <a:rPr lang="en-US" dirty="0" smtClean="0"/>
              <a:t>), </a:t>
            </a:r>
            <a:r>
              <a:rPr lang="en-US" dirty="0" err="1" smtClean="0"/>
              <a:t>iECK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MBO Cloud.</a:t>
            </a:r>
          </a:p>
          <a:p>
            <a:r>
              <a:rPr lang="en-US" dirty="0" smtClean="0"/>
              <a:t>IAA-</a:t>
            </a:r>
            <a:r>
              <a:rPr lang="en-US" dirty="0" err="1" smtClean="0"/>
              <a:t>architectuur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opgenomen</a:t>
            </a:r>
            <a:r>
              <a:rPr lang="en-US" dirty="0" smtClean="0"/>
              <a:t> in de ROSA (in 2015).</a:t>
            </a:r>
          </a:p>
        </p:txBody>
      </p:sp>
    </p:spTree>
    <p:extLst>
      <p:ext uri="{BB962C8B-B14F-4D97-AF65-F5344CB8AC3E}">
        <p14:creationId xmlns:p14="http://schemas.microsoft.com/office/powerpoint/2010/main" val="241517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en-US" dirty="0" smtClean="0"/>
              <a:t>SION-</a:t>
            </a:r>
            <a:r>
              <a:rPr lang="en-US" dirty="0" err="1" smtClean="0"/>
              <a:t>Instellingsidentiteit</a:t>
            </a: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08770" y="1556792"/>
            <a:ext cx="6400800" cy="720080"/>
          </a:xfrm>
        </p:spPr>
        <p:txBody>
          <a:bodyPr/>
          <a:lstStyle/>
          <a:p>
            <a:r>
              <a:rPr lang="en-US" dirty="0" smtClean="0"/>
              <a:t>9-10-2014</a:t>
            </a:r>
            <a:endParaRPr lang="nl-NL" dirty="0"/>
          </a:p>
        </p:txBody>
      </p:sp>
      <p:pic>
        <p:nvPicPr>
          <p:cNvPr id="6148" name="Picture 4" descr="http://360graden-feedback.nl/img/olief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6578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349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1313</Words>
  <Application>Microsoft Office PowerPoint</Application>
  <PresentationFormat>Diavoorstelling (4:3)</PresentationFormat>
  <Paragraphs>155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Kantoorthema</vt:lpstr>
      <vt:lpstr>SION-persoonsidentiteit en SION-instellingsidentiteit</vt:lpstr>
      <vt:lpstr>SION-Instellingsidentiteit</vt:lpstr>
      <vt:lpstr>Aanleiding</vt:lpstr>
      <vt:lpstr>Geïdentificeerde knelpunten  (op hoofdlijnen)</vt:lpstr>
      <vt:lpstr>Opgeleverde resultaten vanuit SION in 2014</vt:lpstr>
      <vt:lpstr>Beleidsuitgangspunten en principes gaan over:</vt:lpstr>
      <vt:lpstr>Architectuur IAA-stelsel onderwijs:  IAA-U7. Het onderwijsveld gebruikt voor identificatie en authenticatie één gemeenschappelijk IAA-stelsel  </vt:lpstr>
      <vt:lpstr>Status</vt:lpstr>
      <vt:lpstr>SION-Instellingsidentiteit</vt:lpstr>
      <vt:lpstr>Wat is het?</vt:lpstr>
      <vt:lpstr>IST</vt:lpstr>
      <vt:lpstr>Geconstateerde knelpunten</vt:lpstr>
      <vt:lpstr>Voorbeeld (naamgeving)</vt:lpstr>
      <vt:lpstr>Voorbeeld (tellingen)</vt:lpstr>
      <vt:lpstr>Basislijst Onderwijsinstellingen</vt:lpstr>
      <vt:lpstr>PowerPoint-presentatie</vt:lpstr>
      <vt:lpstr>Ontwerp metamodellen</vt:lpstr>
      <vt:lpstr>Voorbeeld metamodel:  huidige situatie PO</vt:lpstr>
      <vt:lpstr>Voorbeeld metamodel:  nieuwe situatie PO</vt:lpstr>
      <vt:lpstr>Implementatievoorstel (belangrijkste kenmerken)</vt:lpstr>
      <vt:lpstr>Beleidsafspraken</vt:lpstr>
      <vt:lpstr>Status</vt:lpstr>
      <vt:lpstr>Nader uit te werken cq te onderzoeken punten</vt:lpstr>
    </vt:vector>
  </TitlesOfParts>
  <Company>Stichting Kennisnet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SION-Instellingsidentiteit</dc:title>
  <dc:creator>Brian Dommisse</dc:creator>
  <cp:lastModifiedBy>Brian Dommisse</cp:lastModifiedBy>
  <cp:revision>26</cp:revision>
  <dcterms:created xsi:type="dcterms:W3CDTF">2014-09-01T10:48:58Z</dcterms:created>
  <dcterms:modified xsi:type="dcterms:W3CDTF">2014-10-09T11:50:21Z</dcterms:modified>
</cp:coreProperties>
</file>