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0" r:id="rId5"/>
    <p:sldId id="517" r:id="rId6"/>
    <p:sldId id="512" r:id="rId7"/>
    <p:sldId id="514" r:id="rId8"/>
    <p:sldId id="511" r:id="rId9"/>
    <p:sldId id="518" r:id="rId10"/>
    <p:sldId id="523" r:id="rId11"/>
    <p:sldId id="520" r:id="rId12"/>
    <p:sldId id="524" r:id="rId13"/>
    <p:sldId id="521" r:id="rId14"/>
    <p:sldId id="525" r:id="rId15"/>
    <p:sldId id="519" r:id="rId16"/>
    <p:sldId id="515" r:id="rId17"/>
    <p:sldId id="516" r:id="rId18"/>
    <p:sldId id="513" r:id="rId1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ienne Brants" initials="EB" lastIdx="1" clrIdx="0"/>
  <p:cmAuthor id="1" name="Willem-Jan van Elk" initials="WvE" lastIdx="1" clrIdx="1"/>
  <p:cmAuthor id="2" name="Erwin Reinhoud" initials="E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A0"/>
    <a:srgbClr val="112BAF"/>
    <a:srgbClr val="8BA3E5"/>
    <a:srgbClr val="000000"/>
    <a:srgbClr val="5D2884"/>
    <a:srgbClr val="4A206A"/>
    <a:srgbClr val="F2F2F2"/>
    <a:srgbClr val="BABCC4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4" autoAdjust="0"/>
    <p:restoredTop sz="99399" autoAdjust="0"/>
  </p:normalViewPr>
  <p:slideViewPr>
    <p:cSldViewPr>
      <p:cViewPr>
        <p:scale>
          <a:sx n="70" d="100"/>
          <a:sy n="70" d="100"/>
        </p:scale>
        <p:origin x="-181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27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4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/>
          <a:lstStyle>
            <a:lvl1pPr algn="r">
              <a:defRPr sz="1200"/>
            </a:lvl1pPr>
          </a:lstStyle>
          <a:p>
            <a:fld id="{B959E45C-B11B-4F60-98A3-653CF84914AA}" type="datetimeFigureOut">
              <a:rPr lang="nl-NL" smtClean="0"/>
              <a:t>08-10-14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 anchor="b"/>
          <a:lstStyle>
            <a:lvl1pPr algn="r">
              <a:defRPr sz="1200"/>
            </a:lvl1pPr>
          </a:lstStyle>
          <a:p>
            <a:fld id="{83343730-FC41-4D34-A934-5161249030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65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4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08-10-14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3" tIns="45507" rIns="91013" bIns="45507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7"/>
          </a:xfrm>
          <a:prstGeom prst="rect">
            <a:avLst/>
          </a:prstGeom>
        </p:spPr>
        <p:txBody>
          <a:bodyPr vert="horz" lIns="91013" tIns="45507" rIns="91013" bIns="455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1"/>
          </a:xfrm>
          <a:prstGeom prst="rect">
            <a:avLst/>
          </a:prstGeom>
        </p:spPr>
        <p:txBody>
          <a:bodyPr vert="horz" lIns="91013" tIns="45507" rIns="91013" bIns="45507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76F9-9CC8-4B95-92CF-6C0E920B774F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62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01"/>
            <a:ext cx="9144000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2800" kern="1200" baseline="0"/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870800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472000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Rechthoek 4"/>
          <p:cNvSpPr/>
          <p:nvPr userDrawn="1"/>
        </p:nvSpPr>
        <p:spPr>
          <a:xfrm>
            <a:off x="7380312" y="623731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98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8204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62000"/>
            <a:ext cx="8280000" cy="583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6000" y="1843200"/>
            <a:ext cx="7920037" cy="10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b="1" baseline="0"/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2pPr>
            <a:lvl3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3pPr>
            <a:lvl4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4pPr>
            <a:lvl5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6000" y="3970801"/>
            <a:ext cx="7848600" cy="97036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b="1" dirty="0" smtClean="0"/>
            </a:lvl1pPr>
            <a:lvl2pPr>
              <a:spcAft>
                <a:spcPts val="0"/>
              </a:spcAft>
              <a:defRPr lang="en-US" sz="1400" spc="30" baseline="0" dirty="0" smtClean="0"/>
            </a:lvl2pPr>
            <a:lvl3pPr>
              <a:defRPr lang="en-US" sz="1400" spc="30" baseline="0" dirty="0" smtClean="0"/>
            </a:lvl3pPr>
            <a:lvl4pPr>
              <a:defRPr lang="en-US" sz="1400" spc="30" baseline="0" dirty="0" smtClean="0"/>
            </a:lvl4pPr>
            <a:lvl5pPr>
              <a:defRPr lang="de-DE" sz="1400" spc="30" baseline="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Klik om de modelstijlen te bewerken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Tweede niveau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Derde niveau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Vierde niveau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Vijfde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9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55AA20F-316A-7347-8150-20CB742B7434}" type="datetimeFigureOut">
              <a:rPr lang="nl-NL" smtClean="0">
                <a:latin typeface="Calibri"/>
              </a:rPr>
              <a:pPr/>
              <a:t>08-10-14</a:t>
            </a:fld>
            <a:endParaRPr lang="nl-NL"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7015-F216-A94D-8837-780F018E4548}" type="slidenum">
              <a:rPr lang="nl-NL" smtClean="0">
                <a:latin typeface="Calibri"/>
              </a:rPr>
              <a:pPr/>
              <a:t>‹nr.›</a:t>
            </a:fld>
            <a:endParaRPr lang="nl-N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80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psomm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96000" y="1054800"/>
            <a:ext cx="8280000" cy="5040000"/>
          </a:xfrm>
        </p:spPr>
        <p:txBody>
          <a:bodyPr/>
          <a:lstStyle>
            <a:lvl3pPr marL="669600" indent="-244800">
              <a:buFont typeface="Wingdings" pitchFamily="2" charset="2"/>
              <a:buChar char="n"/>
              <a:defRPr/>
            </a:lvl3pPr>
            <a:lvl4pPr marL="669600" indent="-244800">
              <a:buFont typeface="Wingdings" pitchFamily="2" charset="2"/>
              <a:buChar char="n"/>
              <a:defRPr/>
            </a:lvl4pPr>
            <a:lvl5pPr marL="669600" indent="-2448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192"/>
                </a:solidFill>
              </a:defRPr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="1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Rechthoek 9"/>
          <p:cNvSpPr/>
          <p:nvPr userDrawn="1"/>
        </p:nvSpPr>
        <p:spPr>
          <a:xfrm>
            <a:off x="7380312" y="623731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70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ldvullende afbeeldin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44BC-D23E-4643-98F2-CB87C1AD4759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1196752"/>
            <a:ext cx="12157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de foto groot genoeg is i.v.m. de kwaliteit. Oordeel zelf of de kwaliteit van de foto voldoende is.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1353426" y="404664"/>
            <a:ext cx="1215752" cy="65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Houd er rekening mee dat de foto automatisch wordt geschaald op 4:3.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006"/>
            <a:ext cx="9144000" cy="1714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52848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3124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bov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3240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5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88800" y="925200"/>
            <a:ext cx="8280000" cy="5040000"/>
          </a:xfrm>
        </p:spPr>
        <p:txBody>
          <a:bodyPr/>
          <a:lstStyle/>
          <a:p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28"/>
            <a:ext cx="9144000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36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06000"/>
            <a:ext cx="8280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054800"/>
            <a:ext cx="828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00" y="605454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258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8" r:id="rId4"/>
    <p:sldLayoutId id="2147483660" r:id="rId5"/>
    <p:sldLayoutId id="2147483657" r:id="rId6"/>
    <p:sldLayoutId id="2147483666" r:id="rId7"/>
    <p:sldLayoutId id="2147483664" r:id="rId8"/>
    <p:sldLayoutId id="2147483652" r:id="rId9"/>
    <p:sldLayoutId id="2147483665" r:id="rId10"/>
    <p:sldLayoutId id="2147483667" r:id="rId11"/>
    <p:sldLayoutId id="214748366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Tx/>
        <a:buNone/>
        <a:defRPr sz="2000" kern="1200" spc="1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ts val="3400"/>
        </a:lnSpc>
        <a:spcBef>
          <a:spcPts val="120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20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400" dirty="0" smtClean="0"/>
              <a:t>ECK </a:t>
            </a:r>
            <a:r>
              <a:rPr lang="nl-NL" sz="2400" dirty="0" smtClean="0"/>
              <a:t>Distributie &amp; Toegang 2.0</a:t>
            </a:r>
            <a:br>
              <a:rPr lang="nl-NL" sz="2400" dirty="0" smtClean="0"/>
            </a:br>
            <a:r>
              <a:rPr lang="nl-NL" sz="2400" dirty="0" smtClean="0"/>
              <a:t>+ Start ontwerpproces nummervoorziening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Architectuurraad 9 oktober 2014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project maakt een duidelijk onderscheid tussen de doorontwikkeling van de UWLR standaard, het inbouwen en </a:t>
            </a:r>
            <a:r>
              <a:rPr lang="nl-NL" dirty="0" smtClean="0"/>
              <a:t>het invoeren </a:t>
            </a:r>
            <a:r>
              <a:rPr lang="nl-NL" dirty="0"/>
              <a:t>van de huidige standaard. 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Het project maakt onderscheid in activiteiten gericht op de uitwisseling van leerling-gegevens en de uitwisseling van leerresultaten. 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Het project werkt op basis van een implementatiecyclus waarin recht wordt gedaan aan de ontwikkelcyclus van de markt en de cyclus van het schooljaar. 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1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Cyclus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83264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73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464" y="2492896"/>
            <a:ext cx="8280000" cy="583200"/>
          </a:xfrm>
        </p:spPr>
        <p:txBody>
          <a:bodyPr/>
          <a:lstStyle/>
          <a:p>
            <a:pPr algn="ctr"/>
            <a:r>
              <a:rPr lang="nl-NL" sz="4400" dirty="0" smtClean="0"/>
              <a:t>Advies Tafel Toegang </a:t>
            </a:r>
            <a:br>
              <a:rPr lang="nl-NL" sz="4400" dirty="0" smtClean="0"/>
            </a:br>
            <a:r>
              <a:rPr lang="nl-NL" sz="4400" dirty="0" smtClean="0"/>
              <a:t>(nummervoorziening)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05257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tafel toegang, doorbraak project ICT &amp; 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 smtClean="0"/>
          </a:p>
          <a:p>
            <a:pPr marL="457200" lvl="0" indent="-457200">
              <a:buAutoNum type="arabicPeriod"/>
            </a:pPr>
            <a:r>
              <a:rPr lang="nl-NL" dirty="0" smtClean="0"/>
              <a:t>Hanteer </a:t>
            </a:r>
            <a:r>
              <a:rPr lang="nl-NL" dirty="0"/>
              <a:t>een persistent pseudoniem voor leerlingen en docenten. Adopteer op termijn ook een verbeterde identificatiesystematiek voor scholen</a:t>
            </a:r>
            <a:r>
              <a:rPr lang="nl-NL" dirty="0" smtClean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Realiseer een nummervoorziening.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Vorm een IAA Stelsel Onderwijs.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Richt de governance op het te vormen IAA Stelsel in bij EduStandaard en die op de implementatie ervan bij iECK.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Richt twee uitvoeringsprojecten in onder iECK, één voor een nummervoorziening op korte termijn en één voor realisatie van het IAA Stelsel op langere termijn.</a:t>
            </a:r>
          </a:p>
          <a:p>
            <a:pPr marL="457200" lvl="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68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iECK start ontwerpfase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Ontwerpen </a:t>
            </a:r>
            <a:r>
              <a:rPr lang="nl-NL" dirty="0" err="1"/>
              <a:t>p</a:t>
            </a:r>
            <a:r>
              <a:rPr lang="nl-NL" dirty="0" err="1" smtClean="0"/>
              <a:t>roof</a:t>
            </a:r>
            <a:r>
              <a:rPr lang="nl-NL" dirty="0" smtClean="0"/>
              <a:t> of concept </a:t>
            </a:r>
          </a:p>
          <a:p>
            <a:pPr marL="457200" indent="-457200">
              <a:buAutoNum type="arabicPeriod"/>
            </a:pPr>
            <a:r>
              <a:rPr lang="nl-NL" dirty="0" smtClean="0"/>
              <a:t>Toets commissie bescherming persoonsgegevens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Realiseren </a:t>
            </a:r>
            <a:r>
              <a:rPr lang="nl-NL" dirty="0" err="1"/>
              <a:t>Proof</a:t>
            </a:r>
            <a:r>
              <a:rPr lang="nl-NL" dirty="0"/>
              <a:t> of </a:t>
            </a:r>
            <a:r>
              <a:rPr lang="nl-NL" dirty="0" smtClean="0"/>
              <a:t>concept</a:t>
            </a:r>
          </a:p>
          <a:p>
            <a:pPr marL="457200" indent="-457200">
              <a:buFontTx/>
              <a:buAutoNum type="arabicPeriod"/>
            </a:pPr>
            <a:r>
              <a:rPr lang="nl-NL" dirty="0" smtClean="0"/>
              <a:t>Voorziening implementeren en operationaliseren</a:t>
            </a:r>
          </a:p>
          <a:p>
            <a:pPr marL="457200" indent="-457200">
              <a:buFontTx/>
              <a:buAutoNum type="arabicPeriod"/>
            </a:pPr>
            <a:r>
              <a:rPr lang="nl-NL" dirty="0" smtClean="0"/>
              <a:t>Voorziening beheren</a:t>
            </a:r>
            <a:endParaRPr lang="nl-NL" dirty="0"/>
          </a:p>
          <a:p>
            <a:pPr marL="457200" indent="-457200">
              <a:buAutoNum type="arabicPeriod"/>
            </a:pP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Scope op dit moment po, vo, mbo…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5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Nummervoorziening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65" y="1196752"/>
            <a:ext cx="8322667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61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464" y="2492896"/>
            <a:ext cx="8280000" cy="583200"/>
          </a:xfrm>
        </p:spPr>
        <p:txBody>
          <a:bodyPr/>
          <a:lstStyle/>
          <a:p>
            <a:pPr algn="ctr"/>
            <a:r>
              <a:rPr lang="nl-NL" sz="4400" dirty="0" smtClean="0"/>
              <a:t>Harmonisatie ECK </a:t>
            </a:r>
            <a:br>
              <a:rPr lang="nl-NL" sz="4400" dirty="0" smtClean="0"/>
            </a:br>
            <a:r>
              <a:rPr lang="nl-NL" sz="4400" dirty="0" smtClean="0"/>
              <a:t>Distributie &amp; Toegang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1585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</a:t>
            </a:r>
            <a:r>
              <a:rPr lang="nl-NL" dirty="0" smtClean="0"/>
              <a:t>emeenschappelijke processen</a:t>
            </a:r>
            <a:br>
              <a:rPr lang="nl-NL" dirty="0" smtClean="0"/>
            </a:br>
            <a:r>
              <a:rPr lang="nl-NL" dirty="0" smtClean="0"/>
              <a:t>Verschillende actoren</a:t>
            </a:r>
            <a:endParaRPr lang="nl-NL" dirty="0"/>
          </a:p>
        </p:txBody>
      </p:sp>
      <p:sp>
        <p:nvSpPr>
          <p:cNvPr id="3" name="Toelichting met pijl rechts 2"/>
          <p:cNvSpPr/>
          <p:nvPr/>
        </p:nvSpPr>
        <p:spPr>
          <a:xfrm>
            <a:off x="323528" y="1916832"/>
            <a:ext cx="1728192" cy="151216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Bepalen</a:t>
            </a:r>
            <a:endParaRPr lang="nl-NL" dirty="0"/>
          </a:p>
        </p:txBody>
      </p:sp>
      <p:sp>
        <p:nvSpPr>
          <p:cNvPr id="6" name="Toelichting met pijl rechts 5"/>
          <p:cNvSpPr/>
          <p:nvPr/>
        </p:nvSpPr>
        <p:spPr>
          <a:xfrm>
            <a:off x="2051720" y="1916832"/>
            <a:ext cx="1728192" cy="151216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Bestellen&amp; Betalen</a:t>
            </a:r>
            <a:endParaRPr lang="nl-NL" dirty="0"/>
          </a:p>
        </p:txBody>
      </p:sp>
      <p:sp>
        <p:nvSpPr>
          <p:cNvPr id="7" name="Toelichting met pijl rechts 6"/>
          <p:cNvSpPr/>
          <p:nvPr/>
        </p:nvSpPr>
        <p:spPr>
          <a:xfrm>
            <a:off x="3779912" y="1916832"/>
            <a:ext cx="1728192" cy="151216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Leveren</a:t>
            </a:r>
            <a:endParaRPr lang="nl-NL" dirty="0"/>
          </a:p>
        </p:txBody>
      </p:sp>
      <p:sp>
        <p:nvSpPr>
          <p:cNvPr id="8" name="Toelichting met pijl rechts 7"/>
          <p:cNvSpPr/>
          <p:nvPr/>
        </p:nvSpPr>
        <p:spPr>
          <a:xfrm>
            <a:off x="5508104" y="1916832"/>
            <a:ext cx="1728192" cy="151216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Toegang</a:t>
            </a:r>
            <a:endParaRPr lang="nl-NL" dirty="0"/>
          </a:p>
        </p:txBody>
      </p:sp>
      <p:sp>
        <p:nvSpPr>
          <p:cNvPr id="9" name="Toelichting met pijl rechts 8"/>
          <p:cNvSpPr/>
          <p:nvPr/>
        </p:nvSpPr>
        <p:spPr>
          <a:xfrm>
            <a:off x="7236296" y="1916832"/>
            <a:ext cx="1728192" cy="151216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Gebruik</a:t>
            </a:r>
            <a:endParaRPr lang="nl-NL" dirty="0"/>
          </a:p>
        </p:txBody>
      </p:sp>
      <p:sp>
        <p:nvSpPr>
          <p:cNvPr id="10" name="Toelichting met pijl rechts 9"/>
          <p:cNvSpPr/>
          <p:nvPr/>
        </p:nvSpPr>
        <p:spPr>
          <a:xfrm>
            <a:off x="323528" y="3933056"/>
            <a:ext cx="1728192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School</a:t>
            </a:r>
            <a:endParaRPr lang="nl-NL" dirty="0"/>
          </a:p>
        </p:txBody>
      </p:sp>
      <p:sp>
        <p:nvSpPr>
          <p:cNvPr id="11" name="Toelichting met pijl rechts 10"/>
          <p:cNvSpPr/>
          <p:nvPr/>
        </p:nvSpPr>
        <p:spPr>
          <a:xfrm>
            <a:off x="2051720" y="3933056"/>
            <a:ext cx="1728192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School</a:t>
            </a:r>
          </a:p>
          <a:p>
            <a:pPr algn="ctr"/>
            <a:r>
              <a:rPr lang="nl-NL" sz="1400" dirty="0" smtClean="0"/>
              <a:t>(stage) bedrijf</a:t>
            </a:r>
          </a:p>
          <a:p>
            <a:pPr algn="ctr"/>
            <a:r>
              <a:rPr lang="nl-NL" sz="1400" dirty="0" smtClean="0"/>
              <a:t>Student</a:t>
            </a:r>
          </a:p>
          <a:p>
            <a:pPr algn="ctr"/>
            <a:r>
              <a:rPr lang="nl-NL" sz="1400" dirty="0" smtClean="0"/>
              <a:t>Docent</a:t>
            </a:r>
            <a:endParaRPr lang="nl-NL" sz="1400" dirty="0"/>
          </a:p>
        </p:txBody>
      </p:sp>
      <p:sp>
        <p:nvSpPr>
          <p:cNvPr id="12" name="Toelichting met pijl rechts 11"/>
          <p:cNvSpPr/>
          <p:nvPr/>
        </p:nvSpPr>
        <p:spPr>
          <a:xfrm>
            <a:off x="3779912" y="3933056"/>
            <a:ext cx="1728192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Leverancier</a:t>
            </a:r>
          </a:p>
        </p:txBody>
      </p:sp>
      <p:sp>
        <p:nvSpPr>
          <p:cNvPr id="13" name="Toelichting met pijl rechts 12"/>
          <p:cNvSpPr/>
          <p:nvPr/>
        </p:nvSpPr>
        <p:spPr>
          <a:xfrm>
            <a:off x="5508104" y="3933056"/>
            <a:ext cx="1728192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Student</a:t>
            </a:r>
          </a:p>
          <a:p>
            <a:pPr algn="ctr"/>
            <a:r>
              <a:rPr lang="nl-NL" dirty="0"/>
              <a:t>Docent</a:t>
            </a:r>
          </a:p>
        </p:txBody>
      </p:sp>
      <p:sp>
        <p:nvSpPr>
          <p:cNvPr id="14" name="Toelichting met pijl rechts 13"/>
          <p:cNvSpPr/>
          <p:nvPr/>
        </p:nvSpPr>
        <p:spPr>
          <a:xfrm>
            <a:off x="7236296" y="3933056"/>
            <a:ext cx="1728192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Student</a:t>
            </a:r>
          </a:p>
          <a:p>
            <a:pPr algn="ctr"/>
            <a:r>
              <a:rPr lang="nl-NL" dirty="0"/>
              <a:t>Docent</a:t>
            </a:r>
          </a:p>
        </p:txBody>
      </p:sp>
    </p:spTree>
    <p:extLst>
      <p:ext uri="{BB962C8B-B14F-4D97-AF65-F5344CB8AC3E}">
        <p14:creationId xmlns:p14="http://schemas.microsoft.com/office/powerpoint/2010/main" val="152601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Rechte verbindingslijn met pijl 71"/>
          <p:cNvCxnSpPr/>
          <p:nvPr/>
        </p:nvCxnSpPr>
        <p:spPr>
          <a:xfrm flipH="1">
            <a:off x="1475656" y="1800509"/>
            <a:ext cx="6011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Rechte verbindingslijn met pijl 159"/>
          <p:cNvCxnSpPr/>
          <p:nvPr/>
        </p:nvCxnSpPr>
        <p:spPr>
          <a:xfrm>
            <a:off x="1475935" y="3223760"/>
            <a:ext cx="6011264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hoek 75"/>
          <p:cNvSpPr/>
          <p:nvPr/>
        </p:nvSpPr>
        <p:spPr>
          <a:xfrm>
            <a:off x="2810200" y="4581128"/>
            <a:ext cx="1185736" cy="16561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395536" y="1243286"/>
            <a:ext cx="1080120" cy="548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7668344" y="1243286"/>
            <a:ext cx="1080120" cy="548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3" name="Rechthoek 102"/>
          <p:cNvSpPr/>
          <p:nvPr/>
        </p:nvSpPr>
        <p:spPr>
          <a:xfrm>
            <a:off x="4355976" y="1243286"/>
            <a:ext cx="1080120" cy="3438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482398" y="1389697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Product informatie </a:t>
            </a:r>
          </a:p>
          <a:p>
            <a:pPr algn="ctr"/>
            <a:r>
              <a:rPr lang="nl-NL" sz="1200" dirty="0"/>
              <a:t>s</a:t>
            </a:r>
            <a:r>
              <a:rPr lang="nl-NL" sz="1200" dirty="0" smtClean="0"/>
              <a:t>ervice</a:t>
            </a:r>
            <a:endParaRPr lang="nl-NL" sz="1200" dirty="0"/>
          </a:p>
        </p:txBody>
      </p:sp>
      <p:sp>
        <p:nvSpPr>
          <p:cNvPr id="9" name="Rechthoek 8"/>
          <p:cNvSpPr/>
          <p:nvPr/>
        </p:nvSpPr>
        <p:spPr>
          <a:xfrm>
            <a:off x="7487199" y="2786956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Bestel licentie service</a:t>
            </a:r>
            <a:endParaRPr lang="nl-NL" sz="1200" dirty="0"/>
          </a:p>
        </p:txBody>
      </p:sp>
      <p:sp>
        <p:nvSpPr>
          <p:cNvPr id="11" name="Rechthoek 10"/>
          <p:cNvSpPr/>
          <p:nvPr/>
        </p:nvSpPr>
        <p:spPr>
          <a:xfrm>
            <a:off x="7482398" y="3599828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Specificeer licentie service</a:t>
            </a:r>
            <a:endParaRPr lang="nl-NL" sz="1200" dirty="0"/>
          </a:p>
        </p:txBody>
      </p:sp>
      <p:sp>
        <p:nvSpPr>
          <p:cNvPr id="13" name="Rechthoek 12"/>
          <p:cNvSpPr/>
          <p:nvPr/>
        </p:nvSpPr>
        <p:spPr>
          <a:xfrm>
            <a:off x="7482398" y="4324598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Licentie status service</a:t>
            </a:r>
            <a:endParaRPr lang="nl-NL" sz="1200" dirty="0"/>
          </a:p>
        </p:txBody>
      </p:sp>
      <p:sp>
        <p:nvSpPr>
          <p:cNvPr id="185" name="Rechthoek 184"/>
          <p:cNvSpPr/>
          <p:nvPr/>
        </p:nvSpPr>
        <p:spPr>
          <a:xfrm>
            <a:off x="7482398" y="5203726"/>
            <a:ext cx="936104" cy="145823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Content</a:t>
            </a:r>
          </a:p>
          <a:p>
            <a:pPr algn="ctr"/>
            <a:r>
              <a:rPr lang="nl-NL" sz="1200" dirty="0" smtClean="0"/>
              <a:t>applicatie</a:t>
            </a:r>
            <a:endParaRPr lang="nl-NL" sz="1200" dirty="0"/>
          </a:p>
        </p:txBody>
      </p:sp>
      <p:sp>
        <p:nvSpPr>
          <p:cNvPr id="74" name="Rechthoek 73"/>
          <p:cNvSpPr/>
          <p:nvPr/>
        </p:nvSpPr>
        <p:spPr>
          <a:xfrm>
            <a:off x="4211960" y="1993938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l-NL" sz="1200" dirty="0" err="1" smtClean="0"/>
              <a:t>Leermid-delen</a:t>
            </a:r>
            <a:r>
              <a:rPr lang="nl-NL" sz="1200" dirty="0" smtClean="0"/>
              <a:t> lijst </a:t>
            </a:r>
          </a:p>
          <a:p>
            <a:pPr algn="ctr"/>
            <a:r>
              <a:rPr lang="nl-NL" sz="1200" dirty="0"/>
              <a:t>s</a:t>
            </a:r>
            <a:r>
              <a:rPr lang="nl-NL" sz="1200" dirty="0" smtClean="0"/>
              <a:t>ervice</a:t>
            </a:r>
            <a:endParaRPr lang="nl-NL" sz="1200" dirty="0"/>
          </a:p>
        </p:txBody>
      </p:sp>
      <p:sp>
        <p:nvSpPr>
          <p:cNvPr id="79" name="Rechthoek 78"/>
          <p:cNvSpPr/>
          <p:nvPr/>
        </p:nvSpPr>
        <p:spPr>
          <a:xfrm>
            <a:off x="4211960" y="2780928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Bestel licentie </a:t>
            </a:r>
            <a:r>
              <a:rPr lang="nl-NL" sz="1200" dirty="0"/>
              <a:t>s</a:t>
            </a:r>
            <a:r>
              <a:rPr lang="nl-NL" sz="1200" dirty="0" smtClean="0"/>
              <a:t>ervice</a:t>
            </a:r>
            <a:endParaRPr lang="nl-NL" sz="1200" dirty="0"/>
          </a:p>
        </p:txBody>
      </p:sp>
      <p:sp>
        <p:nvSpPr>
          <p:cNvPr id="85" name="Rechthoek 84"/>
          <p:cNvSpPr/>
          <p:nvPr/>
        </p:nvSpPr>
        <p:spPr>
          <a:xfrm>
            <a:off x="743910" y="5123574"/>
            <a:ext cx="936104" cy="54456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200" dirty="0" smtClean="0"/>
              <a:t>Authenticatie dienst</a:t>
            </a:r>
          </a:p>
        </p:txBody>
      </p:sp>
      <p:sp>
        <p:nvSpPr>
          <p:cNvPr id="94" name="Rechthoek 93"/>
          <p:cNvSpPr/>
          <p:nvPr/>
        </p:nvSpPr>
        <p:spPr>
          <a:xfrm>
            <a:off x="743910" y="5738656"/>
            <a:ext cx="936104" cy="56967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Attributen dienst</a:t>
            </a:r>
            <a:endParaRPr lang="nl-NL" sz="1200" dirty="0"/>
          </a:p>
        </p:txBody>
      </p:sp>
      <p:sp>
        <p:nvSpPr>
          <p:cNvPr id="106" name="Tekstvak 105"/>
          <p:cNvSpPr txBox="1"/>
          <p:nvPr/>
        </p:nvSpPr>
        <p:spPr>
          <a:xfrm>
            <a:off x="5818638" y="1446534"/>
            <a:ext cx="1281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LeesProductInformatie</a:t>
            </a:r>
            <a:endParaRPr lang="nl-NL" sz="900" b="1" dirty="0" smtClean="0"/>
          </a:p>
        </p:txBody>
      </p:sp>
      <p:sp>
        <p:nvSpPr>
          <p:cNvPr id="140" name="Rechthoek 139"/>
          <p:cNvSpPr/>
          <p:nvPr/>
        </p:nvSpPr>
        <p:spPr>
          <a:xfrm>
            <a:off x="743910" y="4518134"/>
            <a:ext cx="936104" cy="527098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Leermiddel locatie service</a:t>
            </a:r>
            <a:endParaRPr lang="nl-NL" sz="1200" dirty="0"/>
          </a:p>
        </p:txBody>
      </p:sp>
      <p:sp>
        <p:nvSpPr>
          <p:cNvPr id="270" name="Tekstvak 269"/>
          <p:cNvSpPr txBox="1"/>
          <p:nvPr/>
        </p:nvSpPr>
        <p:spPr>
          <a:xfrm>
            <a:off x="503106" y="922217"/>
            <a:ext cx="864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Instelling</a:t>
            </a:r>
          </a:p>
        </p:txBody>
      </p:sp>
      <p:sp>
        <p:nvSpPr>
          <p:cNvPr id="271" name="Tekstvak 270"/>
          <p:cNvSpPr txBox="1"/>
          <p:nvPr/>
        </p:nvSpPr>
        <p:spPr>
          <a:xfrm>
            <a:off x="4348298" y="908720"/>
            <a:ext cx="1087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Distributeur</a:t>
            </a:r>
          </a:p>
        </p:txBody>
      </p:sp>
      <p:sp>
        <p:nvSpPr>
          <p:cNvPr id="272" name="Tekstvak 271"/>
          <p:cNvSpPr txBox="1"/>
          <p:nvPr/>
        </p:nvSpPr>
        <p:spPr>
          <a:xfrm>
            <a:off x="7791356" y="924750"/>
            <a:ext cx="81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Uitgever</a:t>
            </a:r>
          </a:p>
        </p:txBody>
      </p:sp>
      <p:sp>
        <p:nvSpPr>
          <p:cNvPr id="71" name="Rechthoek 70"/>
          <p:cNvSpPr/>
          <p:nvPr/>
        </p:nvSpPr>
        <p:spPr>
          <a:xfrm>
            <a:off x="4211960" y="1389697"/>
            <a:ext cx="936104" cy="544562"/>
          </a:xfrm>
          <a:prstGeom prst="rect">
            <a:avLst/>
          </a:prstGeom>
          <a:solidFill>
            <a:srgbClr val="5844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Product informatie</a:t>
            </a:r>
          </a:p>
          <a:p>
            <a:pPr algn="ctr"/>
            <a:r>
              <a:rPr lang="nl-NL" sz="1200" dirty="0"/>
              <a:t>s</a:t>
            </a:r>
            <a:r>
              <a:rPr lang="nl-NL" sz="1200" dirty="0" smtClean="0"/>
              <a:t>ervice</a:t>
            </a:r>
            <a:endParaRPr lang="nl-NL" sz="1200" dirty="0"/>
          </a:p>
        </p:txBody>
      </p:sp>
      <p:sp>
        <p:nvSpPr>
          <p:cNvPr id="73" name="Rechthoek 72"/>
          <p:cNvSpPr/>
          <p:nvPr/>
        </p:nvSpPr>
        <p:spPr>
          <a:xfrm>
            <a:off x="2987824" y="5019204"/>
            <a:ext cx="936104" cy="54456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200" dirty="0" smtClean="0"/>
              <a:t>Federatieve Authenticatie dienst</a:t>
            </a:r>
            <a:endParaRPr lang="nl-NL" sz="1200" dirty="0"/>
          </a:p>
        </p:txBody>
      </p:sp>
      <p:sp>
        <p:nvSpPr>
          <p:cNvPr id="75" name="Rechthoek 74"/>
          <p:cNvSpPr/>
          <p:nvPr/>
        </p:nvSpPr>
        <p:spPr>
          <a:xfrm>
            <a:off x="2987824" y="5642166"/>
            <a:ext cx="936104" cy="56967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Attributen dienst</a:t>
            </a:r>
            <a:endParaRPr lang="nl-NL" sz="1200" dirty="0"/>
          </a:p>
        </p:txBody>
      </p:sp>
      <p:cxnSp>
        <p:nvCxnSpPr>
          <p:cNvPr id="3" name="Rechte verbindingslijn met pijl 2"/>
          <p:cNvCxnSpPr>
            <a:stCxn id="8" idx="1"/>
          </p:cNvCxnSpPr>
          <p:nvPr/>
        </p:nvCxnSpPr>
        <p:spPr>
          <a:xfrm flipH="1">
            <a:off x="5436096" y="1661978"/>
            <a:ext cx="20463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vak 77"/>
          <p:cNvSpPr txBox="1"/>
          <p:nvPr/>
        </p:nvSpPr>
        <p:spPr>
          <a:xfrm>
            <a:off x="2392721" y="1446534"/>
            <a:ext cx="1281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/>
              <a:t>LeesProductInformatie</a:t>
            </a:r>
            <a:endParaRPr lang="nl-NL" sz="900" b="1" dirty="0"/>
          </a:p>
        </p:txBody>
      </p:sp>
      <p:cxnSp>
        <p:nvCxnSpPr>
          <p:cNvPr id="81" name="Rechte verbindingslijn met pijl 80"/>
          <p:cNvCxnSpPr>
            <a:stCxn id="71" idx="1"/>
          </p:cNvCxnSpPr>
          <p:nvPr/>
        </p:nvCxnSpPr>
        <p:spPr>
          <a:xfrm flipH="1">
            <a:off x="1520453" y="1661978"/>
            <a:ext cx="26915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>
            <a:stCxn id="74" idx="1"/>
          </p:cNvCxnSpPr>
          <p:nvPr/>
        </p:nvCxnSpPr>
        <p:spPr>
          <a:xfrm flipH="1">
            <a:off x="1518374" y="2266219"/>
            <a:ext cx="2693586" cy="88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2342174" y="2073733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LeesLeermiddelenlijsten</a:t>
            </a:r>
            <a:endParaRPr lang="nl-NL" sz="900" b="1" dirty="0" smtClean="0"/>
          </a:p>
        </p:txBody>
      </p:sp>
      <p:cxnSp>
        <p:nvCxnSpPr>
          <p:cNvPr id="14" name="Gebogen verbindingslijn 13"/>
          <p:cNvCxnSpPr>
            <a:stCxn id="75" idx="3"/>
          </p:cNvCxnSpPr>
          <p:nvPr/>
        </p:nvCxnSpPr>
        <p:spPr>
          <a:xfrm flipV="1">
            <a:off x="3923928" y="4579869"/>
            <a:ext cx="1329182" cy="134713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>
            <a:stCxn id="94" idx="3"/>
          </p:cNvCxnSpPr>
          <p:nvPr/>
        </p:nvCxnSpPr>
        <p:spPr>
          <a:xfrm>
            <a:off x="1680014" y="6023492"/>
            <a:ext cx="11392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bogen verbindingslijn 98"/>
          <p:cNvCxnSpPr>
            <a:stCxn id="73" idx="3"/>
          </p:cNvCxnSpPr>
          <p:nvPr/>
        </p:nvCxnSpPr>
        <p:spPr>
          <a:xfrm flipV="1">
            <a:off x="3923928" y="4577106"/>
            <a:ext cx="1205811" cy="714379"/>
          </a:xfrm>
          <a:prstGeom prst="bentConnector3">
            <a:avLst>
              <a:gd name="adj1" fmla="val 998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/>
        </p:nvSpPr>
        <p:spPr>
          <a:xfrm>
            <a:off x="3957221" y="5707782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LeesAttributen</a:t>
            </a:r>
            <a:endParaRPr lang="nl-NL" sz="900" b="1" dirty="0" smtClean="0"/>
          </a:p>
        </p:txBody>
      </p:sp>
      <p:cxnSp>
        <p:nvCxnSpPr>
          <p:cNvPr id="109" name="Rechte verbindingslijn met pijl 108"/>
          <p:cNvCxnSpPr>
            <a:stCxn id="85" idx="3"/>
          </p:cNvCxnSpPr>
          <p:nvPr/>
        </p:nvCxnSpPr>
        <p:spPr>
          <a:xfrm>
            <a:off x="1680014" y="5395855"/>
            <a:ext cx="11392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kstvak 109"/>
          <p:cNvSpPr txBox="1"/>
          <p:nvPr/>
        </p:nvSpPr>
        <p:spPr>
          <a:xfrm>
            <a:off x="1403648" y="6525344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LeesUniekLeerlingKenmerk</a:t>
            </a:r>
            <a:endParaRPr lang="nl-NL" sz="900" b="1" dirty="0" smtClean="0"/>
          </a:p>
        </p:txBody>
      </p:sp>
      <p:sp>
        <p:nvSpPr>
          <p:cNvPr id="111" name="Tekstvak 110"/>
          <p:cNvSpPr txBox="1"/>
          <p:nvPr/>
        </p:nvSpPr>
        <p:spPr>
          <a:xfrm>
            <a:off x="2915816" y="4509120"/>
            <a:ext cx="100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Technische </a:t>
            </a:r>
          </a:p>
          <a:p>
            <a:pPr algn="ctr"/>
            <a:r>
              <a:rPr lang="nl-NL" sz="1400" b="1" dirty="0" smtClean="0"/>
              <a:t>broker</a:t>
            </a:r>
          </a:p>
        </p:txBody>
      </p:sp>
      <p:cxnSp>
        <p:nvCxnSpPr>
          <p:cNvPr id="138" name="Rechte verbindingslijn met pijl 137"/>
          <p:cNvCxnSpPr/>
          <p:nvPr/>
        </p:nvCxnSpPr>
        <p:spPr>
          <a:xfrm flipV="1">
            <a:off x="5436096" y="3077860"/>
            <a:ext cx="2051103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kstvak 150"/>
          <p:cNvSpPr txBox="1"/>
          <p:nvPr/>
        </p:nvSpPr>
        <p:spPr>
          <a:xfrm>
            <a:off x="5580112" y="4555654"/>
            <a:ext cx="1555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RegistreerLeermiddelLocatie</a:t>
            </a:r>
            <a:endParaRPr lang="nl-NL" sz="900" b="1" dirty="0" smtClean="0"/>
          </a:p>
        </p:txBody>
      </p:sp>
      <p:cxnSp>
        <p:nvCxnSpPr>
          <p:cNvPr id="152" name="Rechte verbindingslijn met pijl 151"/>
          <p:cNvCxnSpPr>
            <a:stCxn id="89" idx="1"/>
          </p:cNvCxnSpPr>
          <p:nvPr/>
        </p:nvCxnSpPr>
        <p:spPr>
          <a:xfrm flipH="1">
            <a:off x="1475656" y="6513562"/>
            <a:ext cx="1512168" cy="11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Rechte verbindingslijn met pijl 154"/>
          <p:cNvCxnSpPr>
            <a:stCxn id="73" idx="3"/>
          </p:cNvCxnSpPr>
          <p:nvPr/>
        </p:nvCxnSpPr>
        <p:spPr>
          <a:xfrm flipV="1">
            <a:off x="3923928" y="5275734"/>
            <a:ext cx="3528392" cy="15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kstvak 155"/>
          <p:cNvSpPr txBox="1"/>
          <p:nvPr/>
        </p:nvSpPr>
        <p:spPr>
          <a:xfrm>
            <a:off x="3904282" y="5059710"/>
            <a:ext cx="12301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AuthenticatieVraag</a:t>
            </a:r>
            <a:endParaRPr lang="nl-NL" sz="900" b="1" dirty="0" smtClean="0"/>
          </a:p>
        </p:txBody>
      </p:sp>
      <p:cxnSp>
        <p:nvCxnSpPr>
          <p:cNvPr id="173" name="Rechte verbindingslijn met pijl 172"/>
          <p:cNvCxnSpPr/>
          <p:nvPr/>
        </p:nvCxnSpPr>
        <p:spPr>
          <a:xfrm flipV="1">
            <a:off x="5436096" y="3867897"/>
            <a:ext cx="2051103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kstvak 175"/>
          <p:cNvSpPr txBox="1"/>
          <p:nvPr/>
        </p:nvSpPr>
        <p:spPr>
          <a:xfrm>
            <a:off x="5963793" y="3630216"/>
            <a:ext cx="1076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SpecificeerLicentie</a:t>
            </a:r>
            <a:endParaRPr lang="nl-NL" sz="900" b="1" dirty="0" smtClean="0"/>
          </a:p>
        </p:txBody>
      </p:sp>
      <p:sp>
        <p:nvSpPr>
          <p:cNvPr id="177" name="Tekstvak 176"/>
          <p:cNvSpPr txBox="1"/>
          <p:nvPr/>
        </p:nvSpPr>
        <p:spPr>
          <a:xfrm>
            <a:off x="2607773" y="2865821"/>
            <a:ext cx="85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BestelLicentie</a:t>
            </a:r>
            <a:endParaRPr lang="nl-NL" sz="900" b="1" dirty="0" smtClean="0"/>
          </a:p>
        </p:txBody>
      </p:sp>
      <p:cxnSp>
        <p:nvCxnSpPr>
          <p:cNvPr id="182" name="Rechte verbindingslijn met pijl 181"/>
          <p:cNvCxnSpPr>
            <a:endCxn id="79" idx="1"/>
          </p:cNvCxnSpPr>
          <p:nvPr/>
        </p:nvCxnSpPr>
        <p:spPr>
          <a:xfrm flipV="1">
            <a:off x="1475656" y="3053209"/>
            <a:ext cx="2736304" cy="1575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echte verbindingslijn met pijl 187"/>
          <p:cNvCxnSpPr>
            <a:stCxn id="75" idx="3"/>
          </p:cNvCxnSpPr>
          <p:nvPr/>
        </p:nvCxnSpPr>
        <p:spPr>
          <a:xfrm flipV="1">
            <a:off x="3923928" y="5923806"/>
            <a:ext cx="3528392" cy="3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kstvak 197"/>
          <p:cNvSpPr txBox="1"/>
          <p:nvPr/>
        </p:nvSpPr>
        <p:spPr>
          <a:xfrm>
            <a:off x="6062158" y="2865821"/>
            <a:ext cx="85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/>
              <a:t>BestelLicentie</a:t>
            </a:r>
            <a:endParaRPr lang="nl-NL" sz="900" b="1" dirty="0"/>
          </a:p>
        </p:txBody>
      </p:sp>
      <p:cxnSp>
        <p:nvCxnSpPr>
          <p:cNvPr id="230" name="Rechte verbindingslijn met pijl 229"/>
          <p:cNvCxnSpPr/>
          <p:nvPr/>
        </p:nvCxnSpPr>
        <p:spPr>
          <a:xfrm flipH="1">
            <a:off x="1680015" y="4771678"/>
            <a:ext cx="5772305" cy="1000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vak 76"/>
          <p:cNvSpPr txBox="1"/>
          <p:nvPr/>
        </p:nvSpPr>
        <p:spPr>
          <a:xfrm rot="16200000">
            <a:off x="315994" y="4969685"/>
            <a:ext cx="46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ELO</a:t>
            </a:r>
          </a:p>
        </p:txBody>
      </p:sp>
      <p:sp>
        <p:nvSpPr>
          <p:cNvPr id="84" name="Tekstvak 83"/>
          <p:cNvSpPr txBox="1"/>
          <p:nvPr/>
        </p:nvSpPr>
        <p:spPr>
          <a:xfrm rot="16200000">
            <a:off x="322439" y="5848875"/>
            <a:ext cx="45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LAS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668477" y="4518134"/>
            <a:ext cx="1" cy="11500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668478" y="5737556"/>
            <a:ext cx="0" cy="575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/>
          <p:cNvSpPr txBox="1"/>
          <p:nvPr/>
        </p:nvSpPr>
        <p:spPr>
          <a:xfrm>
            <a:off x="1977286" y="44624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800" b="1" dirty="0" smtClean="0">
                <a:latin typeface="+mj-lt"/>
              </a:rPr>
              <a:t>Voorbeeldconfiguratie ECK</a:t>
            </a:r>
            <a:endParaRPr lang="nl-NL" sz="2800" b="1" dirty="0">
              <a:latin typeface="+mj-lt"/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2987824" y="6311230"/>
            <a:ext cx="936104" cy="404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l-NL" sz="1200" dirty="0" smtClean="0"/>
              <a:t>Nummer voorziening</a:t>
            </a:r>
            <a:endParaRPr lang="nl-NL" sz="1200" dirty="0"/>
          </a:p>
        </p:txBody>
      </p:sp>
      <p:sp>
        <p:nvSpPr>
          <p:cNvPr id="90" name="Tekstvak 89"/>
          <p:cNvSpPr txBox="1"/>
          <p:nvPr/>
        </p:nvSpPr>
        <p:spPr>
          <a:xfrm>
            <a:off x="5977072" y="4708054"/>
            <a:ext cx="1066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b="1" dirty="0" err="1" smtClean="0"/>
              <a:t>LeesLicentieStatus</a:t>
            </a:r>
            <a:endParaRPr lang="nl-NL" sz="900" b="1" dirty="0" smtClean="0"/>
          </a:p>
        </p:txBody>
      </p:sp>
      <p:sp>
        <p:nvSpPr>
          <p:cNvPr id="91" name="Tekstvak 90"/>
          <p:cNvSpPr txBox="1"/>
          <p:nvPr/>
        </p:nvSpPr>
        <p:spPr>
          <a:xfrm>
            <a:off x="3923928" y="6361583"/>
            <a:ext cx="458003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TTP</a:t>
            </a:r>
          </a:p>
        </p:txBody>
      </p:sp>
    </p:spTree>
    <p:extLst>
      <p:ext uri="{BB962C8B-B14F-4D97-AF65-F5344CB8AC3E}">
        <p14:creationId xmlns:p14="http://schemas.microsoft.com/office/powerpoint/2010/main" val="4053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s://mysite.kennisnet.org/personal/reinhoud01/Personal%20Documents/ECK%202.0/Output/Proces/ECK-DT2.0-Processen%20(v0.9%20porcessen%200.5)%20-overzic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0620" cy="613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7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464" y="2492896"/>
            <a:ext cx="8280000" cy="583200"/>
          </a:xfrm>
        </p:spPr>
        <p:txBody>
          <a:bodyPr/>
          <a:lstStyle/>
          <a:p>
            <a:pPr algn="ctr"/>
            <a:r>
              <a:rPr lang="nl-NL" sz="4400" dirty="0" smtClean="0"/>
              <a:t>Start ECK </a:t>
            </a:r>
            <a:br>
              <a:rPr lang="nl-NL" sz="4400" dirty="0" smtClean="0"/>
            </a:br>
            <a:r>
              <a:rPr lang="nl-NL" sz="4400" dirty="0" smtClean="0"/>
              <a:t>implementatie UWLR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05257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Implementatie komt slecht op gang, ondanks een sterke behoefte uit het veld.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Implementatie regie ontbreekt.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Veel aanvullende wensen </a:t>
            </a:r>
            <a:r>
              <a:rPr lang="nl-NL" dirty="0" err="1" smtClean="0"/>
              <a:t>mbt</a:t>
            </a:r>
            <a:r>
              <a:rPr lang="nl-NL" dirty="0" smtClean="0"/>
              <a:t> de standaard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Logische volgende stap voor het iECK 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9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nl-NL" dirty="0" smtClean="0"/>
              <a:t>Docent </a:t>
            </a:r>
            <a:r>
              <a:rPr lang="nl-NL" dirty="0"/>
              <a:t>en school management beschikken over een </a:t>
            </a:r>
            <a:r>
              <a:rPr lang="nl-NL" u="sng" dirty="0"/>
              <a:t>integraal inzicht</a:t>
            </a:r>
            <a:r>
              <a:rPr lang="nl-NL" dirty="0"/>
              <a:t> in de </a:t>
            </a:r>
            <a:r>
              <a:rPr lang="nl-NL" u="sng" dirty="0"/>
              <a:t>voortgang</a:t>
            </a:r>
            <a:r>
              <a:rPr lang="nl-NL" dirty="0"/>
              <a:t> van het totale leerproces van de individuele leerling. Dit inzicht geeft men de informatie om het schoolrapport op te baseren.</a:t>
            </a:r>
          </a:p>
          <a:p>
            <a:pPr marL="342900" lvl="0" indent="-342900">
              <a:buFont typeface="Arial"/>
              <a:buChar char="•"/>
            </a:pPr>
            <a:r>
              <a:rPr lang="nl-NL" dirty="0"/>
              <a:t>De </a:t>
            </a:r>
            <a:r>
              <a:rPr lang="nl-NL" u="sng" dirty="0"/>
              <a:t>administratieve lasten </a:t>
            </a:r>
            <a:r>
              <a:rPr lang="nl-NL" dirty="0"/>
              <a:t>van de docent zijn verlicht. Leerresultaten van </a:t>
            </a:r>
            <a:r>
              <a:rPr lang="nl-NL" dirty="0" err="1"/>
              <a:t>summatieve</a:t>
            </a:r>
            <a:r>
              <a:rPr lang="nl-NL" dirty="0"/>
              <a:t> toetsen hoeven niet meer handmatig van de educatieve applicatie overgezet te worden naar het </a:t>
            </a:r>
            <a:r>
              <a:rPr lang="nl-NL" dirty="0" err="1"/>
              <a:t>leerlingadministratiesysteem</a:t>
            </a:r>
            <a:r>
              <a:rPr lang="nl-NL" dirty="0"/>
              <a:t>.</a:t>
            </a:r>
          </a:p>
          <a:p>
            <a:endParaRPr lang="nl-NL" dirty="0" smtClean="0"/>
          </a:p>
          <a:p>
            <a:r>
              <a:rPr lang="nl-NL" dirty="0" smtClean="0"/>
              <a:t>Dit </a:t>
            </a:r>
            <a:r>
              <a:rPr lang="nl-NL" dirty="0"/>
              <a:t>is bereikt als er een kritieke massa van leveranciers is ontstaan die de UWLR standaard hebben geadopteerd en een bijdrage leveren aan de doorontwikkeling.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00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standaard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2969" cy="43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0116.vervolg inventarisatie PO.v02">
  <a:themeElements>
    <a:clrScheme name="Kennisnet 2">
      <a:dk1>
        <a:srgbClr val="7F7F7F"/>
      </a:dk1>
      <a:lt1>
        <a:sysClr val="window" lastClr="FFFFFF"/>
      </a:lt1>
      <a:dk2>
        <a:srgbClr val="2E3192"/>
      </a:dk2>
      <a:lt2>
        <a:srgbClr val="7567AD"/>
      </a:lt2>
      <a:accent1>
        <a:srgbClr val="2E3192"/>
      </a:accent1>
      <a:accent2>
        <a:srgbClr val="00AEEF"/>
      </a:accent2>
      <a:accent3>
        <a:srgbClr val="E6E6E6"/>
      </a:accent3>
      <a:accent4>
        <a:srgbClr val="72BE44"/>
      </a:accent4>
      <a:accent5>
        <a:srgbClr val="FF7021"/>
      </a:accent5>
      <a:accent6>
        <a:srgbClr val="FFCB4E"/>
      </a:accent6>
      <a:hlink>
        <a:srgbClr val="72BE44"/>
      </a:hlink>
      <a:folHlink>
        <a:srgbClr val="E6E6E6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742950" indent="-285750">
          <a:buFont typeface="Arial" pitchFamily="34" charset="0"/>
          <a:buChar char="•"/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1341E18E83F4FB1330FE68ED72210" ma:contentTypeVersion="0" ma:contentTypeDescription="Een nieuw document maken." ma:contentTypeScope="" ma:versionID="3cf2ba213b8c9ff72f1d9bbaf342e0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E8C50-E59A-4471-8CDD-853D23B7E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C6E9A-C63C-4F75-8623-0387CE6E5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154023-A555-4C0C-BB0B-5745C7B3463C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20130116.vervolg inventarisatie PO.v02</Template>
  <TotalTime>54403</TotalTime>
  <Words>365</Words>
  <Application>Microsoft Macintosh PowerPoint</Application>
  <PresentationFormat>Diavoorstelling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20130116.vervolg inventarisatie PO.v02</vt:lpstr>
      <vt:lpstr>ECK Distributie &amp; Toegang 2.0 + Start ontwerpproces nummervoorziening</vt:lpstr>
      <vt:lpstr>Harmonisatie ECK  Distributie &amp; Toegang</vt:lpstr>
      <vt:lpstr>Gemeenschappelijke processen Verschillende actoren</vt:lpstr>
      <vt:lpstr>PowerPoint-presentatie</vt:lpstr>
      <vt:lpstr>PowerPoint-presentatie</vt:lpstr>
      <vt:lpstr>Start ECK  implementatie UWLR</vt:lpstr>
      <vt:lpstr>Aanleiding</vt:lpstr>
      <vt:lpstr>Doel </vt:lpstr>
      <vt:lpstr>De standaard</vt:lpstr>
      <vt:lpstr>Aanpak</vt:lpstr>
      <vt:lpstr>Cyclus</vt:lpstr>
      <vt:lpstr>Advies Tafel Toegang  (nummervoorziening)</vt:lpstr>
      <vt:lpstr>Advies tafel toegang, doorbraak project ICT &amp; onderwijs</vt:lpstr>
      <vt:lpstr>iECK start ontwerpfase</vt:lpstr>
      <vt:lpstr>Nummervoorziening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Toegang tot digitaal leermateriaal</dc:title>
  <dc:creator>W.Derks@kennisnet.nl</dc:creator>
  <cp:lastModifiedBy>H-P Kohler</cp:lastModifiedBy>
  <cp:revision>928</cp:revision>
  <cp:lastPrinted>2013-05-13T13:31:13Z</cp:lastPrinted>
  <dcterms:created xsi:type="dcterms:W3CDTF">2013-02-26T10:02:34Z</dcterms:created>
  <dcterms:modified xsi:type="dcterms:W3CDTF">2014-10-08T18:33:47Z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Kennisnet</vt:lpwstr>
  </property>
  <property fmtid="{D5CDD505-2E9C-101B-9397-08002B2CF9AE}" pid="3" name="ContentTypeId">
    <vt:lpwstr>0x0101009301341E18E83F4FB1330FE68ED72210</vt:lpwstr>
  </property>
</Properties>
</file>