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0" r:id="rId3"/>
    <p:sldId id="267" r:id="rId4"/>
    <p:sldId id="268" r:id="rId5"/>
    <p:sldId id="281" r:id="rId6"/>
    <p:sldId id="257" r:id="rId7"/>
    <p:sldId id="282" r:id="rId8"/>
    <p:sldId id="269" r:id="rId9"/>
    <p:sldId id="277" r:id="rId10"/>
    <p:sldId id="275" r:id="rId11"/>
    <p:sldId id="278" r:id="rId12"/>
    <p:sldId id="279" r:id="rId13"/>
    <p:sldId id="274" r:id="rId14"/>
    <p:sldId id="283" r:id="rId15"/>
    <p:sldId id="272" r:id="rId16"/>
    <p:sldId id="273" r:id="rId17"/>
    <p:sldId id="280" r:id="rId18"/>
    <p:sldId id="271" r:id="rId19"/>
    <p:sldId id="26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11" autoAdjust="0"/>
    <p:restoredTop sz="79281" autoAdjust="0"/>
  </p:normalViewPr>
  <p:slideViewPr>
    <p:cSldViewPr>
      <p:cViewPr varScale="1">
        <p:scale>
          <a:sx n="68" d="100"/>
          <a:sy n="68" d="100"/>
        </p:scale>
        <p:origin x="-208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ED0DF3-5B55-4C00-B5F4-E33927370C3D}" type="datetimeFigureOut">
              <a:rPr lang="nl-NL" smtClean="0"/>
              <a:t>10-10-2013</a:t>
            </a:fld>
            <a:endParaRPr lang="nl-NL"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713C9-A73B-418D-8B41-8F3950B468F0}" type="slidenum">
              <a:rPr lang="nl-NL" smtClean="0"/>
              <a:t>‹nr.›</a:t>
            </a:fld>
            <a:endParaRPr lang="nl-NL" dirty="0"/>
          </a:p>
        </p:txBody>
      </p:sp>
    </p:spTree>
    <p:extLst>
      <p:ext uri="{BB962C8B-B14F-4D97-AF65-F5344CB8AC3E}">
        <p14:creationId xmlns:p14="http://schemas.microsoft.com/office/powerpoint/2010/main" val="760806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kantarainitiative.org/confluence/display/uma/Hom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1</a:t>
            </a:fld>
            <a:endParaRPr lang="nl-NL" dirty="0"/>
          </a:p>
        </p:txBody>
      </p:sp>
    </p:spTree>
    <p:extLst>
      <p:ext uri="{BB962C8B-B14F-4D97-AF65-F5344CB8AC3E}">
        <p14:creationId xmlns:p14="http://schemas.microsoft.com/office/powerpoint/2010/main" val="4016541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sym typeface="Wingdings" pitchFamily="2" charset="2"/>
              </a:rPr>
              <a:t>Welke principes willen we indienen?</a:t>
            </a:r>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15</a:t>
            </a:fld>
            <a:endParaRPr lang="nl-NL" dirty="0"/>
          </a:p>
        </p:txBody>
      </p:sp>
    </p:spTree>
    <p:extLst>
      <p:ext uri="{BB962C8B-B14F-4D97-AF65-F5344CB8AC3E}">
        <p14:creationId xmlns:p14="http://schemas.microsoft.com/office/powerpoint/2010/main" val="1456251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16</a:t>
            </a:fld>
            <a:endParaRPr lang="nl-NL" dirty="0"/>
          </a:p>
        </p:txBody>
      </p:sp>
    </p:spTree>
    <p:extLst>
      <p:ext uri="{BB962C8B-B14F-4D97-AF65-F5344CB8AC3E}">
        <p14:creationId xmlns:p14="http://schemas.microsoft.com/office/powerpoint/2010/main" val="1512821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Besproken ter opbouw van de discussie in de </a:t>
            </a:r>
            <a:r>
              <a:rPr lang="nl-NL" sz="1200" kern="1200" dirty="0" err="1" smtClean="0">
                <a:solidFill>
                  <a:schemeClr val="tx1"/>
                </a:solidFill>
                <a:effectLst/>
                <a:latin typeface="+mn-lt"/>
                <a:ea typeface="+mn-ea"/>
                <a:cs typeface="+mn-cs"/>
              </a:rPr>
              <a:t>ARd</a:t>
            </a:r>
            <a:r>
              <a:rPr lang="nl-NL" sz="1200" kern="1200" dirty="0" smtClean="0">
                <a:solidFill>
                  <a:schemeClr val="tx1"/>
                </a:solidFill>
                <a:effectLst/>
                <a:latin typeface="+mn-lt"/>
                <a:ea typeface="+mn-ea"/>
                <a:cs typeface="+mn-cs"/>
              </a:rPr>
              <a:t>:</a:t>
            </a:r>
          </a:p>
          <a:p>
            <a:pPr lvl="0"/>
            <a:r>
              <a:rPr lang="nl-NL" sz="1200" kern="1200" dirty="0" smtClean="0">
                <a:solidFill>
                  <a:schemeClr val="tx1"/>
                </a:solidFill>
                <a:effectLst/>
                <a:latin typeface="+mn-lt"/>
                <a:ea typeface="+mn-ea"/>
                <a:cs typeface="+mn-cs"/>
              </a:rPr>
              <a:t>Business case / concrete voorbeelden: waarom zijn principes belangrijk; wat gaat er mis als we die niet hebben &amp; hanteren</a:t>
            </a:r>
          </a:p>
          <a:p>
            <a:pPr lvl="1"/>
            <a:r>
              <a:rPr lang="nl-NL" sz="1200" kern="1200" dirty="0" smtClean="0">
                <a:solidFill>
                  <a:schemeClr val="tx1"/>
                </a:solidFill>
                <a:effectLst/>
                <a:latin typeface="+mn-lt"/>
                <a:ea typeface="+mn-ea"/>
                <a:cs typeface="+mn-cs"/>
              </a:rPr>
              <a:t>Zijn hier concrete mooie voorbeelden van te bedenken</a:t>
            </a:r>
          </a:p>
          <a:p>
            <a:pPr lvl="1"/>
            <a:r>
              <a:rPr lang="nl-NL" sz="1200" kern="1200" dirty="0" smtClean="0">
                <a:solidFill>
                  <a:schemeClr val="tx1"/>
                </a:solidFill>
                <a:effectLst/>
                <a:latin typeface="+mn-lt"/>
                <a:ea typeface="+mn-ea"/>
                <a:cs typeface="+mn-cs"/>
              </a:rPr>
              <a:t>Want: Architectuurraad wil vooral pragmatisch, praktisch, concreet voor onderwijs </a:t>
            </a:r>
            <a:r>
              <a:rPr lang="nl-NL" sz="1200" kern="1200" dirty="0" smtClean="0">
                <a:solidFill>
                  <a:schemeClr val="tx1"/>
                </a:solidFill>
                <a:effectLst/>
                <a:latin typeface="+mn-lt"/>
                <a:ea typeface="+mn-ea"/>
                <a:cs typeface="+mn-cs"/>
                <a:sym typeface="Wingdings"/>
              </a:rPr>
              <a:t></a:t>
            </a:r>
            <a:r>
              <a:rPr lang="nl-NL" sz="1200" kern="1200" dirty="0" smtClean="0">
                <a:solidFill>
                  <a:schemeClr val="tx1"/>
                </a:solidFill>
                <a:effectLst/>
                <a:latin typeface="+mn-lt"/>
                <a:ea typeface="+mn-ea"/>
                <a:cs typeface="+mn-cs"/>
              </a:rPr>
              <a:t> architectuur principes zijn te theoretisch?</a:t>
            </a:r>
          </a:p>
          <a:p>
            <a:pPr lvl="1"/>
            <a:r>
              <a:rPr lang="nl-NL" sz="1200" kern="1200" dirty="0" smtClean="0">
                <a:solidFill>
                  <a:schemeClr val="tx1"/>
                </a:solidFill>
                <a:effectLst/>
                <a:latin typeface="+mn-lt"/>
                <a:ea typeface="+mn-ea"/>
                <a:cs typeface="+mn-cs"/>
              </a:rPr>
              <a:t>Principes en architectuur zorgen voor:</a:t>
            </a:r>
          </a:p>
          <a:p>
            <a:pPr lvl="2"/>
            <a:r>
              <a:rPr lang="nl-NL" sz="1200" kern="1200" dirty="0" smtClean="0">
                <a:solidFill>
                  <a:schemeClr val="tx1"/>
                </a:solidFill>
                <a:effectLst/>
                <a:latin typeface="+mn-lt"/>
                <a:ea typeface="+mn-ea"/>
                <a:cs typeface="+mn-cs"/>
              </a:rPr>
              <a:t>een gezamenlijk beeld (hoe werken we samen – qua proces, qua sturing, qua techniek)</a:t>
            </a:r>
          </a:p>
          <a:p>
            <a:pPr lvl="2"/>
            <a:r>
              <a:rPr lang="nl-NL" sz="1200" kern="1200" dirty="0" smtClean="0">
                <a:solidFill>
                  <a:schemeClr val="tx1"/>
                </a:solidFill>
                <a:effectLst/>
                <a:latin typeface="+mn-lt"/>
                <a:ea typeface="+mn-ea"/>
                <a:cs typeface="+mn-cs"/>
              </a:rPr>
              <a:t>geven richting </a:t>
            </a:r>
          </a:p>
          <a:p>
            <a:pPr lvl="2"/>
            <a:r>
              <a:rPr lang="nl-NL" sz="1200" kern="1200" dirty="0" smtClean="0">
                <a:solidFill>
                  <a:schemeClr val="tx1"/>
                </a:solidFill>
                <a:effectLst/>
                <a:latin typeface="+mn-lt"/>
                <a:ea typeface="+mn-ea"/>
                <a:cs typeface="+mn-cs"/>
              </a:rPr>
              <a:t>convergentie in informatie huishouding</a:t>
            </a:r>
          </a:p>
          <a:p>
            <a:pPr lvl="0"/>
            <a:r>
              <a:rPr lang="nl-NL" sz="1200" kern="1200" dirty="0" smtClean="0">
                <a:solidFill>
                  <a:schemeClr val="tx1"/>
                </a:solidFill>
                <a:effectLst/>
                <a:latin typeface="+mn-lt"/>
                <a:ea typeface="+mn-ea"/>
                <a:cs typeface="+mn-cs"/>
              </a:rPr>
              <a:t>Overzicht geven: wat is er allemaal al (en wat is er nog niet)</a:t>
            </a:r>
          </a:p>
          <a:p>
            <a:pPr lvl="1"/>
            <a:r>
              <a:rPr lang="nl-NL" sz="1200" kern="1200" dirty="0" smtClean="0">
                <a:solidFill>
                  <a:schemeClr val="tx1"/>
                </a:solidFill>
                <a:effectLst/>
                <a:latin typeface="+mn-lt"/>
                <a:ea typeface="+mn-ea"/>
                <a:cs typeface="+mn-cs"/>
              </a:rPr>
              <a:t>Nora, rosa / </a:t>
            </a:r>
            <a:r>
              <a:rPr lang="nl-NL" sz="1200" kern="1200" dirty="0" err="1" smtClean="0">
                <a:solidFill>
                  <a:schemeClr val="tx1"/>
                </a:solidFill>
                <a:effectLst/>
                <a:latin typeface="+mn-lt"/>
                <a:ea typeface="+mn-ea"/>
                <a:cs typeface="+mn-cs"/>
              </a:rPr>
              <a:t>rao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eck</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sambo</a:t>
            </a:r>
            <a:r>
              <a:rPr lang="nl-NL" sz="1200" kern="1200" dirty="0" smtClean="0">
                <a:solidFill>
                  <a:schemeClr val="tx1"/>
                </a:solidFill>
                <a:effectLst/>
                <a:latin typeface="+mn-lt"/>
                <a:ea typeface="+mn-ea"/>
                <a:cs typeface="+mn-cs"/>
              </a:rPr>
              <a:t>, ho, DTDL; </a:t>
            </a:r>
            <a:r>
              <a:rPr lang="nl-NL" sz="1200" kern="1200" dirty="0" err="1" smtClean="0">
                <a:solidFill>
                  <a:schemeClr val="tx1"/>
                </a:solidFill>
                <a:effectLst/>
                <a:latin typeface="+mn-lt"/>
                <a:ea typeface="+mn-ea"/>
                <a:cs typeface="+mn-cs"/>
              </a:rPr>
              <a:t>etc</a:t>
            </a:r>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Wat is ons vertrekpunt:</a:t>
            </a:r>
          </a:p>
          <a:p>
            <a:pPr lvl="1"/>
            <a:r>
              <a:rPr lang="nl-NL" sz="1200" kern="1200" dirty="0" smtClean="0">
                <a:solidFill>
                  <a:schemeClr val="tx1"/>
                </a:solidFill>
                <a:effectLst/>
                <a:latin typeface="+mn-lt"/>
                <a:ea typeface="+mn-ea"/>
                <a:cs typeface="+mn-cs"/>
              </a:rPr>
              <a:t>We gaan uit van de NORA, zowel qua principes als qua werkwijze</a:t>
            </a:r>
          </a:p>
          <a:p>
            <a:pPr lvl="0"/>
            <a:r>
              <a:rPr lang="nl-NL" sz="1200" kern="1200" dirty="0" smtClean="0">
                <a:solidFill>
                  <a:schemeClr val="tx1"/>
                </a:solidFill>
                <a:effectLst/>
                <a:latin typeface="+mn-lt"/>
                <a:ea typeface="+mn-ea"/>
                <a:cs typeface="+mn-cs"/>
              </a:rPr>
              <a:t>3 pijlers:</a:t>
            </a:r>
          </a:p>
          <a:p>
            <a:pPr lvl="1"/>
            <a:r>
              <a:rPr lang="nl-NL" sz="1200" kern="1200" dirty="0" smtClean="0">
                <a:solidFill>
                  <a:schemeClr val="tx1"/>
                </a:solidFill>
                <a:effectLst/>
                <a:latin typeface="+mn-lt"/>
                <a:ea typeface="+mn-ea"/>
                <a:cs typeface="+mn-cs"/>
              </a:rPr>
              <a:t>Overall semantiek (OBK)</a:t>
            </a:r>
          </a:p>
          <a:p>
            <a:pPr lvl="1"/>
            <a:r>
              <a:rPr lang="nl-NL" sz="1200" kern="1200" dirty="0" smtClean="0">
                <a:solidFill>
                  <a:schemeClr val="tx1"/>
                </a:solidFill>
                <a:effectLst/>
                <a:latin typeface="+mn-lt"/>
                <a:ea typeface="+mn-ea"/>
                <a:cs typeface="+mn-cs"/>
              </a:rPr>
              <a:t>Afspraken / standaarden</a:t>
            </a:r>
          </a:p>
          <a:p>
            <a:pPr lvl="1"/>
            <a:r>
              <a:rPr lang="nl-NL" sz="1200" kern="1200" dirty="0" smtClean="0">
                <a:solidFill>
                  <a:schemeClr val="tx1"/>
                </a:solidFill>
                <a:effectLst/>
                <a:latin typeface="+mn-lt"/>
                <a:ea typeface="+mn-ea"/>
                <a:cs typeface="+mn-cs"/>
              </a:rPr>
              <a:t>Principes</a:t>
            </a:r>
          </a:p>
          <a:p>
            <a:r>
              <a:rPr lang="nl-NL" sz="1200" kern="1200" dirty="0" smtClean="0">
                <a:solidFill>
                  <a:schemeClr val="tx1"/>
                </a:solidFill>
                <a:effectLst/>
                <a:latin typeface="+mn-lt"/>
                <a:ea typeface="+mn-ea"/>
                <a:cs typeface="+mn-cs"/>
              </a:rPr>
              <a:t>Voor alle 3 geldt een aanmeldprocedure en beheer proces</a:t>
            </a:r>
          </a:p>
          <a:p>
            <a:pPr lvl="0"/>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WELKE DISCUSSIE WILLEN WE PRECIES GAAN VOEREN IN DE ARCHITECTUURRAAD:</a:t>
            </a:r>
          </a:p>
          <a:p>
            <a:pPr lvl="0"/>
            <a:r>
              <a:rPr lang="nl-NL" sz="1200" kern="1200" dirty="0" smtClean="0">
                <a:solidFill>
                  <a:schemeClr val="tx1"/>
                </a:solidFill>
                <a:effectLst/>
                <a:latin typeface="+mn-lt"/>
                <a:ea typeface="+mn-ea"/>
                <a:cs typeface="+mn-cs"/>
              </a:rPr>
              <a:t>Willen we concrete principes bespreken?</a:t>
            </a:r>
          </a:p>
          <a:p>
            <a:pPr lvl="0"/>
            <a:r>
              <a:rPr lang="nl-NL" sz="1200" kern="1200" dirty="0" smtClean="0">
                <a:solidFill>
                  <a:schemeClr val="tx1"/>
                </a:solidFill>
                <a:effectLst/>
                <a:latin typeface="+mn-lt"/>
                <a:ea typeface="+mn-ea"/>
                <a:cs typeface="+mn-cs"/>
              </a:rPr>
              <a:t>Welke consequenties hebben bepaalde principes?</a:t>
            </a:r>
          </a:p>
          <a:p>
            <a:pPr lvl="0"/>
            <a:r>
              <a:rPr lang="nl-NL" sz="1200" kern="1200" dirty="0" smtClean="0">
                <a:solidFill>
                  <a:schemeClr val="tx1"/>
                </a:solidFill>
                <a:effectLst/>
                <a:latin typeface="+mn-lt"/>
                <a:ea typeface="+mn-ea"/>
                <a:cs typeface="+mn-cs"/>
              </a:rPr>
              <a:t>Hoe krijgen we de discussie relevant, bijv. de distributeurs? Of is dat voor dit onderwerp minder belangrijk?</a:t>
            </a:r>
          </a:p>
          <a:p>
            <a:r>
              <a:rPr lang="nl-NL" sz="1200" kern="1200" dirty="0" smtClean="0">
                <a:solidFill>
                  <a:schemeClr val="tx1"/>
                </a:solidFill>
                <a:effectLst/>
                <a:latin typeface="+mn-lt"/>
                <a:ea typeface="+mn-ea"/>
                <a:cs typeface="+mn-cs"/>
              </a:rPr>
              <a:t> </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18</a:t>
            </a:fld>
            <a:endParaRPr lang="nl-NL" dirty="0"/>
          </a:p>
        </p:txBody>
      </p:sp>
    </p:spTree>
    <p:extLst>
      <p:ext uri="{BB962C8B-B14F-4D97-AF65-F5344CB8AC3E}">
        <p14:creationId xmlns:p14="http://schemas.microsoft.com/office/powerpoint/2010/main" val="2441698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http://www.wikixl.nl/wiki/kennisnet/index.php/X04_Rolvast </a:t>
            </a:r>
          </a:p>
          <a:p>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19</a:t>
            </a:fld>
            <a:endParaRPr lang="nl-NL" dirty="0"/>
          </a:p>
        </p:txBody>
      </p:sp>
    </p:spTree>
    <p:extLst>
      <p:ext uri="{BB962C8B-B14F-4D97-AF65-F5344CB8AC3E}">
        <p14:creationId xmlns:p14="http://schemas.microsoft.com/office/powerpoint/2010/main" val="3688727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kern="1200" dirty="0" smtClean="0">
                <a:solidFill>
                  <a:schemeClr val="tx1"/>
                </a:solidFill>
                <a:effectLst/>
                <a:latin typeface="+mn-lt"/>
                <a:ea typeface="+mn-ea"/>
                <a:cs typeface="+mn-cs"/>
              </a:rPr>
              <a:t>Uitgangspunten en principes</a:t>
            </a:r>
          </a:p>
          <a:p>
            <a:pPr lvl="0"/>
            <a:r>
              <a:rPr lang="nl-NL" sz="1200" kern="1200" dirty="0" smtClean="0">
                <a:solidFill>
                  <a:schemeClr val="tx1"/>
                </a:solidFill>
                <a:effectLst/>
                <a:latin typeface="+mn-lt"/>
                <a:ea typeface="+mn-ea"/>
                <a:cs typeface="+mn-cs"/>
              </a:rPr>
              <a:t>Deelnemers zitten in de raad als expert. Zij vormen de </a:t>
            </a:r>
            <a:r>
              <a:rPr lang="nl-NL" sz="1200" kern="1200" dirty="0" err="1" smtClean="0">
                <a:solidFill>
                  <a:schemeClr val="tx1"/>
                </a:solidFill>
                <a:effectLst/>
                <a:latin typeface="+mn-lt"/>
                <a:ea typeface="+mn-ea"/>
                <a:cs typeface="+mn-cs"/>
              </a:rPr>
              <a:t>linking</a:t>
            </a:r>
            <a:r>
              <a:rPr lang="nl-NL" sz="1200" kern="1200" dirty="0" smtClean="0">
                <a:solidFill>
                  <a:schemeClr val="tx1"/>
                </a:solidFill>
                <a:effectLst/>
                <a:latin typeface="+mn-lt"/>
                <a:ea typeface="+mn-ea"/>
                <a:cs typeface="+mn-cs"/>
              </a:rPr>
              <a:t> pin met hun achterban en moeten dus zorgen voor goede wederzijdse informatievoorziening. Deelnemers hebben een directe link met hun vertegenwoordiger in de </a:t>
            </a:r>
            <a:r>
              <a:rPr lang="nl-NL" sz="1200" kern="1200" dirty="0" err="1" smtClean="0">
                <a:solidFill>
                  <a:schemeClr val="tx1"/>
                </a:solidFill>
                <a:effectLst/>
                <a:latin typeface="+mn-lt"/>
                <a:ea typeface="+mn-ea"/>
                <a:cs typeface="+mn-cs"/>
              </a:rPr>
              <a:t>Standaardisatieraad</a:t>
            </a:r>
            <a:r>
              <a:rPr lang="nl-NL" sz="1200" kern="1200" dirty="0" smtClean="0">
                <a:solidFill>
                  <a:schemeClr val="tx1"/>
                </a:solidFill>
                <a:effectLst/>
                <a:latin typeface="+mn-lt"/>
                <a:ea typeface="+mn-ea"/>
                <a:cs typeface="+mn-cs"/>
              </a:rPr>
              <a:t>. De Architectuurraad is adviserend, de </a:t>
            </a:r>
            <a:r>
              <a:rPr lang="nl-NL" sz="1200" kern="1200" dirty="0" err="1" smtClean="0">
                <a:solidFill>
                  <a:schemeClr val="tx1"/>
                </a:solidFill>
                <a:effectLst/>
                <a:latin typeface="+mn-lt"/>
                <a:ea typeface="+mn-ea"/>
                <a:cs typeface="+mn-cs"/>
              </a:rPr>
              <a:t>Standaardisatieraad</a:t>
            </a:r>
            <a:r>
              <a:rPr lang="nl-NL" sz="1200" kern="1200" dirty="0" smtClean="0">
                <a:solidFill>
                  <a:schemeClr val="tx1"/>
                </a:solidFill>
                <a:effectLst/>
                <a:latin typeface="+mn-lt"/>
                <a:ea typeface="+mn-ea"/>
                <a:cs typeface="+mn-cs"/>
              </a:rPr>
              <a:t> is besluitvormend. Daar waar concrete afspraken worden gemaakt en principes worden vastgelegd moet dat als advies aan de </a:t>
            </a:r>
            <a:r>
              <a:rPr lang="nl-NL" sz="1200" kern="1200" dirty="0" err="1" smtClean="0">
                <a:solidFill>
                  <a:schemeClr val="tx1"/>
                </a:solidFill>
                <a:effectLst/>
                <a:latin typeface="+mn-lt"/>
                <a:ea typeface="+mn-ea"/>
                <a:cs typeface="+mn-cs"/>
              </a:rPr>
              <a:t>Standaardisatieraad</a:t>
            </a:r>
            <a:r>
              <a:rPr lang="nl-NL" sz="1200" kern="1200" dirty="0" smtClean="0">
                <a:solidFill>
                  <a:schemeClr val="tx1"/>
                </a:solidFill>
                <a:effectLst/>
                <a:latin typeface="+mn-lt"/>
                <a:ea typeface="+mn-ea"/>
                <a:cs typeface="+mn-cs"/>
              </a:rPr>
              <a:t> worden geformuleerd. De </a:t>
            </a:r>
            <a:r>
              <a:rPr lang="nl-NL" sz="1200" kern="1200" dirty="0" err="1" smtClean="0">
                <a:solidFill>
                  <a:schemeClr val="tx1"/>
                </a:solidFill>
                <a:effectLst/>
                <a:latin typeface="+mn-lt"/>
                <a:ea typeface="+mn-ea"/>
                <a:cs typeface="+mn-cs"/>
              </a:rPr>
              <a:t>Standaardisatieraad</a:t>
            </a:r>
            <a:r>
              <a:rPr lang="nl-NL" sz="1200" kern="1200" dirty="0" smtClean="0">
                <a:solidFill>
                  <a:schemeClr val="tx1"/>
                </a:solidFill>
                <a:effectLst/>
                <a:latin typeface="+mn-lt"/>
                <a:ea typeface="+mn-ea"/>
                <a:cs typeface="+mn-cs"/>
              </a:rPr>
              <a:t> zal dat advies moeten overnemen of met duidelijke argumenten moeten aangeven waarom het advies niet wordt overgenomen.</a:t>
            </a:r>
          </a:p>
          <a:p>
            <a:pPr lvl="0"/>
            <a:r>
              <a:rPr lang="nl-NL" sz="1200" kern="1200" dirty="0" smtClean="0">
                <a:solidFill>
                  <a:schemeClr val="tx1"/>
                </a:solidFill>
                <a:effectLst/>
                <a:latin typeface="+mn-lt"/>
                <a:ea typeface="+mn-ea"/>
                <a:cs typeface="+mn-cs"/>
              </a:rPr>
              <a:t>De Architectuurraad is een zelfstandig orgaan. Ze bepaalt zelf haar agenda en kan gevraagd en ongevraagd advies geven. Het is haar verantwoordelijkheid te borgen dat de </a:t>
            </a:r>
            <a:r>
              <a:rPr lang="nl-NL" sz="1200" kern="1200" dirty="0" err="1" smtClean="0">
                <a:solidFill>
                  <a:schemeClr val="tx1"/>
                </a:solidFill>
                <a:effectLst/>
                <a:latin typeface="+mn-lt"/>
                <a:ea typeface="+mn-ea"/>
                <a:cs typeface="+mn-cs"/>
              </a:rPr>
              <a:t>Standaardisatieraad</a:t>
            </a:r>
            <a:r>
              <a:rPr lang="nl-NL" sz="1200" kern="1200" dirty="0" smtClean="0">
                <a:solidFill>
                  <a:schemeClr val="tx1"/>
                </a:solidFill>
                <a:effectLst/>
                <a:latin typeface="+mn-lt"/>
                <a:ea typeface="+mn-ea"/>
                <a:cs typeface="+mn-cs"/>
              </a:rPr>
              <a:t> tijdig en correct is geïnformeerd.</a:t>
            </a:r>
          </a:p>
          <a:p>
            <a:pPr lvl="0"/>
            <a:r>
              <a:rPr lang="nl-NL" sz="1200" kern="1200" dirty="0" smtClean="0">
                <a:solidFill>
                  <a:schemeClr val="tx1"/>
                </a:solidFill>
                <a:effectLst/>
                <a:latin typeface="+mn-lt"/>
                <a:ea typeface="+mn-ea"/>
                <a:cs typeface="+mn-cs"/>
              </a:rPr>
              <a:t>De agenda is gebaseerd op het oplossen van knelpunten en het creëren van kansen in onderwijs, bedrijfsvoering en </a:t>
            </a:r>
            <a:r>
              <a:rPr lang="nl-NL" sz="1200" kern="1200" dirty="0" err="1" smtClean="0">
                <a:solidFill>
                  <a:schemeClr val="tx1"/>
                </a:solidFill>
                <a:effectLst/>
                <a:latin typeface="+mn-lt"/>
                <a:ea typeface="+mn-ea"/>
                <a:cs typeface="+mn-cs"/>
              </a:rPr>
              <a:t>onderzoeksketens</a:t>
            </a:r>
            <a:r>
              <a:rPr lang="nl-NL" sz="1200" kern="1200" dirty="0" smtClean="0">
                <a:solidFill>
                  <a:schemeClr val="tx1"/>
                </a:solidFill>
                <a:effectLst/>
                <a:latin typeface="+mn-lt"/>
                <a:ea typeface="+mn-ea"/>
                <a:cs typeface="+mn-cs"/>
              </a:rPr>
              <a:t>. De Architectuurraad vindt daarbij </a:t>
            </a:r>
            <a:r>
              <a:rPr lang="nl-NL" sz="1200" b="1" i="1" kern="1200" dirty="0" smtClean="0">
                <a:solidFill>
                  <a:schemeClr val="tx1"/>
                </a:solidFill>
                <a:effectLst/>
                <a:latin typeface="+mn-lt"/>
                <a:ea typeface="+mn-ea"/>
                <a:cs typeface="+mn-cs"/>
              </a:rPr>
              <a:t>praktische toepasbaarheid van haar advies essentieel</a:t>
            </a:r>
            <a:r>
              <a:rPr lang="nl-NL" sz="1200" kern="1200" dirty="0" smtClean="0">
                <a:solidFill>
                  <a:schemeClr val="tx1"/>
                </a:solidFill>
                <a:effectLst/>
                <a:latin typeface="+mn-lt"/>
                <a:ea typeface="+mn-ea"/>
                <a:cs typeface="+mn-cs"/>
              </a:rPr>
              <a:t>, en wil bijdragen aan logische keuzes voor de korte termijn met een verstandig oog voor de lange termijn.</a:t>
            </a:r>
          </a:p>
          <a:p>
            <a:pPr lvl="0"/>
            <a:r>
              <a:rPr lang="nl-NL" sz="1200" kern="1200" dirty="0" smtClean="0">
                <a:solidFill>
                  <a:schemeClr val="tx1"/>
                </a:solidFill>
                <a:effectLst/>
                <a:latin typeface="+mn-lt"/>
                <a:ea typeface="+mn-ea"/>
                <a:cs typeface="+mn-cs"/>
              </a:rPr>
              <a:t>De Architectuurraad gaat uit van bestaande referentie architecturen zoals ECK, Triple A, ROSA, RAO en de HORA en van (nog vast te stellen) overstijgende principes. Aan het vaststellen van deze principes zal de komende periode prioriteit worden gegeven.</a:t>
            </a:r>
          </a:p>
          <a:p>
            <a:pPr lvl="0"/>
            <a:r>
              <a:rPr lang="nl-NL" sz="1200" kern="1200" dirty="0" smtClean="0">
                <a:solidFill>
                  <a:schemeClr val="tx1"/>
                </a:solidFill>
                <a:effectLst/>
                <a:latin typeface="+mn-lt"/>
                <a:ea typeface="+mn-ea"/>
                <a:cs typeface="+mn-cs"/>
              </a:rPr>
              <a:t>Het is van belang dat van (nieuwe) toepassingen en ontwikkelingen inzichtelijk is hoe deze passen binnen de referentie architecturen en hoe deze zich verhouden tot de overstijgende principes. Daarom is afgesproken dat zowel in de initiatiefase als in de verdere uitwerking van (nieuwe) initiatieven actief door de leden wordt geïnvesteerd in het transparant maken van deze samenhang.</a:t>
            </a:r>
          </a:p>
          <a:p>
            <a:pPr lvl="0"/>
            <a:r>
              <a:rPr lang="nl-NL" sz="1200" kern="1200" dirty="0" smtClean="0">
                <a:solidFill>
                  <a:schemeClr val="tx1"/>
                </a:solidFill>
                <a:effectLst/>
                <a:latin typeface="+mn-lt"/>
                <a:ea typeface="+mn-ea"/>
                <a:cs typeface="+mn-cs"/>
              </a:rPr>
              <a:t>EduStandaard beheert, maar ontwikkelt niet zelf. Dat geldt ook voor de Architectuurraad. Het werkelijke ontwikkelen vindt plaats in programma’s, (gesubsidieerde) projecten, ‘special interest </a:t>
            </a:r>
            <a:r>
              <a:rPr lang="nl-NL" sz="1200" kern="1200" dirty="0" err="1" smtClean="0">
                <a:solidFill>
                  <a:schemeClr val="tx1"/>
                </a:solidFill>
                <a:effectLst/>
                <a:latin typeface="+mn-lt"/>
                <a:ea typeface="+mn-ea"/>
                <a:cs typeface="+mn-cs"/>
              </a:rPr>
              <a:t>groups</a:t>
            </a:r>
            <a:r>
              <a:rPr lang="nl-NL" sz="1200" kern="1200" dirty="0" smtClean="0">
                <a:solidFill>
                  <a:schemeClr val="tx1"/>
                </a:solidFill>
                <a:effectLst/>
                <a:latin typeface="+mn-lt"/>
                <a:ea typeface="+mn-ea"/>
                <a:cs typeface="+mn-cs"/>
              </a:rPr>
              <a:t>’. In lijn  hiermee verbindt de Architectuurraad ook met architecturen die (nog) niet onder beheer van EduStandaard zijn, maar die wel relevant zijn voor het bewaken van de samenhang.</a:t>
            </a:r>
          </a:p>
          <a:p>
            <a:r>
              <a:rPr lang="nl-NL" sz="1200" kern="1200" dirty="0" smtClean="0">
                <a:solidFill>
                  <a:schemeClr val="tx1"/>
                </a:solidFill>
                <a:effectLst/>
                <a:latin typeface="+mn-lt"/>
                <a:ea typeface="+mn-ea"/>
                <a:cs typeface="+mn-cs"/>
              </a:rPr>
              <a:t>SIG werkgroepen onderschrijven de overstijgende principes van de architectuurraad.</a:t>
            </a:r>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2</a:t>
            </a:fld>
            <a:endParaRPr lang="nl-NL" dirty="0"/>
          </a:p>
        </p:txBody>
      </p:sp>
    </p:spTree>
    <p:extLst>
      <p:ext uri="{BB962C8B-B14F-4D97-AF65-F5344CB8AC3E}">
        <p14:creationId xmlns:p14="http://schemas.microsoft.com/office/powerpoint/2010/main" val="2441698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Besproken ter opbouw van de discussie in de </a:t>
            </a:r>
            <a:r>
              <a:rPr lang="nl-NL" sz="1200" kern="1200" dirty="0" err="1" smtClean="0">
                <a:solidFill>
                  <a:schemeClr val="tx1"/>
                </a:solidFill>
                <a:effectLst/>
                <a:latin typeface="+mn-lt"/>
                <a:ea typeface="+mn-ea"/>
                <a:cs typeface="+mn-cs"/>
              </a:rPr>
              <a:t>ARd</a:t>
            </a:r>
            <a:r>
              <a:rPr lang="nl-NL" sz="1200" kern="1200" dirty="0" smtClean="0">
                <a:solidFill>
                  <a:schemeClr val="tx1"/>
                </a:solidFill>
                <a:effectLst/>
                <a:latin typeface="+mn-lt"/>
                <a:ea typeface="+mn-ea"/>
                <a:cs typeface="+mn-cs"/>
              </a:rPr>
              <a:t>:</a:t>
            </a:r>
          </a:p>
          <a:p>
            <a:pPr lvl="0"/>
            <a:r>
              <a:rPr lang="nl-NL" sz="1200" kern="1200" dirty="0" smtClean="0">
                <a:solidFill>
                  <a:schemeClr val="tx1"/>
                </a:solidFill>
                <a:effectLst/>
                <a:latin typeface="+mn-lt"/>
                <a:ea typeface="+mn-ea"/>
                <a:cs typeface="+mn-cs"/>
              </a:rPr>
              <a:t>Business case / concrete voorbeelden: waarom zijn principes belangrijk; wat gaat er mis als we die niet hebben &amp; hanteren</a:t>
            </a:r>
          </a:p>
          <a:p>
            <a:pPr lvl="1"/>
            <a:r>
              <a:rPr lang="nl-NL" sz="1200" kern="1200" dirty="0" smtClean="0">
                <a:solidFill>
                  <a:schemeClr val="tx1"/>
                </a:solidFill>
                <a:effectLst/>
                <a:latin typeface="+mn-lt"/>
                <a:ea typeface="+mn-ea"/>
                <a:cs typeface="+mn-cs"/>
              </a:rPr>
              <a:t>Zijn hier concrete mooie voorbeelden van te bedenken</a:t>
            </a:r>
          </a:p>
          <a:p>
            <a:pPr lvl="1"/>
            <a:r>
              <a:rPr lang="nl-NL" sz="1200" kern="1200" dirty="0" smtClean="0">
                <a:solidFill>
                  <a:schemeClr val="tx1"/>
                </a:solidFill>
                <a:effectLst/>
                <a:latin typeface="+mn-lt"/>
                <a:ea typeface="+mn-ea"/>
                <a:cs typeface="+mn-cs"/>
              </a:rPr>
              <a:t>Want: Architectuurraad wil vooral pragmatisch, praktisch, concreet voor onderwijs </a:t>
            </a:r>
            <a:r>
              <a:rPr lang="nl-NL" sz="1200" kern="1200" dirty="0" smtClean="0">
                <a:solidFill>
                  <a:schemeClr val="tx1"/>
                </a:solidFill>
                <a:effectLst/>
                <a:latin typeface="+mn-lt"/>
                <a:ea typeface="+mn-ea"/>
                <a:cs typeface="+mn-cs"/>
                <a:sym typeface="Wingdings"/>
              </a:rPr>
              <a:t></a:t>
            </a:r>
            <a:r>
              <a:rPr lang="nl-NL" sz="1200" kern="1200" dirty="0" smtClean="0">
                <a:solidFill>
                  <a:schemeClr val="tx1"/>
                </a:solidFill>
                <a:effectLst/>
                <a:latin typeface="+mn-lt"/>
                <a:ea typeface="+mn-ea"/>
                <a:cs typeface="+mn-cs"/>
              </a:rPr>
              <a:t> architectuur principes zijn te theoretisch?</a:t>
            </a:r>
          </a:p>
          <a:p>
            <a:pPr lvl="1"/>
            <a:r>
              <a:rPr lang="nl-NL" sz="1200" kern="1200" dirty="0" smtClean="0">
                <a:solidFill>
                  <a:schemeClr val="tx1"/>
                </a:solidFill>
                <a:effectLst/>
                <a:latin typeface="+mn-lt"/>
                <a:ea typeface="+mn-ea"/>
                <a:cs typeface="+mn-cs"/>
              </a:rPr>
              <a:t>Principes en architectuur zorgen voor:</a:t>
            </a:r>
          </a:p>
          <a:p>
            <a:pPr lvl="2"/>
            <a:r>
              <a:rPr lang="nl-NL" sz="1200" kern="1200" dirty="0" smtClean="0">
                <a:solidFill>
                  <a:schemeClr val="tx1"/>
                </a:solidFill>
                <a:effectLst/>
                <a:latin typeface="+mn-lt"/>
                <a:ea typeface="+mn-ea"/>
                <a:cs typeface="+mn-cs"/>
              </a:rPr>
              <a:t>een gezamenlijk beeld (hoe werken we samen – qua proces, qua sturing, qua techniek)</a:t>
            </a:r>
          </a:p>
          <a:p>
            <a:pPr lvl="2"/>
            <a:r>
              <a:rPr lang="nl-NL" sz="1200" kern="1200" dirty="0" smtClean="0">
                <a:solidFill>
                  <a:schemeClr val="tx1"/>
                </a:solidFill>
                <a:effectLst/>
                <a:latin typeface="+mn-lt"/>
                <a:ea typeface="+mn-ea"/>
                <a:cs typeface="+mn-cs"/>
              </a:rPr>
              <a:t>geven richting </a:t>
            </a:r>
          </a:p>
          <a:p>
            <a:pPr lvl="2"/>
            <a:r>
              <a:rPr lang="nl-NL" sz="1200" kern="1200" dirty="0" smtClean="0">
                <a:solidFill>
                  <a:schemeClr val="tx1"/>
                </a:solidFill>
                <a:effectLst/>
                <a:latin typeface="+mn-lt"/>
                <a:ea typeface="+mn-ea"/>
                <a:cs typeface="+mn-cs"/>
              </a:rPr>
              <a:t>convergentie in informatie huishouding</a:t>
            </a:r>
          </a:p>
          <a:p>
            <a:pPr lvl="0"/>
            <a:r>
              <a:rPr lang="nl-NL" sz="1200" kern="1200" dirty="0" smtClean="0">
                <a:solidFill>
                  <a:schemeClr val="tx1"/>
                </a:solidFill>
                <a:effectLst/>
                <a:latin typeface="+mn-lt"/>
                <a:ea typeface="+mn-ea"/>
                <a:cs typeface="+mn-cs"/>
              </a:rPr>
              <a:t>Overzicht geven: wat is er allemaal al (en wat is er nog niet)</a:t>
            </a:r>
          </a:p>
          <a:p>
            <a:pPr lvl="1"/>
            <a:r>
              <a:rPr lang="nl-NL" sz="1200" kern="1200" dirty="0" smtClean="0">
                <a:solidFill>
                  <a:schemeClr val="tx1"/>
                </a:solidFill>
                <a:effectLst/>
                <a:latin typeface="+mn-lt"/>
                <a:ea typeface="+mn-ea"/>
                <a:cs typeface="+mn-cs"/>
              </a:rPr>
              <a:t>Nora, rosa / </a:t>
            </a:r>
            <a:r>
              <a:rPr lang="nl-NL" sz="1200" kern="1200" dirty="0" err="1" smtClean="0">
                <a:solidFill>
                  <a:schemeClr val="tx1"/>
                </a:solidFill>
                <a:effectLst/>
                <a:latin typeface="+mn-lt"/>
                <a:ea typeface="+mn-ea"/>
                <a:cs typeface="+mn-cs"/>
              </a:rPr>
              <a:t>rao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eck</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sambo</a:t>
            </a:r>
            <a:r>
              <a:rPr lang="nl-NL" sz="1200" kern="1200" dirty="0" smtClean="0">
                <a:solidFill>
                  <a:schemeClr val="tx1"/>
                </a:solidFill>
                <a:effectLst/>
                <a:latin typeface="+mn-lt"/>
                <a:ea typeface="+mn-ea"/>
                <a:cs typeface="+mn-cs"/>
              </a:rPr>
              <a:t>, ho, DTDL; </a:t>
            </a:r>
            <a:r>
              <a:rPr lang="nl-NL" sz="1200" kern="1200" dirty="0" err="1" smtClean="0">
                <a:solidFill>
                  <a:schemeClr val="tx1"/>
                </a:solidFill>
                <a:effectLst/>
                <a:latin typeface="+mn-lt"/>
                <a:ea typeface="+mn-ea"/>
                <a:cs typeface="+mn-cs"/>
              </a:rPr>
              <a:t>etc</a:t>
            </a:r>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Wat is ons vertrekpunt:</a:t>
            </a:r>
          </a:p>
          <a:p>
            <a:pPr lvl="1"/>
            <a:r>
              <a:rPr lang="nl-NL" sz="1200" kern="1200" dirty="0" smtClean="0">
                <a:solidFill>
                  <a:schemeClr val="tx1"/>
                </a:solidFill>
                <a:effectLst/>
                <a:latin typeface="+mn-lt"/>
                <a:ea typeface="+mn-ea"/>
                <a:cs typeface="+mn-cs"/>
              </a:rPr>
              <a:t>We gaan uit van de NORA, zowel qua principes als qua werkwijze</a:t>
            </a:r>
          </a:p>
          <a:p>
            <a:pPr lvl="0"/>
            <a:r>
              <a:rPr lang="nl-NL" sz="1200" kern="1200" dirty="0" smtClean="0">
                <a:solidFill>
                  <a:schemeClr val="tx1"/>
                </a:solidFill>
                <a:effectLst/>
                <a:latin typeface="+mn-lt"/>
                <a:ea typeface="+mn-ea"/>
                <a:cs typeface="+mn-cs"/>
              </a:rPr>
              <a:t>3 pijlers:</a:t>
            </a:r>
          </a:p>
          <a:p>
            <a:pPr lvl="1"/>
            <a:r>
              <a:rPr lang="nl-NL" sz="1200" kern="1200" dirty="0" smtClean="0">
                <a:solidFill>
                  <a:schemeClr val="tx1"/>
                </a:solidFill>
                <a:effectLst/>
                <a:latin typeface="+mn-lt"/>
                <a:ea typeface="+mn-ea"/>
                <a:cs typeface="+mn-cs"/>
              </a:rPr>
              <a:t>Overall semantiek (OBK)</a:t>
            </a:r>
          </a:p>
          <a:p>
            <a:pPr lvl="1"/>
            <a:r>
              <a:rPr lang="nl-NL" sz="1200" kern="1200" dirty="0" smtClean="0">
                <a:solidFill>
                  <a:schemeClr val="tx1"/>
                </a:solidFill>
                <a:effectLst/>
                <a:latin typeface="+mn-lt"/>
                <a:ea typeface="+mn-ea"/>
                <a:cs typeface="+mn-cs"/>
              </a:rPr>
              <a:t>Afspraken / standaarden</a:t>
            </a:r>
          </a:p>
          <a:p>
            <a:pPr lvl="1"/>
            <a:r>
              <a:rPr lang="nl-NL" sz="1200" kern="1200" dirty="0" smtClean="0">
                <a:solidFill>
                  <a:schemeClr val="tx1"/>
                </a:solidFill>
                <a:effectLst/>
                <a:latin typeface="+mn-lt"/>
                <a:ea typeface="+mn-ea"/>
                <a:cs typeface="+mn-cs"/>
              </a:rPr>
              <a:t>Principes</a:t>
            </a:r>
          </a:p>
          <a:p>
            <a:r>
              <a:rPr lang="nl-NL" sz="1200" kern="1200" dirty="0" smtClean="0">
                <a:solidFill>
                  <a:schemeClr val="tx1"/>
                </a:solidFill>
                <a:effectLst/>
                <a:latin typeface="+mn-lt"/>
                <a:ea typeface="+mn-ea"/>
                <a:cs typeface="+mn-cs"/>
              </a:rPr>
              <a:t>Voor alle 3 geldt een aanmeldprocedure en beheer proces</a:t>
            </a:r>
          </a:p>
          <a:p>
            <a:pPr lvl="0"/>
            <a:r>
              <a:rPr lang="nl-NL" sz="1200" kern="1200" dirty="0" smtClean="0">
                <a:solidFill>
                  <a:schemeClr val="tx1"/>
                </a:solidFill>
                <a:effectLst/>
                <a:latin typeface="+mn-lt"/>
                <a:ea typeface="+mn-ea"/>
                <a:cs typeface="+mn-cs"/>
              </a:rPr>
              <a:t> </a:t>
            </a:r>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3</a:t>
            </a:fld>
            <a:endParaRPr lang="nl-NL" dirty="0"/>
          </a:p>
        </p:txBody>
      </p:sp>
    </p:spTree>
    <p:extLst>
      <p:ext uri="{BB962C8B-B14F-4D97-AF65-F5344CB8AC3E}">
        <p14:creationId xmlns:p14="http://schemas.microsoft.com/office/powerpoint/2010/main" val="2441698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WELKE DISCUSSIE WILLEN WE PRECIES GAAN VOEREN IN DE ARCHITECTUURRAAD:</a:t>
            </a:r>
          </a:p>
          <a:p>
            <a:pPr lvl="0"/>
            <a:r>
              <a:rPr lang="nl-NL" sz="1200" kern="1200" dirty="0" smtClean="0">
                <a:solidFill>
                  <a:schemeClr val="tx1"/>
                </a:solidFill>
                <a:effectLst/>
                <a:latin typeface="+mn-lt"/>
                <a:ea typeface="+mn-ea"/>
                <a:cs typeface="+mn-cs"/>
              </a:rPr>
              <a:t>Willen we concrete principes bespreken?</a:t>
            </a:r>
          </a:p>
          <a:p>
            <a:pPr lvl="0"/>
            <a:r>
              <a:rPr lang="nl-NL" sz="1200" kern="1200" dirty="0" smtClean="0">
                <a:solidFill>
                  <a:schemeClr val="tx1"/>
                </a:solidFill>
                <a:effectLst/>
                <a:latin typeface="+mn-lt"/>
                <a:ea typeface="+mn-ea"/>
                <a:cs typeface="+mn-cs"/>
              </a:rPr>
              <a:t>Welke consequenties hebben bepaalde principes?</a:t>
            </a:r>
          </a:p>
          <a:p>
            <a:pPr lvl="0"/>
            <a:r>
              <a:rPr lang="nl-NL" sz="1200" kern="1200" dirty="0" smtClean="0">
                <a:solidFill>
                  <a:schemeClr val="tx1"/>
                </a:solidFill>
                <a:effectLst/>
                <a:latin typeface="+mn-lt"/>
                <a:ea typeface="+mn-ea"/>
                <a:cs typeface="+mn-cs"/>
              </a:rPr>
              <a:t>Hoe krijgen we de discussie relevant, bijv. de distributeurs? Of is dat voor dit onderwerp minder belangrijk?</a:t>
            </a:r>
          </a:p>
          <a:p>
            <a:r>
              <a:rPr lang="nl-NL" sz="1200" kern="1200" dirty="0" smtClean="0">
                <a:solidFill>
                  <a:schemeClr val="tx1"/>
                </a:solidFill>
                <a:effectLst/>
                <a:latin typeface="+mn-lt"/>
                <a:ea typeface="+mn-ea"/>
                <a:cs typeface="+mn-cs"/>
              </a:rPr>
              <a:t> </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4</a:t>
            </a:fld>
            <a:endParaRPr lang="nl-NL" dirty="0"/>
          </a:p>
        </p:txBody>
      </p:sp>
    </p:spTree>
    <p:extLst>
      <p:ext uri="{BB962C8B-B14F-4D97-AF65-F5344CB8AC3E}">
        <p14:creationId xmlns:p14="http://schemas.microsoft.com/office/powerpoint/2010/main" val="2441698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dirty="0" smtClean="0"/>
              <a:t>Vraag: weet iedereen wat NORA inhoud? (indien antwoord nee is, aan de AR vragen:</a:t>
            </a:r>
            <a:r>
              <a:rPr lang="nl-NL" baseline="0" dirty="0" smtClean="0"/>
              <a:t> </a:t>
            </a:r>
            <a:r>
              <a:rPr lang="nl-NL" dirty="0" smtClean="0"/>
              <a:t>wie</a:t>
            </a:r>
            <a:r>
              <a:rPr lang="nl-NL" baseline="0" dirty="0" smtClean="0"/>
              <a:t> kan het heel goed in twee hooguit drie zinnen zeggen?)</a:t>
            </a:r>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6</a:t>
            </a:fld>
            <a:endParaRPr lang="nl-NL" dirty="0"/>
          </a:p>
        </p:txBody>
      </p:sp>
    </p:spTree>
    <p:extLst>
      <p:ext uri="{BB962C8B-B14F-4D97-AF65-F5344CB8AC3E}">
        <p14:creationId xmlns:p14="http://schemas.microsoft.com/office/powerpoint/2010/main" val="2441698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Concreet</a:t>
            </a:r>
            <a:r>
              <a:rPr lang="nl-NL" baseline="0" dirty="0" smtClean="0"/>
              <a:t> voorbeeld 1 </a:t>
            </a:r>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10</a:t>
            </a:fld>
            <a:endParaRPr lang="nl-NL" dirty="0"/>
          </a:p>
        </p:txBody>
      </p:sp>
    </p:spTree>
    <p:extLst>
      <p:ext uri="{BB962C8B-B14F-4D97-AF65-F5344CB8AC3E}">
        <p14:creationId xmlns:p14="http://schemas.microsoft.com/office/powerpoint/2010/main" val="3340436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Concreet</a:t>
            </a:r>
            <a:r>
              <a:rPr lang="nl-NL" baseline="0" dirty="0" smtClean="0"/>
              <a:t> voorbeeld 1 </a:t>
            </a:r>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11</a:t>
            </a:fld>
            <a:endParaRPr lang="nl-NL" dirty="0"/>
          </a:p>
        </p:txBody>
      </p:sp>
    </p:spTree>
    <p:extLst>
      <p:ext uri="{BB962C8B-B14F-4D97-AF65-F5344CB8AC3E}">
        <p14:creationId xmlns:p14="http://schemas.microsoft.com/office/powerpoint/2010/main" val="334043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Concreet</a:t>
            </a:r>
            <a:r>
              <a:rPr lang="nl-NL" baseline="0" dirty="0" smtClean="0"/>
              <a:t> voorbeeld 1 </a:t>
            </a:r>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Dit is een discussie in zowel de ECK als in de bedrijfsvoering (dus keten overstijgend).</a:t>
            </a:r>
          </a:p>
          <a:p>
            <a:endParaRPr lang="nl-NL" baseline="0" dirty="0" smtClean="0"/>
          </a:p>
          <a:p>
            <a:r>
              <a:rPr lang="nl-NL" baseline="0" dirty="0" smtClean="0"/>
              <a:t>Er is een fundamentele discussie over privacy nodig (anders “is het te laat”)</a:t>
            </a:r>
          </a:p>
          <a:p>
            <a:r>
              <a:rPr lang="nl-NL" baseline="0" dirty="0" smtClean="0"/>
              <a:t>We moeten uitgaan van privacy </a:t>
            </a:r>
            <a:r>
              <a:rPr lang="nl-NL" baseline="0" dirty="0" err="1" smtClean="0"/>
              <a:t>by</a:t>
            </a:r>
            <a:r>
              <a:rPr lang="nl-NL" baseline="0" dirty="0" smtClean="0"/>
              <a:t> design</a:t>
            </a:r>
          </a:p>
          <a:p>
            <a:r>
              <a:rPr lang="nl-NL" baseline="0" dirty="0" smtClean="0"/>
              <a:t>We moeten kiezen voor: privacy </a:t>
            </a:r>
            <a:r>
              <a:rPr lang="nl-NL" baseline="0" dirty="0" err="1" smtClean="0"/>
              <a:t>enhanced</a:t>
            </a:r>
            <a:r>
              <a:rPr lang="nl-NL" baseline="0" dirty="0" smtClean="0"/>
              <a:t> </a:t>
            </a:r>
            <a:r>
              <a:rPr lang="nl-NL" baseline="0" dirty="0" err="1" smtClean="0"/>
              <a:t>technologies</a:t>
            </a:r>
            <a:endParaRPr lang="nl-NL" baseline="0" dirty="0" smtClean="0"/>
          </a:p>
          <a:p>
            <a:r>
              <a:rPr lang="nl-NL" baseline="0" dirty="0" smtClean="0"/>
              <a:t>Bijvoorbeeld door gebruik te maken van pseudo </a:t>
            </a:r>
            <a:r>
              <a:rPr lang="nl-NL" baseline="0" dirty="0" err="1" smtClean="0"/>
              <a:t>identities</a:t>
            </a:r>
            <a:endParaRPr lang="nl-N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Een stap verder/andere invalshoek is </a:t>
            </a:r>
            <a:r>
              <a:rPr lang="nl-NL" dirty="0" smtClean="0"/>
              <a:t>User </a:t>
            </a:r>
            <a:r>
              <a:rPr lang="nl-NL" dirty="0" err="1" smtClean="0"/>
              <a:t>Managed</a:t>
            </a:r>
            <a:r>
              <a:rPr lang="nl-NL" dirty="0" smtClean="0"/>
              <a:t> Access </a:t>
            </a:r>
            <a:r>
              <a:rPr lang="nl-NL" dirty="0" smtClean="0">
                <a:sym typeface="Wingdings" pitchFamily="2" charset="2"/>
              </a:rPr>
              <a:t></a:t>
            </a:r>
            <a:r>
              <a:rPr lang="nl-NL" baseline="0" dirty="0" smtClean="0"/>
              <a:t> UMA standaard</a:t>
            </a:r>
            <a:r>
              <a:rPr lang="nl-NL" dirty="0" smtClean="0"/>
              <a:t> van het </a:t>
            </a:r>
            <a:r>
              <a:rPr lang="nl-NL" dirty="0" err="1" smtClean="0"/>
              <a:t>kantara</a:t>
            </a:r>
            <a:r>
              <a:rPr lang="nl-NL" dirty="0" smtClean="0"/>
              <a:t> initiatief. </a:t>
            </a:r>
            <a:r>
              <a:rPr lang="nl-NL" dirty="0" smtClean="0">
                <a:hlinkClick r:id="rId3"/>
              </a:rPr>
              <a:t> http://kantarainitiative.org/confluence/display/uma/Home</a:t>
            </a:r>
            <a:endParaRPr lang="nl-NL" dirty="0" smtClean="0"/>
          </a:p>
          <a:p>
            <a:r>
              <a:rPr lang="nl-NL" dirty="0" smtClean="0"/>
              <a:t>Wat zijn de consequenties van beide keuzes?</a:t>
            </a:r>
          </a:p>
          <a:p>
            <a:r>
              <a:rPr lang="nl-NL" dirty="0" smtClean="0"/>
              <a:t>Moeten we hier een aanvullend (technisch) principe voor opstellen?</a:t>
            </a:r>
          </a:p>
          <a:p>
            <a:endParaRPr lang="nl-NL" baseline="0" dirty="0" smtClean="0"/>
          </a:p>
          <a:p>
            <a:endParaRPr lang="nl-NL" baseline="0" dirty="0" smtClean="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12</a:t>
            </a:fld>
            <a:endParaRPr lang="nl-NL" dirty="0"/>
          </a:p>
        </p:txBody>
      </p:sp>
    </p:spTree>
    <p:extLst>
      <p:ext uri="{BB962C8B-B14F-4D97-AF65-F5344CB8AC3E}">
        <p14:creationId xmlns:p14="http://schemas.microsoft.com/office/powerpoint/2010/main" val="3340436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Concreet voorbeeld 2 KOI </a:t>
            </a:r>
            <a:r>
              <a:rPr lang="nl-NL" dirty="0" err="1" smtClean="0"/>
              <a:t>tbv</a:t>
            </a:r>
            <a:r>
              <a:rPr lang="nl-NL" baseline="0" dirty="0" smtClean="0"/>
              <a:t> NORA principe</a:t>
            </a:r>
          </a:p>
          <a:p>
            <a:pPr marL="0" marR="0" indent="0" algn="l" defTabSz="914400" rtl="0" eaLnBrk="1" fontAlgn="auto" latinLnBrk="0" hangingPunct="1">
              <a:lnSpc>
                <a:spcPct val="100000"/>
              </a:lnSpc>
              <a:spcBef>
                <a:spcPts val="0"/>
              </a:spcBef>
              <a:spcAft>
                <a:spcPts val="0"/>
              </a:spcAft>
              <a:buClrTx/>
              <a:buSzTx/>
              <a:buFontTx/>
              <a:buNone/>
              <a:tabLst/>
              <a:defRPr/>
            </a:pPr>
            <a:r>
              <a:rPr lang="nl-NL" i="1" dirty="0" smtClean="0"/>
              <a:t>Hier verwijzen naar de notitie KOI, de 3 lagen, de pijl omhoog en de pijl omlaag , en naar de relatie tussen KOI – standaarden – implementaties, en de behoefte aan ondersteunende tooling.</a:t>
            </a:r>
          </a:p>
          <a:p>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13</a:t>
            </a:fld>
            <a:endParaRPr lang="nl-NL" dirty="0"/>
          </a:p>
        </p:txBody>
      </p:sp>
    </p:spTree>
    <p:extLst>
      <p:ext uri="{BB962C8B-B14F-4D97-AF65-F5344CB8AC3E}">
        <p14:creationId xmlns:p14="http://schemas.microsoft.com/office/powerpoint/2010/main" val="485861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63101"/>
            <a:ext cx="9144000" cy="3291840"/>
          </a:xfrm>
          <a:prstGeom prst="rect">
            <a:avLst/>
          </a:prstGeom>
        </p:spPr>
      </p:pic>
      <p:sp>
        <p:nvSpPr>
          <p:cNvPr id="2" name="Title 1"/>
          <p:cNvSpPr>
            <a:spLocks noGrp="1"/>
          </p:cNvSpPr>
          <p:nvPr>
            <p:ph type="ctrTitle"/>
          </p:nvPr>
        </p:nvSpPr>
        <p:spPr>
          <a:xfrm>
            <a:off x="396000" y="4424400"/>
            <a:ext cx="8280000" cy="444760"/>
          </a:xfrm>
        </p:spPr>
        <p:txBody>
          <a:bodyPr/>
          <a:lstStyle>
            <a:lvl1pPr>
              <a:defRPr sz="2800" kern="1200" baseline="0"/>
            </a:lvl1pPr>
          </a:lstStyle>
          <a:p>
            <a:r>
              <a:rPr lang="nl-NL" noProof="0" smtClean="0"/>
              <a:t>Click to edit Master title style</a:t>
            </a:r>
            <a:endParaRPr lang="nl-NL" noProof="0"/>
          </a:p>
        </p:txBody>
      </p:sp>
      <p:sp>
        <p:nvSpPr>
          <p:cNvPr id="3" name="Subtitle 2"/>
          <p:cNvSpPr>
            <a:spLocks noGrp="1"/>
          </p:cNvSpPr>
          <p:nvPr>
            <p:ph type="subTitle" idx="1"/>
          </p:nvPr>
        </p:nvSpPr>
        <p:spPr>
          <a:xfrm>
            <a:off x="396000" y="4870800"/>
            <a:ext cx="8280000" cy="288000"/>
          </a:xfrm>
        </p:spPr>
        <p:txBody>
          <a:bodyPr/>
          <a:lstStyle>
            <a:lvl1pPr marL="0" indent="0" algn="l">
              <a:lnSpc>
                <a:spcPct val="100000"/>
              </a:lnSpc>
              <a:buNone/>
              <a:defRPr sz="2000" spc="10" baseline="0">
                <a:solidFill>
                  <a:schemeClr val="bg1"/>
                </a:solidFill>
                <a:latin typeface="+mj-lt"/>
                <a:cs typeface="Info Corr Off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0" smtClean="0"/>
              <a:t>Click to edit Master subtitle style</a:t>
            </a:r>
            <a:endParaRPr lang="nl-NL" noProof="0"/>
          </a:p>
        </p:txBody>
      </p:sp>
      <p:sp>
        <p:nvSpPr>
          <p:cNvPr id="8" name="Text Placeholder 7"/>
          <p:cNvSpPr>
            <a:spLocks noGrp="1"/>
          </p:cNvSpPr>
          <p:nvPr>
            <p:ph type="body" sz="quarter" idx="13"/>
          </p:nvPr>
        </p:nvSpPr>
        <p:spPr>
          <a:xfrm>
            <a:off x="396000" y="5472000"/>
            <a:ext cx="8280000" cy="288925"/>
          </a:xfrm>
        </p:spPr>
        <p:txBody>
          <a:bodyPr/>
          <a:lstStyle>
            <a:lvl1pPr>
              <a:lnSpc>
                <a:spcPct val="100000"/>
              </a:lnSpc>
              <a:defRPr sz="1600" kern="0" spc="10" baseline="0"/>
            </a:lvl1pPr>
            <a:lvl2pPr>
              <a:lnSpc>
                <a:spcPct val="100000"/>
              </a:lnSpc>
              <a:defRPr sz="1600" kern="0" spc="10" baseline="0"/>
            </a:lvl2pPr>
            <a:lvl3pPr>
              <a:lnSpc>
                <a:spcPct val="100000"/>
              </a:lnSpc>
              <a:defRPr sz="1600" kern="0" spc="10" baseline="0"/>
            </a:lvl3pPr>
            <a:lvl4pPr>
              <a:lnSpc>
                <a:spcPct val="100000"/>
              </a:lnSpc>
              <a:defRPr sz="1600" kern="0" spc="10" baseline="0"/>
            </a:lvl4pPr>
            <a:lvl5pPr>
              <a:lnSpc>
                <a:spcPct val="100000"/>
              </a:lnSpc>
              <a:defRPr sz="1600" kern="0" spc="10" baseline="0"/>
            </a:lvl5p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endParaRPr lang="nl-NL" noProof="0"/>
          </a:p>
        </p:txBody>
      </p:sp>
      <p:sp>
        <p:nvSpPr>
          <p:cNvPr id="9" name="Slide Number Placeholder 8"/>
          <p:cNvSpPr>
            <a:spLocks noGrp="1"/>
          </p:cNvSpPr>
          <p:nvPr>
            <p:ph type="sldNum" sz="quarter" idx="14"/>
          </p:nvPr>
        </p:nvSpPr>
        <p:spPr/>
        <p:txBody>
          <a:bodyPr/>
          <a:lstStyle/>
          <a:p>
            <a:fld id="{F48D44BC-D23E-4643-98F2-CB87C1AD4759}" type="slidenum">
              <a:rPr lang="nl-NL" noProof="0" smtClean="0"/>
              <a:pPr/>
              <a:t>‹nr.›</a:t>
            </a:fld>
            <a:endParaRPr lang="nl-NL" noProof="0"/>
          </a:p>
        </p:txBody>
      </p:sp>
    </p:spTree>
    <p:extLst>
      <p:ext uri="{BB962C8B-B14F-4D97-AF65-F5344CB8AC3E}">
        <p14:creationId xmlns:p14="http://schemas.microsoft.com/office/powerpoint/2010/main" val="28879853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tekstvakken cyaan">
    <p:bg>
      <p:bgPr>
        <a:solidFill>
          <a:schemeClr val="accent2"/>
        </a:solid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F48D44BC-D23E-4643-98F2-CB87C1AD4759}" type="slidenum">
              <a:rPr lang="nl-NL" noProof="0" smtClean="0"/>
              <a:pPr/>
              <a:t>‹nr.›</a:t>
            </a:fld>
            <a:endParaRPr lang="nl-NL" noProof="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6045"/>
            <a:ext cx="9144000" cy="914400"/>
          </a:xfrm>
          <a:prstGeom prst="rect">
            <a:avLst/>
          </a:prstGeom>
        </p:spPr>
      </p:pic>
      <p:sp>
        <p:nvSpPr>
          <p:cNvPr id="9" name="Titel 8"/>
          <p:cNvSpPr>
            <a:spLocks noGrp="1"/>
          </p:cNvSpPr>
          <p:nvPr>
            <p:ph type="title"/>
          </p:nvPr>
        </p:nvSpPr>
        <p:spPr/>
        <p:txBody>
          <a:bodyPr/>
          <a:lstStyle/>
          <a:p>
            <a:r>
              <a:rPr lang="nl-NL" noProof="0" smtClean="0"/>
              <a:t>Klik om de stijl te bewerken</a:t>
            </a:r>
            <a:endParaRPr lang="nl-NL" noProof="0"/>
          </a:p>
        </p:txBody>
      </p:sp>
      <p:sp>
        <p:nvSpPr>
          <p:cNvPr id="3" name="Tijdelijke aanduiding voor inhoud 2"/>
          <p:cNvSpPr>
            <a:spLocks noGrp="1"/>
          </p:cNvSpPr>
          <p:nvPr>
            <p:ph sz="quarter" idx="11"/>
          </p:nvPr>
        </p:nvSpPr>
        <p:spPr>
          <a:xfrm>
            <a:off x="396000" y="925200"/>
            <a:ext cx="4032000" cy="5040000"/>
          </a:xfrm>
        </p:spPr>
        <p:txBody>
          <a:bodyPr/>
          <a:lstStyle>
            <a:lvl2pPr>
              <a:buClr>
                <a:schemeClr val="accent1"/>
              </a:buClr>
              <a:defRPr/>
            </a:lvl2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jdelijke aanduiding voor inhoud 2"/>
          <p:cNvSpPr>
            <a:spLocks noGrp="1"/>
          </p:cNvSpPr>
          <p:nvPr>
            <p:ph sz="quarter" idx="12"/>
          </p:nvPr>
        </p:nvSpPr>
        <p:spPr>
          <a:xfrm>
            <a:off x="4636800" y="925200"/>
            <a:ext cx="4032000" cy="5040000"/>
          </a:xfrm>
        </p:spPr>
        <p:txBody>
          <a:bodyPr/>
          <a:lstStyle>
            <a:lvl2pPr>
              <a:buClr>
                <a:schemeClr val="accent1"/>
              </a:buClr>
              <a:defRPr/>
            </a:lvl2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4820489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er vakken">
    <p:bg>
      <p:bgPr>
        <a:solidFill>
          <a:schemeClr val="tx2"/>
        </a:solid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F48D44BC-D23E-4643-98F2-CB87C1AD4759}" type="slidenum">
              <a:rPr lang="nl-NL" noProof="0" smtClean="0"/>
              <a:pPr/>
              <a:t>‹nr.›</a:t>
            </a:fld>
            <a:endParaRPr lang="nl-NL" noProof="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6045"/>
            <a:ext cx="9144000" cy="914400"/>
          </a:xfrm>
          <a:prstGeom prst="rect">
            <a:avLst/>
          </a:prstGeom>
        </p:spPr>
      </p:pic>
      <p:sp>
        <p:nvSpPr>
          <p:cNvPr id="9" name="Titel 8"/>
          <p:cNvSpPr>
            <a:spLocks noGrp="1"/>
          </p:cNvSpPr>
          <p:nvPr>
            <p:ph type="title"/>
          </p:nvPr>
        </p:nvSpPr>
        <p:spPr/>
        <p:txBody>
          <a:bodyPr/>
          <a:lstStyle/>
          <a:p>
            <a:r>
              <a:rPr lang="nl-NL" noProof="0" smtClean="0"/>
              <a:t>Klik om de stijl te bewerken</a:t>
            </a:r>
            <a:endParaRPr lang="nl-NL" noProof="0"/>
          </a:p>
        </p:txBody>
      </p:sp>
      <p:sp>
        <p:nvSpPr>
          <p:cNvPr id="3" name="Tijdelijke aanduiding voor inhoud 2"/>
          <p:cNvSpPr>
            <a:spLocks noGrp="1"/>
          </p:cNvSpPr>
          <p:nvPr>
            <p:ph sz="quarter" idx="13"/>
          </p:nvPr>
        </p:nvSpPr>
        <p:spPr>
          <a:xfrm>
            <a:off x="396000" y="925200"/>
            <a:ext cx="4032000" cy="24156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10" name="Tijdelijke aanduiding voor inhoud 2"/>
          <p:cNvSpPr>
            <a:spLocks noGrp="1"/>
          </p:cNvSpPr>
          <p:nvPr>
            <p:ph sz="quarter" idx="14"/>
          </p:nvPr>
        </p:nvSpPr>
        <p:spPr>
          <a:xfrm>
            <a:off x="4636800" y="925200"/>
            <a:ext cx="4032000" cy="24156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inhoud 2"/>
          <p:cNvSpPr>
            <a:spLocks noGrp="1"/>
          </p:cNvSpPr>
          <p:nvPr>
            <p:ph sz="quarter" idx="15"/>
          </p:nvPr>
        </p:nvSpPr>
        <p:spPr>
          <a:xfrm>
            <a:off x="396000" y="3549600"/>
            <a:ext cx="4032000" cy="24156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11" name="Tijdelijke aanduiding voor inhoud 2"/>
          <p:cNvSpPr>
            <a:spLocks noGrp="1"/>
          </p:cNvSpPr>
          <p:nvPr>
            <p:ph sz="quarter" idx="16"/>
          </p:nvPr>
        </p:nvSpPr>
        <p:spPr>
          <a:xfrm>
            <a:off x="4636800" y="3549600"/>
            <a:ext cx="4032000" cy="24156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3494548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er vakken cyaan">
    <p:bg>
      <p:bgPr>
        <a:solidFill>
          <a:schemeClr val="accent2"/>
        </a:solid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F48D44BC-D23E-4643-98F2-CB87C1AD4759}" type="slidenum">
              <a:rPr lang="nl-NL" noProof="0" smtClean="0"/>
              <a:pPr/>
              <a:t>‹nr.›</a:t>
            </a:fld>
            <a:endParaRPr lang="nl-NL" noProof="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6045"/>
            <a:ext cx="9144000" cy="914400"/>
          </a:xfrm>
          <a:prstGeom prst="rect">
            <a:avLst/>
          </a:prstGeom>
        </p:spPr>
      </p:pic>
      <p:sp>
        <p:nvSpPr>
          <p:cNvPr id="9" name="Titel 8"/>
          <p:cNvSpPr>
            <a:spLocks noGrp="1"/>
          </p:cNvSpPr>
          <p:nvPr>
            <p:ph type="title"/>
          </p:nvPr>
        </p:nvSpPr>
        <p:spPr/>
        <p:txBody>
          <a:bodyPr/>
          <a:lstStyle/>
          <a:p>
            <a:r>
              <a:rPr lang="nl-NL" noProof="0" smtClean="0"/>
              <a:t>Klik om de stijl te bewerken</a:t>
            </a:r>
            <a:endParaRPr lang="nl-NL" noProof="0"/>
          </a:p>
        </p:txBody>
      </p:sp>
      <p:sp>
        <p:nvSpPr>
          <p:cNvPr id="3" name="Tijdelijke aanduiding voor inhoud 2"/>
          <p:cNvSpPr>
            <a:spLocks noGrp="1"/>
          </p:cNvSpPr>
          <p:nvPr>
            <p:ph sz="quarter" idx="11"/>
          </p:nvPr>
        </p:nvSpPr>
        <p:spPr>
          <a:xfrm>
            <a:off x="396000" y="925200"/>
            <a:ext cx="4032000" cy="2415600"/>
          </a:xfrm>
        </p:spPr>
        <p:txBody>
          <a:bodyPr/>
          <a:lstStyle>
            <a:lvl2pPr>
              <a:buClr>
                <a:schemeClr val="accent1"/>
              </a:buClr>
              <a:defRPr/>
            </a:lvl2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jdelijke aanduiding voor inhoud 2"/>
          <p:cNvSpPr>
            <a:spLocks noGrp="1"/>
          </p:cNvSpPr>
          <p:nvPr>
            <p:ph sz="quarter" idx="12"/>
          </p:nvPr>
        </p:nvSpPr>
        <p:spPr>
          <a:xfrm>
            <a:off x="4636800" y="925200"/>
            <a:ext cx="4032000" cy="2415600"/>
          </a:xfrm>
        </p:spPr>
        <p:txBody>
          <a:bodyPr/>
          <a:lstStyle>
            <a:lvl2pPr>
              <a:buClr>
                <a:schemeClr val="accent1"/>
              </a:buClr>
              <a:defRPr/>
            </a:lvl2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Tijdelijke aanduiding voor inhoud 2"/>
          <p:cNvSpPr>
            <a:spLocks noGrp="1"/>
          </p:cNvSpPr>
          <p:nvPr>
            <p:ph sz="quarter" idx="13"/>
          </p:nvPr>
        </p:nvSpPr>
        <p:spPr>
          <a:xfrm>
            <a:off x="396000" y="3549600"/>
            <a:ext cx="4032000" cy="2415600"/>
          </a:xfrm>
        </p:spPr>
        <p:txBody>
          <a:bodyPr/>
          <a:lstStyle>
            <a:lvl2pPr>
              <a:buClr>
                <a:schemeClr val="accent1"/>
              </a:buClr>
              <a:defRPr/>
            </a:lvl2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jdelijke aanduiding voor inhoud 2"/>
          <p:cNvSpPr>
            <a:spLocks noGrp="1"/>
          </p:cNvSpPr>
          <p:nvPr>
            <p:ph sz="quarter" idx="14"/>
          </p:nvPr>
        </p:nvSpPr>
        <p:spPr>
          <a:xfrm>
            <a:off x="4636800" y="3549600"/>
            <a:ext cx="4032000" cy="2415600"/>
          </a:xfrm>
        </p:spPr>
        <p:txBody>
          <a:bodyPr/>
          <a:lstStyle>
            <a:lvl2pPr>
              <a:buClr>
                <a:schemeClr val="accent1"/>
              </a:buClr>
              <a:defRPr/>
            </a:lvl2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18064334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ind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000" y="1062000"/>
            <a:ext cx="8280000" cy="583200"/>
          </a:xfrm>
        </p:spPr>
        <p:txBody>
          <a:bodyPr/>
          <a:lstStyle/>
          <a:p>
            <a:r>
              <a:rPr lang="en-US" smtClean="0"/>
              <a:t>Click to edit Master title style</a:t>
            </a:r>
            <a:endParaRPr lang="de-DE"/>
          </a:p>
        </p:txBody>
      </p:sp>
      <p:sp>
        <p:nvSpPr>
          <p:cNvPr id="3" name="Slide Number Placeholder 2"/>
          <p:cNvSpPr>
            <a:spLocks noGrp="1"/>
          </p:cNvSpPr>
          <p:nvPr>
            <p:ph type="sldNum" sz="quarter" idx="10"/>
          </p:nvPr>
        </p:nvSpPr>
        <p:spPr/>
        <p:txBody>
          <a:bodyPr/>
          <a:lstStyle/>
          <a:p>
            <a:fld id="{F48D44BC-D23E-4643-98F2-CB87C1AD4759}" type="slidenum">
              <a:rPr lang="nl-NL" noProof="0" smtClean="0"/>
              <a:pPr/>
              <a:t>‹nr.›</a:t>
            </a:fld>
            <a:endParaRPr lang="nl-NL" noProof="0"/>
          </a:p>
        </p:txBody>
      </p:sp>
      <p:sp>
        <p:nvSpPr>
          <p:cNvPr id="5" name="Text Placeholder 4"/>
          <p:cNvSpPr>
            <a:spLocks noGrp="1"/>
          </p:cNvSpPr>
          <p:nvPr>
            <p:ph type="body" sz="quarter" idx="11"/>
          </p:nvPr>
        </p:nvSpPr>
        <p:spPr>
          <a:xfrm>
            <a:off x="396000" y="1843200"/>
            <a:ext cx="7920037" cy="1080000"/>
          </a:xfrm>
        </p:spPr>
        <p:txBody>
          <a:bodyPr/>
          <a:lstStyle>
            <a:lvl1pPr>
              <a:lnSpc>
                <a:spcPct val="100000"/>
              </a:lnSpc>
              <a:spcAft>
                <a:spcPts val="1200"/>
              </a:spcAft>
              <a:defRPr b="1" baseline="0"/>
            </a:lvl1pPr>
            <a:lvl2pPr marL="0" indent="0">
              <a:lnSpc>
                <a:spcPts val="2100"/>
              </a:lnSpc>
              <a:spcBef>
                <a:spcPts val="0"/>
              </a:spcBef>
              <a:buNone/>
              <a:defRPr sz="1400" spc="30" baseline="0"/>
            </a:lvl2pPr>
            <a:lvl3pPr marL="0" indent="0">
              <a:lnSpc>
                <a:spcPts val="2100"/>
              </a:lnSpc>
              <a:spcBef>
                <a:spcPts val="0"/>
              </a:spcBef>
              <a:buNone/>
              <a:defRPr sz="1400" spc="30" baseline="0"/>
            </a:lvl3pPr>
            <a:lvl4pPr marL="0" indent="0">
              <a:lnSpc>
                <a:spcPts val="2100"/>
              </a:lnSpc>
              <a:spcBef>
                <a:spcPts val="0"/>
              </a:spcBef>
              <a:buNone/>
              <a:defRPr sz="1400" spc="30" baseline="0"/>
            </a:lvl4pPr>
            <a:lvl5pPr marL="0" indent="0">
              <a:lnSpc>
                <a:spcPts val="2100"/>
              </a:lnSpc>
              <a:spcBef>
                <a:spcPts val="0"/>
              </a:spcBef>
              <a:buNone/>
              <a:defRPr sz="1400" spc="3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7" name="Text Placeholder 6"/>
          <p:cNvSpPr>
            <a:spLocks noGrp="1"/>
          </p:cNvSpPr>
          <p:nvPr>
            <p:ph type="body" sz="quarter" idx="12"/>
          </p:nvPr>
        </p:nvSpPr>
        <p:spPr>
          <a:xfrm>
            <a:off x="396000" y="3970801"/>
            <a:ext cx="7848600" cy="970368"/>
          </a:xfrm>
        </p:spPr>
        <p:txBody>
          <a:bodyPr vert="horz" lIns="0" tIns="0" rIns="0" bIns="0" rtlCol="0">
            <a:noAutofit/>
          </a:bodyPr>
          <a:lstStyle>
            <a:lvl1pPr>
              <a:spcAft>
                <a:spcPts val="0"/>
              </a:spcAft>
              <a:defRPr lang="en-US" b="1" dirty="0" smtClean="0"/>
            </a:lvl1pPr>
            <a:lvl2pPr>
              <a:spcAft>
                <a:spcPts val="0"/>
              </a:spcAft>
              <a:defRPr lang="en-US" sz="1400" spc="30" baseline="0" dirty="0" smtClean="0"/>
            </a:lvl2pPr>
            <a:lvl3pPr>
              <a:defRPr lang="en-US" sz="1400" spc="30" baseline="0" dirty="0" smtClean="0"/>
            </a:lvl3pPr>
            <a:lvl4pPr>
              <a:defRPr lang="en-US" sz="1400" spc="30" baseline="0" dirty="0" smtClean="0"/>
            </a:lvl4pPr>
            <a:lvl5pPr>
              <a:defRPr lang="de-DE" sz="1400" spc="30" baseline="0" dirty="0"/>
            </a:lvl5pPr>
          </a:lstStyle>
          <a:p>
            <a:pPr lvl="0">
              <a:lnSpc>
                <a:spcPct val="100000"/>
              </a:lnSpc>
              <a:spcAft>
                <a:spcPts val="1200"/>
              </a:spcAft>
            </a:pPr>
            <a:r>
              <a:rPr lang="en-US" dirty="0" smtClean="0"/>
              <a:t>Click to edit Master text styles</a:t>
            </a:r>
          </a:p>
          <a:p>
            <a:pPr lvl="1" indent="0">
              <a:lnSpc>
                <a:spcPts val="2100"/>
              </a:lnSpc>
              <a:spcBef>
                <a:spcPts val="0"/>
              </a:spcBef>
              <a:buNone/>
            </a:pPr>
            <a:r>
              <a:rPr lang="en-US" dirty="0" smtClean="0"/>
              <a:t>Second level</a:t>
            </a:r>
          </a:p>
          <a:p>
            <a:pPr marL="0" lvl="2" indent="0">
              <a:lnSpc>
                <a:spcPts val="2100"/>
              </a:lnSpc>
              <a:buNone/>
            </a:pPr>
            <a:r>
              <a:rPr lang="en-US" dirty="0" smtClean="0"/>
              <a:t>Third level</a:t>
            </a:r>
          </a:p>
          <a:p>
            <a:pPr marL="0" lvl="3" indent="0">
              <a:lnSpc>
                <a:spcPts val="2100"/>
              </a:lnSpc>
              <a:buNone/>
            </a:pPr>
            <a:r>
              <a:rPr lang="en-US" dirty="0" smtClean="0"/>
              <a:t>Fourth level</a:t>
            </a:r>
          </a:p>
          <a:p>
            <a:pPr marL="0" lvl="4" indent="0">
              <a:lnSpc>
                <a:spcPts val="2100"/>
              </a:lnSpc>
              <a:buNone/>
            </a:pPr>
            <a:r>
              <a:rPr lang="en-US" dirty="0" smtClean="0"/>
              <a:t>Fifth level</a:t>
            </a:r>
            <a:endParaRPr lang="de-DE" dirty="0"/>
          </a:p>
        </p:txBody>
      </p:sp>
    </p:spTree>
    <p:extLst>
      <p:ext uri="{BB962C8B-B14F-4D97-AF65-F5344CB8AC3E}">
        <p14:creationId xmlns:p14="http://schemas.microsoft.com/office/powerpoint/2010/main" val="7409078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 of opsomming">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smtClean="0"/>
              <a:t>Click to edit Master title style</a:t>
            </a:r>
            <a:endParaRPr lang="nl-NL" noProof="0"/>
          </a:p>
        </p:txBody>
      </p:sp>
      <p:sp>
        <p:nvSpPr>
          <p:cNvPr id="3" name="Content Placeholder 2"/>
          <p:cNvSpPr>
            <a:spLocks noGrp="1"/>
          </p:cNvSpPr>
          <p:nvPr>
            <p:ph idx="1"/>
          </p:nvPr>
        </p:nvSpPr>
        <p:spPr/>
        <p:txBody>
          <a:bodyPr/>
          <a:lstStyle>
            <a:lvl2pPr>
              <a:buClr>
                <a:schemeClr val="accent2"/>
              </a:buClr>
              <a:defRPr/>
            </a:lvl2pPr>
          </a:lstStyle>
          <a:p>
            <a:pPr lvl="0"/>
            <a:r>
              <a:rPr lang="nl-NL" noProof="0" dirty="0" smtClean="0"/>
              <a:t>Click </a:t>
            </a:r>
            <a:r>
              <a:rPr lang="nl-NL" noProof="0" dirty="0" err="1" smtClean="0"/>
              <a:t>to</a:t>
            </a:r>
            <a:r>
              <a:rPr lang="nl-NL" noProof="0" dirty="0" smtClean="0"/>
              <a:t> </a:t>
            </a:r>
            <a:r>
              <a:rPr lang="nl-NL" noProof="0" dirty="0" err="1" smtClean="0"/>
              <a:t>edit</a:t>
            </a:r>
            <a:r>
              <a:rPr lang="nl-NL" noProof="0" dirty="0" smtClean="0"/>
              <a:t> Master </a:t>
            </a:r>
            <a:r>
              <a:rPr lang="nl-NL" noProof="0" dirty="0" err="1" smtClean="0"/>
              <a:t>text</a:t>
            </a:r>
            <a:r>
              <a:rPr lang="nl-NL" noProof="0" dirty="0" smtClean="0"/>
              <a:t> </a:t>
            </a:r>
            <a:r>
              <a:rPr lang="nl-NL" noProof="0" dirty="0" err="1" smtClean="0"/>
              <a:t>styles</a:t>
            </a:r>
            <a:endParaRPr lang="nl-NL" noProof="0" dirty="0" smtClean="0"/>
          </a:p>
          <a:p>
            <a:pPr lvl="1"/>
            <a:r>
              <a:rPr lang="nl-NL" noProof="0" dirty="0" smtClean="0"/>
              <a:t>Second level</a:t>
            </a:r>
          </a:p>
          <a:p>
            <a:pPr lvl="2"/>
            <a:r>
              <a:rPr lang="nl-NL" noProof="0" dirty="0" err="1" smtClean="0"/>
              <a:t>Third</a:t>
            </a:r>
            <a:r>
              <a:rPr lang="nl-NL" noProof="0" dirty="0" smtClean="0"/>
              <a:t> level</a:t>
            </a:r>
          </a:p>
          <a:p>
            <a:pPr lvl="3"/>
            <a:r>
              <a:rPr lang="nl-NL" noProof="0" dirty="0" err="1" smtClean="0"/>
              <a:t>Fourth</a:t>
            </a:r>
            <a:r>
              <a:rPr lang="nl-NL" noProof="0" dirty="0" smtClean="0"/>
              <a:t> level</a:t>
            </a:r>
          </a:p>
          <a:p>
            <a:pPr lvl="4"/>
            <a:r>
              <a:rPr lang="nl-NL" noProof="0" dirty="0" err="1" smtClean="0"/>
              <a:t>Fifth</a:t>
            </a:r>
            <a:r>
              <a:rPr lang="nl-NL" noProof="0" dirty="0" smtClean="0"/>
              <a:t> level</a:t>
            </a:r>
            <a:endParaRPr lang="nl-NL" noProof="0" dirty="0"/>
          </a:p>
        </p:txBody>
      </p:sp>
      <p:sp>
        <p:nvSpPr>
          <p:cNvPr id="7" name="Slide Number Placeholder 6"/>
          <p:cNvSpPr>
            <a:spLocks noGrp="1"/>
          </p:cNvSpPr>
          <p:nvPr>
            <p:ph type="sldNum" sz="quarter" idx="10"/>
          </p:nvPr>
        </p:nvSpPr>
        <p:spPr/>
        <p:txBody>
          <a:bodyPr/>
          <a:lstStyle/>
          <a:p>
            <a:fld id="{F48D44BC-D23E-4643-98F2-CB87C1AD4759}" type="slidenum">
              <a:rPr lang="nl-NL" noProof="0" smtClean="0"/>
              <a:pPr/>
              <a:t>‹nr.›</a:t>
            </a:fld>
            <a:endParaRPr lang="nl-NL" noProof="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6045"/>
            <a:ext cx="9144000" cy="914400"/>
          </a:xfrm>
          <a:prstGeom prst="rect">
            <a:avLst/>
          </a:prstGeom>
        </p:spPr>
      </p:pic>
      <p:sp>
        <p:nvSpPr>
          <p:cNvPr id="6" name="Rounded Rectangle 5"/>
          <p:cNvSpPr/>
          <p:nvPr userDrawn="1"/>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8" name="Rounded Rectangle 7"/>
          <p:cNvSpPr/>
          <p:nvPr userDrawn="1"/>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Tree>
    <p:extLst>
      <p:ext uri="{BB962C8B-B14F-4D97-AF65-F5344CB8AC3E}">
        <p14:creationId xmlns:p14="http://schemas.microsoft.com/office/powerpoint/2010/main" val="7965652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kst of opsomming cyaa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smtClean="0"/>
              <a:t>Click to edit Master title style</a:t>
            </a:r>
            <a:endParaRPr lang="nl-NL" noProof="0"/>
          </a:p>
        </p:txBody>
      </p:sp>
      <p:sp>
        <p:nvSpPr>
          <p:cNvPr id="3" name="Content Placeholder 2"/>
          <p:cNvSpPr>
            <a:spLocks noGrp="1"/>
          </p:cNvSpPr>
          <p:nvPr>
            <p:ph idx="1"/>
          </p:nvPr>
        </p:nvSpPr>
        <p:spPr/>
        <p:txBody>
          <a:bodyPr/>
          <a:lstStyle>
            <a:lvl2pPr>
              <a:buClr>
                <a:schemeClr val="tx2"/>
              </a:buClr>
              <a:defRPr/>
            </a:lvl2p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endParaRPr lang="nl-NL" noProof="0"/>
          </a:p>
        </p:txBody>
      </p:sp>
      <p:sp>
        <p:nvSpPr>
          <p:cNvPr id="7" name="Slide Number Placeholder 6"/>
          <p:cNvSpPr>
            <a:spLocks noGrp="1"/>
          </p:cNvSpPr>
          <p:nvPr>
            <p:ph type="sldNum" sz="quarter" idx="10"/>
          </p:nvPr>
        </p:nvSpPr>
        <p:spPr/>
        <p:txBody>
          <a:bodyPr/>
          <a:lstStyle/>
          <a:p>
            <a:fld id="{F48D44BC-D23E-4643-98F2-CB87C1AD4759}" type="slidenum">
              <a:rPr lang="nl-NL" noProof="0" smtClean="0"/>
              <a:pPr/>
              <a:t>‹nr.›</a:t>
            </a:fld>
            <a:endParaRPr lang="nl-NL" noProof="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6045"/>
            <a:ext cx="9144000" cy="914400"/>
          </a:xfrm>
          <a:prstGeom prst="rect">
            <a:avLst/>
          </a:prstGeom>
        </p:spPr>
      </p:pic>
      <p:sp>
        <p:nvSpPr>
          <p:cNvPr id="6" name="Rounded Rectangle 5"/>
          <p:cNvSpPr/>
          <p:nvPr userDrawn="1"/>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8" name="Rounded Rectangle 7"/>
          <p:cNvSpPr/>
          <p:nvPr userDrawn="1"/>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Tree>
    <p:extLst>
      <p:ext uri="{BB962C8B-B14F-4D97-AF65-F5344CB8AC3E}">
        <p14:creationId xmlns:p14="http://schemas.microsoft.com/office/powerpoint/2010/main" val="36251447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kst of opsomming wit">
    <p:bg>
      <p:bgPr>
        <a:solidFill>
          <a:schemeClr val="bg1"/>
        </a:solidFill>
        <a:effectLst/>
      </p:bgPr>
    </p:bg>
    <p:spTree>
      <p:nvGrpSpPr>
        <p:cNvPr id="1" name=""/>
        <p:cNvGrpSpPr/>
        <p:nvPr/>
      </p:nvGrpSpPr>
      <p:grpSpPr>
        <a:xfrm>
          <a:off x="0" y="0"/>
          <a:ext cx="0" cy="0"/>
          <a:chOff x="0" y="0"/>
          <a:chExt cx="0" cy="0"/>
        </a:xfrm>
      </p:grpSpPr>
      <p:pic>
        <p:nvPicPr>
          <p:cNvPr id="9"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6015"/>
            <a:ext cx="9144000" cy="1154430"/>
          </a:xfrm>
          <a:prstGeom prst="rect">
            <a:avLst/>
          </a:prstGeom>
        </p:spPr>
      </p:pic>
      <p:sp>
        <p:nvSpPr>
          <p:cNvPr id="2" name="Title 1"/>
          <p:cNvSpPr>
            <a:spLocks noGrp="1"/>
          </p:cNvSpPr>
          <p:nvPr>
            <p:ph type="title"/>
          </p:nvPr>
        </p:nvSpPr>
        <p:spPr/>
        <p:txBody>
          <a:bodyPr/>
          <a:lstStyle>
            <a:lvl1pPr>
              <a:defRPr>
                <a:solidFill>
                  <a:schemeClr val="tx1"/>
                </a:solidFill>
              </a:defRPr>
            </a:lvl1pPr>
          </a:lstStyle>
          <a:p>
            <a:r>
              <a:rPr lang="nl-NL" noProof="0" smtClean="0"/>
              <a:t>Click to edit Master title style</a:t>
            </a:r>
            <a:endParaRPr lang="nl-NL" noProof="0"/>
          </a:p>
        </p:txBody>
      </p:sp>
      <p:sp>
        <p:nvSpPr>
          <p:cNvPr id="3" name="Content Placeholder 2"/>
          <p:cNvSpPr>
            <a:spLocks noGrp="1"/>
          </p:cNvSpPr>
          <p:nvPr>
            <p:ph idx="1"/>
          </p:nvPr>
        </p:nvSpPr>
        <p:spPr/>
        <p:txBody>
          <a:bodyPr/>
          <a:lstStyle>
            <a:lvl1pPr>
              <a:defRPr>
                <a:solidFill>
                  <a:schemeClr val="tx1"/>
                </a:solidFill>
              </a:defRPr>
            </a:lvl1pPr>
            <a:lvl2pPr>
              <a:buClr>
                <a:schemeClr val="tx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nl-NL" noProof="0" dirty="0" smtClean="0"/>
              <a:t>Click </a:t>
            </a:r>
            <a:r>
              <a:rPr lang="nl-NL" noProof="0" dirty="0" err="1" smtClean="0"/>
              <a:t>to</a:t>
            </a:r>
            <a:r>
              <a:rPr lang="nl-NL" noProof="0" dirty="0" smtClean="0"/>
              <a:t> </a:t>
            </a:r>
            <a:r>
              <a:rPr lang="nl-NL" noProof="0" dirty="0" err="1" smtClean="0"/>
              <a:t>edit</a:t>
            </a:r>
            <a:r>
              <a:rPr lang="nl-NL" noProof="0" dirty="0" smtClean="0"/>
              <a:t> Master </a:t>
            </a:r>
            <a:r>
              <a:rPr lang="nl-NL" noProof="0" dirty="0" err="1" smtClean="0"/>
              <a:t>text</a:t>
            </a:r>
            <a:r>
              <a:rPr lang="nl-NL" noProof="0" dirty="0" smtClean="0"/>
              <a:t> </a:t>
            </a:r>
            <a:r>
              <a:rPr lang="nl-NL" noProof="0" dirty="0" err="1" smtClean="0"/>
              <a:t>styles</a:t>
            </a:r>
            <a:endParaRPr lang="nl-NL" noProof="0" dirty="0" smtClean="0"/>
          </a:p>
          <a:p>
            <a:pPr lvl="1"/>
            <a:r>
              <a:rPr lang="nl-NL" noProof="0" dirty="0" smtClean="0"/>
              <a:t>Second level</a:t>
            </a:r>
          </a:p>
          <a:p>
            <a:pPr lvl="2"/>
            <a:r>
              <a:rPr lang="nl-NL" noProof="0" dirty="0" err="1" smtClean="0"/>
              <a:t>Third</a:t>
            </a:r>
            <a:r>
              <a:rPr lang="nl-NL" noProof="0" dirty="0" smtClean="0"/>
              <a:t> level</a:t>
            </a:r>
          </a:p>
          <a:p>
            <a:pPr lvl="3"/>
            <a:r>
              <a:rPr lang="nl-NL" noProof="0" dirty="0" err="1" smtClean="0"/>
              <a:t>Fourth</a:t>
            </a:r>
            <a:r>
              <a:rPr lang="nl-NL" noProof="0" dirty="0" smtClean="0"/>
              <a:t> level</a:t>
            </a:r>
          </a:p>
          <a:p>
            <a:pPr lvl="4"/>
            <a:r>
              <a:rPr lang="nl-NL" noProof="0" dirty="0" err="1" smtClean="0"/>
              <a:t>Fifth</a:t>
            </a:r>
            <a:r>
              <a:rPr lang="nl-NL" noProof="0" dirty="0" smtClean="0"/>
              <a:t> level</a:t>
            </a:r>
            <a:endParaRPr lang="nl-NL" noProof="0" dirty="0"/>
          </a:p>
        </p:txBody>
      </p:sp>
      <p:sp>
        <p:nvSpPr>
          <p:cNvPr id="7" name="Slide Number Placeholder 6"/>
          <p:cNvSpPr>
            <a:spLocks noGrp="1"/>
          </p:cNvSpPr>
          <p:nvPr>
            <p:ph type="sldNum" sz="quarter" idx="10"/>
          </p:nvPr>
        </p:nvSpPr>
        <p:spPr/>
        <p:txBody>
          <a:bodyPr/>
          <a:lstStyle/>
          <a:p>
            <a:fld id="{F48D44BC-D23E-4643-98F2-CB87C1AD4759}" type="slidenum">
              <a:rPr lang="nl-NL" noProof="0" smtClean="0"/>
              <a:pPr/>
              <a:t>‹nr.›</a:t>
            </a:fld>
            <a:endParaRPr lang="nl-NL" noProof="0"/>
          </a:p>
        </p:txBody>
      </p:sp>
      <p:sp>
        <p:nvSpPr>
          <p:cNvPr id="6" name="Rounded Rectangle 5"/>
          <p:cNvSpPr/>
          <p:nvPr userDrawn="1"/>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8" name="Rounded Rectangle 7"/>
          <p:cNvSpPr/>
          <p:nvPr userDrawn="1"/>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Tree>
    <p:extLst>
      <p:ext uri="{BB962C8B-B14F-4D97-AF65-F5344CB8AC3E}">
        <p14:creationId xmlns:p14="http://schemas.microsoft.com/office/powerpoint/2010/main" val="42787061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eeldvullende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8D44BC-D23E-4643-98F2-CB87C1AD4759}" type="slidenum">
              <a:rPr lang="nl-NL" smtClean="0"/>
              <a:t>‹nr.›</a:t>
            </a:fld>
            <a:endParaRPr lang="nl-NL"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06015"/>
            <a:ext cx="9144000" cy="1154430"/>
          </a:xfrm>
          <a:prstGeom prst="rect">
            <a:avLst/>
          </a:prstGeom>
        </p:spPr>
      </p:pic>
      <p:sp>
        <p:nvSpPr>
          <p:cNvPr id="6" name="Rounded Rectangle 5"/>
          <p:cNvSpPr/>
          <p:nvPr userDrawn="1"/>
        </p:nvSpPr>
        <p:spPr>
          <a:xfrm>
            <a:off x="-1341339" y="1196752"/>
            <a:ext cx="1215752"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dirty="0" smtClean="0">
                <a:solidFill>
                  <a:schemeClr val="tx2"/>
                </a:solidFill>
                <a:effectLst/>
                <a:latin typeface="+mn-lt"/>
                <a:ea typeface="+mn-ea"/>
                <a:cs typeface="+mn-cs"/>
              </a:rPr>
              <a:t>Zorg ervoor dat de foto groot genoeg is i.v.m. de kwaliteit. Oordeel zelf of de kwaliteit van de foto voldoende is.</a:t>
            </a:r>
            <a:endParaRPr lang="nl-NL" sz="800" noProof="0" dirty="0">
              <a:solidFill>
                <a:schemeClr val="tx2"/>
              </a:solidFill>
            </a:endParaRPr>
          </a:p>
        </p:txBody>
      </p:sp>
      <p:sp>
        <p:nvSpPr>
          <p:cNvPr id="7" name="Rounded Rectangle 6"/>
          <p:cNvSpPr/>
          <p:nvPr userDrawn="1"/>
        </p:nvSpPr>
        <p:spPr>
          <a:xfrm>
            <a:off x="-1353426" y="404664"/>
            <a:ext cx="1215752" cy="6564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dirty="0" smtClean="0">
                <a:solidFill>
                  <a:schemeClr val="tx2"/>
                </a:solidFill>
                <a:effectLst/>
                <a:latin typeface="+mn-lt"/>
                <a:ea typeface="+mn-ea"/>
                <a:cs typeface="+mn-cs"/>
              </a:rPr>
              <a:t>Houd er rekening mee dat de foto automatisch wordt geschaald op 4:3.</a:t>
            </a:r>
            <a:endParaRPr lang="nl-NL" sz="800" noProof="0" dirty="0">
              <a:solidFill>
                <a:schemeClr val="tx2"/>
              </a:solidFill>
            </a:endParaRPr>
          </a:p>
        </p:txBody>
      </p:sp>
    </p:spTree>
    <p:extLst>
      <p:ext uri="{BB962C8B-B14F-4D97-AF65-F5344CB8AC3E}">
        <p14:creationId xmlns:p14="http://schemas.microsoft.com/office/powerpoint/2010/main" val="6081346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met bij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42006"/>
            <a:ext cx="9144000" cy="1714500"/>
          </a:xfrm>
          <a:prstGeom prst="rect">
            <a:avLst/>
          </a:prstGeom>
        </p:spPr>
      </p:pic>
      <p:sp>
        <p:nvSpPr>
          <p:cNvPr id="4" name="Text Placeholder 3"/>
          <p:cNvSpPr>
            <a:spLocks noGrp="1"/>
          </p:cNvSpPr>
          <p:nvPr>
            <p:ph type="body" sz="half" idx="2"/>
          </p:nvPr>
        </p:nvSpPr>
        <p:spPr>
          <a:xfrm>
            <a:off x="396000" y="5284800"/>
            <a:ext cx="7848000" cy="673200"/>
          </a:xfrm>
        </p:spPr>
        <p:txBody>
          <a:bodyPr/>
          <a:lstStyle>
            <a:lvl1pPr marL="0" indent="0" algn="l">
              <a:lnSpc>
                <a:spcPct val="100000"/>
              </a:lnSpc>
              <a:buNone/>
              <a:defRPr sz="2000" b="0" spc="1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noProof="0" smtClean="0"/>
              <a:t>Click to edit Master text styles</a:t>
            </a:r>
          </a:p>
        </p:txBody>
      </p:sp>
      <p:sp>
        <p:nvSpPr>
          <p:cNvPr id="8" name="Slide Number Placeholder 7"/>
          <p:cNvSpPr>
            <a:spLocks noGrp="1"/>
          </p:cNvSpPr>
          <p:nvPr>
            <p:ph type="sldNum" sz="quarter" idx="10"/>
          </p:nvPr>
        </p:nvSpPr>
        <p:spPr/>
        <p:txBody>
          <a:bodyPr/>
          <a:lstStyle/>
          <a:p>
            <a:fld id="{F48D44BC-D23E-4643-98F2-CB87C1AD4759}" type="slidenum">
              <a:rPr lang="nl-NL" noProof="0" smtClean="0"/>
              <a:pPr/>
              <a:t>‹nr.›</a:t>
            </a:fld>
            <a:endParaRPr lang="nl-NL" noProof="0"/>
          </a:p>
        </p:txBody>
      </p:sp>
    </p:spTree>
    <p:extLst>
      <p:ext uri="{BB962C8B-B14F-4D97-AF65-F5344CB8AC3E}">
        <p14:creationId xmlns:p14="http://schemas.microsoft.com/office/powerpoint/2010/main" val="36312430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met bijschrift bov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4" name="Text Placeholder 3"/>
          <p:cNvSpPr>
            <a:spLocks noGrp="1"/>
          </p:cNvSpPr>
          <p:nvPr>
            <p:ph type="body" sz="half" idx="2"/>
          </p:nvPr>
        </p:nvSpPr>
        <p:spPr>
          <a:xfrm>
            <a:off x="396000" y="324000"/>
            <a:ext cx="7848000" cy="673200"/>
          </a:xfrm>
        </p:spPr>
        <p:txBody>
          <a:bodyPr/>
          <a:lstStyle>
            <a:lvl1pPr marL="0" indent="0" algn="l">
              <a:lnSpc>
                <a:spcPct val="100000"/>
              </a:lnSpc>
              <a:buNone/>
              <a:defRPr sz="2000" b="0" spc="1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noProof="0" smtClean="0"/>
              <a:t>Click to edit Master text styles</a:t>
            </a:r>
          </a:p>
        </p:txBody>
      </p:sp>
      <p:sp>
        <p:nvSpPr>
          <p:cNvPr id="8" name="Slide Number Placeholder 7"/>
          <p:cNvSpPr>
            <a:spLocks noGrp="1"/>
          </p:cNvSpPr>
          <p:nvPr>
            <p:ph type="sldNum" sz="quarter" idx="10"/>
          </p:nvPr>
        </p:nvSpPr>
        <p:spPr/>
        <p:txBody>
          <a:bodyPr/>
          <a:lstStyle/>
          <a:p>
            <a:fld id="{F48D44BC-D23E-4643-98F2-CB87C1AD4759}" type="slidenum">
              <a:rPr lang="nl-NL" noProof="0" smtClean="0"/>
              <a:pPr/>
              <a:t>‹nr.›</a:t>
            </a:fld>
            <a:endParaRPr lang="nl-NL" noProof="0"/>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37654"/>
            <a:ext cx="9144000" cy="914400"/>
          </a:xfrm>
          <a:prstGeom prst="rect">
            <a:avLst/>
          </a:prstGeom>
        </p:spPr>
      </p:pic>
    </p:spTree>
    <p:extLst>
      <p:ext uri="{BB962C8B-B14F-4D97-AF65-F5344CB8AC3E}">
        <p14:creationId xmlns:p14="http://schemas.microsoft.com/office/powerpoint/2010/main" val="1177889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iek">
    <p:bg>
      <p:bgPr>
        <a:solidFill>
          <a:schemeClr val="bg1"/>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F48D44BC-D23E-4643-98F2-CB87C1AD4759}" type="slidenum">
              <a:rPr lang="nl-NL" noProof="0" smtClean="0"/>
              <a:pPr/>
              <a:t>‹nr.›</a:t>
            </a:fld>
            <a:endParaRPr lang="nl-NL" noProof="0"/>
          </a:p>
        </p:txBody>
      </p:sp>
      <p:sp>
        <p:nvSpPr>
          <p:cNvPr id="6" name="Chart Placeholder 5"/>
          <p:cNvSpPr>
            <a:spLocks noGrp="1"/>
          </p:cNvSpPr>
          <p:nvPr>
            <p:ph type="chart" sz="quarter" idx="11"/>
          </p:nvPr>
        </p:nvSpPr>
        <p:spPr>
          <a:xfrm>
            <a:off x="388800" y="925200"/>
            <a:ext cx="8280000" cy="5040000"/>
          </a:xfrm>
        </p:spPr>
        <p:txBody>
          <a:bodyPr/>
          <a:lstStyle/>
          <a:p>
            <a:endParaRPr lang="nl-NL" noProof="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14328"/>
            <a:ext cx="9144000" cy="1154430"/>
          </a:xfrm>
          <a:prstGeom prst="rect">
            <a:avLst/>
          </a:prstGeom>
        </p:spPr>
      </p:pic>
    </p:spTree>
    <p:extLst>
      <p:ext uri="{BB962C8B-B14F-4D97-AF65-F5344CB8AC3E}">
        <p14:creationId xmlns:p14="http://schemas.microsoft.com/office/powerpoint/2010/main" val="10110905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ee tekstvakken">
    <p:bg>
      <p:bgPr>
        <a:solidFill>
          <a:schemeClr val="tx2"/>
        </a:solid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F48D44BC-D23E-4643-98F2-CB87C1AD4759}" type="slidenum">
              <a:rPr lang="nl-NL" noProof="0" smtClean="0"/>
              <a:pPr/>
              <a:t>‹nr.›</a:t>
            </a:fld>
            <a:endParaRPr lang="nl-NL" noProof="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6045"/>
            <a:ext cx="9144000" cy="914400"/>
          </a:xfrm>
          <a:prstGeom prst="rect">
            <a:avLst/>
          </a:prstGeom>
        </p:spPr>
      </p:pic>
      <p:sp>
        <p:nvSpPr>
          <p:cNvPr id="9" name="Titel 8"/>
          <p:cNvSpPr>
            <a:spLocks noGrp="1"/>
          </p:cNvSpPr>
          <p:nvPr>
            <p:ph type="title"/>
          </p:nvPr>
        </p:nvSpPr>
        <p:spPr/>
        <p:txBody>
          <a:bodyPr/>
          <a:lstStyle/>
          <a:p>
            <a:r>
              <a:rPr lang="nl-NL" noProof="0" smtClean="0"/>
              <a:t>Klik om de stijl te bewerken</a:t>
            </a:r>
            <a:endParaRPr lang="nl-NL" noProof="0"/>
          </a:p>
        </p:txBody>
      </p:sp>
      <p:sp>
        <p:nvSpPr>
          <p:cNvPr id="3" name="Tijdelijke aanduiding voor inhoud 2"/>
          <p:cNvSpPr>
            <a:spLocks noGrp="1"/>
          </p:cNvSpPr>
          <p:nvPr>
            <p:ph sz="quarter" idx="13"/>
          </p:nvPr>
        </p:nvSpPr>
        <p:spPr>
          <a:xfrm>
            <a:off x="396000" y="925200"/>
            <a:ext cx="4032000" cy="5040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10" name="Tijdelijke aanduiding voor inhoud 2"/>
          <p:cNvSpPr>
            <a:spLocks noGrp="1"/>
          </p:cNvSpPr>
          <p:nvPr>
            <p:ph sz="quarter" idx="14"/>
          </p:nvPr>
        </p:nvSpPr>
        <p:spPr>
          <a:xfrm>
            <a:off x="4636800" y="925200"/>
            <a:ext cx="4032000" cy="5040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8036489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00" y="306000"/>
            <a:ext cx="8280000" cy="583200"/>
          </a:xfrm>
          <a:prstGeom prst="rect">
            <a:avLst/>
          </a:prstGeom>
        </p:spPr>
        <p:txBody>
          <a:bodyPr vert="horz" lIns="0" tIns="0" rIns="0" bIns="0" rtlCol="0" anchor="t" anchorCtr="0">
            <a:noAutofit/>
          </a:bodyPr>
          <a:lstStyle/>
          <a:p>
            <a:r>
              <a:rPr lang="nl-NL" noProof="0" smtClean="0"/>
              <a:t>Click to edit Master title style</a:t>
            </a:r>
            <a:endParaRPr lang="nl-NL" noProof="0"/>
          </a:p>
        </p:txBody>
      </p:sp>
      <p:sp>
        <p:nvSpPr>
          <p:cNvPr id="3" name="Text Placeholder 2"/>
          <p:cNvSpPr>
            <a:spLocks noGrp="1"/>
          </p:cNvSpPr>
          <p:nvPr>
            <p:ph type="body" idx="1"/>
          </p:nvPr>
        </p:nvSpPr>
        <p:spPr>
          <a:xfrm>
            <a:off x="396000" y="1054800"/>
            <a:ext cx="8280000" cy="5040000"/>
          </a:xfrm>
          <a:prstGeom prst="rect">
            <a:avLst/>
          </a:prstGeom>
        </p:spPr>
        <p:txBody>
          <a:bodyPr vert="horz" lIns="0" tIns="0" rIns="0" bIns="0" rtlCol="0">
            <a:noAutofit/>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endParaRPr lang="nl-NL" noProof="0"/>
          </a:p>
        </p:txBody>
      </p:sp>
      <p:sp>
        <p:nvSpPr>
          <p:cNvPr id="6" name="Slide Number Placeholder 5"/>
          <p:cNvSpPr>
            <a:spLocks noGrp="1"/>
          </p:cNvSpPr>
          <p:nvPr>
            <p:ph type="sldNum" sz="quarter" idx="4"/>
          </p:nvPr>
        </p:nvSpPr>
        <p:spPr>
          <a:xfrm>
            <a:off x="396000" y="6054540"/>
            <a:ext cx="586408" cy="365125"/>
          </a:xfrm>
          <a:prstGeom prst="rect">
            <a:avLst/>
          </a:prstGeom>
        </p:spPr>
        <p:txBody>
          <a:bodyPr vert="horz" lIns="0" tIns="0" rIns="0" bIns="0" rtlCol="0" anchor="ctr"/>
          <a:lstStyle>
            <a:lvl1pPr algn="l">
              <a:defRPr sz="1200" b="0">
                <a:solidFill>
                  <a:schemeClr val="bg1"/>
                </a:solidFill>
              </a:defRPr>
            </a:lvl1pPr>
          </a:lstStyle>
          <a:p>
            <a:fld id="{F48D44BC-D23E-4643-98F2-CB87C1AD4759}" type="slidenum">
              <a:rPr lang="nl-NL" noProof="0" smtClean="0"/>
              <a:pPr/>
              <a:t>‹nr.›</a:t>
            </a:fld>
            <a:endParaRPr lang="nl-NL" noProof="0"/>
          </a:p>
        </p:txBody>
      </p:sp>
    </p:spTree>
    <p:extLst>
      <p:ext uri="{BB962C8B-B14F-4D97-AF65-F5344CB8AC3E}">
        <p14:creationId xmlns:p14="http://schemas.microsoft.com/office/powerpoint/2010/main" val="4002587425"/>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50" r:id="rId3"/>
    <p:sldLayoutId id="2147483668" r:id="rId4"/>
    <p:sldLayoutId id="2147483660" r:id="rId5"/>
    <p:sldLayoutId id="2147483657" r:id="rId6"/>
    <p:sldLayoutId id="2147483666" r:id="rId7"/>
    <p:sldLayoutId id="2147483664" r:id="rId8"/>
    <p:sldLayoutId id="2147483652" r:id="rId9"/>
    <p:sldLayoutId id="2147483665" r:id="rId10"/>
    <p:sldLayoutId id="2147483670" r:id="rId11"/>
    <p:sldLayoutId id="2147483671" r:id="rId12"/>
    <p:sldLayoutId id="2147483667" r:id="rId13"/>
  </p:sldLayoutIdLst>
  <p:timing>
    <p:tnLst>
      <p:par>
        <p:cTn id="1" dur="indefinite" restart="never" nodeType="tmRoot"/>
      </p:par>
    </p:tnLst>
  </p:timing>
  <p:txStyles>
    <p:titleStyle>
      <a:lvl1pPr algn="l" defTabSz="914400" rtl="0" eaLnBrk="1" latinLnBrk="0" hangingPunct="1">
        <a:spcBef>
          <a:spcPct val="0"/>
        </a:spcBef>
        <a:buNone/>
        <a:defRPr sz="2800" b="1" kern="1200" spc="0" baseline="0">
          <a:solidFill>
            <a:schemeClr val="bg1"/>
          </a:solidFill>
          <a:latin typeface="+mj-lt"/>
          <a:ea typeface="+mj-ea"/>
          <a:cs typeface="+mj-cs"/>
        </a:defRPr>
      </a:lvl1pPr>
    </p:titleStyle>
    <p:bodyStyle>
      <a:lvl1pPr marL="0" indent="0" algn="l" defTabSz="914400" rtl="0" eaLnBrk="1" latinLnBrk="0" hangingPunct="1">
        <a:lnSpc>
          <a:spcPts val="2800"/>
        </a:lnSpc>
        <a:spcBef>
          <a:spcPts val="0"/>
        </a:spcBef>
        <a:spcAft>
          <a:spcPts val="600"/>
        </a:spcAft>
        <a:buFontTx/>
        <a:buNone/>
        <a:defRPr sz="2000" kern="1200" spc="10" baseline="0">
          <a:solidFill>
            <a:schemeClr val="bg1"/>
          </a:solidFill>
          <a:latin typeface="+mn-lt"/>
          <a:ea typeface="+mn-ea"/>
          <a:cs typeface="+mn-cs"/>
        </a:defRPr>
      </a:lvl1pPr>
      <a:lvl2pPr marL="0" indent="-378000" algn="l" defTabSz="914400" rtl="0" eaLnBrk="1" latinLnBrk="0" hangingPunct="1">
        <a:lnSpc>
          <a:spcPts val="3400"/>
        </a:lnSpc>
        <a:spcBef>
          <a:spcPts val="1200"/>
        </a:spcBef>
        <a:spcAft>
          <a:spcPts val="0"/>
        </a:spcAft>
        <a:buClr>
          <a:schemeClr val="accent2"/>
        </a:buClr>
        <a:buSzPct val="80000"/>
        <a:buFont typeface="Wingdings" pitchFamily="2" charset="2"/>
        <a:buChar char="n"/>
        <a:defRPr sz="2000" kern="1200" spc="0" baseline="0">
          <a:solidFill>
            <a:schemeClr val="bg1"/>
          </a:solidFill>
          <a:latin typeface="+mn-lt"/>
          <a:ea typeface="+mn-ea"/>
          <a:cs typeface="+mn-cs"/>
        </a:defRPr>
      </a:lvl2pPr>
      <a:lvl3pPr marL="669600" indent="-244800" algn="l" defTabSz="914400" rtl="0" eaLnBrk="1" latinLnBrk="0" hangingPunct="1">
        <a:lnSpc>
          <a:spcPts val="3400"/>
        </a:lnSpc>
        <a:spcBef>
          <a:spcPts val="0"/>
        </a:spcBef>
        <a:spcAft>
          <a:spcPts val="0"/>
        </a:spcAft>
        <a:buClr>
          <a:schemeClr val="bg1"/>
        </a:buClr>
        <a:buSzPct val="57000"/>
        <a:buFont typeface="Wingdings" pitchFamily="2" charset="2"/>
        <a:buChar char="n"/>
        <a:defRPr sz="1800" kern="1200" spc="20" baseline="0">
          <a:solidFill>
            <a:schemeClr val="bg1"/>
          </a:solidFill>
          <a:latin typeface="+mn-lt"/>
          <a:ea typeface="+mn-ea"/>
          <a:cs typeface="+mn-cs"/>
        </a:defRPr>
      </a:lvl3pPr>
      <a:lvl4pPr marL="669600" indent="-244800" algn="l" defTabSz="914400" rtl="0" eaLnBrk="1" latinLnBrk="0" hangingPunct="1">
        <a:lnSpc>
          <a:spcPts val="3400"/>
        </a:lnSpc>
        <a:spcBef>
          <a:spcPts val="0"/>
        </a:spcBef>
        <a:spcAft>
          <a:spcPts val="0"/>
        </a:spcAft>
        <a:buClr>
          <a:schemeClr val="bg1"/>
        </a:buClr>
        <a:buSzPct val="57000"/>
        <a:buFont typeface="Wingdings" pitchFamily="2" charset="2"/>
        <a:buChar char="n"/>
        <a:defRPr sz="1800" kern="1200" spc="20" baseline="0">
          <a:solidFill>
            <a:schemeClr val="bg1"/>
          </a:solidFill>
          <a:latin typeface="+mn-lt"/>
          <a:ea typeface="+mn-ea"/>
          <a:cs typeface="+mn-cs"/>
        </a:defRPr>
      </a:lvl4pPr>
      <a:lvl5pPr marL="669600" indent="-244800" algn="l" defTabSz="914400" rtl="0" eaLnBrk="1" latinLnBrk="0" hangingPunct="1">
        <a:lnSpc>
          <a:spcPts val="3400"/>
        </a:lnSpc>
        <a:spcBef>
          <a:spcPts val="0"/>
        </a:spcBef>
        <a:spcAft>
          <a:spcPts val="0"/>
        </a:spcAft>
        <a:buClr>
          <a:schemeClr val="bg1"/>
        </a:buClr>
        <a:buSzPct val="57000"/>
        <a:buFont typeface="Wingdings" pitchFamily="2" charset="2"/>
        <a:buChar char="n"/>
        <a:defRPr sz="1800" kern="1200" spc="2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dirty="0" smtClean="0"/>
              <a:t>Architectuurprincipes en EduStandaard</a:t>
            </a:r>
            <a:endParaRPr lang="nl-NL" dirty="0"/>
          </a:p>
        </p:txBody>
      </p:sp>
      <p:sp>
        <p:nvSpPr>
          <p:cNvPr id="3" name="Subtitle 2"/>
          <p:cNvSpPr>
            <a:spLocks noGrp="1"/>
          </p:cNvSpPr>
          <p:nvPr>
            <p:ph type="subTitle" idx="1"/>
          </p:nvPr>
        </p:nvSpPr>
        <p:spPr/>
        <p:txBody>
          <a:bodyPr/>
          <a:lstStyle/>
          <a:p>
            <a:r>
              <a:rPr lang="nl-NL" dirty="0" smtClean="0"/>
              <a:t>Over de rol van de Architectuurraad en hoe we de principes kunnen laten werken voor het onderwijs.</a:t>
            </a:r>
            <a:endParaRPr lang="nl-NL" dirty="0"/>
          </a:p>
        </p:txBody>
      </p:sp>
      <p:sp>
        <p:nvSpPr>
          <p:cNvPr id="4" name="Text Placeholder 3"/>
          <p:cNvSpPr>
            <a:spLocks noGrp="1"/>
          </p:cNvSpPr>
          <p:nvPr>
            <p:ph type="body" sz="quarter" idx="13"/>
          </p:nvPr>
        </p:nvSpPr>
        <p:spPr/>
        <p:txBody>
          <a:bodyPr/>
          <a:lstStyle/>
          <a:p>
            <a:endParaRPr lang="nl-NL" dirty="0"/>
          </a:p>
        </p:txBody>
      </p:sp>
    </p:spTree>
    <p:extLst>
      <p:ext uri="{BB962C8B-B14F-4D97-AF65-F5344CB8AC3E}">
        <p14:creationId xmlns:p14="http://schemas.microsoft.com/office/powerpoint/2010/main" val="3180031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Privacy als architectuurprincipe (1/3)</a:t>
            </a:r>
            <a:endParaRPr lang="nl-NL" dirty="0"/>
          </a:p>
        </p:txBody>
      </p:sp>
      <p:sp>
        <p:nvSpPr>
          <p:cNvPr id="3" name="Tijdelijke aanduiding voor inhoud 2"/>
          <p:cNvSpPr>
            <a:spLocks noGrp="1"/>
          </p:cNvSpPr>
          <p:nvPr>
            <p:ph idx="1"/>
          </p:nvPr>
        </p:nvSpPr>
        <p:spPr/>
        <p:txBody>
          <a:bodyPr/>
          <a:lstStyle/>
          <a:p>
            <a:r>
              <a:rPr lang="nl-NL" dirty="0"/>
              <a:t>[</a:t>
            </a:r>
            <a:r>
              <a:rPr lang="nl-NL" dirty="0" smtClean="0"/>
              <a:t>NORA, </a:t>
            </a:r>
            <a:r>
              <a:rPr lang="nl-NL" dirty="0"/>
              <a:t>AP26]: “De </a:t>
            </a:r>
            <a:r>
              <a:rPr lang="nl-NL" dirty="0" smtClean="0"/>
              <a:t>afnemer heeft </a:t>
            </a:r>
            <a:r>
              <a:rPr lang="nl-NL" dirty="0"/>
              <a:t>inzage in de eigen informatie en het gebruik er </a:t>
            </a:r>
            <a:r>
              <a:rPr lang="nl-NL" dirty="0" smtClean="0"/>
              <a:t>van”</a:t>
            </a:r>
          </a:p>
          <a:p>
            <a:endParaRPr lang="nl-NL" dirty="0"/>
          </a:p>
          <a:p>
            <a:r>
              <a:rPr lang="nl-NL" dirty="0"/>
              <a:t>[RAO]: “</a:t>
            </a:r>
            <a:r>
              <a:rPr lang="nl-NL" dirty="0" err="1"/>
              <a:t>Terugmelden</a:t>
            </a:r>
            <a:r>
              <a:rPr lang="nl-NL" dirty="0"/>
              <a:t> aan bronhouder</a:t>
            </a:r>
            <a:r>
              <a:rPr lang="nl-NL" dirty="0" smtClean="0"/>
              <a:t>: </a:t>
            </a:r>
            <a:r>
              <a:rPr lang="nl-NL" dirty="0" err="1" smtClean="0"/>
              <a:t>explain</a:t>
            </a:r>
            <a:r>
              <a:rPr lang="nl-NL" dirty="0" smtClean="0"/>
              <a:t> (</a:t>
            </a:r>
            <a:r>
              <a:rPr lang="nl-NL" dirty="0"/>
              <a:t>gehele onderwijsdomein</a:t>
            </a:r>
            <a:r>
              <a:rPr lang="nl-NL" dirty="0" smtClean="0"/>
              <a:t>) </a:t>
            </a:r>
            <a:r>
              <a:rPr lang="nl-NL" dirty="0" smtClean="0">
                <a:sym typeface="Wingdings" pitchFamily="2" charset="2"/>
              </a:rPr>
              <a:t></a:t>
            </a:r>
            <a:r>
              <a:rPr lang="nl-NL" dirty="0" smtClean="0"/>
              <a:t> </a:t>
            </a:r>
            <a:r>
              <a:rPr lang="nl-NL" dirty="0"/>
              <a:t>er zijn thans nog </a:t>
            </a:r>
            <a:r>
              <a:rPr lang="nl-NL" dirty="0" smtClean="0"/>
              <a:t>geen voorzieningen om </a:t>
            </a:r>
            <a:r>
              <a:rPr lang="nl-NL" dirty="0"/>
              <a:t>geconstateerde afwijkingen </a:t>
            </a:r>
            <a:r>
              <a:rPr lang="nl-NL" dirty="0" smtClean="0"/>
              <a:t> in </a:t>
            </a:r>
            <a:r>
              <a:rPr lang="nl-NL" dirty="0"/>
              <a:t>de onderwijsregistraties rechtstreeks </a:t>
            </a:r>
            <a:r>
              <a:rPr lang="nl-NL" dirty="0" smtClean="0"/>
              <a:t>terug te </a:t>
            </a:r>
            <a:r>
              <a:rPr lang="nl-NL" dirty="0"/>
              <a:t>melden aan de eigenlijke bronhouder”</a:t>
            </a:r>
          </a:p>
        </p:txBody>
      </p:sp>
      <p:sp>
        <p:nvSpPr>
          <p:cNvPr id="4" name="Wolkvormige toelichting 3"/>
          <p:cNvSpPr/>
          <p:nvPr/>
        </p:nvSpPr>
        <p:spPr>
          <a:xfrm>
            <a:off x="107504" y="3789040"/>
            <a:ext cx="4824536" cy="1512168"/>
          </a:xfrm>
          <a:prstGeom prst="cloudCallout">
            <a:avLst>
              <a:gd name="adj1" fmla="val 56235"/>
              <a:gd name="adj2" fmla="val 60322"/>
            </a:avLst>
          </a:prstGeom>
        </p:spPr>
        <p:style>
          <a:lnRef idx="1">
            <a:schemeClr val="accent1"/>
          </a:lnRef>
          <a:fillRef idx="2">
            <a:schemeClr val="accent1"/>
          </a:fillRef>
          <a:effectRef idx="1">
            <a:schemeClr val="accent1"/>
          </a:effectRef>
          <a:fontRef idx="minor">
            <a:schemeClr val="dk1"/>
          </a:fontRef>
        </p:style>
        <p:txBody>
          <a:bodyPr rtlCol="0" anchor="ctr"/>
          <a:lstStyle/>
          <a:p>
            <a:r>
              <a:rPr lang="nl-NL" i="1" dirty="0" smtClean="0">
                <a:sym typeface="Wingdings" pitchFamily="2" charset="2"/>
              </a:rPr>
              <a:t>Je mag afwijken van NORA principes, maar je moet het kunnen uitleggen…</a:t>
            </a:r>
            <a:endParaRPr lang="nl-NL" i="1" dirty="0">
              <a:sym typeface="Wingdings" pitchFamily="2" charset="2"/>
            </a:endParaRPr>
          </a:p>
        </p:txBody>
      </p:sp>
      <p:grpSp>
        <p:nvGrpSpPr>
          <p:cNvPr id="5" name="Groep 4"/>
          <p:cNvGrpSpPr/>
          <p:nvPr/>
        </p:nvGrpSpPr>
        <p:grpSpPr>
          <a:xfrm>
            <a:off x="1620367" y="4625260"/>
            <a:ext cx="4175769" cy="1107996"/>
            <a:chOff x="1620367" y="4625260"/>
            <a:chExt cx="4175769" cy="1107996"/>
          </a:xfrm>
        </p:grpSpPr>
        <p:sp>
          <p:nvSpPr>
            <p:cNvPr id="6" name="Tekstvak 5"/>
            <p:cNvSpPr txBox="1"/>
            <p:nvPr/>
          </p:nvSpPr>
          <p:spPr>
            <a:xfrm>
              <a:off x="4860032" y="4625260"/>
              <a:ext cx="936104" cy="1107996"/>
            </a:xfrm>
            <a:prstGeom prst="rect">
              <a:avLst/>
            </a:prstGeom>
            <a:noFill/>
          </p:spPr>
          <p:txBody>
            <a:bodyPr wrap="square" rtlCol="0">
              <a:spAutoFit/>
            </a:bodyPr>
            <a:lstStyle/>
            <a:p>
              <a:r>
                <a:rPr lang="nl-NL"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nl-NL"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kstvak 6"/>
            <p:cNvSpPr txBox="1"/>
            <p:nvPr/>
          </p:nvSpPr>
          <p:spPr>
            <a:xfrm>
              <a:off x="1620367" y="5192898"/>
              <a:ext cx="3527697" cy="400110"/>
            </a:xfrm>
            <a:prstGeom prst="rect">
              <a:avLst/>
            </a:prstGeom>
            <a:noFill/>
          </p:spPr>
          <p:txBody>
            <a:bodyPr wrap="none" rtlCol="0">
              <a:spAutoFit/>
            </a:bodyPr>
            <a:lstStyle/>
            <a:p>
              <a:r>
                <a:rPr lang="nl-NL" sz="2000" spc="10" dirty="0">
                  <a:solidFill>
                    <a:schemeClr val="bg1"/>
                  </a:solidFill>
                  <a:effectLst>
                    <a:glow rad="228600">
                      <a:schemeClr val="accent5">
                        <a:satMod val="175000"/>
                        <a:alpha val="40000"/>
                      </a:schemeClr>
                    </a:glow>
                  </a:effectLst>
                </a:rPr>
                <a:t>Wat betekent dit </a:t>
              </a:r>
              <a:r>
                <a:rPr lang="nl-NL" sz="2000" spc="10" dirty="0" smtClean="0">
                  <a:solidFill>
                    <a:schemeClr val="bg1"/>
                  </a:solidFill>
                  <a:effectLst>
                    <a:glow rad="228600">
                      <a:schemeClr val="accent5">
                        <a:satMod val="175000"/>
                        <a:alpha val="40000"/>
                      </a:schemeClr>
                    </a:glow>
                  </a:effectLst>
                </a:rPr>
                <a:t>procesmatig</a:t>
              </a:r>
              <a:endParaRPr lang="nl-NL" sz="2000" spc="10" dirty="0">
                <a:solidFill>
                  <a:schemeClr val="bg1"/>
                </a:solidFill>
                <a:effectLst>
                  <a:glow rad="228600">
                    <a:schemeClr val="accent5">
                      <a:satMod val="175000"/>
                      <a:alpha val="40000"/>
                    </a:schemeClr>
                  </a:glow>
                </a:effectLst>
              </a:endParaRPr>
            </a:p>
          </p:txBody>
        </p:sp>
      </p:grpSp>
      <p:sp>
        <p:nvSpPr>
          <p:cNvPr id="10" name="Wolkvormige toelichting 9"/>
          <p:cNvSpPr/>
          <p:nvPr/>
        </p:nvSpPr>
        <p:spPr>
          <a:xfrm>
            <a:off x="3779912" y="3356992"/>
            <a:ext cx="4824536" cy="1512168"/>
          </a:xfrm>
          <a:prstGeom prst="cloudCallout">
            <a:avLst>
              <a:gd name="adj1" fmla="val -24243"/>
              <a:gd name="adj2" fmla="val 77067"/>
            </a:avLst>
          </a:prstGeom>
        </p:spPr>
        <p:style>
          <a:lnRef idx="1">
            <a:schemeClr val="accent1"/>
          </a:lnRef>
          <a:fillRef idx="2">
            <a:schemeClr val="accent1"/>
          </a:fillRef>
          <a:effectRef idx="1">
            <a:schemeClr val="accent1"/>
          </a:effectRef>
          <a:fontRef idx="minor">
            <a:schemeClr val="dk1"/>
          </a:fontRef>
        </p:style>
        <p:txBody>
          <a:bodyPr rtlCol="0" anchor="ctr"/>
          <a:lstStyle/>
          <a:p>
            <a:r>
              <a:rPr lang="nl-NL" i="1" dirty="0" smtClean="0">
                <a:sym typeface="Wingdings" pitchFamily="2" charset="2"/>
              </a:rPr>
              <a:t>Wanneer stel je een principe vast en wanneer moet men zich eraan gaan houden?</a:t>
            </a:r>
            <a:endParaRPr lang="nl-NL" i="1" dirty="0">
              <a:sym typeface="Wingdings" pitchFamily="2" charset="2"/>
            </a:endParaRPr>
          </a:p>
        </p:txBody>
      </p:sp>
    </p:spTree>
    <p:extLst>
      <p:ext uri="{BB962C8B-B14F-4D97-AF65-F5344CB8AC3E}">
        <p14:creationId xmlns:p14="http://schemas.microsoft.com/office/powerpoint/2010/main" val="107626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Privacy als </a:t>
            </a:r>
            <a:r>
              <a:rPr lang="nl-NL" dirty="0"/>
              <a:t>architectuurprincipe </a:t>
            </a:r>
            <a:r>
              <a:rPr lang="nl-NL" dirty="0" smtClean="0"/>
              <a:t>(2/3</a:t>
            </a:r>
            <a:r>
              <a:rPr lang="nl-NL" dirty="0"/>
              <a:t>)</a:t>
            </a:r>
          </a:p>
        </p:txBody>
      </p:sp>
      <p:sp>
        <p:nvSpPr>
          <p:cNvPr id="3" name="Tijdelijke aanduiding voor inhoud 2"/>
          <p:cNvSpPr>
            <a:spLocks noGrp="1"/>
          </p:cNvSpPr>
          <p:nvPr>
            <p:ph idx="1"/>
          </p:nvPr>
        </p:nvSpPr>
        <p:spPr/>
        <p:txBody>
          <a:bodyPr/>
          <a:lstStyle/>
          <a:p>
            <a:r>
              <a:rPr lang="nl-NL" dirty="0"/>
              <a:t>[</a:t>
            </a:r>
            <a:r>
              <a:rPr lang="nl-NL" dirty="0" smtClean="0"/>
              <a:t>NORA, </a:t>
            </a:r>
            <a:r>
              <a:rPr lang="nl-NL" dirty="0"/>
              <a:t>AP26]: “De </a:t>
            </a:r>
            <a:r>
              <a:rPr lang="nl-NL" dirty="0" smtClean="0"/>
              <a:t>afnemer heeft </a:t>
            </a:r>
            <a:r>
              <a:rPr lang="nl-NL" dirty="0"/>
              <a:t>inzage in de eigen informatie en het gebruik er </a:t>
            </a:r>
            <a:r>
              <a:rPr lang="nl-NL" dirty="0" smtClean="0"/>
              <a:t>van”</a:t>
            </a:r>
          </a:p>
          <a:p>
            <a:endParaRPr lang="nl-NL" dirty="0"/>
          </a:p>
          <a:p>
            <a:r>
              <a:rPr lang="nl-NL" dirty="0"/>
              <a:t>[RAO]: “</a:t>
            </a:r>
            <a:r>
              <a:rPr lang="nl-NL" dirty="0" err="1"/>
              <a:t>Terugmelden</a:t>
            </a:r>
            <a:r>
              <a:rPr lang="nl-NL" dirty="0"/>
              <a:t> aan bronhouder</a:t>
            </a:r>
            <a:r>
              <a:rPr lang="nl-NL" dirty="0" smtClean="0"/>
              <a:t>: </a:t>
            </a:r>
            <a:r>
              <a:rPr lang="nl-NL" dirty="0" err="1" smtClean="0"/>
              <a:t>explain</a:t>
            </a:r>
            <a:r>
              <a:rPr lang="nl-NL" dirty="0" smtClean="0"/>
              <a:t> (</a:t>
            </a:r>
            <a:r>
              <a:rPr lang="nl-NL" dirty="0"/>
              <a:t>gehele onderwijsdomein</a:t>
            </a:r>
            <a:r>
              <a:rPr lang="nl-NL" dirty="0" smtClean="0"/>
              <a:t>) </a:t>
            </a:r>
            <a:r>
              <a:rPr lang="nl-NL" dirty="0" smtClean="0">
                <a:sym typeface="Wingdings" pitchFamily="2" charset="2"/>
              </a:rPr>
              <a:t></a:t>
            </a:r>
            <a:r>
              <a:rPr lang="nl-NL" dirty="0" smtClean="0"/>
              <a:t> </a:t>
            </a:r>
            <a:r>
              <a:rPr lang="nl-NL" dirty="0"/>
              <a:t>er zijn thans nog </a:t>
            </a:r>
            <a:r>
              <a:rPr lang="nl-NL" dirty="0" smtClean="0"/>
              <a:t>geen voorzieningen om </a:t>
            </a:r>
            <a:r>
              <a:rPr lang="nl-NL" dirty="0"/>
              <a:t>geconstateerde afwijkingen </a:t>
            </a:r>
            <a:r>
              <a:rPr lang="nl-NL" dirty="0" smtClean="0"/>
              <a:t> in </a:t>
            </a:r>
            <a:r>
              <a:rPr lang="nl-NL" dirty="0"/>
              <a:t>de onderwijsregistraties rechtstreeks </a:t>
            </a:r>
            <a:r>
              <a:rPr lang="nl-NL" dirty="0" smtClean="0"/>
              <a:t>terug te </a:t>
            </a:r>
            <a:r>
              <a:rPr lang="nl-NL" dirty="0"/>
              <a:t>melden aan de eigenlijke bronhouder”</a:t>
            </a:r>
          </a:p>
        </p:txBody>
      </p:sp>
      <p:sp>
        <p:nvSpPr>
          <p:cNvPr id="4" name="Wolkvormige toelichting 3"/>
          <p:cNvSpPr/>
          <p:nvPr/>
        </p:nvSpPr>
        <p:spPr>
          <a:xfrm>
            <a:off x="107504" y="3789040"/>
            <a:ext cx="4824536" cy="1512168"/>
          </a:xfrm>
          <a:prstGeom prst="cloudCallout">
            <a:avLst>
              <a:gd name="adj1" fmla="val 56235"/>
              <a:gd name="adj2" fmla="val 60322"/>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r>
              <a:rPr lang="nl-NL" i="1" dirty="0" smtClean="0">
                <a:sym typeface="Wingdings" pitchFamily="2" charset="2"/>
              </a:rPr>
              <a:t>Zijn deze principes wel goed aan elkaar gerelateerd?</a:t>
            </a:r>
          </a:p>
          <a:p>
            <a:r>
              <a:rPr lang="nl-NL" i="1" dirty="0" smtClean="0">
                <a:sym typeface="Wingdings" pitchFamily="2" charset="2"/>
              </a:rPr>
              <a:t>inzage in vs. </a:t>
            </a:r>
            <a:r>
              <a:rPr lang="nl-NL" i="1" dirty="0" err="1" smtClean="0">
                <a:sym typeface="Wingdings" pitchFamily="2" charset="2"/>
              </a:rPr>
              <a:t>terugmelden</a:t>
            </a:r>
            <a:r>
              <a:rPr lang="nl-NL" i="1" dirty="0" smtClean="0">
                <a:sym typeface="Wingdings" pitchFamily="2" charset="2"/>
              </a:rPr>
              <a:t> aan</a:t>
            </a:r>
            <a:endParaRPr lang="nl-NL" i="1" dirty="0">
              <a:sym typeface="Wingdings" pitchFamily="2" charset="2"/>
            </a:endParaRPr>
          </a:p>
        </p:txBody>
      </p:sp>
      <p:grpSp>
        <p:nvGrpSpPr>
          <p:cNvPr id="5" name="Groep 4"/>
          <p:cNvGrpSpPr/>
          <p:nvPr/>
        </p:nvGrpSpPr>
        <p:grpSpPr>
          <a:xfrm>
            <a:off x="1801507" y="4625260"/>
            <a:ext cx="3994629" cy="1107996"/>
            <a:chOff x="1801507" y="4625260"/>
            <a:chExt cx="3994629" cy="1107996"/>
          </a:xfrm>
        </p:grpSpPr>
        <p:sp>
          <p:nvSpPr>
            <p:cNvPr id="6" name="Tekstvak 5"/>
            <p:cNvSpPr txBox="1"/>
            <p:nvPr/>
          </p:nvSpPr>
          <p:spPr>
            <a:xfrm>
              <a:off x="4860032" y="4625260"/>
              <a:ext cx="936104" cy="1107996"/>
            </a:xfrm>
            <a:prstGeom prst="rect">
              <a:avLst/>
            </a:prstGeom>
            <a:noFill/>
          </p:spPr>
          <p:txBody>
            <a:bodyPr wrap="square" rtlCol="0">
              <a:spAutoFit/>
            </a:bodyPr>
            <a:lstStyle/>
            <a:p>
              <a:r>
                <a:rPr lang="nl-NL"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nl-NL"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kstvak 6"/>
            <p:cNvSpPr txBox="1"/>
            <p:nvPr/>
          </p:nvSpPr>
          <p:spPr>
            <a:xfrm>
              <a:off x="1801507" y="5192898"/>
              <a:ext cx="3346557" cy="400110"/>
            </a:xfrm>
            <a:prstGeom prst="rect">
              <a:avLst/>
            </a:prstGeom>
            <a:noFill/>
          </p:spPr>
          <p:txBody>
            <a:bodyPr wrap="none" rtlCol="0">
              <a:spAutoFit/>
            </a:bodyPr>
            <a:lstStyle/>
            <a:p>
              <a:r>
                <a:rPr lang="nl-NL" sz="2000" spc="10" dirty="0">
                  <a:solidFill>
                    <a:schemeClr val="bg1"/>
                  </a:solidFill>
                  <a:effectLst>
                    <a:glow rad="228600">
                      <a:schemeClr val="accent5">
                        <a:satMod val="175000"/>
                        <a:alpha val="40000"/>
                      </a:schemeClr>
                    </a:glow>
                  </a:effectLst>
                </a:rPr>
                <a:t>Wat betekent dit </a:t>
              </a:r>
              <a:r>
                <a:rPr lang="nl-NL" sz="2000" spc="10" dirty="0" smtClean="0">
                  <a:solidFill>
                    <a:schemeClr val="bg1"/>
                  </a:solidFill>
                  <a:effectLst>
                    <a:glow rad="228600">
                      <a:schemeClr val="accent5">
                        <a:satMod val="175000"/>
                        <a:alpha val="40000"/>
                      </a:schemeClr>
                    </a:glow>
                  </a:effectLst>
                </a:rPr>
                <a:t>inhoudelijk</a:t>
              </a:r>
              <a:endParaRPr lang="nl-NL" sz="2000" spc="10" dirty="0">
                <a:solidFill>
                  <a:schemeClr val="bg1"/>
                </a:solidFill>
                <a:effectLst>
                  <a:glow rad="228600">
                    <a:schemeClr val="accent5">
                      <a:satMod val="175000"/>
                      <a:alpha val="40000"/>
                    </a:schemeClr>
                  </a:glow>
                </a:effectLst>
              </a:endParaRPr>
            </a:p>
          </p:txBody>
        </p:sp>
      </p:grpSp>
      <p:sp>
        <p:nvSpPr>
          <p:cNvPr id="10" name="Wolkvormige toelichting 9"/>
          <p:cNvSpPr/>
          <p:nvPr/>
        </p:nvSpPr>
        <p:spPr>
          <a:xfrm>
            <a:off x="3779912" y="3356992"/>
            <a:ext cx="5256584" cy="1656184"/>
          </a:xfrm>
          <a:prstGeom prst="cloudCallout">
            <a:avLst>
              <a:gd name="adj1" fmla="val -22637"/>
              <a:gd name="adj2" fmla="val 76218"/>
            </a:avLst>
          </a:prstGeom>
        </p:spPr>
        <p:style>
          <a:lnRef idx="1">
            <a:schemeClr val="accent1"/>
          </a:lnRef>
          <a:fillRef idx="2">
            <a:schemeClr val="accent1"/>
          </a:fillRef>
          <a:effectRef idx="1">
            <a:schemeClr val="accent1"/>
          </a:effectRef>
          <a:fontRef idx="minor">
            <a:schemeClr val="dk1"/>
          </a:fontRef>
        </p:style>
        <p:txBody>
          <a:bodyPr wrap="none" lIns="0" rIns="0" rtlCol="0" anchor="ctr"/>
          <a:lstStyle/>
          <a:p>
            <a:r>
              <a:rPr lang="nl-NL" i="1" dirty="0" smtClean="0">
                <a:sym typeface="Wingdings" pitchFamily="2" charset="2"/>
              </a:rPr>
              <a:t>Wat is eigen informatie?</a:t>
            </a:r>
          </a:p>
          <a:p>
            <a:r>
              <a:rPr lang="nl-NL" i="1" dirty="0" smtClean="0">
                <a:sym typeface="Wingdings" pitchFamily="2" charset="2"/>
              </a:rPr>
              <a:t>Waar heb je zeggenschap over?</a:t>
            </a:r>
          </a:p>
          <a:p>
            <a:r>
              <a:rPr lang="nl-NL" i="1" dirty="0" smtClean="0">
                <a:sym typeface="Wingdings" pitchFamily="2" charset="2"/>
              </a:rPr>
              <a:t>Over welke informatie hebben we het?</a:t>
            </a:r>
            <a:endParaRPr lang="nl-NL" i="1" dirty="0">
              <a:sym typeface="Wingdings" pitchFamily="2" charset="2"/>
            </a:endParaRPr>
          </a:p>
        </p:txBody>
      </p:sp>
    </p:spTree>
    <p:extLst>
      <p:ext uri="{BB962C8B-B14F-4D97-AF65-F5344CB8AC3E}">
        <p14:creationId xmlns:p14="http://schemas.microsoft.com/office/powerpoint/2010/main" val="69307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Privacy als </a:t>
            </a:r>
            <a:r>
              <a:rPr lang="nl-NL" dirty="0"/>
              <a:t>architectuurprincipe </a:t>
            </a:r>
            <a:r>
              <a:rPr lang="nl-NL" dirty="0" smtClean="0"/>
              <a:t>(3/3</a:t>
            </a:r>
            <a:r>
              <a:rPr lang="nl-NL" dirty="0"/>
              <a:t>)</a:t>
            </a:r>
          </a:p>
        </p:txBody>
      </p:sp>
      <p:sp>
        <p:nvSpPr>
          <p:cNvPr id="3" name="Tijdelijke aanduiding voor inhoud 2"/>
          <p:cNvSpPr>
            <a:spLocks noGrp="1"/>
          </p:cNvSpPr>
          <p:nvPr>
            <p:ph idx="1"/>
          </p:nvPr>
        </p:nvSpPr>
        <p:spPr/>
        <p:txBody>
          <a:bodyPr/>
          <a:lstStyle/>
          <a:p>
            <a:r>
              <a:rPr lang="nl-NL" dirty="0"/>
              <a:t>Er is een fundamentele discussie over privacy nodig </a:t>
            </a:r>
            <a:r>
              <a:rPr lang="nl-NL" dirty="0" smtClean="0"/>
              <a:t>(voor </a:t>
            </a:r>
            <a:r>
              <a:rPr lang="nl-NL" dirty="0"/>
              <a:t>het te </a:t>
            </a:r>
            <a:r>
              <a:rPr lang="nl-NL" dirty="0" smtClean="0"/>
              <a:t>laat is)</a:t>
            </a:r>
            <a:endParaRPr lang="nl-NL" dirty="0"/>
          </a:p>
          <a:p>
            <a:r>
              <a:rPr lang="nl-NL" dirty="0"/>
              <a:t>We moeten uitgaan van privacy </a:t>
            </a:r>
            <a:r>
              <a:rPr lang="nl-NL" dirty="0" err="1"/>
              <a:t>by</a:t>
            </a:r>
            <a:r>
              <a:rPr lang="nl-NL" dirty="0"/>
              <a:t> design</a:t>
            </a:r>
          </a:p>
          <a:p>
            <a:r>
              <a:rPr lang="nl-NL" dirty="0" smtClean="0"/>
              <a:t>Dus moeten </a:t>
            </a:r>
            <a:r>
              <a:rPr lang="nl-NL" dirty="0"/>
              <a:t>kiezen voor: privacy </a:t>
            </a:r>
            <a:r>
              <a:rPr lang="nl-NL" dirty="0" err="1"/>
              <a:t>enhanced</a:t>
            </a:r>
            <a:r>
              <a:rPr lang="nl-NL" dirty="0"/>
              <a:t> </a:t>
            </a:r>
            <a:r>
              <a:rPr lang="nl-NL" dirty="0" err="1"/>
              <a:t>technologies</a:t>
            </a:r>
            <a:endParaRPr lang="nl-NL" dirty="0"/>
          </a:p>
          <a:p>
            <a:r>
              <a:rPr lang="nl-NL" dirty="0"/>
              <a:t>Bijvoorbeeld door gebruik te maken van pseudo </a:t>
            </a:r>
            <a:r>
              <a:rPr lang="nl-NL" dirty="0" err="1"/>
              <a:t>identities</a:t>
            </a:r>
            <a:endParaRPr lang="nl-NL" dirty="0"/>
          </a:p>
          <a:p>
            <a:endParaRPr lang="nl-NL" dirty="0" smtClean="0"/>
          </a:p>
          <a:p>
            <a:r>
              <a:rPr lang="nl-NL" dirty="0" smtClean="0"/>
              <a:t>Een </a:t>
            </a:r>
            <a:r>
              <a:rPr lang="nl-NL" dirty="0"/>
              <a:t>stap </a:t>
            </a:r>
            <a:r>
              <a:rPr lang="nl-NL" dirty="0" smtClean="0"/>
              <a:t>verder / andere </a:t>
            </a:r>
            <a:r>
              <a:rPr lang="nl-NL" dirty="0"/>
              <a:t>invalshoek </a:t>
            </a:r>
            <a:r>
              <a:rPr lang="nl-NL" dirty="0" smtClean="0"/>
              <a:t>is</a:t>
            </a:r>
            <a:r>
              <a:rPr lang="nl-NL" dirty="0"/>
              <a:t> User </a:t>
            </a:r>
            <a:r>
              <a:rPr lang="nl-NL" dirty="0" err="1"/>
              <a:t>Managed</a:t>
            </a:r>
            <a:r>
              <a:rPr lang="nl-NL" dirty="0"/>
              <a:t> Access </a:t>
            </a:r>
          </a:p>
          <a:p>
            <a:endParaRPr lang="nl-NL" dirty="0" smtClean="0"/>
          </a:p>
          <a:p>
            <a:r>
              <a:rPr lang="nl-NL" dirty="0" smtClean="0"/>
              <a:t>Wat </a:t>
            </a:r>
            <a:r>
              <a:rPr lang="nl-NL" dirty="0"/>
              <a:t>zijn de consequenties van </a:t>
            </a:r>
            <a:r>
              <a:rPr lang="nl-NL" dirty="0" smtClean="0"/>
              <a:t>deze keuzes</a:t>
            </a:r>
            <a:r>
              <a:rPr lang="nl-NL" dirty="0"/>
              <a:t>?</a:t>
            </a:r>
          </a:p>
          <a:p>
            <a:endParaRPr lang="nl-NL" dirty="0" smtClean="0"/>
          </a:p>
          <a:p>
            <a:endParaRPr lang="nl-NL" dirty="0" smtClean="0"/>
          </a:p>
          <a:p>
            <a:r>
              <a:rPr lang="nl-NL" dirty="0" smtClean="0"/>
              <a:t>Moeten </a:t>
            </a:r>
            <a:r>
              <a:rPr lang="nl-NL" dirty="0"/>
              <a:t>we hier </a:t>
            </a:r>
            <a:r>
              <a:rPr lang="nl-NL" dirty="0" smtClean="0"/>
              <a:t>aanvullende </a:t>
            </a:r>
            <a:r>
              <a:rPr lang="nl-NL" dirty="0"/>
              <a:t>(technisch) </a:t>
            </a:r>
            <a:r>
              <a:rPr lang="nl-NL" dirty="0" smtClean="0"/>
              <a:t>principes </a:t>
            </a:r>
            <a:r>
              <a:rPr lang="nl-NL" dirty="0"/>
              <a:t>voor opstellen?</a:t>
            </a:r>
          </a:p>
        </p:txBody>
      </p:sp>
    </p:spTree>
    <p:extLst>
      <p:ext uri="{BB962C8B-B14F-4D97-AF65-F5344CB8AC3E}">
        <p14:creationId xmlns:p14="http://schemas.microsoft.com/office/powerpoint/2010/main" val="191577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Kernmodel Onderwijs Informatie</a:t>
            </a:r>
            <a:br>
              <a:rPr lang="nl-NL" dirty="0" smtClean="0"/>
            </a:br>
            <a:r>
              <a:rPr lang="nl-NL" i="1" dirty="0" smtClean="0"/>
              <a:t> t.b.v. NORA principe AP17</a:t>
            </a:r>
            <a:endParaRPr lang="nl-NL" i="1" dirty="0"/>
          </a:p>
        </p:txBody>
      </p:sp>
      <p:sp>
        <p:nvSpPr>
          <p:cNvPr id="3" name="Tijdelijke aanduiding voor inhoud 2"/>
          <p:cNvSpPr>
            <a:spLocks noGrp="1"/>
          </p:cNvSpPr>
          <p:nvPr>
            <p:ph idx="1"/>
          </p:nvPr>
        </p:nvSpPr>
        <p:spPr/>
        <p:txBody>
          <a:bodyPr/>
          <a:lstStyle/>
          <a:p>
            <a:endParaRPr lang="nl-NL" dirty="0" smtClean="0"/>
          </a:p>
          <a:p>
            <a:r>
              <a:rPr lang="nl-NL" dirty="0" smtClean="0"/>
              <a:t>[NORA, AP17]: “De </a:t>
            </a:r>
            <a:r>
              <a:rPr lang="nl-NL" dirty="0"/>
              <a:t>aan de dienst gerelateerde informatieobjecten zijn systematisch beschreven.” </a:t>
            </a:r>
            <a:r>
              <a:rPr lang="nl-NL" dirty="0" smtClean="0"/>
              <a:t>realiseert: </a:t>
            </a:r>
            <a:r>
              <a:rPr lang="nl-NL" dirty="0"/>
              <a:t>Vindbaar, Toegankelijk, </a:t>
            </a:r>
            <a:r>
              <a:rPr lang="nl-NL" dirty="0" smtClean="0"/>
              <a:t>Transparant</a:t>
            </a:r>
          </a:p>
          <a:p>
            <a:endParaRPr lang="nl-NL" dirty="0"/>
          </a:p>
        </p:txBody>
      </p:sp>
      <p:grpSp>
        <p:nvGrpSpPr>
          <p:cNvPr id="4" name="Groep 3"/>
          <p:cNvGrpSpPr/>
          <p:nvPr/>
        </p:nvGrpSpPr>
        <p:grpSpPr>
          <a:xfrm>
            <a:off x="2699792" y="3501008"/>
            <a:ext cx="1872208" cy="1416675"/>
            <a:chOff x="569850" y="2204864"/>
            <a:chExt cx="5946366" cy="4499537"/>
          </a:xfrm>
        </p:grpSpPr>
        <p:sp>
          <p:nvSpPr>
            <p:cNvPr id="5" name="Afgeronde rechthoek 4"/>
            <p:cNvSpPr/>
            <p:nvPr/>
          </p:nvSpPr>
          <p:spPr>
            <a:xfrm>
              <a:off x="641858" y="2204864"/>
              <a:ext cx="5874358" cy="4499537"/>
            </a:xfrm>
            <a:prstGeom prst="roundRect">
              <a:avLst>
                <a:gd name="adj" fmla="val 2943"/>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Tijdelijke aanduiding voor inhoud 3"/>
            <p:cNvPicPr>
              <a:picLocks noChangeAspect="1"/>
            </p:cNvPicPr>
            <p:nvPr/>
          </p:nvPicPr>
          <p:blipFill rotWithShape="1">
            <a:blip r:embed="rId3" cstate="print">
              <a:clrChange>
                <a:clrFrom>
                  <a:srgbClr val="FFFFFF"/>
                </a:clrFrom>
                <a:clrTo>
                  <a:srgbClr val="FFFFFF">
                    <a:alpha val="0"/>
                  </a:srgbClr>
                </a:clrTo>
              </a:clrChange>
            </a:blip>
            <a:srcRect l="16049" t="3235" r="15896" b="5216"/>
            <a:stretch/>
          </p:blipFill>
          <p:spPr bwMode="auto">
            <a:xfrm>
              <a:off x="569850" y="2204864"/>
              <a:ext cx="5946366" cy="4499537"/>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15480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ym typeface="Wingdings" pitchFamily="2" charset="2"/>
              </a:rPr>
              <a:t>…niet vandaag</a:t>
            </a:r>
            <a:endParaRPr lang="nl-NL" dirty="0"/>
          </a:p>
        </p:txBody>
      </p:sp>
    </p:spTree>
    <p:extLst>
      <p:ext uri="{BB962C8B-B14F-4D97-AF65-F5344CB8AC3E}">
        <p14:creationId xmlns:p14="http://schemas.microsoft.com/office/powerpoint/2010/main" val="4117625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Short list / Long list</a:t>
            </a:r>
            <a:endParaRPr lang="nl-NL" dirty="0"/>
          </a:p>
        </p:txBody>
      </p:sp>
      <p:sp>
        <p:nvSpPr>
          <p:cNvPr id="4" name="Tijdelijke aanduiding voor inhoud 2"/>
          <p:cNvSpPr>
            <a:spLocks noGrp="1"/>
          </p:cNvSpPr>
          <p:nvPr>
            <p:ph idx="1"/>
          </p:nvPr>
        </p:nvSpPr>
        <p:spPr>
          <a:xfrm>
            <a:off x="396000" y="1054800"/>
            <a:ext cx="8280000" cy="5040000"/>
          </a:xfrm>
        </p:spPr>
        <p:txBody>
          <a:bodyPr/>
          <a:lstStyle/>
          <a:p>
            <a:r>
              <a:rPr lang="nl-NL" dirty="0" smtClean="0"/>
              <a:t>- Principes over privacy</a:t>
            </a:r>
          </a:p>
          <a:p>
            <a:r>
              <a:rPr lang="nl-NL" dirty="0"/>
              <a:t>- Principes over</a:t>
            </a:r>
            <a:r>
              <a:rPr lang="nl-NL" dirty="0" smtClean="0"/>
              <a:t> zeggenschap</a:t>
            </a:r>
          </a:p>
          <a:p>
            <a:r>
              <a:rPr lang="nl-NL" dirty="0" smtClean="0"/>
              <a:t>- Principes over informatiehuishouding</a:t>
            </a:r>
          </a:p>
          <a:p>
            <a:r>
              <a:rPr lang="nl-NL" dirty="0"/>
              <a:t>	</a:t>
            </a:r>
            <a:r>
              <a:rPr lang="nl-NL" dirty="0" smtClean="0"/>
              <a:t>- “systematisch beschreven” </a:t>
            </a:r>
            <a:r>
              <a:rPr lang="nl-NL" dirty="0" smtClean="0">
                <a:sym typeface="Wingdings" pitchFamily="2" charset="2"/>
              </a:rPr>
              <a:t> w</a:t>
            </a:r>
            <a:r>
              <a:rPr lang="nl-NL" dirty="0" smtClean="0"/>
              <a:t>erken volgens KOI </a:t>
            </a:r>
          </a:p>
          <a:p>
            <a:r>
              <a:rPr lang="nl-NL" dirty="0"/>
              <a:t>	</a:t>
            </a:r>
            <a:r>
              <a:rPr lang="nl-NL" dirty="0" smtClean="0"/>
              <a:t>- enkelvoudige opslag, meervoudig gebruik</a:t>
            </a:r>
          </a:p>
          <a:p>
            <a:r>
              <a:rPr lang="nl-NL" dirty="0" smtClean="0"/>
              <a:t>- </a:t>
            </a:r>
            <a:r>
              <a:rPr lang="nl-NL" dirty="0"/>
              <a:t>Principes over </a:t>
            </a:r>
            <a:r>
              <a:rPr lang="nl-NL" dirty="0" smtClean="0"/>
              <a:t>…</a:t>
            </a:r>
            <a:endParaRPr lang="nl-NL" dirty="0"/>
          </a:p>
          <a:p>
            <a:endParaRPr lang="nl-NL" dirty="0" smtClean="0"/>
          </a:p>
          <a:p>
            <a:endParaRPr lang="nl-NL" dirty="0" smtClean="0"/>
          </a:p>
          <a:p>
            <a:pPr algn="ctr"/>
            <a:r>
              <a:rPr lang="nl-NL" sz="3200" b="1" dirty="0"/>
              <a:t>Welke principes willen we </a:t>
            </a:r>
            <a:r>
              <a:rPr lang="nl-NL" sz="3200" b="1" i="1" dirty="0"/>
              <a:t>indienen</a:t>
            </a:r>
            <a:r>
              <a:rPr lang="nl-NL" sz="3200" b="1" dirty="0" smtClean="0"/>
              <a:t>?</a:t>
            </a:r>
          </a:p>
          <a:p>
            <a:pPr algn="ctr"/>
            <a:r>
              <a:rPr lang="nl-NL" sz="3200" b="1" dirty="0" smtClean="0"/>
              <a:t>… en wanneer…</a:t>
            </a:r>
            <a:endParaRPr lang="nl-NL" sz="3200" b="1" dirty="0"/>
          </a:p>
          <a:p>
            <a:pPr algn="ctr"/>
            <a:r>
              <a:rPr lang="nl-NL" sz="3200" b="1" dirty="0" smtClean="0"/>
              <a:t>	</a:t>
            </a:r>
            <a:endParaRPr lang="nl-NL" sz="3200" b="1" dirty="0"/>
          </a:p>
        </p:txBody>
      </p:sp>
    </p:spTree>
    <p:extLst>
      <p:ext uri="{BB962C8B-B14F-4D97-AF65-F5344CB8AC3E}">
        <p14:creationId xmlns:p14="http://schemas.microsoft.com/office/powerpoint/2010/main" val="1928722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Check list (criteria)</a:t>
            </a:r>
            <a:endParaRPr lang="nl-NL" dirty="0"/>
          </a:p>
        </p:txBody>
      </p:sp>
      <p:sp>
        <p:nvSpPr>
          <p:cNvPr id="3" name="Tijdelijke aanduiding voor inhoud 2"/>
          <p:cNvSpPr>
            <a:spLocks noGrp="1"/>
          </p:cNvSpPr>
          <p:nvPr>
            <p:ph idx="1"/>
          </p:nvPr>
        </p:nvSpPr>
        <p:spPr/>
        <p:txBody>
          <a:bodyPr/>
          <a:lstStyle/>
          <a:p>
            <a:r>
              <a:rPr lang="nl-NL" dirty="0"/>
              <a:t>Enkele criteria voor principes:</a:t>
            </a:r>
          </a:p>
          <a:p>
            <a:pPr marL="342900" indent="-342900">
              <a:buFontTx/>
              <a:buChar char="-"/>
            </a:pPr>
            <a:r>
              <a:rPr lang="nl-NL" dirty="0"/>
              <a:t>Werkingsgebied van principes moet duidelijk zijn</a:t>
            </a:r>
          </a:p>
          <a:p>
            <a:pPr marL="342900" indent="-342900">
              <a:buFontTx/>
              <a:buChar char="-"/>
            </a:pPr>
            <a:r>
              <a:rPr lang="nl-NL" dirty="0"/>
              <a:t>Voldoende draagvlak in het onderwijsdomein + consensus in de AR</a:t>
            </a:r>
          </a:p>
          <a:p>
            <a:pPr marL="342900" indent="-342900">
              <a:buFontTx/>
              <a:buChar char="-"/>
            </a:pPr>
            <a:r>
              <a:rPr lang="nl-NL" dirty="0"/>
              <a:t>Samenhang:	</a:t>
            </a:r>
          </a:p>
          <a:p>
            <a:pPr marL="719138" indent="-342900">
              <a:buFontTx/>
              <a:buChar char="-"/>
            </a:pPr>
            <a:r>
              <a:rPr lang="nl-NL" dirty="0"/>
              <a:t>Principes mogen elkaar niet tegenspreken</a:t>
            </a:r>
          </a:p>
          <a:p>
            <a:pPr marL="719138" indent="-342900">
              <a:buFontTx/>
              <a:buChar char="-"/>
            </a:pPr>
            <a:r>
              <a:rPr lang="nl-NL" dirty="0"/>
              <a:t>Waar mogelijk principes aan elkaar relateren (bijv. “realiseert”)</a:t>
            </a:r>
          </a:p>
          <a:p>
            <a:endParaRPr lang="nl-NL" dirty="0" smtClean="0"/>
          </a:p>
          <a:p>
            <a:endParaRPr lang="nl-NL" dirty="0" smtClean="0"/>
          </a:p>
          <a:p>
            <a:pPr algn="ctr"/>
            <a:r>
              <a:rPr lang="nl-NL" sz="3200" b="1" dirty="0" smtClean="0"/>
              <a:t>Welke zijn er nog meer?	</a:t>
            </a:r>
            <a:endParaRPr lang="nl-NL" sz="3200" b="1" dirty="0"/>
          </a:p>
        </p:txBody>
      </p:sp>
    </p:spTree>
    <p:extLst>
      <p:ext uri="{BB962C8B-B14F-4D97-AF65-F5344CB8AC3E}">
        <p14:creationId xmlns:p14="http://schemas.microsoft.com/office/powerpoint/2010/main" val="2079934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Principes “mappen”</a:t>
            </a:r>
            <a:endParaRPr lang="nl-NL" dirty="0"/>
          </a:p>
        </p:txBody>
      </p:sp>
      <p:sp>
        <p:nvSpPr>
          <p:cNvPr id="3" name="Tijdelijke aanduiding voor inhoud 2"/>
          <p:cNvSpPr>
            <a:spLocks noGrp="1"/>
          </p:cNvSpPr>
          <p:nvPr>
            <p:ph idx="1"/>
          </p:nvPr>
        </p:nvSpPr>
        <p:spPr/>
        <p:txBody>
          <a:bodyPr/>
          <a:lstStyle/>
          <a:p>
            <a:r>
              <a:rPr lang="nl-NL" dirty="0" smtClean="0"/>
              <a:t>Principes uit verschillende referentiearchitecturen…</a:t>
            </a:r>
          </a:p>
          <a:p>
            <a:pPr marL="342900" indent="-342900">
              <a:buFont typeface="Arial" pitchFamily="34" charset="0"/>
              <a:buChar char="•"/>
            </a:pPr>
            <a:r>
              <a:rPr lang="nl-NL" dirty="0" smtClean="0"/>
              <a:t>Op welke laag kan je ze plotten?</a:t>
            </a:r>
          </a:p>
          <a:p>
            <a:endParaRPr lang="nl-NL" dirty="0" smtClean="0"/>
          </a:p>
          <a:p>
            <a:endParaRPr lang="nl-NL" dirty="0"/>
          </a:p>
          <a:p>
            <a:endParaRPr lang="nl-NL" dirty="0" smtClean="0"/>
          </a:p>
          <a:p>
            <a:endParaRPr lang="nl-NL" dirty="0"/>
          </a:p>
          <a:p>
            <a:pPr marL="342900" indent="-342900">
              <a:buFont typeface="Arial" pitchFamily="34" charset="0"/>
              <a:buChar char="•"/>
            </a:pPr>
            <a:r>
              <a:rPr lang="nl-NL" dirty="0" smtClean="0"/>
              <a:t>Hoe verhouden de principes zich tot elkaar?</a:t>
            </a:r>
          </a:p>
          <a:p>
            <a:endParaRPr lang="nl-NL" dirty="0"/>
          </a:p>
          <a:p>
            <a:r>
              <a:rPr lang="nl-NL" b="1" dirty="0" smtClean="0"/>
              <a:t>Voordelen: </a:t>
            </a:r>
            <a:r>
              <a:rPr lang="nl-NL" sz="1800" i="1" dirty="0" smtClean="0"/>
              <a:t>(waarom zouden we überhaupt principes mappen…)</a:t>
            </a:r>
            <a:endParaRPr lang="nl-NL" i="1" dirty="0" smtClean="0"/>
          </a:p>
          <a:p>
            <a:pPr marL="342900" indent="-342900">
              <a:buFont typeface="Arial" pitchFamily="34" charset="0"/>
              <a:buChar char="•"/>
            </a:pPr>
            <a:r>
              <a:rPr lang="nl-NL" dirty="0" smtClean="0"/>
              <a:t>Zijn onze (…) principes compleet, up-to-date, (her)bruikbaar?</a:t>
            </a:r>
          </a:p>
        </p:txBody>
      </p:sp>
      <p:pic>
        <p:nvPicPr>
          <p:cNvPr id="1026" name="Picture 2" descr="http://geostandards.geonovum.nl/images/thumb/8/8a/Nora.h1.jpg/450px-Nora.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060848"/>
            <a:ext cx="1944216" cy="14516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3.wikia.nocookie.net/__cb20091115124702/hpw/nl/images/1/1c/NORA_framewo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6550" y="2046919"/>
            <a:ext cx="1800200" cy="147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31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par>
                                <p:cTn id="17" presetID="10"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Om terug te komen op… </a:t>
            </a:r>
            <a:r>
              <a:rPr lang="nl-NL" sz="2400" i="1" dirty="0" smtClean="0"/>
              <a:t>de vragen in je achterhoofd</a:t>
            </a:r>
            <a:endParaRPr lang="nl-NL" i="1" dirty="0"/>
          </a:p>
        </p:txBody>
      </p:sp>
      <p:sp>
        <p:nvSpPr>
          <p:cNvPr id="5" name="Tijdelijke aanduiding voor inhoud 4"/>
          <p:cNvSpPr>
            <a:spLocks noGrp="1"/>
          </p:cNvSpPr>
          <p:nvPr>
            <p:ph idx="1"/>
          </p:nvPr>
        </p:nvSpPr>
        <p:spPr/>
        <p:txBody>
          <a:bodyPr/>
          <a:lstStyle/>
          <a:p>
            <a:r>
              <a:rPr lang="nl-NL" dirty="0" smtClean="0"/>
              <a:t>Waarom willen we principes … (opstellen </a:t>
            </a:r>
            <a:r>
              <a:rPr lang="nl-NL" dirty="0" smtClean="0">
                <a:sym typeface="Wingdings" pitchFamily="2" charset="2"/>
              </a:rPr>
              <a:t> gebruiken)</a:t>
            </a:r>
          </a:p>
          <a:p>
            <a:pPr marL="342900" indent="-342900">
              <a:buFontTx/>
              <a:buChar char="-"/>
            </a:pPr>
            <a:r>
              <a:rPr lang="nl-NL" dirty="0" smtClean="0">
                <a:sym typeface="Wingdings" pitchFamily="2" charset="2"/>
              </a:rPr>
              <a:t>Waarom </a:t>
            </a:r>
            <a:r>
              <a:rPr lang="nl-NL" dirty="0">
                <a:sym typeface="Wingdings" pitchFamily="2" charset="2"/>
              </a:rPr>
              <a:t>zijn principes </a:t>
            </a:r>
            <a:r>
              <a:rPr lang="nl-NL" dirty="0" smtClean="0">
                <a:sym typeface="Wingdings" pitchFamily="2" charset="2"/>
              </a:rPr>
              <a:t>belangrijk</a:t>
            </a:r>
          </a:p>
          <a:p>
            <a:pPr marL="342900" indent="-342900">
              <a:buFontTx/>
              <a:buChar char="-"/>
            </a:pPr>
            <a:r>
              <a:rPr lang="nl-NL" dirty="0" smtClean="0">
                <a:sym typeface="Wingdings" pitchFamily="2" charset="2"/>
              </a:rPr>
              <a:t>Wat </a:t>
            </a:r>
            <a:r>
              <a:rPr lang="nl-NL" dirty="0">
                <a:sym typeface="Wingdings" pitchFamily="2" charset="2"/>
              </a:rPr>
              <a:t>gaat er mis als we die niet hebben &amp; </a:t>
            </a:r>
            <a:r>
              <a:rPr lang="nl-NL" dirty="0" smtClean="0">
                <a:sym typeface="Wingdings" pitchFamily="2" charset="2"/>
              </a:rPr>
              <a:t>hanteren</a:t>
            </a:r>
          </a:p>
          <a:p>
            <a:endParaRPr lang="nl-NL" dirty="0" smtClean="0">
              <a:sym typeface="Wingdings" pitchFamily="2" charset="2"/>
            </a:endParaRPr>
          </a:p>
          <a:p>
            <a:r>
              <a:rPr lang="nl-NL" dirty="0" smtClean="0">
                <a:sym typeface="Wingdings" pitchFamily="2" charset="2"/>
              </a:rPr>
              <a:t>Waarom willen </a:t>
            </a:r>
            <a:r>
              <a:rPr lang="nl-NL" b="1" i="1" dirty="0" smtClean="0">
                <a:sym typeface="Wingdings" pitchFamily="2" charset="2"/>
              </a:rPr>
              <a:t>wij</a:t>
            </a:r>
            <a:r>
              <a:rPr lang="nl-NL" dirty="0" smtClean="0">
                <a:sym typeface="Wingdings" pitchFamily="2" charset="2"/>
              </a:rPr>
              <a:t> principes … (de Architectuurraad van EduStandaard)</a:t>
            </a:r>
          </a:p>
          <a:p>
            <a:endParaRPr lang="nl-NL" dirty="0" smtClean="0">
              <a:sym typeface="Wingdings" pitchFamily="2" charset="2"/>
            </a:endParaRPr>
          </a:p>
          <a:p>
            <a:endParaRPr lang="nl-NL" dirty="0">
              <a:sym typeface="Wingdings" pitchFamily="2" charset="2"/>
            </a:endParaRPr>
          </a:p>
          <a:p>
            <a:endParaRPr lang="nl-NL" dirty="0" smtClean="0">
              <a:sym typeface="Wingdings" pitchFamily="2" charset="2"/>
            </a:endParaRPr>
          </a:p>
          <a:p>
            <a:r>
              <a:rPr lang="nl-NL" dirty="0" smtClean="0">
                <a:sym typeface="Wingdings" pitchFamily="2" charset="2"/>
              </a:rPr>
              <a:t>Hoe maken we architectuurprincipes praktisch bruikbaar?</a:t>
            </a:r>
          </a:p>
          <a:p>
            <a:endParaRPr lang="nl-NL" dirty="0" smtClean="0">
              <a:sym typeface="Wingdings" pitchFamily="2" charset="2"/>
            </a:endParaRPr>
          </a:p>
        </p:txBody>
      </p:sp>
      <p:sp>
        <p:nvSpPr>
          <p:cNvPr id="2" name="Toelichting met afgeronde rechthoek 1"/>
          <p:cNvSpPr/>
          <p:nvPr/>
        </p:nvSpPr>
        <p:spPr>
          <a:xfrm>
            <a:off x="4487822" y="1592086"/>
            <a:ext cx="1656184" cy="612648"/>
          </a:xfrm>
          <a:prstGeom prst="wedgeRoundRectCallout">
            <a:avLst>
              <a:gd name="adj1" fmla="val -108580"/>
              <a:gd name="adj2" fmla="val -8941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dirty="0" smtClean="0"/>
              <a:t>richting</a:t>
            </a:r>
            <a:endParaRPr lang="nl-NL" dirty="0"/>
          </a:p>
        </p:txBody>
      </p:sp>
      <p:sp>
        <p:nvSpPr>
          <p:cNvPr id="6" name="Toelichting met afgeronde rechthoek 5"/>
          <p:cNvSpPr/>
          <p:nvPr/>
        </p:nvSpPr>
        <p:spPr>
          <a:xfrm>
            <a:off x="2267744" y="1898787"/>
            <a:ext cx="1656184" cy="612648"/>
          </a:xfrm>
          <a:prstGeom prst="wedgeRoundRectCallout">
            <a:avLst>
              <a:gd name="adj1" fmla="val 37335"/>
              <a:gd name="adj2" fmla="val -13206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dirty="0" smtClean="0"/>
              <a:t>samenhang</a:t>
            </a:r>
            <a:endParaRPr lang="nl-NL" dirty="0"/>
          </a:p>
        </p:txBody>
      </p:sp>
      <p:sp>
        <p:nvSpPr>
          <p:cNvPr id="7" name="Toelichting met afgeronde rechthoek 6"/>
          <p:cNvSpPr/>
          <p:nvPr/>
        </p:nvSpPr>
        <p:spPr>
          <a:xfrm>
            <a:off x="1763688" y="3501008"/>
            <a:ext cx="1656184" cy="612648"/>
          </a:xfrm>
          <a:prstGeom prst="wedgeRoundRectCallout">
            <a:avLst>
              <a:gd name="adj1" fmla="val -16890"/>
              <a:gd name="adj2" fmla="val -11873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dirty="0" smtClean="0"/>
              <a:t>expertise</a:t>
            </a:r>
            <a:endParaRPr lang="nl-NL" dirty="0"/>
          </a:p>
        </p:txBody>
      </p:sp>
      <p:sp>
        <p:nvSpPr>
          <p:cNvPr id="8" name="Toelichting met afgeronde rechthoek 7"/>
          <p:cNvSpPr/>
          <p:nvPr/>
        </p:nvSpPr>
        <p:spPr>
          <a:xfrm>
            <a:off x="3111353" y="3356992"/>
            <a:ext cx="1656184" cy="612648"/>
          </a:xfrm>
          <a:prstGeom prst="wedgeRoundRectCallout">
            <a:avLst>
              <a:gd name="adj1" fmla="val -103651"/>
              <a:gd name="adj2" fmla="val -10007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dirty="0" smtClean="0"/>
              <a:t>overzicht</a:t>
            </a:r>
            <a:endParaRPr lang="nl-NL" dirty="0"/>
          </a:p>
        </p:txBody>
      </p:sp>
      <p:sp>
        <p:nvSpPr>
          <p:cNvPr id="3" name="Wolkvormige toelichting 2"/>
          <p:cNvSpPr/>
          <p:nvPr/>
        </p:nvSpPr>
        <p:spPr>
          <a:xfrm>
            <a:off x="1979712" y="5013176"/>
            <a:ext cx="3672408" cy="1260720"/>
          </a:xfrm>
          <a:prstGeom prst="cloudCallout">
            <a:avLst>
              <a:gd name="adj1" fmla="val 31633"/>
              <a:gd name="adj2" fmla="val -6313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dirty="0" smtClean="0"/>
              <a:t>Was dit praktisch genoeg?</a:t>
            </a:r>
            <a:endParaRPr lang="nl-NL" dirty="0"/>
          </a:p>
        </p:txBody>
      </p:sp>
    </p:spTree>
    <p:extLst>
      <p:ext uri="{BB962C8B-B14F-4D97-AF65-F5344CB8AC3E}">
        <p14:creationId xmlns:p14="http://schemas.microsoft.com/office/powerpoint/2010/main" val="3897817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Bedankt voor uw aandacht!</a:t>
            </a:r>
            <a:endParaRPr lang="de-DE" dirty="0"/>
          </a:p>
        </p:txBody>
      </p:sp>
      <p:sp>
        <p:nvSpPr>
          <p:cNvPr id="3" name="Text Placeholder 2"/>
          <p:cNvSpPr>
            <a:spLocks noGrp="1"/>
          </p:cNvSpPr>
          <p:nvPr>
            <p:ph type="body" sz="quarter" idx="11"/>
          </p:nvPr>
        </p:nvSpPr>
        <p:spPr/>
        <p:txBody>
          <a:bodyPr/>
          <a:lstStyle/>
          <a:p>
            <a:r>
              <a:rPr lang="de-DE" dirty="0"/>
              <a:t>Jeroen Hamers </a:t>
            </a:r>
            <a:r>
              <a:rPr lang="de-DE" b="0" dirty="0"/>
              <a:t>– </a:t>
            </a:r>
            <a:r>
              <a:rPr lang="de-DE" b="0" dirty="0" err="1"/>
              <a:t>standaardisatie</a:t>
            </a:r>
            <a:r>
              <a:rPr lang="de-DE" b="0" dirty="0"/>
              <a:t> expert </a:t>
            </a:r>
            <a:r>
              <a:rPr lang="de-DE" b="0" dirty="0" err="1"/>
              <a:t>Bureau</a:t>
            </a:r>
            <a:r>
              <a:rPr lang="de-DE" b="0" dirty="0"/>
              <a:t> EduStandaard</a:t>
            </a:r>
          </a:p>
          <a:p>
            <a:pPr lvl="1"/>
            <a:r>
              <a:rPr lang="de-DE" b="1" dirty="0" err="1"/>
              <a:t>e-mail</a:t>
            </a:r>
            <a:r>
              <a:rPr lang="de-DE" b="1" dirty="0"/>
              <a:t>:</a:t>
            </a:r>
            <a:r>
              <a:rPr lang="de-DE" dirty="0"/>
              <a:t>	j.hamers@kennisnet.nl</a:t>
            </a:r>
          </a:p>
          <a:p>
            <a:pPr lvl="1"/>
            <a:r>
              <a:rPr lang="de-DE" b="1" dirty="0" err="1"/>
              <a:t>twitter</a:t>
            </a:r>
            <a:r>
              <a:rPr lang="de-DE" b="1" dirty="0"/>
              <a:t>:</a:t>
            </a:r>
            <a:r>
              <a:rPr lang="de-DE" dirty="0"/>
              <a:t>	</a:t>
            </a:r>
            <a:r>
              <a:rPr lang="nl-NL" dirty="0"/>
              <a:t>@</a:t>
            </a:r>
            <a:r>
              <a:rPr lang="nl-NL" dirty="0" err="1"/>
              <a:t>jeroenfmhamers</a:t>
            </a:r>
            <a:endParaRPr lang="nl-NL" dirty="0"/>
          </a:p>
        </p:txBody>
      </p:sp>
      <p:sp>
        <p:nvSpPr>
          <p:cNvPr id="6" name="Text Placeholder 5"/>
          <p:cNvSpPr>
            <a:spLocks noGrp="1"/>
          </p:cNvSpPr>
          <p:nvPr>
            <p:ph type="body" sz="quarter" idx="12"/>
          </p:nvPr>
        </p:nvSpPr>
        <p:spPr/>
        <p:txBody>
          <a:bodyPr/>
          <a:lstStyle/>
          <a:p>
            <a:pPr>
              <a:lnSpc>
                <a:spcPct val="100000"/>
              </a:lnSpc>
            </a:pPr>
            <a:r>
              <a:rPr lang="de-DE" dirty="0" smtClean="0"/>
              <a:t>Kennisnet.nl</a:t>
            </a:r>
          </a:p>
          <a:p>
            <a:pPr lvl="1" indent="0">
              <a:buNone/>
            </a:pPr>
            <a:r>
              <a:rPr lang="de-DE" b="1" dirty="0" err="1" smtClean="0"/>
              <a:t>twitter</a:t>
            </a:r>
            <a:r>
              <a:rPr lang="de-DE" b="1" dirty="0" smtClean="0"/>
              <a:t>:</a:t>
            </a:r>
            <a:r>
              <a:rPr lang="de-DE" dirty="0" smtClean="0"/>
              <a:t>	@</a:t>
            </a:r>
            <a:r>
              <a:rPr lang="de-DE" dirty="0" err="1" smtClean="0"/>
              <a:t>kennisnet</a:t>
            </a:r>
            <a:endParaRPr lang="de-DE" dirty="0" smtClean="0"/>
          </a:p>
          <a:p>
            <a:endParaRPr lang="de-DE" dirty="0"/>
          </a:p>
        </p:txBody>
      </p:sp>
    </p:spTree>
    <p:extLst>
      <p:ext uri="{BB962C8B-B14F-4D97-AF65-F5344CB8AC3E}">
        <p14:creationId xmlns:p14="http://schemas.microsoft.com/office/powerpoint/2010/main" val="2403238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Uit: 	“Startdocument Architectuurraad”, </a:t>
            </a:r>
            <a:br>
              <a:rPr lang="nl-NL" dirty="0" smtClean="0"/>
            </a:br>
            <a:r>
              <a:rPr lang="nl-NL" dirty="0"/>
              <a:t>	</a:t>
            </a:r>
            <a:r>
              <a:rPr lang="nl-NL" sz="2400" i="1" dirty="0" smtClean="0"/>
              <a:t>hoofdstuk 4 “</a:t>
            </a:r>
            <a:r>
              <a:rPr lang="nl-NL" sz="2400" i="1" dirty="0"/>
              <a:t>Uitgangspunten en principes</a:t>
            </a:r>
            <a:r>
              <a:rPr lang="nl-NL" sz="2400" i="1" dirty="0" smtClean="0"/>
              <a:t>”</a:t>
            </a:r>
            <a:endParaRPr lang="nl-NL" sz="2400" i="1" dirty="0"/>
          </a:p>
        </p:txBody>
      </p:sp>
      <p:sp>
        <p:nvSpPr>
          <p:cNvPr id="10" name="Tijdelijke aanduiding voor inhoud 4"/>
          <p:cNvSpPr txBox="1">
            <a:spLocks/>
          </p:cNvSpPr>
          <p:nvPr/>
        </p:nvSpPr>
        <p:spPr>
          <a:xfrm>
            <a:off x="396456" y="1052736"/>
            <a:ext cx="8280000" cy="5040000"/>
          </a:xfrm>
          <a:prstGeom prst="rect">
            <a:avLst/>
          </a:prstGeom>
          <a:effectLst>
            <a:glow rad="228600">
              <a:schemeClr val="accent5">
                <a:satMod val="175000"/>
                <a:alpha val="40000"/>
              </a:schemeClr>
            </a:glow>
          </a:effectLst>
        </p:spPr>
        <p:txBody>
          <a:bodyPr vert="horz" lIns="0" tIns="0" rIns="0" bIns="0" rtlCol="0">
            <a:noAutofit/>
          </a:bodyPr>
          <a:lstStyle>
            <a:lvl1pPr marL="0" indent="0" algn="l" defTabSz="914400" rtl="0" eaLnBrk="1" latinLnBrk="0" hangingPunct="1">
              <a:lnSpc>
                <a:spcPts val="2800"/>
              </a:lnSpc>
              <a:spcBef>
                <a:spcPts val="0"/>
              </a:spcBef>
              <a:spcAft>
                <a:spcPts val="600"/>
              </a:spcAft>
              <a:buFontTx/>
              <a:buNone/>
              <a:defRPr sz="2000" kern="1200" spc="10" baseline="0">
                <a:solidFill>
                  <a:schemeClr val="bg1"/>
                </a:solidFill>
                <a:latin typeface="+mn-lt"/>
                <a:ea typeface="+mn-ea"/>
                <a:cs typeface="+mn-cs"/>
              </a:defRPr>
            </a:lvl1pPr>
            <a:lvl2pPr marL="0" indent="-378000" algn="l" defTabSz="914400" rtl="0" eaLnBrk="1" latinLnBrk="0" hangingPunct="1">
              <a:lnSpc>
                <a:spcPts val="3400"/>
              </a:lnSpc>
              <a:spcBef>
                <a:spcPts val="1200"/>
              </a:spcBef>
              <a:spcAft>
                <a:spcPts val="0"/>
              </a:spcAft>
              <a:buClr>
                <a:schemeClr val="accent2"/>
              </a:buClr>
              <a:buSzPct val="80000"/>
              <a:buFont typeface="Wingdings" pitchFamily="2" charset="2"/>
              <a:buChar char="n"/>
              <a:defRPr sz="2000" kern="1200" spc="0" baseline="0">
                <a:solidFill>
                  <a:schemeClr val="bg1"/>
                </a:solidFill>
                <a:latin typeface="+mn-lt"/>
                <a:ea typeface="+mn-ea"/>
                <a:cs typeface="+mn-cs"/>
              </a:defRPr>
            </a:lvl2pPr>
            <a:lvl3pPr marL="669600" indent="-244800" algn="l" defTabSz="914400" rtl="0" eaLnBrk="1" latinLnBrk="0" hangingPunct="1">
              <a:lnSpc>
                <a:spcPts val="3400"/>
              </a:lnSpc>
              <a:spcBef>
                <a:spcPts val="0"/>
              </a:spcBef>
              <a:spcAft>
                <a:spcPts val="0"/>
              </a:spcAft>
              <a:buClr>
                <a:schemeClr val="bg1"/>
              </a:buClr>
              <a:buSzPct val="57000"/>
              <a:buFont typeface="Wingdings" pitchFamily="2" charset="2"/>
              <a:buChar char="n"/>
              <a:defRPr sz="1800" kern="1200" spc="20" baseline="0">
                <a:solidFill>
                  <a:schemeClr val="bg1"/>
                </a:solidFill>
                <a:latin typeface="+mn-lt"/>
                <a:ea typeface="+mn-ea"/>
                <a:cs typeface="+mn-cs"/>
              </a:defRPr>
            </a:lvl3pPr>
            <a:lvl4pPr marL="669600" indent="-244800" algn="l" defTabSz="914400" rtl="0" eaLnBrk="1" latinLnBrk="0" hangingPunct="1">
              <a:lnSpc>
                <a:spcPts val="3400"/>
              </a:lnSpc>
              <a:spcBef>
                <a:spcPts val="0"/>
              </a:spcBef>
              <a:spcAft>
                <a:spcPts val="0"/>
              </a:spcAft>
              <a:buClr>
                <a:schemeClr val="bg1"/>
              </a:buClr>
              <a:buSzPct val="57000"/>
              <a:buFont typeface="Wingdings" pitchFamily="2" charset="2"/>
              <a:buChar char="n"/>
              <a:defRPr sz="1800" kern="1200" spc="20" baseline="0">
                <a:solidFill>
                  <a:schemeClr val="bg1"/>
                </a:solidFill>
                <a:latin typeface="+mn-lt"/>
                <a:ea typeface="+mn-ea"/>
                <a:cs typeface="+mn-cs"/>
              </a:defRPr>
            </a:lvl4pPr>
            <a:lvl5pPr marL="669600" indent="-244800" algn="l" defTabSz="914400" rtl="0" eaLnBrk="1" latinLnBrk="0" hangingPunct="1">
              <a:lnSpc>
                <a:spcPts val="3400"/>
              </a:lnSpc>
              <a:spcBef>
                <a:spcPts val="0"/>
              </a:spcBef>
              <a:spcAft>
                <a:spcPts val="0"/>
              </a:spcAft>
              <a:buClr>
                <a:schemeClr val="bg1"/>
              </a:buClr>
              <a:buSzPct val="57000"/>
              <a:buFont typeface="Wingdings" pitchFamily="2" charset="2"/>
              <a:buChar char="n"/>
              <a:defRPr sz="1800" kern="1200" spc="2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l-NL" dirty="0" smtClean="0">
              <a:sym typeface="Wingdings" pitchFamily="2" charset="2"/>
            </a:endParaRPr>
          </a:p>
          <a:p>
            <a:r>
              <a:rPr lang="nl-NL" dirty="0" smtClean="0">
                <a:sym typeface="Wingdings" pitchFamily="2" charset="2"/>
              </a:rPr>
              <a:t>“…</a:t>
            </a:r>
          </a:p>
          <a:p>
            <a:r>
              <a:rPr lang="nl-NL" dirty="0" smtClean="0">
                <a:sym typeface="Wingdings" pitchFamily="2" charset="2"/>
              </a:rPr>
              <a:t>De Architectuurraad gaat uit van bestaande referentie architecturen zoals ECK, Triple A, ROSA, RAO en de HORA en van (nog vast te stellen) overstijgende principes. </a:t>
            </a:r>
            <a:r>
              <a:rPr lang="nl-NL" dirty="0" smtClean="0">
                <a:effectLst/>
                <a:sym typeface="Wingdings" pitchFamily="2" charset="2"/>
              </a:rPr>
              <a:t>Aan het vaststellen van deze principes zal de komende periode prioriteit worden gegeven.</a:t>
            </a:r>
          </a:p>
          <a:p>
            <a:r>
              <a:rPr lang="nl-NL" dirty="0" smtClean="0">
                <a:sym typeface="Wingdings" pitchFamily="2" charset="2"/>
              </a:rPr>
              <a:t>…”</a:t>
            </a:r>
          </a:p>
        </p:txBody>
      </p:sp>
      <p:sp>
        <p:nvSpPr>
          <p:cNvPr id="5" name="Tijdelijke aanduiding voor inhoud 4"/>
          <p:cNvSpPr>
            <a:spLocks noGrp="1"/>
          </p:cNvSpPr>
          <p:nvPr>
            <p:ph idx="1"/>
          </p:nvPr>
        </p:nvSpPr>
        <p:spPr>
          <a:effectLst>
            <a:glow rad="228600">
              <a:schemeClr val="accent5">
                <a:satMod val="175000"/>
                <a:alpha val="40000"/>
              </a:schemeClr>
            </a:glow>
          </a:effectLst>
        </p:spPr>
        <p:txBody>
          <a:bodyPr/>
          <a:lstStyle/>
          <a:p>
            <a:endParaRPr lang="nl-NL" dirty="0" smtClean="0">
              <a:sym typeface="Wingdings" pitchFamily="2" charset="2"/>
            </a:endParaRPr>
          </a:p>
          <a:p>
            <a:r>
              <a:rPr lang="nl-NL" dirty="0" smtClean="0">
                <a:sym typeface="Wingdings" pitchFamily="2" charset="2"/>
              </a:rPr>
              <a:t>“…</a:t>
            </a:r>
          </a:p>
          <a:p>
            <a:r>
              <a:rPr lang="nl-NL" dirty="0">
                <a:sym typeface="Wingdings" pitchFamily="2" charset="2"/>
              </a:rPr>
              <a:t>De Architectuurraad gaat uit van bestaande referentie architecturen zoals ECK, Triple A, ROSA, RAO en de HORA en van (nog vast te stellen) overstijgende principes. </a:t>
            </a:r>
            <a:r>
              <a:rPr lang="nl-NL" dirty="0">
                <a:effectLst>
                  <a:glow rad="228600">
                    <a:schemeClr val="accent5">
                      <a:satMod val="175000"/>
                      <a:alpha val="40000"/>
                    </a:schemeClr>
                  </a:glow>
                </a:effectLst>
                <a:sym typeface="Wingdings" pitchFamily="2" charset="2"/>
              </a:rPr>
              <a:t>Aan het vaststellen van deze principes zal de komende periode prioriteit worden gegeven</a:t>
            </a:r>
            <a:r>
              <a:rPr lang="nl-NL" dirty="0">
                <a:sym typeface="Wingdings" pitchFamily="2" charset="2"/>
              </a:rPr>
              <a:t>.</a:t>
            </a:r>
          </a:p>
          <a:p>
            <a:r>
              <a:rPr lang="nl-NL" dirty="0" smtClean="0">
                <a:sym typeface="Wingdings" pitchFamily="2" charset="2"/>
              </a:rPr>
              <a:t>…”</a:t>
            </a:r>
          </a:p>
        </p:txBody>
      </p:sp>
    </p:spTree>
    <p:extLst>
      <p:ext uri="{BB962C8B-B14F-4D97-AF65-F5344CB8AC3E}">
        <p14:creationId xmlns:p14="http://schemas.microsoft.com/office/powerpoint/2010/main" val="129194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Vragen (voor in je achterhoofd)</a:t>
            </a:r>
            <a:endParaRPr lang="nl-NL" dirty="0"/>
          </a:p>
        </p:txBody>
      </p:sp>
      <p:sp>
        <p:nvSpPr>
          <p:cNvPr id="5" name="Tijdelijke aanduiding voor inhoud 4"/>
          <p:cNvSpPr>
            <a:spLocks noGrp="1"/>
          </p:cNvSpPr>
          <p:nvPr>
            <p:ph idx="1"/>
          </p:nvPr>
        </p:nvSpPr>
        <p:spPr/>
        <p:txBody>
          <a:bodyPr/>
          <a:lstStyle/>
          <a:p>
            <a:r>
              <a:rPr lang="nl-NL" dirty="0" smtClean="0"/>
              <a:t>Waarom willen we principes … (opstellen </a:t>
            </a:r>
            <a:r>
              <a:rPr lang="nl-NL" dirty="0" smtClean="0">
                <a:sym typeface="Wingdings" pitchFamily="2" charset="2"/>
              </a:rPr>
              <a:t> gebruiken)</a:t>
            </a:r>
          </a:p>
          <a:p>
            <a:pPr marL="342900" indent="-342900">
              <a:buFontTx/>
              <a:buChar char="-"/>
            </a:pPr>
            <a:r>
              <a:rPr lang="nl-NL" dirty="0" smtClean="0">
                <a:sym typeface="Wingdings" pitchFamily="2" charset="2"/>
              </a:rPr>
              <a:t>Waarom </a:t>
            </a:r>
            <a:r>
              <a:rPr lang="nl-NL" dirty="0">
                <a:sym typeface="Wingdings" pitchFamily="2" charset="2"/>
              </a:rPr>
              <a:t>zijn principes </a:t>
            </a:r>
            <a:r>
              <a:rPr lang="nl-NL" dirty="0" smtClean="0">
                <a:sym typeface="Wingdings" pitchFamily="2" charset="2"/>
              </a:rPr>
              <a:t>belangrijk</a:t>
            </a:r>
          </a:p>
          <a:p>
            <a:pPr marL="342900" indent="-342900">
              <a:buFontTx/>
              <a:buChar char="-"/>
            </a:pPr>
            <a:r>
              <a:rPr lang="nl-NL" dirty="0" smtClean="0">
                <a:sym typeface="Wingdings" pitchFamily="2" charset="2"/>
              </a:rPr>
              <a:t>Wat </a:t>
            </a:r>
            <a:r>
              <a:rPr lang="nl-NL" dirty="0">
                <a:sym typeface="Wingdings" pitchFamily="2" charset="2"/>
              </a:rPr>
              <a:t>gaat er mis als we die niet hebben &amp; </a:t>
            </a:r>
            <a:r>
              <a:rPr lang="nl-NL" dirty="0" smtClean="0">
                <a:sym typeface="Wingdings" pitchFamily="2" charset="2"/>
              </a:rPr>
              <a:t>hanteren</a:t>
            </a:r>
          </a:p>
          <a:p>
            <a:endParaRPr lang="nl-NL" dirty="0" smtClean="0">
              <a:sym typeface="Wingdings" pitchFamily="2" charset="2"/>
            </a:endParaRPr>
          </a:p>
          <a:p>
            <a:r>
              <a:rPr lang="nl-NL" dirty="0" smtClean="0">
                <a:sym typeface="Wingdings" pitchFamily="2" charset="2"/>
              </a:rPr>
              <a:t>Waarom willen </a:t>
            </a:r>
            <a:r>
              <a:rPr lang="nl-NL" b="1" i="1" dirty="0" smtClean="0">
                <a:sym typeface="Wingdings" pitchFamily="2" charset="2"/>
              </a:rPr>
              <a:t>wij</a:t>
            </a:r>
            <a:r>
              <a:rPr lang="nl-NL" dirty="0" smtClean="0">
                <a:sym typeface="Wingdings" pitchFamily="2" charset="2"/>
              </a:rPr>
              <a:t> principes … (de Architectuurraad van EduStandaard)</a:t>
            </a:r>
          </a:p>
          <a:p>
            <a:endParaRPr lang="nl-NL" dirty="0" smtClean="0">
              <a:sym typeface="Wingdings" pitchFamily="2" charset="2"/>
            </a:endParaRPr>
          </a:p>
          <a:p>
            <a:r>
              <a:rPr lang="nl-NL" dirty="0" smtClean="0">
                <a:sym typeface="Wingdings" pitchFamily="2" charset="2"/>
              </a:rPr>
              <a:t>Hoe maken we architectuurprincipes praktisch bruikbaar?</a:t>
            </a:r>
          </a:p>
          <a:p>
            <a:endParaRPr lang="nl-NL" dirty="0" smtClean="0">
              <a:sym typeface="Wingdings" pitchFamily="2" charset="2"/>
            </a:endParaRPr>
          </a:p>
        </p:txBody>
      </p:sp>
    </p:spTree>
    <p:extLst>
      <p:ext uri="{BB962C8B-B14F-4D97-AF65-F5344CB8AC3E}">
        <p14:creationId xmlns:p14="http://schemas.microsoft.com/office/powerpoint/2010/main" val="1692675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Invulling</a:t>
            </a:r>
            <a:endParaRPr lang="nl-NL" dirty="0"/>
          </a:p>
        </p:txBody>
      </p:sp>
      <p:sp>
        <p:nvSpPr>
          <p:cNvPr id="5" name="Tijdelijke aanduiding voor inhoud 4"/>
          <p:cNvSpPr>
            <a:spLocks noGrp="1"/>
          </p:cNvSpPr>
          <p:nvPr>
            <p:ph idx="1"/>
          </p:nvPr>
        </p:nvSpPr>
        <p:spPr/>
        <p:txBody>
          <a:bodyPr/>
          <a:lstStyle/>
          <a:p>
            <a:r>
              <a:rPr lang="nl-NL" dirty="0" smtClean="0"/>
              <a:t>Wat bespreken we </a:t>
            </a:r>
            <a:r>
              <a:rPr lang="nl-NL" b="1" dirty="0" smtClean="0"/>
              <a:t>vandaag</a:t>
            </a:r>
            <a:r>
              <a:rPr lang="nl-NL" dirty="0" smtClean="0"/>
              <a:t>?</a:t>
            </a:r>
          </a:p>
          <a:p>
            <a:pPr marL="342900" indent="-342900">
              <a:buFontTx/>
              <a:buChar char="-"/>
            </a:pPr>
            <a:r>
              <a:rPr lang="nl-NL" dirty="0" smtClean="0">
                <a:sym typeface="Wingdings" pitchFamily="2" charset="2"/>
              </a:rPr>
              <a:t>Uitgangspunt</a:t>
            </a:r>
          </a:p>
          <a:p>
            <a:pPr marL="342900" indent="-342900">
              <a:buFontTx/>
              <a:buChar char="-"/>
            </a:pPr>
            <a:r>
              <a:rPr lang="nl-NL" dirty="0" smtClean="0">
                <a:sym typeface="Wingdings" pitchFamily="2" charset="2"/>
              </a:rPr>
              <a:t>Werkwijze</a:t>
            </a:r>
          </a:p>
          <a:p>
            <a:pPr marL="342900" indent="-342900">
              <a:buFontTx/>
              <a:buChar char="-"/>
            </a:pPr>
            <a:r>
              <a:rPr lang="nl-NL" dirty="0" smtClean="0">
                <a:sym typeface="Wingdings" pitchFamily="2" charset="2"/>
              </a:rPr>
              <a:t>Concrete voorbeelden</a:t>
            </a:r>
          </a:p>
          <a:p>
            <a:r>
              <a:rPr lang="nl-NL" dirty="0" smtClean="0">
                <a:sym typeface="Wingdings" pitchFamily="2" charset="2"/>
              </a:rPr>
              <a:t>Wat bespreken we als ES-AR community (…maar niet vandaag)?</a:t>
            </a:r>
          </a:p>
          <a:p>
            <a:pPr marL="342900" indent="-342900">
              <a:buFontTx/>
              <a:buChar char="-"/>
            </a:pPr>
            <a:r>
              <a:rPr lang="nl-NL" dirty="0" smtClean="0">
                <a:sym typeface="Wingdings" pitchFamily="2" charset="2"/>
              </a:rPr>
              <a:t>Welke principes willen we indienen? (short list / long list)</a:t>
            </a:r>
          </a:p>
          <a:p>
            <a:pPr marL="342900" indent="-342900">
              <a:buFontTx/>
              <a:buChar char="-"/>
            </a:pPr>
            <a:r>
              <a:rPr lang="nl-NL" dirty="0" smtClean="0">
                <a:sym typeface="Wingdings" pitchFamily="2" charset="2"/>
              </a:rPr>
              <a:t>Passen die principes bij de principes die we al hebben</a:t>
            </a:r>
          </a:p>
          <a:p>
            <a:r>
              <a:rPr lang="nl-NL" dirty="0">
                <a:sym typeface="Wingdings" pitchFamily="2" charset="2"/>
              </a:rPr>
              <a:t>Wat willen we dat anderen bespreken?</a:t>
            </a:r>
          </a:p>
          <a:p>
            <a:pPr marL="342900" indent="-342900">
              <a:buFontTx/>
              <a:buChar char="-"/>
            </a:pPr>
            <a:r>
              <a:rPr lang="nl-NL" dirty="0" smtClean="0">
                <a:sym typeface="Wingdings" pitchFamily="2" charset="2"/>
              </a:rPr>
              <a:t>Hebben jullie ook architectuurprincipes?</a:t>
            </a:r>
          </a:p>
          <a:p>
            <a:pPr marL="342900" indent="-342900">
              <a:buFontTx/>
              <a:buChar char="-"/>
            </a:pPr>
            <a:r>
              <a:rPr lang="nl-NL" dirty="0" smtClean="0">
                <a:sym typeface="Wingdings" pitchFamily="2" charset="2"/>
              </a:rPr>
              <a:t>Hoe relateren die aan </a:t>
            </a:r>
            <a:r>
              <a:rPr lang="nl-NL" dirty="0">
                <a:sym typeface="Wingdings" pitchFamily="2" charset="2"/>
              </a:rPr>
              <a:t>o</a:t>
            </a:r>
            <a:r>
              <a:rPr lang="nl-NL" dirty="0" smtClean="0">
                <a:sym typeface="Wingdings" pitchFamily="2" charset="2"/>
              </a:rPr>
              <a:t>nze onderwijs principes?</a:t>
            </a:r>
          </a:p>
          <a:p>
            <a:pPr marL="342900" indent="-342900">
              <a:buFontTx/>
              <a:buChar char="-"/>
            </a:pPr>
            <a:r>
              <a:rPr lang="nl-NL" dirty="0" smtClean="0">
                <a:sym typeface="Wingdings" pitchFamily="2" charset="2"/>
              </a:rPr>
              <a:t>Moeten bepaalde principes bij ES worden ingediend?</a:t>
            </a:r>
          </a:p>
          <a:p>
            <a:r>
              <a:rPr lang="nl-NL" strike="sngStrike" dirty="0" smtClean="0">
                <a:solidFill>
                  <a:srgbClr val="FF0000"/>
                </a:solidFill>
                <a:sym typeface="Wingdings" pitchFamily="2" charset="2"/>
              </a:rPr>
              <a:t>Overig</a:t>
            </a:r>
          </a:p>
        </p:txBody>
      </p:sp>
    </p:spTree>
    <p:extLst>
      <p:ext uri="{BB962C8B-B14F-4D97-AF65-F5344CB8AC3E}">
        <p14:creationId xmlns:p14="http://schemas.microsoft.com/office/powerpoint/2010/main" val="3854063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Uitgangspunt</a:t>
            </a:r>
            <a:endParaRPr lang="nl-NL" dirty="0"/>
          </a:p>
        </p:txBody>
      </p:sp>
    </p:spTree>
    <p:extLst>
      <p:ext uri="{BB962C8B-B14F-4D97-AF65-F5344CB8AC3E}">
        <p14:creationId xmlns:p14="http://schemas.microsoft.com/office/powerpoint/2010/main" val="83600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Uitganspunt</a:t>
            </a:r>
            <a:endParaRPr lang="nl-NL" sz="2400" i="1" dirty="0"/>
          </a:p>
        </p:txBody>
      </p:sp>
      <p:sp>
        <p:nvSpPr>
          <p:cNvPr id="5" name="Tijdelijke aanduiding voor inhoud 4"/>
          <p:cNvSpPr>
            <a:spLocks noGrp="1"/>
          </p:cNvSpPr>
          <p:nvPr>
            <p:ph idx="1"/>
          </p:nvPr>
        </p:nvSpPr>
        <p:spPr/>
        <p:txBody>
          <a:bodyPr/>
          <a:lstStyle/>
          <a:p>
            <a:endParaRPr lang="nl-NL" dirty="0" smtClean="0">
              <a:sym typeface="Wingdings" pitchFamily="2" charset="2"/>
            </a:endParaRPr>
          </a:p>
          <a:p>
            <a:r>
              <a:rPr lang="nl-NL" dirty="0" smtClean="0">
                <a:sym typeface="Wingdings" pitchFamily="2" charset="2"/>
              </a:rPr>
              <a:t>“…</a:t>
            </a:r>
          </a:p>
          <a:p>
            <a:r>
              <a:rPr lang="nl-NL" dirty="0">
                <a:sym typeface="Wingdings" pitchFamily="2" charset="2"/>
              </a:rPr>
              <a:t>De Architectuurraad gaat uit van bestaande referentie architecturen zoals ECK, Triple A, ROSA, RAO en de HORA en van (nog vast te stellen) overstijgende principes. Aan het vaststellen van deze principes zal de komende periode prioriteit worden gegeven.</a:t>
            </a:r>
          </a:p>
          <a:p>
            <a:r>
              <a:rPr lang="nl-NL" dirty="0">
                <a:sym typeface="Wingdings" pitchFamily="2" charset="2"/>
              </a:rPr>
              <a:t>…”</a:t>
            </a:r>
          </a:p>
          <a:p>
            <a:endParaRPr lang="nl-NL" dirty="0">
              <a:sym typeface="Wingdings" pitchFamily="2" charset="2"/>
            </a:endParaRPr>
          </a:p>
          <a:p>
            <a:endParaRPr lang="nl-NL" dirty="0">
              <a:sym typeface="Wingdings" pitchFamily="2" charset="2"/>
            </a:endParaRPr>
          </a:p>
          <a:p>
            <a:endParaRPr lang="nl-NL" dirty="0">
              <a:sym typeface="Wingdings" pitchFamily="2" charset="2"/>
            </a:endParaRPr>
          </a:p>
          <a:p>
            <a:pPr indent="450850"/>
            <a:endParaRPr lang="nl-NL" i="1" dirty="0" smtClean="0"/>
          </a:p>
          <a:p>
            <a:pPr indent="450850">
              <a:lnSpc>
                <a:spcPct val="100000"/>
              </a:lnSpc>
            </a:pPr>
            <a:endParaRPr lang="nl-NL" sz="1200" i="1" dirty="0" smtClean="0"/>
          </a:p>
          <a:p>
            <a:endParaRPr lang="nl-NL" dirty="0" smtClean="0">
              <a:sym typeface="Wingdings" pitchFamily="2" charset="2"/>
            </a:endParaRPr>
          </a:p>
        </p:txBody>
      </p:sp>
      <p:sp>
        <p:nvSpPr>
          <p:cNvPr id="6" name="Wolkvormige toelichting 5"/>
          <p:cNvSpPr/>
          <p:nvPr/>
        </p:nvSpPr>
        <p:spPr>
          <a:xfrm>
            <a:off x="107504" y="3789040"/>
            <a:ext cx="4824536" cy="1512168"/>
          </a:xfrm>
          <a:prstGeom prst="cloudCallout">
            <a:avLst>
              <a:gd name="adj1" fmla="val 56235"/>
              <a:gd name="adj2" fmla="val 60322"/>
            </a:avLst>
          </a:prstGeom>
        </p:spPr>
        <p:style>
          <a:lnRef idx="1">
            <a:schemeClr val="accent1"/>
          </a:lnRef>
          <a:fillRef idx="2">
            <a:schemeClr val="accent1"/>
          </a:fillRef>
          <a:effectRef idx="1">
            <a:schemeClr val="accent1"/>
          </a:effectRef>
          <a:fontRef idx="minor">
            <a:schemeClr val="dk1"/>
          </a:fontRef>
        </p:style>
        <p:txBody>
          <a:bodyPr rtlCol="0" anchor="ctr"/>
          <a:lstStyle/>
          <a:p>
            <a:r>
              <a:rPr lang="nl-NL" i="1" dirty="0">
                <a:sym typeface="Wingdings" pitchFamily="2" charset="2"/>
              </a:rPr>
              <a:t> Het werkingsgebied van NORA verbreden we dus van overheid naar onderwijs.</a:t>
            </a:r>
          </a:p>
        </p:txBody>
      </p:sp>
      <p:grpSp>
        <p:nvGrpSpPr>
          <p:cNvPr id="8" name="Groep 7"/>
          <p:cNvGrpSpPr/>
          <p:nvPr/>
        </p:nvGrpSpPr>
        <p:grpSpPr>
          <a:xfrm>
            <a:off x="2096149" y="1890410"/>
            <a:ext cx="3699987" cy="3842846"/>
            <a:chOff x="2096149" y="1890410"/>
            <a:chExt cx="3699987" cy="3842846"/>
          </a:xfrm>
        </p:grpSpPr>
        <p:sp>
          <p:nvSpPr>
            <p:cNvPr id="3" name="Tekstvak 2"/>
            <p:cNvSpPr txBox="1"/>
            <p:nvPr/>
          </p:nvSpPr>
          <p:spPr>
            <a:xfrm>
              <a:off x="4860032" y="4625260"/>
              <a:ext cx="936104" cy="1107996"/>
            </a:xfrm>
            <a:prstGeom prst="rect">
              <a:avLst/>
            </a:prstGeom>
            <a:noFill/>
          </p:spPr>
          <p:txBody>
            <a:bodyPr wrap="square" rtlCol="0">
              <a:spAutoFit/>
            </a:bodyPr>
            <a:lstStyle/>
            <a:p>
              <a:r>
                <a:rPr lang="nl-NL"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nl-NL"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kstvak 6"/>
            <p:cNvSpPr txBox="1"/>
            <p:nvPr/>
          </p:nvSpPr>
          <p:spPr>
            <a:xfrm>
              <a:off x="2096149" y="5192898"/>
              <a:ext cx="3110275" cy="400110"/>
            </a:xfrm>
            <a:prstGeom prst="rect">
              <a:avLst/>
            </a:prstGeom>
            <a:noFill/>
          </p:spPr>
          <p:txBody>
            <a:bodyPr wrap="none" rtlCol="0">
              <a:spAutoFit/>
            </a:bodyPr>
            <a:lstStyle/>
            <a:p>
              <a:r>
                <a:rPr lang="nl-NL" sz="2000" spc="10" dirty="0">
                  <a:solidFill>
                    <a:schemeClr val="bg1"/>
                  </a:solidFill>
                  <a:effectLst>
                    <a:glow rad="228600">
                      <a:schemeClr val="accent5">
                        <a:satMod val="175000"/>
                        <a:alpha val="40000"/>
                      </a:schemeClr>
                    </a:glow>
                  </a:effectLst>
                </a:rPr>
                <a:t>Wat betekent dit concreet</a:t>
              </a:r>
            </a:p>
          </p:txBody>
        </p:sp>
        <p:sp>
          <p:nvSpPr>
            <p:cNvPr id="9" name="Tekstvak 8"/>
            <p:cNvSpPr txBox="1"/>
            <p:nvPr/>
          </p:nvSpPr>
          <p:spPr>
            <a:xfrm>
              <a:off x="2641432" y="1890410"/>
              <a:ext cx="1524135" cy="400110"/>
            </a:xfrm>
            <a:prstGeom prst="rect">
              <a:avLst/>
            </a:prstGeom>
            <a:noFill/>
          </p:spPr>
          <p:txBody>
            <a:bodyPr wrap="none" rtlCol="0">
              <a:spAutoFit/>
            </a:bodyPr>
            <a:lstStyle/>
            <a:p>
              <a:r>
                <a:rPr lang="nl-NL" sz="2000" spc="10" dirty="0">
                  <a:solidFill>
                    <a:schemeClr val="bg1"/>
                  </a:solidFill>
                  <a:effectLst>
                    <a:glow rad="228600">
                      <a:schemeClr val="accent5">
                        <a:satMod val="175000"/>
                        <a:alpha val="40000"/>
                      </a:schemeClr>
                    </a:glow>
                  </a:effectLst>
                </a:rPr>
                <a:t>gaat uit van</a:t>
              </a:r>
            </a:p>
          </p:txBody>
        </p:sp>
      </p:grpSp>
      <p:sp>
        <p:nvSpPr>
          <p:cNvPr id="11" name="Rechthoek 10"/>
          <p:cNvSpPr/>
          <p:nvPr/>
        </p:nvSpPr>
        <p:spPr>
          <a:xfrm>
            <a:off x="3222104" y="3348748"/>
            <a:ext cx="5742384" cy="276999"/>
          </a:xfrm>
          <a:prstGeom prst="rect">
            <a:avLst/>
          </a:prstGeom>
        </p:spPr>
        <p:txBody>
          <a:bodyPr wrap="square">
            <a:spAutoFit/>
          </a:bodyPr>
          <a:lstStyle/>
          <a:p>
            <a:r>
              <a:rPr lang="nl-NL" sz="1200" dirty="0">
                <a:solidFill>
                  <a:schemeClr val="bg1"/>
                </a:solidFill>
              </a:rPr>
              <a:t>Uit: </a:t>
            </a:r>
            <a:r>
              <a:rPr lang="nl-NL" sz="1200" dirty="0" smtClean="0">
                <a:solidFill>
                  <a:schemeClr val="bg1"/>
                </a:solidFill>
              </a:rPr>
              <a:t>“</a:t>
            </a:r>
            <a:r>
              <a:rPr lang="nl-NL" sz="1200" dirty="0">
                <a:solidFill>
                  <a:schemeClr val="bg1"/>
                </a:solidFill>
              </a:rPr>
              <a:t>Startdocument Architectuurraad”, hoofdstuk </a:t>
            </a:r>
            <a:r>
              <a:rPr lang="nl-NL" sz="1200" dirty="0" smtClean="0">
                <a:solidFill>
                  <a:schemeClr val="bg1"/>
                </a:solidFill>
              </a:rPr>
              <a:t>4, “</a:t>
            </a:r>
            <a:r>
              <a:rPr lang="nl-NL" sz="1200" dirty="0">
                <a:solidFill>
                  <a:schemeClr val="bg1"/>
                </a:solidFill>
              </a:rPr>
              <a:t>Uitgangspunten en principes”</a:t>
            </a:r>
          </a:p>
        </p:txBody>
      </p:sp>
      <p:sp>
        <p:nvSpPr>
          <p:cNvPr id="2" name="Wolkvormige toelichting 1"/>
          <p:cNvSpPr/>
          <p:nvPr/>
        </p:nvSpPr>
        <p:spPr>
          <a:xfrm>
            <a:off x="3095328" y="2276872"/>
            <a:ext cx="5869160" cy="2232248"/>
          </a:xfrm>
          <a:prstGeom prst="cloudCallout">
            <a:avLst>
              <a:gd name="adj1" fmla="val -13985"/>
              <a:gd name="adj2" fmla="val 90903"/>
            </a:avLst>
          </a:prstGeom>
        </p:spPr>
        <p:style>
          <a:lnRef idx="1">
            <a:schemeClr val="accent1"/>
          </a:lnRef>
          <a:fillRef idx="2">
            <a:schemeClr val="accent1"/>
          </a:fillRef>
          <a:effectRef idx="1">
            <a:schemeClr val="accent1"/>
          </a:effectRef>
          <a:fontRef idx="minor">
            <a:schemeClr val="dk1"/>
          </a:fontRef>
        </p:style>
        <p:txBody>
          <a:bodyPr rtlCol="0" anchor="ctr"/>
          <a:lstStyle/>
          <a:p>
            <a:r>
              <a:rPr lang="nl-NL" b="1" dirty="0" smtClean="0">
                <a:sym typeface="Wingdings" pitchFamily="2" charset="2"/>
              </a:rPr>
              <a:t>Voorstel, kunnen </a:t>
            </a:r>
            <a:r>
              <a:rPr lang="nl-NL" b="1" dirty="0">
                <a:sym typeface="Wingdings" pitchFamily="2" charset="2"/>
              </a:rPr>
              <a:t>we dit aftikken:</a:t>
            </a:r>
          </a:p>
          <a:p>
            <a:r>
              <a:rPr lang="nl-NL" dirty="0">
                <a:sym typeface="Wingdings" pitchFamily="2" charset="2"/>
              </a:rPr>
              <a:t>“Het onderwijsdomein neemt de NORA principes over waar mogelijk en geeft aan indien dit niet mogelijk is waar en waarom</a:t>
            </a:r>
            <a:r>
              <a:rPr lang="nl-NL" dirty="0" smtClean="0">
                <a:sym typeface="Wingdings" pitchFamily="2" charset="2"/>
              </a:rPr>
              <a:t>”</a:t>
            </a:r>
            <a:endParaRPr lang="nl-NL" dirty="0">
              <a:sym typeface="Wingdings" pitchFamily="2" charset="2"/>
            </a:endParaRPr>
          </a:p>
        </p:txBody>
      </p:sp>
    </p:spTree>
    <p:extLst>
      <p:ext uri="{BB962C8B-B14F-4D97-AF65-F5344CB8AC3E}">
        <p14:creationId xmlns:p14="http://schemas.microsoft.com/office/powerpoint/2010/main" val="346670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Werkwijze</a:t>
            </a:r>
            <a:endParaRPr lang="nl-NL" dirty="0"/>
          </a:p>
        </p:txBody>
      </p:sp>
    </p:spTree>
    <p:extLst>
      <p:ext uri="{BB962C8B-B14F-4D97-AF65-F5344CB8AC3E}">
        <p14:creationId xmlns:p14="http://schemas.microsoft.com/office/powerpoint/2010/main" val="251535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Werkwijze </a:t>
            </a:r>
            <a:r>
              <a:rPr lang="nl-NL" sz="2400" i="1" dirty="0" smtClean="0"/>
              <a:t>(wat doet de AR met principes?)</a:t>
            </a:r>
            <a:endParaRPr lang="nl-NL" i="1" dirty="0"/>
          </a:p>
        </p:txBody>
      </p:sp>
      <p:sp>
        <p:nvSpPr>
          <p:cNvPr id="3" name="Tijdelijke aanduiding voor inhoud 2"/>
          <p:cNvSpPr>
            <a:spLocks noGrp="1"/>
          </p:cNvSpPr>
          <p:nvPr>
            <p:ph idx="1"/>
          </p:nvPr>
        </p:nvSpPr>
        <p:spPr/>
        <p:txBody>
          <a:bodyPr/>
          <a:lstStyle/>
          <a:p>
            <a:r>
              <a:rPr lang="nl-NL" dirty="0" err="1" smtClean="0"/>
              <a:t>ArchitectuurRaad</a:t>
            </a:r>
            <a:r>
              <a:rPr lang="nl-NL" dirty="0" smtClean="0"/>
              <a:t> geeft advies aan de StandaardisatieRaad over in beheer nemen van nieuwe principes en eventueel herzien van bestaande principes.</a:t>
            </a:r>
          </a:p>
          <a:p>
            <a:r>
              <a:rPr lang="nl-NL" dirty="0" smtClean="0"/>
              <a:t>Voor het in beheer nemen van principes volgen we een vergelijkbare procedure als voor het indienen en wijzigen van afspraken en begrippen.</a:t>
            </a:r>
          </a:p>
          <a:p>
            <a:r>
              <a:rPr lang="nl-NL" dirty="0" smtClean="0"/>
              <a:t>Enkele criteria voor principes:</a:t>
            </a:r>
          </a:p>
          <a:p>
            <a:pPr marL="342900" indent="-342900">
              <a:buFontTx/>
              <a:buChar char="-"/>
            </a:pPr>
            <a:r>
              <a:rPr lang="nl-NL" dirty="0" smtClean="0"/>
              <a:t>Werkingsgebied van principes moet duidelijk zijn</a:t>
            </a:r>
          </a:p>
          <a:p>
            <a:pPr marL="342900" indent="-342900">
              <a:buFontTx/>
              <a:buChar char="-"/>
            </a:pPr>
            <a:r>
              <a:rPr lang="nl-NL" dirty="0" smtClean="0"/>
              <a:t>Voldoende draagvlak in het onderwijsdomein + consensus in de AR</a:t>
            </a:r>
          </a:p>
          <a:p>
            <a:pPr marL="342900" indent="-342900">
              <a:buFontTx/>
              <a:buChar char="-"/>
            </a:pPr>
            <a:r>
              <a:rPr lang="nl-NL" dirty="0" smtClean="0"/>
              <a:t>Samenhang:	</a:t>
            </a:r>
          </a:p>
          <a:p>
            <a:pPr marL="719138" indent="-342900">
              <a:buFontTx/>
              <a:buChar char="-"/>
            </a:pPr>
            <a:r>
              <a:rPr lang="nl-NL" dirty="0" smtClean="0"/>
              <a:t>Principes </a:t>
            </a:r>
            <a:r>
              <a:rPr lang="nl-NL" dirty="0"/>
              <a:t>mogen elkaar niet tegenspreken</a:t>
            </a:r>
          </a:p>
          <a:p>
            <a:pPr marL="719138" indent="-342900">
              <a:buFontTx/>
              <a:buChar char="-"/>
            </a:pPr>
            <a:r>
              <a:rPr lang="nl-NL" dirty="0"/>
              <a:t>Waar mogelijk principes aan elkaar </a:t>
            </a:r>
            <a:r>
              <a:rPr lang="nl-NL" dirty="0" smtClean="0"/>
              <a:t>relateren (bijv. “realiseert”)</a:t>
            </a:r>
            <a:endParaRPr lang="nl-NL" dirty="0"/>
          </a:p>
          <a:p>
            <a:r>
              <a:rPr lang="nl-NL" dirty="0" smtClean="0"/>
              <a:t>De AR moet alle criteria vaststellen (BES maakt ze transparant)</a:t>
            </a:r>
            <a:endParaRPr lang="nl-NL" dirty="0"/>
          </a:p>
        </p:txBody>
      </p:sp>
    </p:spTree>
    <p:extLst>
      <p:ext uri="{BB962C8B-B14F-4D97-AF65-F5344CB8AC3E}">
        <p14:creationId xmlns:p14="http://schemas.microsoft.com/office/powerpoint/2010/main" val="250061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50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25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par>
                          <p:cTn id="21" fill="hold">
                            <p:stCondLst>
                              <p:cond delay="750"/>
                            </p:stCondLst>
                            <p:childTnLst>
                              <p:par>
                                <p:cTn id="22" presetID="1" presetClass="entr" presetSubtype="0" fill="hold" grpId="0" nodeType="afterEffect">
                                  <p:stCondLst>
                                    <p:cond delay="25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grpId="0" nodeType="afterEffect">
                                  <p:stCondLst>
                                    <p:cond delay="25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par>
                          <p:cTn id="27" fill="hold">
                            <p:stCondLst>
                              <p:cond delay="1250"/>
                            </p:stCondLst>
                            <p:childTnLst>
                              <p:par>
                                <p:cTn id="28" presetID="1" presetClass="entr" presetSubtype="0" fill="hold" grpId="0" nodeType="afterEffect">
                                  <p:stCondLst>
                                    <p:cond delay="25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Concrete </a:t>
            </a:r>
            <a:r>
              <a:rPr lang="nl-NL" dirty="0"/>
              <a:t>voorbeelden</a:t>
            </a:r>
          </a:p>
        </p:txBody>
      </p:sp>
    </p:spTree>
    <p:extLst>
      <p:ext uri="{BB962C8B-B14F-4D97-AF65-F5344CB8AC3E}">
        <p14:creationId xmlns:p14="http://schemas.microsoft.com/office/powerpoint/2010/main" val="73783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angepast 4">
      <a:dk1>
        <a:srgbClr val="000000"/>
      </a:dk1>
      <a:lt1>
        <a:sysClr val="window" lastClr="FFFFFF"/>
      </a:lt1>
      <a:dk2>
        <a:srgbClr val="2E3192"/>
      </a:dk2>
      <a:lt2>
        <a:srgbClr val="7567AD"/>
      </a:lt2>
      <a:accent1>
        <a:srgbClr val="2E3192"/>
      </a:accent1>
      <a:accent2>
        <a:srgbClr val="00AEEF"/>
      </a:accent2>
      <a:accent3>
        <a:srgbClr val="E6E6E6"/>
      </a:accent3>
      <a:accent4>
        <a:srgbClr val="72BE44"/>
      </a:accent4>
      <a:accent5>
        <a:srgbClr val="FF7021"/>
      </a:accent5>
      <a:accent6>
        <a:srgbClr val="FFCB4E"/>
      </a:accent6>
      <a:hlink>
        <a:srgbClr val="0000FF"/>
      </a:hlink>
      <a:folHlink>
        <a:srgbClr val="800080"/>
      </a:folHlink>
    </a:clrScheme>
    <a:fontScheme name="Kennisn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8190</TotalTime>
  <Words>1820</Words>
  <Application>Microsoft Office PowerPoint</Application>
  <PresentationFormat>Diavoorstelling (4:3)</PresentationFormat>
  <Paragraphs>236</Paragraphs>
  <Slides>19</Slides>
  <Notes>13</Notes>
  <HiddenSlides>0</HiddenSlides>
  <MMClips>0</MMClips>
  <ScaleCrop>false</ScaleCrop>
  <HeadingPairs>
    <vt:vector size="4" baseType="variant">
      <vt:variant>
        <vt:lpstr>Thema</vt:lpstr>
      </vt:variant>
      <vt:variant>
        <vt:i4>1</vt:i4>
      </vt:variant>
      <vt:variant>
        <vt:lpstr>Diatitels</vt:lpstr>
      </vt:variant>
      <vt:variant>
        <vt:i4>19</vt:i4>
      </vt:variant>
    </vt:vector>
  </HeadingPairs>
  <TitlesOfParts>
    <vt:vector size="20" baseType="lpstr">
      <vt:lpstr>Office Theme</vt:lpstr>
      <vt:lpstr>Architectuurprincipes en EduStandaard</vt:lpstr>
      <vt:lpstr>Uit:  “Startdocument Architectuurraad”,   hoofdstuk 4 “Uitgangspunten en principes”</vt:lpstr>
      <vt:lpstr>Vragen (voor in je achterhoofd)</vt:lpstr>
      <vt:lpstr>Invulling</vt:lpstr>
      <vt:lpstr>Uitgangspunt</vt:lpstr>
      <vt:lpstr>Uitganspunt</vt:lpstr>
      <vt:lpstr>Werkwijze</vt:lpstr>
      <vt:lpstr>Werkwijze (wat doet de AR met principes?)</vt:lpstr>
      <vt:lpstr>Concrete voorbeelden</vt:lpstr>
      <vt:lpstr>Privacy als architectuurprincipe (1/3)</vt:lpstr>
      <vt:lpstr>Privacy als architectuurprincipe (2/3)</vt:lpstr>
      <vt:lpstr>Privacy als architectuurprincipe (3/3)</vt:lpstr>
      <vt:lpstr>Kernmodel Onderwijs Informatie  t.b.v. NORA principe AP17</vt:lpstr>
      <vt:lpstr>…niet vandaag</vt:lpstr>
      <vt:lpstr>Short list / Long list</vt:lpstr>
      <vt:lpstr>Check list (criteria)</vt:lpstr>
      <vt:lpstr>Principes “mappen”</vt:lpstr>
      <vt:lpstr>Om terug te komen op… de vragen in je achterhoofd</vt:lpstr>
      <vt:lpstr>Bedankt voor uw aandacht!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anwi</dc:creator>
  <cp:lastModifiedBy>Jeroen Hamers</cp:lastModifiedBy>
  <cp:revision>75</cp:revision>
  <dcterms:created xsi:type="dcterms:W3CDTF">2012-07-02T09:46:13Z</dcterms:created>
  <dcterms:modified xsi:type="dcterms:W3CDTF">2013-10-10T09:11:10Z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Kennisnet</vt:lpwstr>
  </property>
</Properties>
</file>