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57" r:id="rId4"/>
    <p:sldId id="272" r:id="rId5"/>
    <p:sldId id="290" r:id="rId6"/>
    <p:sldId id="262" r:id="rId7"/>
    <p:sldId id="263" r:id="rId8"/>
    <p:sldId id="265" r:id="rId9"/>
    <p:sldId id="294" r:id="rId10"/>
    <p:sldId id="292" r:id="rId11"/>
    <p:sldId id="293" r:id="rId12"/>
    <p:sldId id="296" r:id="rId13"/>
    <p:sldId id="295" r:id="rId14"/>
    <p:sldId id="277" r:id="rId15"/>
    <p:sldId id="278" r:id="rId16"/>
    <p:sldId id="287" r:id="rId17"/>
    <p:sldId id="283" r:id="rId18"/>
    <p:sldId id="280" r:id="rId19"/>
    <p:sldId id="291" r:id="rId20"/>
    <p:sldId id="289" r:id="rId21"/>
    <p:sldId id="270" r:id="rId22"/>
    <p:sldId id="271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FA6C-F5E3-47D5-AC72-229E217E2B50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3429B-992A-4B48-A38A-3832309B01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55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dirty="0" smtClean="0"/>
              <a:t>Kwaliteit: Compleetheid, actualiteit, correctheid, bruikbaarheid</a:t>
            </a:r>
          </a:p>
          <a:p>
            <a:pPr>
              <a:spcBef>
                <a:spcPct val="0"/>
              </a:spcBef>
            </a:pPr>
            <a:r>
              <a:rPr lang="nl-NL" dirty="0" smtClean="0"/>
              <a:t>Duurzaamheid: Gebruik en toepassingen vereisen investeringen; we zijn niet geïnteresseerd in de tijdelijke / korte termijn oplossingen </a:t>
            </a:r>
          </a:p>
          <a:p>
            <a:pPr>
              <a:spcBef>
                <a:spcPct val="0"/>
              </a:spcBef>
            </a:pPr>
            <a:r>
              <a:rPr lang="nl-NL" dirty="0" smtClean="0"/>
              <a:t>Draagvlak: Breed-gedragen / </a:t>
            </a:r>
            <a:r>
              <a:rPr lang="nl-NL" dirty="0" err="1" smtClean="0"/>
              <a:t>Veel-gebruikte</a:t>
            </a:r>
            <a:r>
              <a:rPr lang="nl-NL" dirty="0" smtClean="0"/>
              <a:t> begrippen</a:t>
            </a:r>
            <a:r>
              <a:rPr lang="nl-NL" baseline="0" dirty="0" smtClean="0"/>
              <a:t> </a:t>
            </a:r>
            <a:r>
              <a:rPr lang="nl-NL" dirty="0" smtClean="0"/>
              <a:t>is essentieel.</a:t>
            </a:r>
          </a:p>
        </p:txBody>
      </p:sp>
      <p:sp>
        <p:nvSpPr>
          <p:cNvPr id="2048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5CAA13-6671-46BB-AA36-B9AEAF6E9CC4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nl-N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0394-2555-49FE-AA3A-06A086D352FE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4F9A-0F17-42EF-BA01-97FEDA684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92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0394-2555-49FE-AA3A-06A086D352FE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4F9A-0F17-42EF-BA01-97FEDA684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97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0394-2555-49FE-AA3A-06A086D352FE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4F9A-0F17-42EF-BA01-97FEDA684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41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0394-2555-49FE-AA3A-06A086D352FE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4F9A-0F17-42EF-BA01-97FEDA684ABE}" type="slidenum">
              <a:rPr lang="nl-NL" smtClean="0"/>
              <a:t>‹nr.›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83" y="6262235"/>
            <a:ext cx="1819721" cy="5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79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0394-2555-49FE-AA3A-06A086D352FE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4F9A-0F17-42EF-BA01-97FEDA684AB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83" y="6262235"/>
            <a:ext cx="1819721" cy="55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3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0394-2555-49FE-AA3A-06A086D352FE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4F9A-0F17-42EF-BA01-97FEDA684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47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0394-2555-49FE-AA3A-06A086D352FE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4F9A-0F17-42EF-BA01-97FEDA684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00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0394-2555-49FE-AA3A-06A086D352FE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4F9A-0F17-42EF-BA01-97FEDA684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38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0394-2555-49FE-AA3A-06A086D352FE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4F9A-0F17-42EF-BA01-97FEDA684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0394-2555-49FE-AA3A-06A086D352FE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4F9A-0F17-42EF-BA01-97FEDA684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85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0394-2555-49FE-AA3A-06A086D352FE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4F9A-0F17-42EF-BA01-97FEDA684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88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70394-2555-49FE-AA3A-06A086D352FE}" type="datetimeFigureOut">
              <a:rPr lang="nl-NL" smtClean="0"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4F9A-0F17-42EF-BA01-97FEDA684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76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inked-data.kennisnet.n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Presentatie</a:t>
            </a:r>
            <a:br>
              <a:rPr lang="nl-NL" b="1" dirty="0" smtClean="0">
                <a:solidFill>
                  <a:schemeClr val="bg1"/>
                </a:solidFill>
              </a:rPr>
            </a:br>
            <a:r>
              <a:rPr lang="nl-NL" b="1" dirty="0" smtClean="0">
                <a:solidFill>
                  <a:schemeClr val="bg1"/>
                </a:solidFill>
              </a:rPr>
              <a:t>Standaardisatieraad EduStandaard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16 januari 2013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94378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7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NL" dirty="0" smtClean="0"/>
              <a:t>Semantische silo’s versus…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6922926" y="3509392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Eind-examen-opgave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7812360" y="4653136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Score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6012160" y="2564904"/>
            <a:ext cx="1152128" cy="10801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Eind-examen-program-ma</a:t>
            </a:r>
            <a:endParaRPr lang="nl-NL" sz="1200" b="1" dirty="0">
              <a:solidFill>
                <a:schemeClr val="tx1"/>
              </a:solidFill>
            </a:endParaRPr>
          </a:p>
        </p:txBody>
      </p:sp>
      <p:cxnSp>
        <p:nvCxnSpPr>
          <p:cNvPr id="8" name="Gekromde verbindingslijn 7"/>
          <p:cNvCxnSpPr>
            <a:stCxn id="6" idx="6"/>
            <a:endCxn id="4" idx="0"/>
          </p:cNvCxnSpPr>
          <p:nvPr/>
        </p:nvCxnSpPr>
        <p:spPr>
          <a:xfrm>
            <a:off x="7164288" y="3104964"/>
            <a:ext cx="298698" cy="404428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kromde verbindingslijn 9"/>
          <p:cNvCxnSpPr>
            <a:stCxn id="4" idx="4"/>
            <a:endCxn id="5" idx="2"/>
          </p:cNvCxnSpPr>
          <p:nvPr/>
        </p:nvCxnSpPr>
        <p:spPr>
          <a:xfrm rot="16200000" flipH="1">
            <a:off x="7317829" y="4662661"/>
            <a:ext cx="639688" cy="349374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ilinder 10"/>
          <p:cNvSpPr/>
          <p:nvPr/>
        </p:nvSpPr>
        <p:spPr>
          <a:xfrm>
            <a:off x="5868144" y="1196752"/>
            <a:ext cx="3096344" cy="504056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3563888" y="3125076"/>
            <a:ext cx="1512168" cy="14317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>
                <a:solidFill>
                  <a:schemeClr val="tx1"/>
                </a:solidFill>
              </a:rPr>
              <a:t>Kern-programma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3" name="Cilinder 12"/>
          <p:cNvSpPr/>
          <p:nvPr/>
        </p:nvSpPr>
        <p:spPr>
          <a:xfrm>
            <a:off x="3059832" y="1196752"/>
            <a:ext cx="2664296" cy="504056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1187624" y="3933056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>
                <a:solidFill>
                  <a:schemeClr val="tx1"/>
                </a:solidFill>
              </a:rPr>
              <a:t>Hoofd-stuk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323528" y="4869160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>
                <a:solidFill>
                  <a:schemeClr val="tx1"/>
                </a:solidFill>
              </a:rPr>
              <a:t>Para-graaf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1598461" y="2708920"/>
            <a:ext cx="1152128" cy="10801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Methode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7" name="Cilinder 16"/>
          <p:cNvSpPr/>
          <p:nvPr/>
        </p:nvSpPr>
        <p:spPr>
          <a:xfrm>
            <a:off x="251520" y="1196752"/>
            <a:ext cx="2664296" cy="504056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995936" y="2463279"/>
            <a:ext cx="663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SLO</a:t>
            </a:r>
            <a:endParaRPr lang="nl-NL" sz="24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7036452" y="2175247"/>
            <a:ext cx="142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/>
              <a:t>CvE</a:t>
            </a:r>
            <a:r>
              <a:rPr lang="nl-NL" sz="2400" b="1" dirty="0" smtClean="0"/>
              <a:t> / Cito</a:t>
            </a:r>
            <a:endParaRPr lang="nl-NL" sz="2400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196658" y="2093947"/>
            <a:ext cx="1711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/>
              <a:t>Educatieve</a:t>
            </a:r>
          </a:p>
          <a:p>
            <a:pPr algn="ctr"/>
            <a:r>
              <a:rPr lang="nl-NL" sz="2400" b="1" dirty="0" smtClean="0"/>
              <a:t>uitgeverijen</a:t>
            </a:r>
            <a:endParaRPr lang="nl-NL" sz="2400" b="1" dirty="0"/>
          </a:p>
        </p:txBody>
      </p:sp>
      <p:cxnSp>
        <p:nvCxnSpPr>
          <p:cNvPr id="24" name="Gekromde verbindingslijn 23"/>
          <p:cNvCxnSpPr>
            <a:stCxn id="14" idx="4"/>
            <a:endCxn id="15" idx="6"/>
          </p:cNvCxnSpPr>
          <p:nvPr/>
        </p:nvCxnSpPr>
        <p:spPr>
          <a:xfrm rot="5400000">
            <a:off x="1349642" y="4995174"/>
            <a:ext cx="432048" cy="324036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kromde verbindingslijn 25"/>
          <p:cNvCxnSpPr>
            <a:stCxn id="14" idx="0"/>
            <a:endCxn id="16" idx="2"/>
          </p:cNvCxnSpPr>
          <p:nvPr/>
        </p:nvCxnSpPr>
        <p:spPr>
          <a:xfrm rot="16200000" flipV="1">
            <a:off x="1321035" y="3526406"/>
            <a:ext cx="684076" cy="129223"/>
          </a:xfrm>
          <a:prstGeom prst="curvedConnector4">
            <a:avLst>
              <a:gd name="adj1" fmla="val 10526"/>
              <a:gd name="adj2" fmla="val 59483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9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NL" dirty="0" smtClean="0"/>
              <a:t>…een semantisch landschap!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6922926" y="3509392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Eind-examen-opgave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7812360" y="4653136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Score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6012160" y="2564904"/>
            <a:ext cx="1152128" cy="10801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Eind-examen-program-ma</a:t>
            </a:r>
            <a:endParaRPr lang="nl-NL" sz="1200" b="1" dirty="0">
              <a:solidFill>
                <a:schemeClr val="tx1"/>
              </a:solidFill>
            </a:endParaRPr>
          </a:p>
        </p:txBody>
      </p:sp>
      <p:cxnSp>
        <p:nvCxnSpPr>
          <p:cNvPr id="8" name="Gekromde verbindingslijn 7"/>
          <p:cNvCxnSpPr>
            <a:stCxn id="6" idx="6"/>
            <a:endCxn id="4" idx="0"/>
          </p:cNvCxnSpPr>
          <p:nvPr/>
        </p:nvCxnSpPr>
        <p:spPr>
          <a:xfrm>
            <a:off x="7164288" y="3104964"/>
            <a:ext cx="298698" cy="404428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kromde verbindingslijn 9"/>
          <p:cNvCxnSpPr>
            <a:stCxn id="4" idx="4"/>
            <a:endCxn id="5" idx="2"/>
          </p:cNvCxnSpPr>
          <p:nvPr/>
        </p:nvCxnSpPr>
        <p:spPr>
          <a:xfrm rot="16200000" flipH="1">
            <a:off x="7317829" y="4662661"/>
            <a:ext cx="639688" cy="349374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al 11"/>
          <p:cNvSpPr/>
          <p:nvPr/>
        </p:nvSpPr>
        <p:spPr>
          <a:xfrm>
            <a:off x="3563888" y="3125076"/>
            <a:ext cx="1512168" cy="14317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>
                <a:solidFill>
                  <a:schemeClr val="tx1"/>
                </a:solidFill>
              </a:rPr>
              <a:t>Kern-programma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1187624" y="3933056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>
                <a:solidFill>
                  <a:schemeClr val="tx1"/>
                </a:solidFill>
              </a:rPr>
              <a:t>Hoofd-stuk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323528" y="4869160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>
                <a:solidFill>
                  <a:schemeClr val="tx1"/>
                </a:solidFill>
              </a:rPr>
              <a:t>Para-graaf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1598461" y="2708920"/>
            <a:ext cx="1152128" cy="10801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Methode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995936" y="2463279"/>
            <a:ext cx="663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SLO</a:t>
            </a:r>
            <a:endParaRPr lang="nl-NL" sz="24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7036452" y="2175247"/>
            <a:ext cx="142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/>
              <a:t>CvE</a:t>
            </a:r>
            <a:r>
              <a:rPr lang="nl-NL" sz="2400" b="1" dirty="0" smtClean="0"/>
              <a:t> / Cito</a:t>
            </a:r>
            <a:endParaRPr lang="nl-NL" sz="2400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179512" y="2093947"/>
            <a:ext cx="1711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/>
              <a:t>Educatieve</a:t>
            </a:r>
          </a:p>
          <a:p>
            <a:pPr algn="ctr"/>
            <a:r>
              <a:rPr lang="nl-NL" sz="2400" b="1" dirty="0" smtClean="0"/>
              <a:t>uitgeverijen</a:t>
            </a:r>
            <a:endParaRPr lang="nl-NL" sz="2400" b="1" dirty="0"/>
          </a:p>
        </p:txBody>
      </p:sp>
      <p:cxnSp>
        <p:nvCxnSpPr>
          <p:cNvPr id="24" name="Gekromde verbindingslijn 23"/>
          <p:cNvCxnSpPr>
            <a:stCxn id="14" idx="4"/>
            <a:endCxn id="15" idx="6"/>
          </p:cNvCxnSpPr>
          <p:nvPr/>
        </p:nvCxnSpPr>
        <p:spPr>
          <a:xfrm rot="5400000">
            <a:off x="1349642" y="4995174"/>
            <a:ext cx="432048" cy="324036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kromde verbindingslijn 25"/>
          <p:cNvCxnSpPr>
            <a:stCxn id="14" idx="0"/>
            <a:endCxn id="16" idx="2"/>
          </p:cNvCxnSpPr>
          <p:nvPr/>
        </p:nvCxnSpPr>
        <p:spPr>
          <a:xfrm rot="16200000" flipV="1">
            <a:off x="1321035" y="3526406"/>
            <a:ext cx="684076" cy="129223"/>
          </a:xfrm>
          <a:prstGeom prst="curvedConnector4">
            <a:avLst>
              <a:gd name="adj1" fmla="val 10526"/>
              <a:gd name="adj2" fmla="val 59483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kromde verbindingslijn 6"/>
          <p:cNvCxnSpPr>
            <a:stCxn id="16" idx="6"/>
            <a:endCxn id="12" idx="2"/>
          </p:cNvCxnSpPr>
          <p:nvPr/>
        </p:nvCxnSpPr>
        <p:spPr>
          <a:xfrm>
            <a:off x="2750589" y="3248980"/>
            <a:ext cx="813299" cy="591984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kromde verbindingslijn 20"/>
          <p:cNvCxnSpPr>
            <a:stCxn id="12" idx="6"/>
            <a:endCxn id="6" idx="2"/>
          </p:cNvCxnSpPr>
          <p:nvPr/>
        </p:nvCxnSpPr>
        <p:spPr>
          <a:xfrm flipV="1">
            <a:off x="5076056" y="3104964"/>
            <a:ext cx="936104" cy="736000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stCxn id="15" idx="6"/>
            <a:endCxn id="5" idx="2"/>
          </p:cNvCxnSpPr>
          <p:nvPr/>
        </p:nvCxnSpPr>
        <p:spPr>
          <a:xfrm flipV="1">
            <a:off x="1403648" y="5157192"/>
            <a:ext cx="6408712" cy="216024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4524373" y="5251754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!</a:t>
            </a:r>
            <a:endParaRPr lang="nl-NL" sz="6000" b="1" dirty="0">
              <a:solidFill>
                <a:srgbClr val="FF0000"/>
              </a:solidFill>
            </a:endParaRPr>
          </a:p>
        </p:txBody>
      </p:sp>
      <p:sp>
        <p:nvSpPr>
          <p:cNvPr id="22" name="Cilinder 21"/>
          <p:cNvSpPr/>
          <p:nvPr/>
        </p:nvSpPr>
        <p:spPr>
          <a:xfrm>
            <a:off x="5868144" y="1196752"/>
            <a:ext cx="3096344" cy="5040560"/>
          </a:xfrm>
          <a:prstGeom prst="can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Cilinder 24"/>
          <p:cNvSpPr/>
          <p:nvPr/>
        </p:nvSpPr>
        <p:spPr>
          <a:xfrm>
            <a:off x="3059832" y="1196752"/>
            <a:ext cx="2664296" cy="5040560"/>
          </a:xfrm>
          <a:prstGeom prst="can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Cilinder 26"/>
          <p:cNvSpPr/>
          <p:nvPr/>
        </p:nvSpPr>
        <p:spPr>
          <a:xfrm>
            <a:off x="251520" y="1196752"/>
            <a:ext cx="2664296" cy="5040560"/>
          </a:xfrm>
          <a:prstGeom prst="can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Cilinder 27"/>
          <p:cNvSpPr/>
          <p:nvPr/>
        </p:nvSpPr>
        <p:spPr>
          <a:xfrm>
            <a:off x="72008" y="908720"/>
            <a:ext cx="9036496" cy="576064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1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NL" dirty="0" smtClean="0"/>
              <a:t>…een semantisch landschap!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6850918" y="3509392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Eind-examen-opgave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7740352" y="4653136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Score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5940152" y="2564904"/>
            <a:ext cx="1152128" cy="10801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Eind-examen-program-ma</a:t>
            </a:r>
            <a:endParaRPr lang="nl-NL" sz="1200" b="1" dirty="0">
              <a:solidFill>
                <a:schemeClr val="tx1"/>
              </a:solidFill>
            </a:endParaRPr>
          </a:p>
        </p:txBody>
      </p:sp>
      <p:cxnSp>
        <p:nvCxnSpPr>
          <p:cNvPr id="8" name="Gekromde verbindingslijn 7"/>
          <p:cNvCxnSpPr>
            <a:stCxn id="6" idx="6"/>
            <a:endCxn id="4" idx="0"/>
          </p:cNvCxnSpPr>
          <p:nvPr/>
        </p:nvCxnSpPr>
        <p:spPr>
          <a:xfrm>
            <a:off x="7092280" y="3104964"/>
            <a:ext cx="298698" cy="404428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kromde verbindingslijn 9"/>
          <p:cNvCxnSpPr>
            <a:stCxn id="4" idx="4"/>
            <a:endCxn id="5" idx="2"/>
          </p:cNvCxnSpPr>
          <p:nvPr/>
        </p:nvCxnSpPr>
        <p:spPr>
          <a:xfrm rot="16200000" flipH="1">
            <a:off x="7245821" y="4662661"/>
            <a:ext cx="639688" cy="349374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ilinder 10"/>
          <p:cNvSpPr/>
          <p:nvPr/>
        </p:nvSpPr>
        <p:spPr>
          <a:xfrm>
            <a:off x="5796136" y="1196752"/>
            <a:ext cx="3096344" cy="504056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3491880" y="3125076"/>
            <a:ext cx="1512168" cy="14317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>
                <a:solidFill>
                  <a:schemeClr val="tx1"/>
                </a:solidFill>
              </a:rPr>
              <a:t>Kern-programma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3" name="Cilinder 12"/>
          <p:cNvSpPr/>
          <p:nvPr/>
        </p:nvSpPr>
        <p:spPr>
          <a:xfrm>
            <a:off x="2987824" y="1196752"/>
            <a:ext cx="2664296" cy="504056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1115616" y="3933056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>
                <a:solidFill>
                  <a:schemeClr val="tx1"/>
                </a:solidFill>
              </a:rPr>
              <a:t>Hoofd-stuk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251520" y="4869160"/>
            <a:ext cx="1080120" cy="100811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>
                <a:solidFill>
                  <a:schemeClr val="tx1"/>
                </a:solidFill>
              </a:rPr>
              <a:t>Para-graaf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1526453" y="2708920"/>
            <a:ext cx="1152128" cy="10801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Methode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17" name="Cilinder 16"/>
          <p:cNvSpPr/>
          <p:nvPr/>
        </p:nvSpPr>
        <p:spPr>
          <a:xfrm>
            <a:off x="179512" y="1196752"/>
            <a:ext cx="2664296" cy="504056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923928" y="2319263"/>
            <a:ext cx="663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SLO</a:t>
            </a:r>
            <a:endParaRPr lang="nl-NL" sz="24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6604404" y="2103239"/>
            <a:ext cx="142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/>
              <a:t>CvE</a:t>
            </a:r>
            <a:r>
              <a:rPr lang="nl-NL" sz="2400" b="1" dirty="0" smtClean="0"/>
              <a:t> / Cito</a:t>
            </a:r>
            <a:endParaRPr lang="nl-NL" sz="2400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124650" y="2021939"/>
            <a:ext cx="1711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/>
              <a:t>Educatieve</a:t>
            </a:r>
          </a:p>
          <a:p>
            <a:pPr algn="ctr"/>
            <a:r>
              <a:rPr lang="nl-NL" sz="2400" b="1" dirty="0" smtClean="0"/>
              <a:t>uitgeverijen</a:t>
            </a:r>
            <a:endParaRPr lang="nl-NL" sz="2400" b="1" dirty="0"/>
          </a:p>
        </p:txBody>
      </p:sp>
      <p:cxnSp>
        <p:nvCxnSpPr>
          <p:cNvPr id="24" name="Gekromde verbindingslijn 23"/>
          <p:cNvCxnSpPr>
            <a:stCxn id="14" idx="4"/>
            <a:endCxn id="15" idx="6"/>
          </p:cNvCxnSpPr>
          <p:nvPr/>
        </p:nvCxnSpPr>
        <p:spPr>
          <a:xfrm rot="5400000">
            <a:off x="1277634" y="4995174"/>
            <a:ext cx="432048" cy="324036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kromde verbindingslijn 25"/>
          <p:cNvCxnSpPr>
            <a:stCxn id="14" idx="0"/>
            <a:endCxn id="16" idx="2"/>
          </p:cNvCxnSpPr>
          <p:nvPr/>
        </p:nvCxnSpPr>
        <p:spPr>
          <a:xfrm rot="16200000" flipV="1">
            <a:off x="1249027" y="3526406"/>
            <a:ext cx="684076" cy="129223"/>
          </a:xfrm>
          <a:prstGeom prst="curvedConnector4">
            <a:avLst>
              <a:gd name="adj1" fmla="val 10526"/>
              <a:gd name="adj2" fmla="val 59483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2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87" y="0"/>
            <a:ext cx="91953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1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err="1" smtClean="0"/>
              <a:t>Begrippenclassificaties</a:t>
            </a:r>
            <a:r>
              <a:rPr lang="en-GB" noProof="0" dirty="0" smtClean="0"/>
              <a:t> in het OnderwijsBegrippenKader 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b="1" noProof="0" dirty="0" err="1" smtClean="0"/>
              <a:t>Alle</a:t>
            </a:r>
            <a:r>
              <a:rPr lang="en-GB" sz="2800" b="1" noProof="0" dirty="0" smtClean="0"/>
              <a:t> </a:t>
            </a:r>
            <a:r>
              <a:rPr lang="en-GB" sz="2800" b="1" dirty="0" err="1" smtClean="0"/>
              <a:t>formele</a:t>
            </a:r>
            <a:r>
              <a:rPr lang="en-GB" sz="2800" b="1" dirty="0" smtClean="0"/>
              <a:t> en </a:t>
            </a:r>
            <a:r>
              <a:rPr lang="en-GB" sz="2800" b="1" dirty="0" err="1" smtClean="0"/>
              <a:t>informele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informatie</a:t>
            </a:r>
            <a:r>
              <a:rPr lang="en-GB" sz="2800" b="1" dirty="0" smtClean="0"/>
              <a:t> die </a:t>
            </a:r>
            <a:r>
              <a:rPr lang="en-GB" sz="2800" b="1" dirty="0" err="1" smtClean="0"/>
              <a:t>wordt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ontwikkeld</a:t>
            </a:r>
            <a:r>
              <a:rPr lang="en-GB" sz="2800" b="1" dirty="0" smtClean="0"/>
              <a:t> in het </a:t>
            </a:r>
            <a:r>
              <a:rPr lang="en-GB" sz="2800" b="1" dirty="0" err="1" smtClean="0"/>
              <a:t>kader</a:t>
            </a:r>
            <a:r>
              <a:rPr lang="en-GB" sz="2800" b="1" dirty="0" smtClean="0"/>
              <a:t> van het </a:t>
            </a:r>
            <a:r>
              <a:rPr lang="en-GB" sz="2800" b="1" dirty="0" err="1" smtClean="0"/>
              <a:t>ontwerp</a:t>
            </a:r>
            <a:r>
              <a:rPr lang="en-GB" sz="2800" b="1" dirty="0" smtClean="0"/>
              <a:t>, de planning, de </a:t>
            </a:r>
            <a:r>
              <a:rPr lang="en-GB" sz="2800" b="1" dirty="0" err="1" smtClean="0"/>
              <a:t>uitvoering</a:t>
            </a:r>
            <a:r>
              <a:rPr lang="en-GB" sz="2800" b="1" dirty="0" smtClean="0"/>
              <a:t> en de </a:t>
            </a:r>
            <a:r>
              <a:rPr lang="en-GB" sz="2800" b="1" dirty="0" err="1" smtClean="0"/>
              <a:t>toetsing</a:t>
            </a:r>
            <a:r>
              <a:rPr lang="en-GB" sz="2800" b="1" dirty="0" smtClean="0"/>
              <a:t> en </a:t>
            </a:r>
            <a:r>
              <a:rPr lang="en-GB" sz="2800" b="1" dirty="0" err="1" smtClean="0"/>
              <a:t>examinering</a:t>
            </a:r>
            <a:r>
              <a:rPr lang="en-GB" sz="2800" b="1" dirty="0" smtClean="0"/>
              <a:t> van het (</a:t>
            </a:r>
            <a:r>
              <a:rPr lang="en-GB" sz="2800" b="1" dirty="0" err="1" smtClean="0"/>
              <a:t>formele</a:t>
            </a:r>
            <a:r>
              <a:rPr lang="en-GB" sz="2800" b="1" dirty="0" smtClean="0"/>
              <a:t>) </a:t>
            </a:r>
            <a:r>
              <a:rPr lang="en-GB" sz="2800" b="1" dirty="0" err="1" smtClean="0"/>
              <a:t>onderwijs</a:t>
            </a:r>
            <a:r>
              <a:rPr lang="en-GB" sz="2800" b="1" dirty="0" smtClean="0"/>
              <a:t> in NL.</a:t>
            </a:r>
          </a:p>
          <a:p>
            <a:pPr marL="0" indent="0">
              <a:buNone/>
            </a:pPr>
            <a:endParaRPr lang="en-GB" sz="2800" noProof="0" dirty="0" smtClean="0"/>
          </a:p>
          <a:p>
            <a:pPr marL="0" indent="0">
              <a:buNone/>
            </a:pPr>
            <a:r>
              <a:rPr lang="en-GB" sz="2800" noProof="0" dirty="0" err="1" smtClean="0"/>
              <a:t>Bijvoorbeeld</a:t>
            </a:r>
            <a:r>
              <a:rPr lang="en-GB" sz="2800" noProof="0" dirty="0" smtClean="0"/>
              <a:t>:</a:t>
            </a:r>
          </a:p>
          <a:p>
            <a:r>
              <a:rPr lang="en-GB" sz="2800" b="1" dirty="0" err="1" smtClean="0"/>
              <a:t>Kerndoelen</a:t>
            </a:r>
            <a:r>
              <a:rPr lang="en-GB" sz="2800" dirty="0" smtClean="0"/>
              <a:t> en </a:t>
            </a:r>
            <a:r>
              <a:rPr lang="en-GB" sz="2800" dirty="0" err="1" smtClean="0"/>
              <a:t>Eindtermen</a:t>
            </a:r>
            <a:endParaRPr lang="en-GB" sz="2800" dirty="0" smtClean="0"/>
          </a:p>
          <a:p>
            <a:r>
              <a:rPr lang="en-GB" sz="2800" b="1" dirty="0" err="1" smtClean="0"/>
              <a:t>Kernprogramma’s</a:t>
            </a:r>
            <a:r>
              <a:rPr lang="en-GB" sz="2800" b="1" dirty="0" smtClean="0"/>
              <a:t> van SLO </a:t>
            </a:r>
            <a:r>
              <a:rPr lang="en-GB" sz="2800" b="1" dirty="0" err="1" smtClean="0"/>
              <a:t>voor</a:t>
            </a:r>
            <a:r>
              <a:rPr lang="en-GB" sz="2800" b="1" dirty="0" smtClean="0"/>
              <a:t> </a:t>
            </a:r>
            <a:r>
              <a:rPr lang="en-GB" sz="2800" dirty="0" smtClean="0"/>
              <a:t>PO en </a:t>
            </a:r>
            <a:r>
              <a:rPr lang="en-GB" sz="2800" b="1" dirty="0" smtClean="0"/>
              <a:t>VO</a:t>
            </a:r>
          </a:p>
          <a:p>
            <a:r>
              <a:rPr lang="en-GB" sz="2800" noProof="0" dirty="0" err="1" smtClean="0"/>
              <a:t>Kwalificatiestructuur</a:t>
            </a:r>
            <a:r>
              <a:rPr lang="en-GB" sz="2800" noProof="0" dirty="0" smtClean="0"/>
              <a:t> MBO</a:t>
            </a:r>
          </a:p>
          <a:p>
            <a:r>
              <a:rPr lang="en-GB" sz="2800" dirty="0" err="1" smtClean="0"/>
              <a:t>Opleidingslijsten</a:t>
            </a:r>
            <a:r>
              <a:rPr lang="en-GB" sz="2800" dirty="0" smtClean="0"/>
              <a:t> van DUO</a:t>
            </a:r>
            <a:endParaRPr lang="en-GB" sz="2800" noProof="0" dirty="0" smtClean="0"/>
          </a:p>
          <a:p>
            <a:r>
              <a:rPr lang="en-GB" sz="2800" dirty="0" err="1" smtClean="0"/>
              <a:t>Referentiekader</a:t>
            </a:r>
            <a:r>
              <a:rPr lang="en-GB" sz="2800" dirty="0" smtClean="0"/>
              <a:t> </a:t>
            </a:r>
            <a:r>
              <a:rPr lang="en-GB" sz="2800" dirty="0" err="1" smtClean="0"/>
              <a:t>Taal</a:t>
            </a:r>
            <a:r>
              <a:rPr lang="en-GB" sz="2800" dirty="0" smtClean="0"/>
              <a:t> en </a:t>
            </a:r>
            <a:r>
              <a:rPr lang="en-GB" sz="2800" dirty="0" err="1" smtClean="0"/>
              <a:t>Rekenen</a:t>
            </a:r>
            <a:endParaRPr lang="en-GB" sz="2800" noProof="0" dirty="0" smtClean="0"/>
          </a:p>
          <a:p>
            <a:r>
              <a:rPr lang="en-GB" sz="2800" noProof="0" dirty="0" err="1" smtClean="0"/>
              <a:t>Kennisbases</a:t>
            </a:r>
            <a:r>
              <a:rPr lang="en-GB" sz="2800" noProof="0" dirty="0" smtClean="0"/>
              <a:t> van de </a:t>
            </a:r>
            <a:r>
              <a:rPr lang="en-GB" sz="2800" noProof="0" dirty="0" err="1" smtClean="0"/>
              <a:t>lerarenopleidingen</a:t>
            </a:r>
            <a:endParaRPr lang="en-GB" sz="2800" noProof="0" dirty="0" smtClean="0"/>
          </a:p>
          <a:p>
            <a:r>
              <a:rPr lang="en-GB" sz="2800" b="1" dirty="0" smtClean="0"/>
              <a:t>Leer- en </a:t>
            </a:r>
            <a:r>
              <a:rPr lang="en-GB" sz="2800" b="1" dirty="0" err="1" smtClean="0"/>
              <a:t>toetsstijlen</a:t>
            </a:r>
            <a:r>
              <a:rPr lang="en-GB" sz="2800" b="1" dirty="0" smtClean="0"/>
              <a:t> (</a:t>
            </a:r>
            <a:r>
              <a:rPr lang="en-GB" sz="2800" b="1" dirty="0" err="1" smtClean="0"/>
              <a:t>bijv</a:t>
            </a:r>
            <a:r>
              <a:rPr lang="en-GB" sz="2800" b="1" dirty="0" smtClean="0"/>
              <a:t>. RTTI)</a:t>
            </a:r>
            <a:endParaRPr lang="en-GB" sz="2800" b="1" noProof="0" dirty="0" smtClean="0"/>
          </a:p>
          <a:p>
            <a:endParaRPr lang="en-GB" sz="2800" noProof="0" dirty="0" smtClean="0"/>
          </a:p>
          <a:p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1972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zou er nog meer in het OnderwijsBegrippenKader kunnen?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Eindexamenprogramma’s VO van </a:t>
            </a:r>
            <a:r>
              <a:rPr lang="nl-NL" dirty="0" err="1" smtClean="0"/>
              <a:t>CvE</a:t>
            </a:r>
            <a:endParaRPr lang="nl-NL" dirty="0" smtClean="0"/>
          </a:p>
          <a:p>
            <a:r>
              <a:rPr lang="nl-NL" dirty="0" smtClean="0"/>
              <a:t>Domeinbeschrijvingen PO van Cito</a:t>
            </a:r>
          </a:p>
          <a:p>
            <a:r>
              <a:rPr lang="nl-NL" dirty="0" smtClean="0"/>
              <a:t>Europees Referentiekader voor Talen</a:t>
            </a:r>
          </a:p>
          <a:p>
            <a:r>
              <a:rPr lang="nl-NL" dirty="0" smtClean="0"/>
              <a:t>Historische Vensters</a:t>
            </a:r>
          </a:p>
          <a:p>
            <a:r>
              <a:rPr lang="nl-NL" dirty="0" smtClean="0"/>
              <a:t>Bètacanon</a:t>
            </a:r>
          </a:p>
          <a:p>
            <a:r>
              <a:rPr lang="nl-NL" dirty="0" smtClean="0"/>
              <a:t>Bronnencollecties via </a:t>
            </a:r>
            <a:r>
              <a:rPr lang="nl-NL" dirty="0" err="1" smtClean="0"/>
              <a:t>Europeana</a:t>
            </a:r>
            <a:endParaRPr lang="nl-NL" dirty="0" smtClean="0"/>
          </a:p>
          <a:p>
            <a:r>
              <a:rPr lang="nl-NL" dirty="0" smtClean="0"/>
              <a:t>Kernprogramma’s </a:t>
            </a:r>
            <a:r>
              <a:rPr lang="nl-NL" dirty="0"/>
              <a:t>SLO ↔ Curriculum </a:t>
            </a:r>
            <a:r>
              <a:rPr lang="nl-NL" dirty="0" smtClean="0"/>
              <a:t>VS ↔ Bronnen Khan Academy</a:t>
            </a:r>
          </a:p>
          <a:p>
            <a:r>
              <a:rPr lang="nl-NL" dirty="0"/>
              <a:t>Kernprogramma’s SLO ↔ Curriculum </a:t>
            </a:r>
            <a:r>
              <a:rPr lang="nl-NL" dirty="0" smtClean="0"/>
              <a:t>VS ↔ </a:t>
            </a:r>
            <a:r>
              <a:rPr lang="nl-NL" dirty="0" err="1" smtClean="0"/>
              <a:t>Science</a:t>
            </a:r>
            <a:r>
              <a:rPr lang="nl-NL" dirty="0" smtClean="0"/>
              <a:t> </a:t>
            </a:r>
            <a:r>
              <a:rPr lang="nl-NL" dirty="0" err="1" smtClean="0"/>
              <a:t>Literacy</a:t>
            </a:r>
            <a:r>
              <a:rPr lang="nl-NL" dirty="0" smtClean="0"/>
              <a:t> Standards ↔ bronnen National </a:t>
            </a:r>
            <a:r>
              <a:rPr lang="nl-NL" dirty="0" err="1" smtClean="0"/>
              <a:t>Geographic</a:t>
            </a:r>
            <a:endParaRPr lang="nl-NL" dirty="0" smtClean="0"/>
          </a:p>
          <a:p>
            <a:r>
              <a:rPr lang="nl-NL" dirty="0" smtClean="0"/>
              <a:t>Enzovoort, enzovoort…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53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Is het OnderwijsBegrippenKader een unieke activiteit?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4000" b="1" dirty="0" smtClean="0"/>
              <a:t>Nee!</a:t>
            </a:r>
          </a:p>
          <a:p>
            <a:r>
              <a:rPr lang="nl-NL" dirty="0" smtClean="0"/>
              <a:t>Netwerk Open Cultuur Data</a:t>
            </a:r>
          </a:p>
          <a:p>
            <a:r>
              <a:rPr lang="nl-NL" dirty="0" err="1" smtClean="0"/>
              <a:t>Europeana</a:t>
            </a:r>
            <a:endParaRPr lang="nl-NL" dirty="0" smtClean="0"/>
          </a:p>
          <a:p>
            <a:r>
              <a:rPr lang="nl-NL" dirty="0" err="1" smtClean="0"/>
              <a:t>SemNet</a:t>
            </a:r>
            <a:r>
              <a:rPr lang="nl-NL" dirty="0" smtClean="0"/>
              <a:t> van de Rijksdienst voor het Cultureel Erfgoed</a:t>
            </a:r>
          </a:p>
          <a:p>
            <a:r>
              <a:rPr lang="nl-NL" dirty="0" smtClean="0"/>
              <a:t>Juridisch referentienetwerk van het Kennis- en Expertisecentrum Overheidspublicaties</a:t>
            </a:r>
          </a:p>
        </p:txBody>
      </p:sp>
    </p:spTree>
    <p:extLst>
      <p:ext uri="{BB962C8B-B14F-4D97-AF65-F5344CB8AC3E}">
        <p14:creationId xmlns:p14="http://schemas.microsoft.com/office/powerpoint/2010/main" val="173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Wie werken er momenteel actief aan of met het OnderwijsBegrippenKader?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SLO</a:t>
            </a:r>
          </a:p>
          <a:p>
            <a:r>
              <a:rPr lang="nl-NL" dirty="0" smtClean="0"/>
              <a:t>Open Universiteit</a:t>
            </a:r>
          </a:p>
          <a:p>
            <a:r>
              <a:rPr lang="nl-NL" dirty="0" smtClean="0"/>
              <a:t>DUO (SION)</a:t>
            </a:r>
          </a:p>
          <a:p>
            <a:r>
              <a:rPr lang="nl-NL" dirty="0" smtClean="0"/>
              <a:t>Kennisnet (Diensten)</a:t>
            </a:r>
          </a:p>
          <a:p>
            <a:r>
              <a:rPr lang="nl-NL" dirty="0" smtClean="0"/>
              <a:t>SURF</a:t>
            </a:r>
          </a:p>
          <a:p>
            <a:r>
              <a:rPr lang="nl-NL" dirty="0" smtClean="0"/>
              <a:t>Freudenthal Instituut</a:t>
            </a:r>
          </a:p>
          <a:p>
            <a:r>
              <a:rPr lang="nl-NL" dirty="0" err="1" smtClean="0"/>
              <a:t>DocentPlus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En nog niet: SBB, </a:t>
            </a:r>
            <a:r>
              <a:rPr lang="nl-NL" dirty="0" err="1" smtClean="0"/>
              <a:t>CvE</a:t>
            </a:r>
            <a:r>
              <a:rPr lang="nl-NL" dirty="0" smtClean="0"/>
              <a:t>, Cito, </a:t>
            </a:r>
            <a:r>
              <a:rPr lang="nl-NL" dirty="0" err="1" smtClean="0"/>
              <a:t>LPC’s</a:t>
            </a:r>
            <a:r>
              <a:rPr lang="nl-NL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4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Wie kunnen het OnderwijsBegrippenKader gebruiken?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SLO</a:t>
            </a:r>
          </a:p>
          <a:p>
            <a:r>
              <a:rPr lang="nl-NL" dirty="0" smtClean="0"/>
              <a:t>SBB</a:t>
            </a:r>
          </a:p>
          <a:p>
            <a:r>
              <a:rPr lang="nl-NL" dirty="0" smtClean="0"/>
              <a:t>Cito</a:t>
            </a:r>
          </a:p>
          <a:p>
            <a:r>
              <a:rPr lang="nl-NL" dirty="0" smtClean="0"/>
              <a:t>Uitgevers (</a:t>
            </a:r>
            <a:r>
              <a:rPr lang="nl-NL" dirty="0" err="1" smtClean="0"/>
              <a:t>profit</a:t>
            </a:r>
            <a:r>
              <a:rPr lang="nl-NL" dirty="0" smtClean="0"/>
              <a:t> en non-profit)</a:t>
            </a:r>
          </a:p>
          <a:p>
            <a:r>
              <a:rPr lang="nl-NL" dirty="0" smtClean="0"/>
              <a:t>Bronnenleveranciers (bijv. NTR)</a:t>
            </a:r>
          </a:p>
          <a:p>
            <a:r>
              <a:rPr lang="nl-NL" dirty="0" smtClean="0"/>
              <a:t>Leveranciers van onderwijstechnologie (</a:t>
            </a:r>
            <a:r>
              <a:rPr lang="nl-NL" dirty="0" err="1" smtClean="0"/>
              <a:t>ELO’s</a:t>
            </a:r>
            <a:r>
              <a:rPr lang="nl-NL" dirty="0" smtClean="0"/>
              <a:t>, </a:t>
            </a:r>
            <a:r>
              <a:rPr lang="nl-NL" dirty="0" err="1" smtClean="0"/>
              <a:t>toetsservicesystemen</a:t>
            </a:r>
            <a:r>
              <a:rPr lang="nl-NL" dirty="0" smtClean="0"/>
              <a:t>, leerlingvolgsystemen, etc.)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65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Waarvoor is het OnderwijsBegrippenKader bruikbaar?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Om bronnen en leermaterialen te metadateren</a:t>
            </a:r>
          </a:p>
          <a:p>
            <a:r>
              <a:rPr lang="nl-NL" dirty="0" smtClean="0"/>
              <a:t>Om leerlijnen en arrangementen van leermaterialen te spiegelen aan het formele leerplan</a:t>
            </a:r>
          </a:p>
          <a:p>
            <a:r>
              <a:rPr lang="nl-NL" dirty="0" smtClean="0"/>
              <a:t>Om individuele leerpaden van leerlingen te ontwerpen en te volgen t.o.v. het formele leerplan (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analytics</a:t>
            </a:r>
            <a:r>
              <a:rPr lang="nl-NL" dirty="0" smtClean="0"/>
              <a:t>)</a:t>
            </a:r>
          </a:p>
          <a:p>
            <a:r>
              <a:rPr lang="nl-NL" dirty="0" smtClean="0"/>
              <a:t>Om de prestaties van scholen onderling te vergelijken</a:t>
            </a:r>
          </a:p>
          <a:p>
            <a:r>
              <a:rPr lang="nl-NL" dirty="0" smtClean="0"/>
              <a:t>Enzovoort…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20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Jacob Molenaar</a:t>
            </a:r>
          </a:p>
          <a:p>
            <a:r>
              <a:rPr lang="nl-NL" dirty="0" smtClean="0"/>
              <a:t>Voorzitter van de Werkgroep (SIG) OnderwijsBegrippenKader en Vocabulaires</a:t>
            </a:r>
          </a:p>
          <a:p>
            <a:r>
              <a:rPr lang="nl-NL" dirty="0" smtClean="0"/>
              <a:t>Zelfstandig adviseur en ontwikkelaar op het terrein van onderwijstechnologie</a:t>
            </a:r>
          </a:p>
          <a:p>
            <a:r>
              <a:rPr lang="nl-NL" dirty="0" smtClean="0"/>
              <a:t>Werkzaam geweest binnen ECK2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72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Wie hebben zich daadwerkelijk al gemeld*?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NBD </a:t>
            </a:r>
            <a:r>
              <a:rPr lang="nl-NL" dirty="0" err="1" smtClean="0"/>
              <a:t>Biblion</a:t>
            </a:r>
            <a:endParaRPr lang="nl-NL" dirty="0" smtClean="0"/>
          </a:p>
          <a:p>
            <a:r>
              <a:rPr lang="nl-NL" dirty="0" err="1" smtClean="0"/>
              <a:t>Its</a:t>
            </a:r>
            <a:r>
              <a:rPr lang="nl-NL" dirty="0" smtClean="0"/>
              <a:t> Learning</a:t>
            </a:r>
          </a:p>
          <a:p>
            <a:r>
              <a:rPr lang="nl-NL" dirty="0" smtClean="0"/>
              <a:t>Kennislink</a:t>
            </a:r>
          </a:p>
          <a:p>
            <a:r>
              <a:rPr lang="nl-NL" dirty="0" smtClean="0"/>
              <a:t>NTR (</a:t>
            </a:r>
            <a:r>
              <a:rPr lang="nl-NL" dirty="0" err="1" smtClean="0"/>
              <a:t>Schooltv</a:t>
            </a:r>
            <a:r>
              <a:rPr lang="nl-NL" dirty="0" smtClean="0"/>
              <a:t> Beeldbank, </a:t>
            </a:r>
            <a:r>
              <a:rPr lang="nl-NL" dirty="0" err="1" smtClean="0"/>
              <a:t>Teleblik</a:t>
            </a:r>
            <a:r>
              <a:rPr lang="nl-NL" dirty="0" smtClean="0"/>
              <a:t>)</a:t>
            </a:r>
          </a:p>
          <a:p>
            <a:r>
              <a:rPr lang="nl-NL" dirty="0" smtClean="0"/>
              <a:t>Leren op Maat (</a:t>
            </a:r>
            <a:r>
              <a:rPr lang="nl-NL" dirty="0" err="1" smtClean="0"/>
              <a:t>PulseOn</a:t>
            </a:r>
            <a:r>
              <a:rPr lang="nl-NL" dirty="0" smtClean="0"/>
              <a:t>)</a:t>
            </a:r>
          </a:p>
          <a:p>
            <a:r>
              <a:rPr lang="nl-NL" dirty="0" smtClean="0"/>
              <a:t>Watmoetjeweten.nl</a:t>
            </a:r>
          </a:p>
          <a:p>
            <a:r>
              <a:rPr lang="nl-NL" dirty="0" smtClean="0"/>
              <a:t>GroenGelinkt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000" dirty="0" smtClean="0"/>
              <a:t>* ‘Staan te schreeuwen’ om begrippensets, in het bijzonder om de kernprogramma’s VO van SLO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516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waarvoor?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Twee soorten toepassingen: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Publicatie van vocabulaires in de Vocabulairebank van EduStandaard (voor gebruik in applicaties van derden)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smtClean="0"/>
              <a:t>‘Live’ ondersteuning van innovatieve online applicaties van derde partijen, publiek en privaat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791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Voorbeelden van applicaties op het OnderwijsBegrippenKader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hlinkClick r:id="rId2"/>
              </a:rPr>
              <a:t>Proefopstelling Linked Data</a:t>
            </a:r>
            <a:r>
              <a:rPr lang="nl-NL" dirty="0" smtClean="0"/>
              <a:t> (ECK2)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Mogelijke andere toepassingen:</a:t>
            </a:r>
          </a:p>
          <a:p>
            <a:r>
              <a:rPr lang="nl-NL" dirty="0" smtClean="0"/>
              <a:t>Curriculum-check open leermaterialen</a:t>
            </a:r>
          </a:p>
          <a:p>
            <a:r>
              <a:rPr lang="nl-NL" dirty="0" smtClean="0"/>
              <a:t>Eindexamentraining bij leermaterialen</a:t>
            </a:r>
          </a:p>
          <a:p>
            <a:r>
              <a:rPr lang="nl-NL" dirty="0" smtClean="0"/>
              <a:t>Ondersteuning professionalisering van docenten</a:t>
            </a:r>
          </a:p>
          <a:p>
            <a:r>
              <a:rPr lang="nl-NL" dirty="0" err="1" smtClean="0"/>
              <a:t>Terugvertaling</a:t>
            </a:r>
            <a:r>
              <a:rPr lang="nl-NL" dirty="0" smtClean="0"/>
              <a:t> van eindexamenresultaten van scholen naar leerplan en gebruikte leermaterialen</a:t>
            </a:r>
          </a:p>
          <a:p>
            <a:r>
              <a:rPr lang="nl-NL" dirty="0" smtClean="0"/>
              <a:t>Enzovoort…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373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Uitgangspunten OnderwijsBegrippenKader</a:t>
            </a: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12776"/>
            <a:ext cx="7508180" cy="43652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</a:pPr>
            <a:r>
              <a:rPr lang="en-US" sz="3200" b="1" dirty="0" err="1" smtClean="0"/>
              <a:t>Kwaliteit</a:t>
            </a:r>
            <a:r>
              <a:rPr lang="en-US" sz="3200" dirty="0" smtClean="0"/>
              <a:t> (</a:t>
            </a:r>
            <a:r>
              <a:rPr lang="en-US" sz="3200" dirty="0" err="1" smtClean="0"/>
              <a:t>actualiteit</a:t>
            </a:r>
            <a:r>
              <a:rPr lang="en-US" sz="3200" dirty="0" smtClean="0"/>
              <a:t>, </a:t>
            </a:r>
            <a:r>
              <a:rPr lang="en-US" sz="3200" dirty="0" err="1" smtClean="0"/>
              <a:t>volledigheid</a:t>
            </a:r>
            <a:r>
              <a:rPr lang="en-US" sz="3200" dirty="0" smtClean="0"/>
              <a:t>, </a:t>
            </a:r>
            <a:r>
              <a:rPr lang="en-US" sz="3200" dirty="0" err="1" smtClean="0"/>
              <a:t>correctheid</a:t>
            </a:r>
            <a:r>
              <a:rPr lang="en-US" sz="3200" dirty="0" smtClean="0"/>
              <a:t>, </a:t>
            </a:r>
            <a:r>
              <a:rPr lang="en-US" sz="3200" dirty="0" err="1" smtClean="0"/>
              <a:t>toepasbaarheid</a:t>
            </a:r>
            <a:r>
              <a:rPr lang="en-US" sz="3200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US" sz="3200" b="1" dirty="0" err="1" smtClean="0"/>
              <a:t>Duurzaamheid</a:t>
            </a:r>
            <a:r>
              <a:rPr lang="en-US" sz="3200" dirty="0" smtClean="0"/>
              <a:t> (</a:t>
            </a:r>
            <a:r>
              <a:rPr lang="en-US" sz="3200" dirty="0" err="1" smtClean="0"/>
              <a:t>bruikbaarheid</a:t>
            </a:r>
            <a:r>
              <a:rPr lang="en-US" sz="3200" dirty="0" smtClean="0"/>
              <a:t> op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termijn</a:t>
            </a:r>
            <a:r>
              <a:rPr lang="en-US" dirty="0" smtClean="0"/>
              <a:t>, </a:t>
            </a:r>
            <a:r>
              <a:rPr lang="en-US" dirty="0" err="1" smtClean="0"/>
              <a:t>stabiliteit</a:t>
            </a:r>
            <a:r>
              <a:rPr lang="en-US" sz="3200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US" b="1" dirty="0" err="1" smtClean="0"/>
              <a:t>Draagvlak</a:t>
            </a:r>
            <a:r>
              <a:rPr lang="en-US" sz="3200" dirty="0" smtClean="0"/>
              <a:t> (</a:t>
            </a:r>
            <a:r>
              <a:rPr lang="en-US" sz="3200" dirty="0" err="1" smtClean="0"/>
              <a:t>onder</a:t>
            </a:r>
            <a:r>
              <a:rPr lang="en-US" sz="3200" dirty="0" smtClean="0"/>
              <a:t> </a:t>
            </a:r>
            <a:r>
              <a:rPr lang="en-US" sz="3200" dirty="0" err="1" smtClean="0"/>
              <a:t>partijen</a:t>
            </a:r>
            <a:r>
              <a:rPr lang="en-US" sz="3200" dirty="0" smtClean="0"/>
              <a:t> die de begrippenset </a:t>
            </a:r>
            <a:r>
              <a:rPr lang="en-US" sz="3200" dirty="0" err="1" smtClean="0"/>
              <a:t>zouden</a:t>
            </a:r>
            <a:r>
              <a:rPr lang="en-US" sz="3200" dirty="0" smtClean="0"/>
              <a:t>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</a:t>
            </a:r>
            <a:r>
              <a:rPr lang="en-US" sz="3200" dirty="0" err="1" smtClean="0"/>
              <a:t>gebruiken</a:t>
            </a:r>
            <a:r>
              <a:rPr lang="en-US" sz="3200" dirty="0" smtClean="0"/>
              <a:t>) </a:t>
            </a:r>
          </a:p>
          <a:p>
            <a:pPr>
              <a:spcBef>
                <a:spcPts val="2400"/>
              </a:spcBef>
            </a:pPr>
            <a:r>
              <a:rPr lang="en-US" sz="3200" b="1" dirty="0" err="1" smtClean="0"/>
              <a:t>Uniciteit</a:t>
            </a:r>
            <a:r>
              <a:rPr lang="en-US" sz="3200" dirty="0" smtClean="0"/>
              <a:t> (</a:t>
            </a:r>
            <a:r>
              <a:rPr lang="en-US" dirty="0" err="1" smtClean="0"/>
              <a:t>geen</a:t>
            </a:r>
            <a:r>
              <a:rPr lang="en-US" dirty="0" smtClean="0"/>
              <a:t> dubbelingen, </a:t>
            </a:r>
            <a:r>
              <a:rPr lang="en-US" dirty="0" err="1" smtClean="0"/>
              <a:t>geen</a:t>
            </a:r>
            <a:r>
              <a:rPr lang="en-US" dirty="0" smtClean="0"/>
              <a:t> overlap</a:t>
            </a:r>
            <a:r>
              <a:rPr lang="en-US" sz="3200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US" sz="3200" b="1" dirty="0" err="1" smtClean="0"/>
              <a:t>Openheid</a:t>
            </a:r>
            <a:r>
              <a:rPr lang="en-US" sz="3200" dirty="0" smtClean="0"/>
              <a:t> (open </a:t>
            </a:r>
            <a:r>
              <a:rPr lang="en-US" sz="3200" dirty="0" err="1" smtClean="0"/>
              <a:t>proces</a:t>
            </a:r>
            <a:r>
              <a:rPr lang="en-US" sz="3200" dirty="0" smtClean="0"/>
              <a:t> en open platform)</a:t>
            </a:r>
          </a:p>
        </p:txBody>
      </p:sp>
    </p:spTree>
    <p:extLst>
      <p:ext uri="{BB962C8B-B14F-4D97-AF65-F5344CB8AC3E}">
        <p14:creationId xmlns:p14="http://schemas.microsoft.com/office/powerpoint/2010/main" val="8662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Criteria voor opname begrippensets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Proces en structuur, geen inhoud!</a:t>
            </a:r>
          </a:p>
          <a:p>
            <a:pPr marL="0" indent="0">
              <a:buNone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Doel en context moeten duidelijk zijn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Opnamecriteria moeten helder beschreven zijn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Relatie met bestaande begrippen in OnderwijsBegrippenKader moet aangegeven zijn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Begrippenset heeft een heldere structuur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Structuur is </a:t>
            </a:r>
            <a:r>
              <a:rPr lang="nl-NL" dirty="0"/>
              <a:t>afgestemd op het </a:t>
            </a:r>
            <a:r>
              <a:rPr lang="nl-NL" dirty="0" smtClean="0"/>
              <a:t>datamodel van het OnderwijsBegrippenKader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Er is voldoende draagvlak verworven en evaluatie gedaan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55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Procedure opname begrippensets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Aanmelding door belanghebbende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Gestructureerde intake (op basis van de zes criteria)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Beoordeling door Bureau EduStandaard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Advisering door SIG </a:t>
            </a:r>
            <a:r>
              <a:rPr lang="nl-NL" dirty="0" err="1" smtClean="0"/>
              <a:t>Onderwijsbegrippen-kader</a:t>
            </a:r>
            <a:r>
              <a:rPr lang="nl-NL" dirty="0" smtClean="0"/>
              <a:t> (4 x per jaar ongeveer)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Finale goedkeuring door Standaardisatieraad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11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Onderwerpen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b="1" dirty="0" smtClean="0"/>
              <a:t>Wat</a:t>
            </a:r>
            <a:r>
              <a:rPr lang="nl-NL" dirty="0" smtClean="0"/>
              <a:t> is het OnderwijsBegrippenKader?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smtClean="0"/>
              <a:t>Waarom</a:t>
            </a:r>
            <a:r>
              <a:rPr lang="nl-NL" dirty="0" smtClean="0"/>
              <a:t> een OnderwijsBegrippenKader?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smtClean="0"/>
              <a:t>Wie</a:t>
            </a:r>
            <a:r>
              <a:rPr lang="nl-NL" dirty="0" smtClean="0"/>
              <a:t> werken er actief aan en/of met het OnderwijsBegrippenKader?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smtClean="0"/>
              <a:t>Waarvoor</a:t>
            </a:r>
            <a:r>
              <a:rPr lang="nl-NL" dirty="0" smtClean="0"/>
              <a:t> wordt het </a:t>
            </a:r>
            <a:r>
              <a:rPr lang="nl-NL" dirty="0" err="1" smtClean="0"/>
              <a:t>OnderwijsBegrippen-Kader</a:t>
            </a:r>
            <a:r>
              <a:rPr lang="nl-NL" dirty="0" smtClean="0"/>
              <a:t> gebruikt - en waar zou het potentieel voor gebruikt kunnen worden?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Hoe</a:t>
            </a:r>
            <a:r>
              <a:rPr lang="nl-NL" dirty="0"/>
              <a:t> is het OnderwijsBegrippenKader georganiseerd?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25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OnderwijsBegrippenKader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Semantische database met </a:t>
            </a:r>
            <a:r>
              <a:rPr lang="nl-NL" b="1" dirty="0" err="1" smtClean="0"/>
              <a:t>linked</a:t>
            </a:r>
            <a:r>
              <a:rPr lang="nl-NL" b="1" dirty="0" smtClean="0"/>
              <a:t> open data:</a:t>
            </a:r>
          </a:p>
          <a:p>
            <a:r>
              <a:rPr lang="nl-NL" dirty="0" smtClean="0"/>
              <a:t>Alle begrippen (concepten) die relevant zijn voor het Nederlandse onderwijs…</a:t>
            </a:r>
          </a:p>
          <a:p>
            <a:r>
              <a:rPr lang="nl-NL" dirty="0" smtClean="0"/>
              <a:t>…en die door verschillende partijen in het onderwijs intensief worden gebruikt</a:t>
            </a:r>
          </a:p>
          <a:p>
            <a:r>
              <a:rPr lang="nl-NL" dirty="0" smtClean="0"/>
              <a:t>Zodat we het allemaal over hetzelfde hebben: </a:t>
            </a:r>
            <a:r>
              <a:rPr lang="nl-NL" u="sng" dirty="0" smtClean="0"/>
              <a:t>semantische interoperabiliteit</a:t>
            </a:r>
            <a:r>
              <a:rPr lang="nl-NL" dirty="0" smtClean="0"/>
              <a:t> …</a:t>
            </a:r>
            <a:endParaRPr lang="nl-NL" u="sng" dirty="0" smtClean="0"/>
          </a:p>
          <a:p>
            <a:r>
              <a:rPr lang="nl-NL" dirty="0" smtClean="0"/>
              <a:t>… en gebruik kunnen maken van elkaars kennis en expertise → semantisch web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doen we dit eigenlijk?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Wie hebben er belang bij?</a:t>
            </a:r>
          </a:p>
          <a:p>
            <a:r>
              <a:rPr lang="nl-NL" dirty="0" smtClean="0"/>
              <a:t>Wat levert het op?</a:t>
            </a:r>
          </a:p>
          <a:p>
            <a:r>
              <a:rPr lang="nl-NL" dirty="0" smtClean="0"/>
              <a:t>Wegen de baten op tegen de kosten?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44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89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Linked Open Data / Semantisch web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3000" dirty="0" smtClean="0"/>
              <a:t>“A set of </a:t>
            </a:r>
            <a:r>
              <a:rPr lang="nl-NL" sz="3000" dirty="0" err="1" smtClean="0"/>
              <a:t>standards</a:t>
            </a:r>
            <a:r>
              <a:rPr lang="nl-NL" sz="3000" dirty="0" smtClean="0"/>
              <a:t> </a:t>
            </a:r>
            <a:r>
              <a:rPr lang="nl-NL" sz="3000" dirty="0" err="1" smtClean="0"/>
              <a:t>and</a:t>
            </a:r>
            <a:r>
              <a:rPr lang="nl-NL" sz="3000" dirty="0" smtClean="0"/>
              <a:t> best </a:t>
            </a:r>
            <a:r>
              <a:rPr lang="nl-NL" sz="3000" dirty="0" err="1" smtClean="0"/>
              <a:t>practices</a:t>
            </a:r>
            <a:r>
              <a:rPr lang="nl-NL" sz="3000" dirty="0" smtClean="0"/>
              <a:t> </a:t>
            </a:r>
            <a:r>
              <a:rPr lang="nl-NL" sz="3000" dirty="0" err="1" smtClean="0"/>
              <a:t>for</a:t>
            </a:r>
            <a:r>
              <a:rPr lang="nl-NL" sz="3000" dirty="0" smtClean="0"/>
              <a:t> </a:t>
            </a:r>
            <a:r>
              <a:rPr lang="nl-NL" sz="3000" dirty="0" err="1" smtClean="0"/>
              <a:t>sharing</a:t>
            </a:r>
            <a:r>
              <a:rPr lang="nl-NL" sz="3000" dirty="0" smtClean="0"/>
              <a:t> data </a:t>
            </a:r>
            <a:r>
              <a:rPr lang="nl-NL" sz="3000" dirty="0" err="1" smtClean="0"/>
              <a:t>and</a:t>
            </a:r>
            <a:r>
              <a:rPr lang="nl-NL" sz="3000" dirty="0" smtClean="0"/>
              <a:t> the </a:t>
            </a:r>
            <a:r>
              <a:rPr lang="nl-NL" sz="3000" dirty="0" err="1" smtClean="0"/>
              <a:t>semantics</a:t>
            </a:r>
            <a:r>
              <a:rPr lang="nl-NL" sz="3000" dirty="0" smtClean="0"/>
              <a:t> of </a:t>
            </a:r>
            <a:r>
              <a:rPr lang="nl-NL" sz="3000" dirty="0" err="1" smtClean="0"/>
              <a:t>that</a:t>
            </a:r>
            <a:r>
              <a:rPr lang="nl-NL" sz="3000" dirty="0" smtClean="0"/>
              <a:t> data over the web </a:t>
            </a:r>
            <a:r>
              <a:rPr lang="nl-NL" sz="3000" dirty="0" err="1" smtClean="0"/>
              <a:t>for</a:t>
            </a:r>
            <a:r>
              <a:rPr lang="nl-NL" sz="3000" dirty="0" smtClean="0"/>
              <a:t> </a:t>
            </a:r>
            <a:r>
              <a:rPr lang="nl-NL" sz="3000" dirty="0" err="1" smtClean="0"/>
              <a:t>use</a:t>
            </a:r>
            <a:r>
              <a:rPr lang="nl-NL" sz="3000" dirty="0" smtClean="0"/>
              <a:t> </a:t>
            </a:r>
            <a:r>
              <a:rPr lang="nl-NL" sz="3000" dirty="0" err="1" smtClean="0"/>
              <a:t>by</a:t>
            </a:r>
            <a:r>
              <a:rPr lang="nl-NL" sz="3000" dirty="0" smtClean="0"/>
              <a:t> </a:t>
            </a:r>
            <a:r>
              <a:rPr lang="nl-NL" sz="3000" dirty="0" err="1" smtClean="0"/>
              <a:t>applications</a:t>
            </a:r>
            <a:r>
              <a:rPr lang="nl-NL" sz="3000" dirty="0" smtClean="0"/>
              <a:t>.”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600" dirty="0" smtClean="0"/>
              <a:t>“Een verzameling standaarden en best </a:t>
            </a:r>
            <a:r>
              <a:rPr lang="nl-NL" sz="2600" dirty="0" err="1" smtClean="0"/>
              <a:t>practices</a:t>
            </a:r>
            <a:r>
              <a:rPr lang="nl-NL" sz="2600" dirty="0" smtClean="0"/>
              <a:t> voor het delen van informatie en de betekenis van die informatie door applicaties op het internet.”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200" i="1" dirty="0" smtClean="0"/>
              <a:t>Bob </a:t>
            </a:r>
            <a:r>
              <a:rPr lang="nl-NL" sz="2200" i="1" dirty="0" err="1" smtClean="0"/>
              <a:t>DuCharme</a:t>
            </a:r>
            <a:r>
              <a:rPr lang="nl-NL" sz="2200" i="1" dirty="0" smtClean="0"/>
              <a:t>, Learning SPARQL, 2011</a:t>
            </a:r>
            <a:endParaRPr lang="nl-NL" sz="2200" i="1" dirty="0"/>
          </a:p>
        </p:txBody>
      </p:sp>
    </p:spTree>
    <p:extLst>
      <p:ext uri="{BB962C8B-B14F-4D97-AF65-F5344CB8AC3E}">
        <p14:creationId xmlns:p14="http://schemas.microsoft.com/office/powerpoint/2010/main" val="28939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Linked Open Data / Semantisch web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3000" dirty="0" smtClean="0"/>
              <a:t>“A set of </a:t>
            </a:r>
            <a:r>
              <a:rPr lang="nl-NL" sz="3000" dirty="0" err="1" smtClean="0"/>
              <a:t>standards</a:t>
            </a:r>
            <a:r>
              <a:rPr lang="nl-NL" sz="3000" dirty="0" smtClean="0"/>
              <a:t> </a:t>
            </a:r>
            <a:r>
              <a:rPr lang="nl-NL" sz="3000" dirty="0" err="1" smtClean="0"/>
              <a:t>and</a:t>
            </a:r>
            <a:r>
              <a:rPr lang="nl-NL" sz="3000" dirty="0" smtClean="0"/>
              <a:t> best </a:t>
            </a:r>
            <a:r>
              <a:rPr lang="nl-NL" sz="3000" dirty="0" err="1" smtClean="0"/>
              <a:t>practices</a:t>
            </a:r>
            <a:r>
              <a:rPr lang="nl-NL" sz="3000" dirty="0" smtClean="0"/>
              <a:t> </a:t>
            </a:r>
            <a:r>
              <a:rPr lang="nl-NL" sz="3000" dirty="0" err="1" smtClean="0"/>
              <a:t>for</a:t>
            </a:r>
            <a:r>
              <a:rPr lang="nl-NL" sz="3000" dirty="0" smtClean="0"/>
              <a:t> </a:t>
            </a:r>
            <a:r>
              <a:rPr lang="nl-NL" sz="3000" dirty="0" err="1" smtClean="0"/>
              <a:t>sharing</a:t>
            </a:r>
            <a:r>
              <a:rPr lang="nl-NL" sz="3000" dirty="0" smtClean="0"/>
              <a:t> </a:t>
            </a:r>
            <a:r>
              <a:rPr lang="nl-NL" sz="3000" dirty="0" err="1" smtClean="0">
                <a:solidFill>
                  <a:srgbClr val="FF0000"/>
                </a:solidFill>
              </a:rPr>
              <a:t>educational</a:t>
            </a:r>
            <a:r>
              <a:rPr lang="nl-NL" sz="3000" dirty="0" smtClean="0"/>
              <a:t> data </a:t>
            </a:r>
            <a:r>
              <a:rPr lang="nl-NL" sz="3000" dirty="0" err="1" smtClean="0"/>
              <a:t>and</a:t>
            </a:r>
            <a:r>
              <a:rPr lang="nl-NL" sz="3000" dirty="0" smtClean="0"/>
              <a:t> the </a:t>
            </a:r>
            <a:r>
              <a:rPr lang="nl-NL" sz="3000" dirty="0" err="1" smtClean="0"/>
              <a:t>semantics</a:t>
            </a:r>
            <a:r>
              <a:rPr lang="nl-NL" sz="3000" dirty="0" smtClean="0"/>
              <a:t> of </a:t>
            </a:r>
            <a:r>
              <a:rPr lang="nl-NL" sz="3000" dirty="0" err="1" smtClean="0"/>
              <a:t>that</a:t>
            </a:r>
            <a:r>
              <a:rPr lang="nl-NL" sz="3000" dirty="0" smtClean="0"/>
              <a:t> data over the web </a:t>
            </a:r>
            <a:r>
              <a:rPr lang="nl-NL" sz="3000" dirty="0" err="1" smtClean="0"/>
              <a:t>for</a:t>
            </a:r>
            <a:r>
              <a:rPr lang="nl-NL" sz="3000" dirty="0" smtClean="0"/>
              <a:t> </a:t>
            </a:r>
            <a:r>
              <a:rPr lang="nl-NL" sz="3000" dirty="0" err="1" smtClean="0"/>
              <a:t>use</a:t>
            </a:r>
            <a:r>
              <a:rPr lang="nl-NL" sz="3000" dirty="0" smtClean="0"/>
              <a:t> </a:t>
            </a:r>
            <a:r>
              <a:rPr lang="nl-NL" sz="3000" dirty="0" err="1" smtClean="0"/>
              <a:t>by</a:t>
            </a:r>
            <a:r>
              <a:rPr lang="nl-NL" sz="3000" dirty="0" smtClean="0"/>
              <a:t> </a:t>
            </a:r>
            <a:r>
              <a:rPr lang="nl-NL" sz="3000" dirty="0" err="1" smtClean="0">
                <a:solidFill>
                  <a:srgbClr val="FF0000"/>
                </a:solidFill>
              </a:rPr>
              <a:t>educational</a:t>
            </a:r>
            <a:r>
              <a:rPr lang="nl-NL" sz="3000" dirty="0" smtClean="0"/>
              <a:t> </a:t>
            </a:r>
            <a:r>
              <a:rPr lang="nl-NL" sz="3000" dirty="0" err="1" smtClean="0"/>
              <a:t>applications</a:t>
            </a:r>
            <a:r>
              <a:rPr lang="nl-NL" sz="3000" dirty="0" smtClean="0"/>
              <a:t>.”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600" dirty="0" smtClean="0"/>
              <a:t>“Een verzameling standaarden en best </a:t>
            </a:r>
            <a:r>
              <a:rPr lang="nl-NL" sz="2600" dirty="0" err="1" smtClean="0"/>
              <a:t>practices</a:t>
            </a:r>
            <a:r>
              <a:rPr lang="nl-NL" sz="2600" dirty="0" smtClean="0"/>
              <a:t> voor het delen van </a:t>
            </a:r>
            <a:r>
              <a:rPr lang="nl-NL" sz="2600" dirty="0" smtClean="0">
                <a:solidFill>
                  <a:srgbClr val="FF0000"/>
                </a:solidFill>
              </a:rPr>
              <a:t>onderwijs</a:t>
            </a:r>
            <a:r>
              <a:rPr lang="nl-NL" sz="2600" dirty="0" smtClean="0"/>
              <a:t>informatie en de betekenis van die informatie door </a:t>
            </a:r>
            <a:r>
              <a:rPr lang="nl-NL" sz="2600" dirty="0" smtClean="0">
                <a:solidFill>
                  <a:srgbClr val="FF0000"/>
                </a:solidFill>
              </a:rPr>
              <a:t>onderwijs</a:t>
            </a:r>
            <a:r>
              <a:rPr lang="nl-NL" sz="2600" dirty="0" smtClean="0"/>
              <a:t>applicaties op het internet.”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12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-19364"/>
            <a:ext cx="9169817" cy="687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9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898</Words>
  <Application>Microsoft Office PowerPoint</Application>
  <PresentationFormat>Diavoorstelling (4:3)</PresentationFormat>
  <Paragraphs>170</Paragraphs>
  <Slides>25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PowerPoint-presentatie</vt:lpstr>
      <vt:lpstr>Voorstellen</vt:lpstr>
      <vt:lpstr>Onderwerpen</vt:lpstr>
      <vt:lpstr>OnderwijsBegrippenKader </vt:lpstr>
      <vt:lpstr>Waarom doen we dit eigenlijk?</vt:lpstr>
      <vt:lpstr>PowerPoint-presentatie</vt:lpstr>
      <vt:lpstr>Linked Open Data / Semantisch web</vt:lpstr>
      <vt:lpstr>Linked Open Data / Semantisch web</vt:lpstr>
      <vt:lpstr>PowerPoint-presentatie</vt:lpstr>
      <vt:lpstr>Semantische silo’s versus…</vt:lpstr>
      <vt:lpstr>…een semantisch landschap!</vt:lpstr>
      <vt:lpstr>…een semantisch landschap!</vt:lpstr>
      <vt:lpstr>PowerPoint-presentatie</vt:lpstr>
      <vt:lpstr>Begrippenclassificaties in het OnderwijsBegrippenKader </vt:lpstr>
      <vt:lpstr>Wat zou er nog meer in het OnderwijsBegrippenKader kunnen?</vt:lpstr>
      <vt:lpstr>Is het OnderwijsBegrippenKader een unieke activiteit?</vt:lpstr>
      <vt:lpstr>Wie werken er momenteel actief aan of met het OnderwijsBegrippenKader?</vt:lpstr>
      <vt:lpstr>Wie kunnen het OnderwijsBegrippenKader gebruiken?</vt:lpstr>
      <vt:lpstr>Waarvoor is het OnderwijsBegrippenKader bruikbaar?</vt:lpstr>
      <vt:lpstr>Wie hebben zich daadwerkelijk al gemeld*?</vt:lpstr>
      <vt:lpstr>En waarvoor?</vt:lpstr>
      <vt:lpstr>Voorbeelden van applicaties op het OnderwijsBegrippenKader</vt:lpstr>
      <vt:lpstr>Uitgangspunten OnderwijsBegrippenKader</vt:lpstr>
      <vt:lpstr>Criteria voor opname begrippensets</vt:lpstr>
      <vt:lpstr>Procedure opname begrippensets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OnderwijsBegrippenKader</dc:title>
  <dc:creator>Jacob Molenaar</dc:creator>
  <cp:lastModifiedBy>Jacob Molenaar</cp:lastModifiedBy>
  <cp:revision>38</cp:revision>
  <dcterms:created xsi:type="dcterms:W3CDTF">2013-01-14T12:01:46Z</dcterms:created>
  <dcterms:modified xsi:type="dcterms:W3CDTF">2013-01-24T11:21:55Z</dcterms:modified>
</cp:coreProperties>
</file>