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71" r:id="rId4"/>
    <p:sldId id="269" r:id="rId5"/>
    <p:sldId id="275" r:id="rId6"/>
    <p:sldId id="279" r:id="rId7"/>
    <p:sldId id="272" r:id="rId8"/>
    <p:sldId id="268" r:id="rId9"/>
    <p:sldId id="274" r:id="rId10"/>
    <p:sldId id="280" r:id="rId11"/>
    <p:sldId id="266" r:id="rId12"/>
    <p:sldId id="277" r:id="rId13"/>
    <p:sldId id="270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3" autoAdjust="0"/>
  </p:normalViewPr>
  <p:slideViewPr>
    <p:cSldViewPr>
      <p:cViewPr varScale="1">
        <p:scale>
          <a:sx n="83" d="100"/>
          <a:sy n="83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08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0DF3-5B55-4C00-B5F4-E33927370C3D}" type="datetimeFigureOut">
              <a:rPr lang="nl-NL" smtClean="0"/>
              <a:t>24-5-2016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713C9-A73B-418D-8B41-8F3950B468F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80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Chaos en rumoer: Druk op vervangen certificaten, VDOD in de</a:t>
            </a:r>
            <a:r>
              <a:rPr lang="nl-NL" baseline="0" dirty="0" smtClean="0"/>
              <a:t> rem, capaciteitsprobleem: rapportage en proefopstelling en </a:t>
            </a:r>
            <a:r>
              <a:rPr lang="nl-NL" baseline="0" dirty="0" err="1" smtClean="0"/>
              <a:t>oso</a:t>
            </a:r>
            <a:r>
              <a:rPr lang="nl-NL" baseline="0" dirty="0" smtClean="0"/>
              <a:t> ontwikkeling parallel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13C9-A73B-418D-8B41-8F3950B468F0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92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PKIoverheid</a:t>
            </a:r>
            <a:r>
              <a:rPr lang="nl-NL" dirty="0" smtClean="0"/>
              <a:t> worden</a:t>
            </a:r>
            <a:r>
              <a:rPr lang="nl-NL" baseline="0" dirty="0" smtClean="0"/>
              <a:t> gebruikt als </a:t>
            </a:r>
            <a:r>
              <a:rPr lang="nl-NL" dirty="0" err="1" smtClean="0"/>
              <a:t>client</a:t>
            </a:r>
            <a:r>
              <a:rPr lang="nl-NL" dirty="0" smtClean="0"/>
              <a:t> certificaten! Domein</a:t>
            </a:r>
            <a:r>
              <a:rPr lang="nl-NL" baseline="0" dirty="0" smtClean="0"/>
              <a:t> certificaten systemen scholen zijn ‘vrij’, wel eisen aan beveiliging </a:t>
            </a:r>
            <a:r>
              <a:rPr lang="nl-NL" baseline="0" dirty="0" err="1" smtClean="0"/>
              <a:t>etc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13C9-A73B-418D-8B41-8F3950B468F0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48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PKIoverheid</a:t>
            </a:r>
            <a:r>
              <a:rPr lang="nl-NL" dirty="0" smtClean="0"/>
              <a:t> worden</a:t>
            </a:r>
            <a:r>
              <a:rPr lang="nl-NL" baseline="0" dirty="0" smtClean="0"/>
              <a:t> gebruikt als </a:t>
            </a:r>
            <a:r>
              <a:rPr lang="nl-NL" dirty="0" err="1" smtClean="0"/>
              <a:t>client</a:t>
            </a:r>
            <a:r>
              <a:rPr lang="nl-NL" dirty="0" smtClean="0"/>
              <a:t> certificaten! Domein</a:t>
            </a:r>
            <a:r>
              <a:rPr lang="nl-NL" baseline="0" dirty="0" smtClean="0"/>
              <a:t> certificaten systemen scholen zijn ‘vrij’, wel eisen aan beveiliging </a:t>
            </a:r>
            <a:r>
              <a:rPr lang="nl-NL" baseline="0" dirty="0" err="1" smtClean="0"/>
              <a:t>etc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13C9-A73B-418D-8B41-8F3950B468F0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941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101"/>
            <a:ext cx="9144000" cy="3291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424400"/>
            <a:ext cx="8280000" cy="444760"/>
          </a:xfrm>
        </p:spPr>
        <p:txBody>
          <a:bodyPr/>
          <a:lstStyle>
            <a:lvl1pPr>
              <a:defRPr sz="2800" kern="1200" baseline="0"/>
            </a:lvl1pPr>
          </a:lstStyle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870800"/>
            <a:ext cx="828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dirty="0" smtClean="0"/>
              <a:t>Klik om de ondertitelstijl van het model te bewerken</a:t>
            </a:r>
            <a:endParaRPr lang="nl-NL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472000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600" kern="0" spc="10" baseline="0"/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8798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vakken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96000" y="925200"/>
            <a:ext cx="4032000" cy="50400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36800" y="925200"/>
            <a:ext cx="4032000" cy="50400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04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vakk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96000" y="925200"/>
            <a:ext cx="4032000" cy="24156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4636800" y="925200"/>
            <a:ext cx="4032000" cy="24156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sz="quarter" idx="15"/>
          </p:nvPr>
        </p:nvSpPr>
        <p:spPr>
          <a:xfrm>
            <a:off x="396000" y="3549600"/>
            <a:ext cx="4032000" cy="24156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quarter" idx="16"/>
          </p:nvPr>
        </p:nvSpPr>
        <p:spPr>
          <a:xfrm>
            <a:off x="4636800" y="3549600"/>
            <a:ext cx="4032000" cy="24156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45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vakken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96000" y="925200"/>
            <a:ext cx="4032000" cy="24156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36800" y="925200"/>
            <a:ext cx="4032000" cy="24156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96000" y="3549600"/>
            <a:ext cx="4032000" cy="24156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4636800" y="3549600"/>
            <a:ext cx="4032000" cy="24156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643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062000"/>
            <a:ext cx="8280000" cy="5832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6000" y="1843200"/>
            <a:ext cx="7920037" cy="10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b="1" baseline="0"/>
            </a:lvl1pPr>
            <a:lvl2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2pPr>
            <a:lvl3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3pPr>
            <a:lvl4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4pPr>
            <a:lvl5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96000" y="3970801"/>
            <a:ext cx="7848600" cy="970368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en-US" b="1" dirty="0" smtClean="0"/>
            </a:lvl1pPr>
            <a:lvl2pPr>
              <a:spcAft>
                <a:spcPts val="0"/>
              </a:spcAft>
              <a:defRPr lang="en-US" sz="1400" spc="30" baseline="0" dirty="0" smtClean="0"/>
            </a:lvl2pPr>
            <a:lvl3pPr>
              <a:defRPr lang="en-US" sz="1400" spc="30" baseline="0" dirty="0" smtClean="0"/>
            </a:lvl3pPr>
            <a:lvl4pPr>
              <a:defRPr lang="en-US" sz="1400" spc="30" baseline="0" dirty="0" smtClean="0"/>
            </a:lvl4pPr>
            <a:lvl5pPr>
              <a:defRPr lang="de-DE" sz="1400" spc="30" baseline="0" dirty="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nl-NL" dirty="0" smtClean="0"/>
              <a:t>Klik om de modelstijlen te bewerken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nl-NL" dirty="0" smtClean="0"/>
              <a:t>Tweede niveau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nl-NL" dirty="0" smtClean="0"/>
              <a:t>Derde niveau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nl-NL" dirty="0" smtClean="0"/>
              <a:t>Vierde niveau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090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 dirty="0" smtClean="0">
                <a:solidFill>
                  <a:schemeClr val="tx2"/>
                </a:solidFill>
              </a:rPr>
              <a:t>Zorg ervoor dat de titel uit 1 regel bestaat.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6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 dirty="0" smtClean="0">
                <a:solidFill>
                  <a:schemeClr val="tx2"/>
                </a:solidFill>
              </a:rPr>
              <a:t>Zorg ervoor dat de titel uit 1 regel bestaat.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4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015"/>
            <a:ext cx="9144000" cy="1154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 dirty="0" smtClean="0">
                <a:solidFill>
                  <a:schemeClr val="tx2"/>
                </a:solidFill>
              </a:rPr>
              <a:t>Zorg ervoor dat de titel uit 1 regel bestaat.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0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eldvullende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44BC-D23E-4643-98F2-CB87C1AD4759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015"/>
            <a:ext cx="9144000" cy="1154430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-1341339" y="1196752"/>
            <a:ext cx="1215752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de foto groot genoeg is i.v.m. de kwaliteit. Oordeel zelf of de kwaliteit van de foto voldoende is.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1353426" y="404664"/>
            <a:ext cx="1215752" cy="65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Houd er rekening mee dat de foto automatisch wordt geschaald op 4:3.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3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2006"/>
            <a:ext cx="9144000" cy="1714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000" y="5284800"/>
            <a:ext cx="7848000" cy="673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spc="1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dirty="0" smtClean="0"/>
              <a:t>Klik om de modelstijlen te bewerken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3124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000" y="324000"/>
            <a:ext cx="7848000" cy="673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spc="1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dirty="0" smtClean="0"/>
              <a:t>Klik om de modelstijlen te bewerken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654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388800" y="925200"/>
            <a:ext cx="8280000" cy="5040000"/>
          </a:xfrm>
        </p:spPr>
        <p:txBody>
          <a:bodyPr/>
          <a:lstStyle/>
          <a:p>
            <a:r>
              <a:rPr lang="nl-NL" noProof="0" dirty="0" smtClean="0"/>
              <a:t>Klik op het pictogram als u een grafiek wilt toevoegen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328"/>
            <a:ext cx="9144000" cy="11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9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vakk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96000" y="925200"/>
            <a:ext cx="4032000" cy="5040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4636800" y="925200"/>
            <a:ext cx="4032000" cy="5040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64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306000"/>
            <a:ext cx="8280000" cy="58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054800"/>
            <a:ext cx="828000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000" y="6054540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0258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68" r:id="rId4"/>
    <p:sldLayoutId id="2147483660" r:id="rId5"/>
    <p:sldLayoutId id="2147483657" r:id="rId6"/>
    <p:sldLayoutId id="2147483666" r:id="rId7"/>
    <p:sldLayoutId id="2147483664" r:id="rId8"/>
    <p:sldLayoutId id="2147483652" r:id="rId9"/>
    <p:sldLayoutId id="2147483665" r:id="rId10"/>
    <p:sldLayoutId id="2147483670" r:id="rId11"/>
    <p:sldLayoutId id="2147483671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spc="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600"/>
        </a:spcBef>
        <a:spcAft>
          <a:spcPts val="0"/>
        </a:spcAft>
        <a:buFontTx/>
        <a:buNone/>
        <a:defRPr sz="2000" kern="1200" spc="10" baseline="0">
          <a:solidFill>
            <a:schemeClr val="bg1"/>
          </a:solidFill>
          <a:latin typeface="+mn-lt"/>
          <a:ea typeface="+mn-ea"/>
          <a:cs typeface="+mn-cs"/>
        </a:defRPr>
      </a:lvl1pPr>
      <a:lvl2pPr marL="378000" indent="-3780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Clr>
          <a:schemeClr val="accent2"/>
        </a:buClr>
        <a:buSzPct val="80000"/>
        <a:buFont typeface="Wingdings" pitchFamily="2" charset="2"/>
        <a:buChar char="n"/>
        <a:defRPr sz="2000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669600" indent="-2448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800" kern="1200" spc="20" baseline="0">
          <a:solidFill>
            <a:schemeClr val="bg1"/>
          </a:solidFill>
          <a:latin typeface="+mn-lt"/>
          <a:ea typeface="+mn-ea"/>
          <a:cs typeface="+mn-cs"/>
        </a:defRPr>
      </a:lvl3pPr>
      <a:lvl4pPr marL="669600" indent="-2448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800" kern="1200" spc="20" baseline="0">
          <a:solidFill>
            <a:schemeClr val="bg1"/>
          </a:solidFill>
          <a:latin typeface="+mn-lt"/>
          <a:ea typeface="+mn-ea"/>
          <a:cs typeface="+mn-cs"/>
        </a:defRPr>
      </a:lvl4pPr>
      <a:lvl5pPr marL="669600" indent="-2448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800" kern="1200" spc="2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Bevindingen Proefopstelling OSO op EK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Overstap Service Onderwijs op </a:t>
            </a:r>
            <a:r>
              <a:rPr lang="nl-NL" dirty="0" err="1" smtClean="0"/>
              <a:t>Edukoppeling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 smtClean="0"/>
              <a:t>One</a:t>
            </a:r>
            <a:r>
              <a:rPr lang="nl-NL" dirty="0" smtClean="0"/>
              <a:t> small step </a:t>
            </a:r>
            <a:r>
              <a:rPr lang="nl-NL" dirty="0" err="1" smtClean="0"/>
              <a:t>for</a:t>
            </a:r>
            <a:r>
              <a:rPr lang="nl-NL" dirty="0" smtClean="0"/>
              <a:t> (a) man…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0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Toepassen EK in OSO (ii)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</a:pPr>
            <a:r>
              <a:rPr lang="nl-NL" dirty="0" smtClean="0"/>
              <a:t>Aandachtspunten uit Proefopstelling:</a:t>
            </a:r>
          </a:p>
          <a:p>
            <a:pPr lvl="1" indent="0">
              <a:buNone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WS-</a:t>
            </a:r>
            <a:r>
              <a:rPr lang="nl-NL" dirty="0" err="1" smtClean="0"/>
              <a:t>adressing</a:t>
            </a:r>
            <a:endParaRPr lang="nl-NL" dirty="0" smtClean="0"/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EK-regel voor OIN doorgifte via </a:t>
            </a:r>
            <a:r>
              <a:rPr lang="nl-NL" dirty="0" err="1" smtClean="0"/>
              <a:t>url</a:t>
            </a:r>
            <a:r>
              <a:rPr lang="nl-NL" dirty="0" smtClean="0"/>
              <a:t> lastig te implementeren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Aanbeveling: via WS-</a:t>
            </a:r>
            <a:r>
              <a:rPr lang="nl-NL" dirty="0" err="1" smtClean="0"/>
              <a:t>Adressing</a:t>
            </a:r>
            <a:r>
              <a:rPr lang="nl-NL" dirty="0" smtClean="0"/>
              <a:t> parameter (niet getest)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WS-security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Signing</a:t>
            </a:r>
            <a:r>
              <a:rPr lang="nl-NL" dirty="0" smtClean="0"/>
              <a:t> blijkt niet eenvoudig te implementeren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Java en .Net wijken beide op verschillende manieren af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Aanbeveling: 2W-BE-S profiel alleen toepassen als beveiligingseisen </a:t>
            </a:r>
            <a:r>
              <a:rPr lang="nl-NL" dirty="0" err="1" smtClean="0"/>
              <a:t>signing</a:t>
            </a:r>
            <a:r>
              <a:rPr lang="nl-NL" dirty="0" smtClean="0"/>
              <a:t> voorschrijven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9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Bedankt voor uw aandacht!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dirty="0" smtClean="0"/>
              <a:t>Kennisnet.nl</a:t>
            </a:r>
          </a:p>
          <a:p>
            <a:pPr lvl="1" indent="0">
              <a:buNone/>
            </a:pPr>
            <a:r>
              <a:rPr lang="nl-NL" b="1" dirty="0" smtClean="0"/>
              <a:t>twitter:</a:t>
            </a:r>
            <a:r>
              <a:rPr lang="nl-NL" dirty="0" smtClean="0"/>
              <a:t>	@</a:t>
            </a:r>
            <a:r>
              <a:rPr lang="nl-NL" dirty="0" err="1" smtClean="0"/>
              <a:t>kennisnet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2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RESERVE </a:t>
            </a:r>
            <a:r>
              <a:rPr lang="nl-NL" dirty="0" err="1" smtClean="0"/>
              <a:t>DIA’s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7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‘SAAS-certificaat’ PKI infrastructuur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Leverancier/SAAS-certificaat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‘OIN’: KvK + suffix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Beheerd door leverancier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Geregistreerd in Traffic Center</a:t>
            </a:r>
          </a:p>
          <a:p>
            <a:r>
              <a:rPr lang="nl-NL" dirty="0" smtClean="0"/>
              <a:t>Controles:</a:t>
            </a:r>
          </a:p>
          <a:p>
            <a:pPr lvl="1"/>
            <a:r>
              <a:rPr lang="nl-NL" dirty="0" smtClean="0"/>
              <a:t> </a:t>
            </a:r>
            <a:r>
              <a:rPr lang="nl-NL" dirty="0"/>
              <a:t>Traffic Center: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/>
              <a:t>Geldig </a:t>
            </a:r>
            <a:r>
              <a:rPr lang="nl-NL" dirty="0" smtClean="0"/>
              <a:t>certificaat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OIN in ‘</a:t>
            </a:r>
            <a:r>
              <a:rPr lang="nl-NL" dirty="0" err="1" smtClean="0"/>
              <a:t>whitelist</a:t>
            </a:r>
            <a:r>
              <a:rPr lang="nl-NL" dirty="0" smtClean="0"/>
              <a:t>’</a:t>
            </a:r>
            <a:endParaRPr lang="nl-NL" dirty="0"/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Aanleverpunt in aanroep ‘valide’, inclusief OIN</a:t>
            </a:r>
            <a:endParaRPr lang="nl-NL" dirty="0"/>
          </a:p>
          <a:p>
            <a:pPr lvl="1"/>
            <a:r>
              <a:rPr lang="nl-NL" dirty="0"/>
              <a:t>Bron LAS: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/>
              <a:t>Geldig certificaat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Sessie </a:t>
            </a:r>
            <a:r>
              <a:rPr lang="nl-NL" dirty="0"/>
              <a:t>informatie is correct (via TC)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/>
              <a:t>Levering aan specifieke BRIN(4)</a:t>
            </a:r>
          </a:p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13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EK </a:t>
            </a:r>
            <a:r>
              <a:rPr lang="nl-NL" dirty="0" err="1" smtClean="0"/>
              <a:t>adressing</a:t>
            </a:r>
            <a:r>
              <a:rPr lang="nl-NL" dirty="0" smtClean="0"/>
              <a:t> specificatie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Transactiestandaard schrijft precieze velden voor: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Frameworks</a:t>
            </a:r>
            <a:r>
              <a:rPr lang="nl-NL" dirty="0" smtClean="0"/>
              <a:t> (Java: Spring-WS, .Net: MFC) wijken hiervan af: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geen </a:t>
            </a:r>
            <a:r>
              <a:rPr lang="nl-NL" sz="1800" dirty="0" err="1"/>
              <a:t>ReplyTo</a:t>
            </a:r>
            <a:r>
              <a:rPr lang="nl-NL" sz="1800" dirty="0"/>
              <a:t> </a:t>
            </a:r>
            <a:r>
              <a:rPr lang="nl-NL" sz="1800" dirty="0" smtClean="0"/>
              <a:t>in </a:t>
            </a:r>
            <a:r>
              <a:rPr lang="nl-NL" sz="1800" dirty="0" err="1" smtClean="0"/>
              <a:t>request</a:t>
            </a:r>
            <a:r>
              <a:rPr lang="nl-NL" sz="1800" dirty="0" smtClean="0"/>
              <a:t> -&gt;  response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 smtClean="0"/>
              <a:t>bevt</a:t>
            </a:r>
            <a:r>
              <a:rPr lang="nl-NL" sz="1800" dirty="0" smtClean="0"/>
              <a:t> alleen </a:t>
            </a:r>
            <a:r>
              <a:rPr lang="nl-NL" sz="1800" dirty="0"/>
              <a:t>"</a:t>
            </a:r>
            <a:r>
              <a:rPr lang="nl-NL" sz="1800" dirty="0" err="1" smtClean="0"/>
              <a:t>anonymous</a:t>
            </a:r>
            <a:r>
              <a:rPr lang="nl-NL" sz="1800" dirty="0" smtClean="0"/>
              <a:t>“ (geen </a:t>
            </a:r>
            <a:r>
              <a:rPr lang="nl-NL" sz="1800" dirty="0"/>
              <a:t>query string en </a:t>
            </a:r>
            <a:r>
              <a:rPr lang="nl-NL" sz="1800" dirty="0" smtClean="0"/>
              <a:t>geen OIN)</a:t>
            </a:r>
            <a:endParaRPr lang="nl-N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In </a:t>
            </a:r>
            <a:r>
              <a:rPr lang="nl-NL" sz="1800" dirty="0" smtClean="0"/>
              <a:t>response </a:t>
            </a:r>
            <a:r>
              <a:rPr lang="nl-NL" sz="1800" dirty="0"/>
              <a:t>ontbreekt de </a:t>
            </a:r>
            <a:r>
              <a:rPr lang="nl-NL" sz="1800" dirty="0" err="1"/>
              <a:t>From</a:t>
            </a:r>
            <a:r>
              <a:rPr lang="nl-NL" sz="1800" dirty="0"/>
              <a:t> header. Binnen de synchrone uitwisseling wordt deze als overbodig / optioneel beschouwd (ook in </a:t>
            </a:r>
            <a:r>
              <a:rPr lang="nl-NL" sz="1800" dirty="0" err="1"/>
              <a:t>Digikoppeling</a:t>
            </a:r>
            <a:r>
              <a:rPr lang="nl-NL" sz="180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OIN via URI niet eenvoudig toe te passen in </a:t>
            </a:r>
            <a:r>
              <a:rPr lang="nl-NL" sz="1800" dirty="0" err="1" smtClean="0"/>
              <a:t>frameworks</a:t>
            </a:r>
            <a:endParaRPr lang="nl-NL" sz="1800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928992" cy="173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Aanleiding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Behoefte in OSO aan alternatieve opzet PKI infrastructuur: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10000+ certificaten verlopen bij scholen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‘eigen’ certificaten, niet herbruikbaar</a:t>
            </a:r>
          </a:p>
          <a:p>
            <a:r>
              <a:rPr lang="nl-NL" dirty="0" smtClean="0"/>
              <a:t>? Is </a:t>
            </a:r>
            <a:r>
              <a:rPr lang="nl-NL" dirty="0" err="1" smtClean="0"/>
              <a:t>Edukoppeling</a:t>
            </a:r>
            <a:r>
              <a:rPr lang="nl-NL" dirty="0" smtClean="0"/>
              <a:t> toepasbaar alternatief?</a:t>
            </a:r>
          </a:p>
          <a:p>
            <a:endParaRPr lang="nl-NL" dirty="0" smtClean="0"/>
          </a:p>
          <a:p>
            <a:r>
              <a:rPr lang="nl-NL" dirty="0" smtClean="0"/>
              <a:t>Behoefte bij </a:t>
            </a:r>
            <a:r>
              <a:rPr lang="nl-NL" dirty="0" err="1" smtClean="0"/>
              <a:t>Edukoppeling</a:t>
            </a:r>
            <a:r>
              <a:rPr lang="nl-NL" dirty="0" smtClean="0"/>
              <a:t> voor praktische kennis toepassing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Transactiestandaard versie 1.2 toepassen</a:t>
            </a:r>
            <a:endParaRPr lang="nl-NL" dirty="0"/>
          </a:p>
          <a:p>
            <a:pPr marL="342900" indent="-342900">
              <a:buFontTx/>
              <a:buChar char="-"/>
            </a:pPr>
            <a:endParaRPr lang="nl-NL" dirty="0" smtClean="0"/>
          </a:p>
          <a:p>
            <a:r>
              <a:rPr lang="nl-NL" dirty="0" smtClean="0"/>
              <a:t>Vanuit SION programma Proefopstelling gestart: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Is OSO op </a:t>
            </a:r>
            <a:r>
              <a:rPr lang="nl-NL" dirty="0" err="1" smtClean="0"/>
              <a:t>Edukoppeling</a:t>
            </a:r>
            <a:r>
              <a:rPr lang="nl-NL" dirty="0" smtClean="0"/>
              <a:t> mogelijk?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Is de Proefopstelling geschikt als ‘</a:t>
            </a:r>
            <a:r>
              <a:rPr lang="nl-NL" dirty="0" err="1" smtClean="0"/>
              <a:t>compliancy</a:t>
            </a:r>
            <a:r>
              <a:rPr lang="nl-NL" dirty="0" smtClean="0"/>
              <a:t> test’ of ‘referentie implementatie’?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60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Edukoppeling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“Gedeelde onderwijsvoorziening voor vertrouwelijke machine-machine uitwisseling”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Edukoppeling</a:t>
            </a:r>
            <a:r>
              <a:rPr lang="nl-NL" dirty="0" smtClean="0"/>
              <a:t> architectuur (versie 1.2)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Edukoppeling</a:t>
            </a:r>
            <a:r>
              <a:rPr lang="nl-NL" dirty="0" smtClean="0"/>
              <a:t> transactiestandaard (versie 1.2)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6165329" cy="27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OSO’15 PKI infrastructuur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Aanleverpunt-certificaat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BRIN(4) + </a:t>
            </a:r>
            <a:r>
              <a:rPr lang="nl-NL" dirty="0" err="1" smtClean="0"/>
              <a:t>APindex</a:t>
            </a:r>
            <a:r>
              <a:rPr lang="nl-NL" dirty="0" smtClean="0"/>
              <a:t> (volgnummer)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Beheer (door schoolmedewerker) in </a:t>
            </a:r>
            <a:r>
              <a:rPr lang="nl-NL" dirty="0" err="1" smtClean="0"/>
              <a:t>mijnOSO</a:t>
            </a:r>
            <a:r>
              <a:rPr lang="nl-NL" dirty="0" smtClean="0"/>
              <a:t> backoffice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Ge-upload in LAS (door schoolmedewerker)</a:t>
            </a:r>
          </a:p>
          <a:p>
            <a:r>
              <a:rPr lang="nl-NL" dirty="0" smtClean="0"/>
              <a:t>Controles:</a:t>
            </a:r>
          </a:p>
          <a:p>
            <a:pPr lvl="1"/>
            <a:r>
              <a:rPr lang="nl-NL" dirty="0" smtClean="0"/>
              <a:t>Traffic Center: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Geldig certificaat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Aanleverpunt ‘valide’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Aanleverpunt informatie komt overeen met die in aanroep</a:t>
            </a:r>
          </a:p>
          <a:p>
            <a:pPr lvl="1"/>
            <a:r>
              <a:rPr lang="nl-NL" dirty="0" smtClean="0"/>
              <a:t>Bron LAS: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Geldig certificaat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/>
              <a:t>Aanleverpunt </a:t>
            </a:r>
            <a:r>
              <a:rPr lang="nl-NL" dirty="0" smtClean="0"/>
              <a:t>informatie certificaat </a:t>
            </a:r>
            <a:r>
              <a:rPr lang="nl-NL" dirty="0"/>
              <a:t>komt overeen </a:t>
            </a:r>
            <a:r>
              <a:rPr lang="nl-NL"/>
              <a:t>met </a:t>
            </a:r>
            <a:r>
              <a:rPr lang="nl-NL" smtClean="0"/>
              <a:t>aanroep</a:t>
            </a:r>
            <a:endParaRPr lang="nl-NL" dirty="0" smtClean="0"/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Sessie informatie is correct (via TC)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Levering aan specifieke BRIN(4)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348880"/>
            <a:ext cx="4568542" cy="19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Discussie: SAAS-model toepasbaar in OSO?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SAAS-model: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Leverancier krijgt PKI-certificaat (</a:t>
            </a:r>
            <a:r>
              <a:rPr lang="nl-NL" dirty="0" err="1" smtClean="0"/>
              <a:t>ipv</a:t>
            </a:r>
            <a:r>
              <a:rPr lang="nl-NL" dirty="0" smtClean="0"/>
              <a:t> Aanleverpunt via School)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20- certificaten nodig, beheerd door kundige partijen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 lijn met </a:t>
            </a:r>
            <a:r>
              <a:rPr lang="nl-NL" dirty="0" err="1" smtClean="0"/>
              <a:t>Edukoppeling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Andere modellen (Schoolcertificaten?) niet duidelijk, niet op tijd, minder ‘winst’</a:t>
            </a:r>
            <a:endParaRPr lang="nl-NL" dirty="0"/>
          </a:p>
          <a:p>
            <a:r>
              <a:rPr lang="nl-NL" dirty="0" smtClean="0"/>
              <a:t>Maar…: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Hoe groot is impact?</a:t>
            </a:r>
          </a:p>
          <a:p>
            <a:endParaRPr lang="nl-NL" dirty="0" smtClean="0"/>
          </a:p>
          <a:p>
            <a:r>
              <a:rPr lang="nl-NL" dirty="0" smtClean="0"/>
              <a:t>Keuze:</a:t>
            </a:r>
          </a:p>
          <a:p>
            <a:r>
              <a:rPr lang="nl-NL" dirty="0" smtClean="0"/>
              <a:t>! In </a:t>
            </a:r>
            <a:r>
              <a:rPr lang="nl-NL" dirty="0"/>
              <a:t>Proefopstelling SAAS-model toegepast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44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OSO op EK PKI infrastructuur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SAAS-certificaat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OIN: KvK + </a:t>
            </a:r>
            <a:r>
              <a:rPr lang="nl-NL" dirty="0" err="1" smtClean="0"/>
              <a:t>postfix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Beheer door Leverancier (+ registratie in backoffice door Kennisnet)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AP-beheer in backoffice en LAS </a:t>
            </a:r>
          </a:p>
          <a:p>
            <a:r>
              <a:rPr lang="nl-NL" dirty="0" smtClean="0"/>
              <a:t>Controles:</a:t>
            </a:r>
          </a:p>
          <a:p>
            <a:pPr lvl="1"/>
            <a:r>
              <a:rPr lang="nl-NL" dirty="0" smtClean="0"/>
              <a:t>Traffic Center: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Geldig certificaat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Aanleverpunt ‘valide’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Aanleverpunt informatie komt overeen met die in aanroep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Leverancier (OIN) komt overeen met die in Register</a:t>
            </a:r>
          </a:p>
          <a:p>
            <a:pPr lvl="1"/>
            <a:r>
              <a:rPr lang="nl-NL" dirty="0" smtClean="0"/>
              <a:t>Bron LAS: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Geldig certificaat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Sessie informatie is correct (via TC)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Levering aan specifieke BRIN(4)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348880"/>
            <a:ext cx="4568542" cy="19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Impact SAAS-model op OSO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PKI-certificaten: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leveranciers krijgen één PKI Overheid certificaat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bevat OIN: KvK + </a:t>
            </a:r>
            <a:r>
              <a:rPr lang="nl-NL" dirty="0" err="1" smtClean="0"/>
              <a:t>postfix</a:t>
            </a:r>
            <a:endParaRPr lang="nl-NL" dirty="0" smtClean="0"/>
          </a:p>
          <a:p>
            <a:r>
              <a:rPr lang="nl-NL" dirty="0" smtClean="0"/>
              <a:t>Handhaving beveiligingsniveau</a:t>
            </a:r>
          </a:p>
          <a:p>
            <a:pPr marL="342900" indent="-342900">
              <a:buFontTx/>
              <a:buChar char="-"/>
            </a:pPr>
            <a:r>
              <a:rPr lang="nl-NL" dirty="0"/>
              <a:t>sessie controle TC uitbreiden 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controle op leverancier/pakket door TC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PKI Overheid </a:t>
            </a:r>
            <a:r>
              <a:rPr lang="nl-NL" dirty="0" err="1" smtClean="0"/>
              <a:t>ipv</a:t>
            </a:r>
            <a:r>
              <a:rPr lang="nl-NL" dirty="0" smtClean="0"/>
              <a:t> Aanleverpunt certificaat</a:t>
            </a:r>
          </a:p>
          <a:p>
            <a:r>
              <a:rPr lang="nl-NL" dirty="0" smtClean="0"/>
              <a:t>Juridisch/organisatorisch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controle mandatering (leverancier-school-medewerker)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68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Uitvoering Proefopstelling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OSO architectuur:</a:t>
            </a:r>
            <a:br>
              <a:rPr lang="nl-NL" dirty="0" smtClean="0"/>
            </a:br>
            <a:r>
              <a:rPr lang="nl-NL" dirty="0" smtClean="0"/>
              <a:t>Traffic Center (TC)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	</a:t>
            </a:r>
            <a:r>
              <a:rPr lang="nl-NL" dirty="0" smtClean="0"/>
              <a:t>Java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Testschool (LAS)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	</a:t>
            </a:r>
            <a:r>
              <a:rPr lang="nl-NL" dirty="0" smtClean="0"/>
              <a:t>Java/.Net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Aanleverpunt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Koppelvlak van School-LAS met OSO keten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Vier varianten uitwisseling:</a:t>
            </a:r>
          </a:p>
          <a:p>
            <a:pPr marL="1012500" lvl="2" indent="-342900"/>
            <a:r>
              <a:rPr lang="nl-NL" dirty="0" smtClean="0"/>
              <a:t>Java -&gt; Java</a:t>
            </a:r>
          </a:p>
          <a:p>
            <a:pPr marL="1012500" lvl="2" indent="-342900"/>
            <a:r>
              <a:rPr lang="nl-NL" dirty="0" smtClean="0"/>
              <a:t>.Net -&gt; .Net</a:t>
            </a:r>
          </a:p>
          <a:p>
            <a:pPr marL="1012500" lvl="2" indent="-342900"/>
            <a:r>
              <a:rPr lang="nl-NL" dirty="0" smtClean="0"/>
              <a:t>Java -&gt; .Net</a:t>
            </a:r>
          </a:p>
          <a:p>
            <a:pPr marL="1012500" lvl="2" indent="-342900"/>
            <a:r>
              <a:rPr lang="nl-NL" dirty="0" smtClean="0"/>
              <a:t>.Net -&gt; Java</a:t>
            </a:r>
            <a:endParaRPr lang="nl-NL" dirty="0"/>
          </a:p>
        </p:txBody>
      </p:sp>
      <p:pic>
        <p:nvPicPr>
          <p:cNvPr id="7" name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799096"/>
            <a:ext cx="515156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Toepassen EK in OSO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SAAS certificaat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OIN via </a:t>
            </a:r>
            <a:r>
              <a:rPr lang="nl-NL" dirty="0" err="1" smtClean="0"/>
              <a:t>offloading</a:t>
            </a:r>
            <a:r>
              <a:rPr lang="nl-NL" dirty="0" smtClean="0"/>
              <a:t> uitgelezen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eenvoudige implementatie 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genereren testcertificaten lastig(er)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2W-BE </a:t>
            </a:r>
            <a:r>
              <a:rPr lang="nl-NL" dirty="0"/>
              <a:t>profiel </a:t>
            </a:r>
            <a:r>
              <a:rPr lang="nl-NL" dirty="0" smtClean="0"/>
              <a:t>uitwisseling gelukt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Zowel Java, .Net als kruislings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EK-regel voor OIN doorgifte via </a:t>
            </a:r>
            <a:r>
              <a:rPr lang="nl-NL" dirty="0" err="1" smtClean="0"/>
              <a:t>url</a:t>
            </a:r>
            <a:r>
              <a:rPr lang="nl-NL" dirty="0" smtClean="0"/>
              <a:t> lastig te implementeren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2W-BE-S profiel uitwisseling niet gelukt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Wel Java-Java en .Net-.Net uitwisseling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Beide implementatie niet volgens EK </a:t>
            </a:r>
            <a:r>
              <a:rPr lang="nl-NL" dirty="0" err="1" smtClean="0"/>
              <a:t>spec</a:t>
            </a:r>
            <a:endParaRPr lang="nl-NL" dirty="0" smtClean="0"/>
          </a:p>
          <a:p>
            <a:pPr marL="720900" lvl="1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62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ennisnet">
      <a:dk1>
        <a:srgbClr val="000000"/>
      </a:dk1>
      <a:lt1>
        <a:sysClr val="window" lastClr="FFFFFF"/>
      </a:lt1>
      <a:dk2>
        <a:srgbClr val="2E3192"/>
      </a:dk2>
      <a:lt2>
        <a:srgbClr val="7567AD"/>
      </a:lt2>
      <a:accent1>
        <a:srgbClr val="2E3192"/>
      </a:accent1>
      <a:accent2>
        <a:srgbClr val="00AEEF"/>
      </a:accent2>
      <a:accent3>
        <a:srgbClr val="E6E6E6"/>
      </a:accent3>
      <a:accent4>
        <a:srgbClr val="72BE44"/>
      </a:accent4>
      <a:accent5>
        <a:srgbClr val="FF7021"/>
      </a:accent5>
      <a:accent6>
        <a:srgbClr val="FFCB4E"/>
      </a:accent6>
      <a:hlink>
        <a:srgbClr val="2E3192"/>
      </a:hlink>
      <a:folHlink>
        <a:srgbClr val="2E3192"/>
      </a:folHlink>
    </a:clrScheme>
    <a:fontScheme name="Kennis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Kennisnet</Template>
  <TotalTime>1693</TotalTime>
  <Words>678</Words>
  <Application>Microsoft Office PowerPoint</Application>
  <PresentationFormat>Diavoorstelling (4:3)</PresentationFormat>
  <Paragraphs>157</Paragraphs>
  <Slides>14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Bevindingen Proefopstelling OSO op EK</vt:lpstr>
      <vt:lpstr>Aanleiding</vt:lpstr>
      <vt:lpstr>Edukoppeling</vt:lpstr>
      <vt:lpstr>OSO’15 PKI infrastructuur</vt:lpstr>
      <vt:lpstr>Discussie: SAAS-model toepasbaar in OSO?</vt:lpstr>
      <vt:lpstr>OSO op EK PKI infrastructuur</vt:lpstr>
      <vt:lpstr>Impact SAAS-model op OSO</vt:lpstr>
      <vt:lpstr>Uitvoering Proefopstelling</vt:lpstr>
      <vt:lpstr>Toepassen EK in OSO</vt:lpstr>
      <vt:lpstr>Toepassen EK in OSO (ii)</vt:lpstr>
      <vt:lpstr>Bedankt voor uw aandacht!</vt:lpstr>
      <vt:lpstr>RESERVE DIA’s</vt:lpstr>
      <vt:lpstr>‘SAAS-certificaat’ PKI infrastructuur</vt:lpstr>
      <vt:lpstr>EK adressing specificatie</vt:lpstr>
    </vt:vector>
  </TitlesOfParts>
  <Company>Stichting Kennisnet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presentatie</dc:title>
  <dc:creator>Arjan van Krimpen</dc:creator>
  <cp:lastModifiedBy>Erwin Reinhoud</cp:lastModifiedBy>
  <cp:revision>45</cp:revision>
  <dcterms:created xsi:type="dcterms:W3CDTF">2016-03-25T07:58:56Z</dcterms:created>
  <dcterms:modified xsi:type="dcterms:W3CDTF">2016-05-24T12:54:51Z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Kennisnet</vt:lpwstr>
  </property>
  <property fmtid="{D5CDD505-2E9C-101B-9397-08002B2CF9AE}" pid="3" name="do_Language">
    <vt:lpwstr>1043</vt:lpwstr>
  </property>
</Properties>
</file>