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12"/>
  </p:notesMasterIdLst>
  <p:sldIdLst>
    <p:sldId id="269" r:id="rId6"/>
    <p:sldId id="270" r:id="rId7"/>
    <p:sldId id="271" r:id="rId8"/>
    <p:sldId id="272" r:id="rId9"/>
    <p:sldId id="27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>
      <p:cViewPr varScale="1">
        <p:scale>
          <a:sx n="78" d="100"/>
          <a:sy n="78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18-5-2016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ounded Rectangle 6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720000" y="1238400"/>
            <a:ext cx="8064000" cy="4845600"/>
          </a:xfrm>
        </p:spPr>
        <p:txBody>
          <a:bodyPr/>
          <a:lstStyle/>
          <a:p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41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Rounded Rectangle 8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0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952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7200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952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1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952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7200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952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tangle 11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1520778"/>
            <a:ext cx="774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4000" y="2409262"/>
            <a:ext cx="774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4000" y="4500000"/>
            <a:ext cx="774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5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9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1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1"/>
            <a:ext cx="9143997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1"/>
            <a:ext cx="9143997" cy="4536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3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0000" y="1080000"/>
            <a:ext cx="8424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626" y="4319940"/>
            <a:ext cx="7740000" cy="1080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44068" y="5661248"/>
            <a:ext cx="77400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20000" y="1080000"/>
            <a:ext cx="8424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52469"/>
            <a:ext cx="8064000" cy="4045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20000" y="6304235"/>
            <a:ext cx="680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693536" y="6304235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 spc="1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Ervaringen </a:t>
            </a:r>
            <a:r>
              <a:rPr lang="nl-NL" dirty="0" err="1"/>
              <a:t>Edukoppeling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uit BPV Optimalisatie en implementatie nummervoorziening</a:t>
            </a:r>
          </a:p>
        </p:txBody>
      </p:sp>
    </p:spTree>
    <p:extLst>
      <p:ext uri="{BB962C8B-B14F-4D97-AF65-F5344CB8AC3E}">
        <p14:creationId xmlns:p14="http://schemas.microsoft.com/office/powerpoint/2010/main" val="18885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Nummervoorziening</a:t>
            </a:r>
          </a:p>
          <a:p>
            <a:endParaRPr lang="nl-NL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Service (Java, Apache CXF)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Referentie </a:t>
            </a:r>
            <a:r>
              <a:rPr lang="nl-NL" dirty="0" err="1"/>
              <a:t>clients</a:t>
            </a:r>
            <a:r>
              <a:rPr lang="nl-NL" dirty="0"/>
              <a:t>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Java Apache CXF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C# WCF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err="1"/>
              <a:t>Edukoppeling</a:t>
            </a:r>
            <a:r>
              <a:rPr lang="nl-NL" dirty="0"/>
              <a:t> 1.2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TLS 1.2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WS-</a:t>
            </a:r>
            <a:r>
              <a:rPr lang="nl-NL" dirty="0" err="1"/>
              <a:t>Addressing</a:t>
            </a:r>
            <a:endParaRPr lang="nl-NL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Geen </a:t>
            </a:r>
            <a:r>
              <a:rPr lang="nl-NL" dirty="0" err="1"/>
              <a:t>signing</a:t>
            </a:r>
            <a:r>
              <a:rPr lang="nl-NL" dirty="0"/>
              <a:t> geen encryptie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WSDL-first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0"/>
          </p:nvPr>
        </p:nvSpPr>
        <p:spPr>
          <a:xfrm>
            <a:off x="4572000" y="1952468"/>
            <a:ext cx="4572000" cy="4045069"/>
          </a:xfrm>
        </p:spPr>
        <p:txBody>
          <a:bodyPr/>
          <a:lstStyle/>
          <a:p>
            <a:r>
              <a:rPr lang="nl-NL" b="1" dirty="0"/>
              <a:t>BPV Optimalisatie</a:t>
            </a:r>
          </a:p>
          <a:p>
            <a:endParaRPr lang="nl-NL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Service (C#, WCF)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err="1"/>
              <a:t>Clients</a:t>
            </a:r>
            <a:r>
              <a:rPr lang="nl-NL" dirty="0"/>
              <a:t> zijn SIS en Stageadministraties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err="1"/>
              <a:t>Edukoppeling</a:t>
            </a:r>
            <a:r>
              <a:rPr lang="nl-NL" dirty="0"/>
              <a:t> 1.1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TLS 1.0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WS-</a:t>
            </a:r>
            <a:r>
              <a:rPr lang="nl-NL" dirty="0" err="1"/>
              <a:t>Addressing</a:t>
            </a:r>
            <a:endParaRPr lang="nl-NL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nl-NL" dirty="0"/>
              <a:t>Wel bericht </a:t>
            </a:r>
            <a:r>
              <a:rPr lang="nl-NL" dirty="0" err="1"/>
              <a:t>signing</a:t>
            </a:r>
            <a:r>
              <a:rPr lang="nl-NL" dirty="0"/>
              <a:t>, geen encryptie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WSDL-first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Bijzonderheid: in lijn met Doorontwikkeling BRON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32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Nummervoorziening</a:t>
            </a:r>
          </a:p>
          <a:p>
            <a:endParaRPr lang="nl-NL" dirty="0"/>
          </a:p>
          <a:p>
            <a:r>
              <a:rPr lang="nl-NL" dirty="0"/>
              <a:t>In theorie is het mogelijk om code voor </a:t>
            </a:r>
            <a:r>
              <a:rPr lang="nl-NL" dirty="0" err="1"/>
              <a:t>addressing</a:t>
            </a:r>
            <a:r>
              <a:rPr lang="nl-NL" dirty="0"/>
              <a:t> te genereren vanuit WSDL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nl-NL" dirty="0"/>
              <a:t>In de praktijk foutmeldingen van wsdl.exe en wsdl2java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nl-NL" dirty="0"/>
              <a:t>Keuze om geen CXF-specifieke configuratie op te nemen in </a:t>
            </a:r>
            <a:r>
              <a:rPr lang="nl-NL" dirty="0" err="1"/>
              <a:t>build</a:t>
            </a:r>
            <a:r>
              <a:rPr lang="nl-NL" dirty="0"/>
              <a:t> files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nl-NL" dirty="0"/>
              <a:t>Oplossing: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nl-NL" dirty="0"/>
              <a:t>WSDL bevat geen </a:t>
            </a:r>
            <a:r>
              <a:rPr lang="nl-NL" dirty="0" err="1"/>
              <a:t>wsaw:Addressing</a:t>
            </a:r>
            <a:endParaRPr lang="nl-NL" dirty="0"/>
          </a:p>
          <a:p>
            <a:pPr lvl="4">
              <a:buFont typeface="Wingdings" panose="05000000000000000000" pitchFamily="2" charset="2"/>
              <a:buChar char="q"/>
            </a:pPr>
            <a:r>
              <a:rPr lang="nl-NL" dirty="0"/>
              <a:t>eigen interceptors schrijven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b="1" dirty="0"/>
              <a:t>BPV Optimalisatie</a:t>
            </a:r>
          </a:p>
          <a:p>
            <a:endParaRPr lang="nl-NL" dirty="0"/>
          </a:p>
          <a:p>
            <a:r>
              <a:rPr lang="nl-NL" dirty="0"/>
              <a:t>Lijst met eisen is redelijk duidelijk 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nl-NL" dirty="0"/>
              <a:t>WCF wizards en tools bevatten honderden </a:t>
            </a:r>
            <a:r>
              <a:rPr lang="nl-NL" dirty="0" err="1"/>
              <a:t>settings</a:t>
            </a:r>
            <a:r>
              <a:rPr lang="nl-NL" dirty="0"/>
              <a:t> met allemaal effect op berichten, vooral gerelateerd aan </a:t>
            </a:r>
            <a:r>
              <a:rPr lang="nl-NL" dirty="0" err="1"/>
              <a:t>berichtsigning</a:t>
            </a:r>
            <a:r>
              <a:rPr lang="nl-NL" dirty="0"/>
              <a:t>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60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“… </a:t>
            </a:r>
            <a:r>
              <a:rPr lang="nl-NL" i="1" dirty="0"/>
              <a:t>Lijst met eisen is duidelijk …</a:t>
            </a:r>
            <a:r>
              <a:rPr lang="nl-NL" dirty="0"/>
              <a:t>”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500867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OIN opgemaakt volgens afspraak 6 (</a:t>
            </a:r>
            <a:r>
              <a:rPr lang="nl-NL" b="1" dirty="0" err="1"/>
              <a:t>Edukoppeling</a:t>
            </a:r>
            <a:r>
              <a:rPr lang="nl-NL" b="1" dirty="0"/>
              <a:t> </a:t>
            </a:r>
            <a:r>
              <a:rPr lang="nl-NL" b="1" dirty="0">
                <a:solidFill>
                  <a:srgbClr val="FF0000"/>
                </a:solidFill>
              </a:rPr>
              <a:t>1.1</a:t>
            </a:r>
            <a:r>
              <a:rPr lang="nl-NL" b="1" dirty="0"/>
              <a:t> pag. 18</a:t>
            </a:r>
            <a:r>
              <a:rPr lang="nl-NL" dirty="0"/>
              <a:t>) (NB niet opgenomen in </a:t>
            </a:r>
            <a:r>
              <a:rPr lang="nl-NL" dirty="0" err="1"/>
              <a:t>Edukoppeling</a:t>
            </a:r>
            <a:r>
              <a:rPr lang="nl-NL" dirty="0"/>
              <a:t> 1.2?)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Autorisatie vindt plaats op basis van de identiteit van de zelfstandig bevoegde afnemerorganisatie (</a:t>
            </a:r>
            <a:r>
              <a:rPr lang="nl-NL" b="1" dirty="0" err="1"/>
              <a:t>Digikoppeling</a:t>
            </a:r>
            <a:r>
              <a:rPr lang="nl-NL" b="1" dirty="0"/>
              <a:t> Identificatie en Authenticatie 1.2 p 9</a:t>
            </a:r>
            <a:r>
              <a:rPr lang="nl-NL" dirty="0"/>
              <a:t>) </a:t>
            </a:r>
            <a:r>
              <a:rPr lang="nl-NL" dirty="0" err="1"/>
              <a:t>dwz</a:t>
            </a:r>
            <a:r>
              <a:rPr lang="nl-NL" dirty="0"/>
              <a:t> OIN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De berichten de WS-</a:t>
            </a:r>
            <a:r>
              <a:rPr lang="nl-NL" dirty="0" err="1"/>
              <a:t>Addressing</a:t>
            </a:r>
            <a:r>
              <a:rPr lang="nl-NL" dirty="0"/>
              <a:t> headers bevatten volgens afspraak 8 (</a:t>
            </a:r>
            <a:r>
              <a:rPr lang="nl-NL" dirty="0" err="1"/>
              <a:t>Edukoppeling</a:t>
            </a:r>
            <a:r>
              <a:rPr lang="nl-NL" dirty="0"/>
              <a:t> geeft de </a:t>
            </a:r>
            <a:r>
              <a:rPr lang="nl-NL" dirty="0" err="1"/>
              <a:t>OIN’s</a:t>
            </a:r>
            <a:r>
              <a:rPr lang="nl-NL" dirty="0"/>
              <a:t> van de zendende en/of ontvangende partij door met WS-</a:t>
            </a:r>
            <a:r>
              <a:rPr lang="nl-NL" dirty="0" err="1"/>
              <a:t>Addressing</a:t>
            </a:r>
            <a:r>
              <a:rPr lang="nl-NL" dirty="0"/>
              <a:t>, </a:t>
            </a:r>
            <a:r>
              <a:rPr lang="nl-NL" b="1" dirty="0" err="1"/>
              <a:t>Edukoppeling</a:t>
            </a:r>
            <a:r>
              <a:rPr lang="nl-NL" b="1" dirty="0"/>
              <a:t> </a:t>
            </a:r>
            <a:r>
              <a:rPr lang="nl-NL" b="1" dirty="0">
                <a:solidFill>
                  <a:srgbClr val="FF0000"/>
                </a:solidFill>
              </a:rPr>
              <a:t>1.1</a:t>
            </a:r>
            <a:r>
              <a:rPr lang="nl-NL" b="1" dirty="0"/>
              <a:t> pag. 23</a:t>
            </a:r>
            <a:r>
              <a:rPr lang="nl-NL" dirty="0"/>
              <a:t>).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De berichten ondertekeningen bevatten volgens de afspraken WB001 t/m WB012 (</a:t>
            </a:r>
            <a:r>
              <a:rPr lang="nl-NL" b="1" dirty="0" err="1"/>
              <a:t>Digikoppeling</a:t>
            </a:r>
            <a:r>
              <a:rPr lang="nl-NL" b="1" dirty="0"/>
              <a:t> 3.0 Koppelvlakstandaard WUS, pag. 21-22</a:t>
            </a:r>
            <a:r>
              <a:rPr lang="nl-NL" dirty="0"/>
              <a:t>).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De berichten het publieke certificaat van de aanbieder bevatten volgens diezelfde afspraken.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De berichten worden uitgewisseld op basis van een http verbinding beveiligd met </a:t>
            </a:r>
            <a:r>
              <a:rPr lang="nl-NL" dirty="0">
                <a:solidFill>
                  <a:srgbClr val="FF0000"/>
                </a:solidFill>
              </a:rPr>
              <a:t>TLS v1.0 </a:t>
            </a:r>
            <a:r>
              <a:rPr lang="nl-NL" dirty="0"/>
              <a:t>(</a:t>
            </a:r>
            <a:r>
              <a:rPr lang="nl-NL" b="1" dirty="0" err="1"/>
              <a:t>Edukoppeling</a:t>
            </a:r>
            <a:r>
              <a:rPr lang="nl-NL" b="1" dirty="0"/>
              <a:t> </a:t>
            </a:r>
            <a:r>
              <a:rPr lang="nl-NL" b="1" dirty="0">
                <a:solidFill>
                  <a:srgbClr val="FF0000"/>
                </a:solidFill>
              </a:rPr>
              <a:t>1.1 </a:t>
            </a:r>
            <a:r>
              <a:rPr lang="nl-NL" b="1" dirty="0"/>
              <a:t>pag. 23</a:t>
            </a:r>
            <a:r>
              <a:rPr lang="nl-NL" dirty="0"/>
              <a:t>). 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Er is geen verplichte relatie tussen de certificaten die gebruikt worden voor </a:t>
            </a:r>
            <a:r>
              <a:rPr lang="nl-NL" dirty="0" err="1"/>
              <a:t>signing</a:t>
            </a:r>
            <a:r>
              <a:rPr lang="nl-NL" dirty="0"/>
              <a:t> van de berichten en certificaten die gebruikt worden voor de TLS beveiliging, volgens </a:t>
            </a:r>
            <a:r>
              <a:rPr lang="nl-NL" b="1" dirty="0" err="1"/>
              <a:t>Digikoppeling</a:t>
            </a:r>
            <a:r>
              <a:rPr lang="nl-NL" b="1" dirty="0"/>
              <a:t> gebruik en achtergrond certificaten v1.3.1 par 2.2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8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 err="1"/>
              <a:t>Nav</a:t>
            </a:r>
            <a:r>
              <a:rPr lang="nl-NL" dirty="0"/>
              <a:t> ervaringen: </a:t>
            </a:r>
            <a:r>
              <a:rPr lang="nl-NL" i="1" dirty="0"/>
              <a:t>Ontwikkelingshulp</a:t>
            </a:r>
            <a:endParaRPr lang="nl-NL" dirty="0"/>
          </a:p>
          <a:p>
            <a:pPr marL="955350" lvl="2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codevoorbeelden, sample </a:t>
            </a:r>
            <a:r>
              <a:rPr lang="nl-NL" dirty="0" err="1"/>
              <a:t>clients</a:t>
            </a:r>
            <a:r>
              <a:rPr lang="nl-NL" dirty="0"/>
              <a:t>, beschrijving van instellingen voor veelgebruikte </a:t>
            </a:r>
            <a:r>
              <a:rPr lang="nl-NL" dirty="0" err="1"/>
              <a:t>toolkits</a:t>
            </a:r>
            <a:r>
              <a:rPr lang="nl-NL" dirty="0"/>
              <a:t>, </a:t>
            </a:r>
            <a:r>
              <a:rPr lang="nl-NL" dirty="0" err="1"/>
              <a:t>compliancevoorzieningen</a:t>
            </a:r>
            <a:endParaRPr lang="nl-NL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 err="1"/>
              <a:t>Nav</a:t>
            </a:r>
            <a:r>
              <a:rPr lang="nl-NL" dirty="0"/>
              <a:t> documentatie: </a:t>
            </a:r>
            <a:r>
              <a:rPr lang="nl-NL" i="1" dirty="0"/>
              <a:t>Best </a:t>
            </a:r>
            <a:r>
              <a:rPr lang="nl-NL" i="1" dirty="0" err="1"/>
              <a:t>practices</a:t>
            </a:r>
            <a:endParaRPr lang="nl-NL" i="1" dirty="0"/>
          </a:p>
          <a:p>
            <a:pPr marL="955350" lvl="2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Documenteer de best </a:t>
            </a:r>
            <a:r>
              <a:rPr lang="nl-NL" dirty="0" err="1"/>
              <a:t>practices</a:t>
            </a:r>
            <a:r>
              <a:rPr lang="nl-NL" dirty="0"/>
              <a:t>, verwijs voor toepasselijke recepten naar documentatie, neem voorbeeld berichten op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Vergelijking met </a:t>
            </a:r>
            <a:r>
              <a:rPr lang="nl-NL" dirty="0" err="1"/>
              <a:t>Digikoppeling</a:t>
            </a:r>
            <a:r>
              <a:rPr lang="nl-NL" dirty="0"/>
              <a:t>: </a:t>
            </a:r>
            <a:r>
              <a:rPr lang="nl-NL" i="1" dirty="0"/>
              <a:t>Kies in H2M2M voor een goed passend model</a:t>
            </a:r>
          </a:p>
          <a:p>
            <a:pPr marL="955350" lvl="2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nl-NL" dirty="0"/>
              <a:t>Als er vanwege tijdsdruk een korte termijn oplossing wordt bedacht, besteed dan ook aandacht aan migratie naar het uiteindelijke doel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24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Bedankt voor uw aandacht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Marc Fleischeuers</a:t>
            </a:r>
          </a:p>
          <a:p>
            <a:r>
              <a:rPr lang="nl-NL" dirty="0"/>
              <a:t>IT Architect</a:t>
            </a:r>
          </a:p>
          <a:p>
            <a:endParaRPr lang="nl-NL" dirty="0"/>
          </a:p>
          <a:p>
            <a:r>
              <a:rPr lang="nl-NL" dirty="0"/>
              <a:t>E-mail:	M.Fleischeuers@Kennisnet.nl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38793"/>
      </p:ext>
    </p:extLst>
  </p:cSld>
  <p:clrMapOvr>
    <a:masterClrMapping/>
  </p:clrMapOvr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ysClr val="window" lastClr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KN Powerpoint presentatie.pptx" id="{F33167C5-91C0-41F2-8E2D-875305D308BB}" vid="{34420070-3C9B-4F05-BADE-E88BEF9612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Sjablonen</KN-Hoofdcategorie>
    <KN-Categorie xmlns="3108b37f-b9d1-4114-b2ae-d92b734119ea">Powerpoint sjablonen</KN-Categorie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B370D-9222-4386-9615-A0F2E8C902E8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3108b37f-b9d1-4114-b2ae-d92b734119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4417C5-717C-4F43-B358-2A3BD226E933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5EB946FE-0819-4D8F-8DFE-30A92CDB9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DEBEE6-B7CB-4EC9-8452-5464AC808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 Powerpoint presentatie</Template>
  <TotalTime>9926</TotalTime>
  <Words>393</Words>
  <Application>Microsoft Office PowerPoint</Application>
  <PresentationFormat>Diavoorstelling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Kennisnet</vt:lpstr>
      <vt:lpstr>Ervaringen Edukoppeling</vt:lpstr>
      <vt:lpstr>Projecten</vt:lpstr>
      <vt:lpstr>Ervaringen</vt:lpstr>
      <vt:lpstr>“… Lijst met eisen is duidelijk …”</vt:lpstr>
      <vt:lpstr>Aanbevelingen</vt:lpstr>
      <vt:lpstr>Bedankt voor uw aandacht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Ervaringen Edukoppeling</dc:title>
  <dc:creator>Marc Fleischeuers</dc:creator>
  <cp:lastModifiedBy>Erwin Reinhoud</cp:lastModifiedBy>
  <cp:revision>6</cp:revision>
  <dcterms:created xsi:type="dcterms:W3CDTF">2016-05-04T12:26:48Z</dcterms:created>
  <dcterms:modified xsi:type="dcterms:W3CDTF">2016-05-18T12:16:37Z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0x0101002EDAEE3C786C24469538234C37C086020033E4771826C6DE49BE3817FE631A5ADA</vt:lpwstr>
  </property>
</Properties>
</file>