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2" r:id="rId7"/>
    <p:sldId id="264" r:id="rId8"/>
    <p:sldId id="263" r:id="rId9"/>
    <p:sldId id="265" r:id="rId10"/>
    <p:sldId id="268" r:id="rId11"/>
    <p:sldId id="267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243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A3C0-6CE0-41CA-BAA4-926138ED1221}" type="datetimeFigureOut">
              <a:rPr lang="nl-NL" smtClean="0"/>
              <a:t>17-5-2016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BC45-B6A7-467D-944D-97CF1C17D1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3779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A3C0-6CE0-41CA-BAA4-926138ED1221}" type="datetimeFigureOut">
              <a:rPr lang="nl-NL" smtClean="0"/>
              <a:t>17-5-2016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BC45-B6A7-467D-944D-97CF1C17D1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5341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A3C0-6CE0-41CA-BAA4-926138ED1221}" type="datetimeFigureOut">
              <a:rPr lang="nl-NL" smtClean="0"/>
              <a:t>17-5-2016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BC45-B6A7-467D-944D-97CF1C17D1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515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A3C0-6CE0-41CA-BAA4-926138ED1221}" type="datetimeFigureOut">
              <a:rPr lang="nl-NL" smtClean="0"/>
              <a:t>17-5-2016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BC45-B6A7-467D-944D-97CF1C17D1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2824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A3C0-6CE0-41CA-BAA4-926138ED1221}" type="datetimeFigureOut">
              <a:rPr lang="nl-NL" smtClean="0"/>
              <a:t>17-5-2016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BC45-B6A7-467D-944D-97CF1C17D1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6512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A3C0-6CE0-41CA-BAA4-926138ED1221}" type="datetimeFigureOut">
              <a:rPr lang="nl-NL" smtClean="0"/>
              <a:t>17-5-2016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BC45-B6A7-467D-944D-97CF1C17D1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6228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A3C0-6CE0-41CA-BAA4-926138ED1221}" type="datetimeFigureOut">
              <a:rPr lang="nl-NL" smtClean="0"/>
              <a:t>17-5-2016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BC45-B6A7-467D-944D-97CF1C17D1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0223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A3C0-6CE0-41CA-BAA4-926138ED1221}" type="datetimeFigureOut">
              <a:rPr lang="nl-NL" smtClean="0"/>
              <a:t>17-5-2016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BC45-B6A7-467D-944D-97CF1C17D1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3540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A3C0-6CE0-41CA-BAA4-926138ED1221}" type="datetimeFigureOut">
              <a:rPr lang="nl-NL" smtClean="0"/>
              <a:t>17-5-2016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BC45-B6A7-467D-944D-97CF1C17D1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8961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A3C0-6CE0-41CA-BAA4-926138ED1221}" type="datetimeFigureOut">
              <a:rPr lang="nl-NL" smtClean="0"/>
              <a:t>17-5-2016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BC45-B6A7-467D-944D-97CF1C17D1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3294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A3C0-6CE0-41CA-BAA4-926138ED1221}" type="datetimeFigureOut">
              <a:rPr lang="nl-NL" smtClean="0"/>
              <a:t>17-5-2016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BC45-B6A7-467D-944D-97CF1C17D1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3882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8A3C0-6CE0-41CA-BAA4-926138ED1221}" type="datetimeFigureOut">
              <a:rPr lang="nl-NL" smtClean="0"/>
              <a:t>17-5-2016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ABC45-B6A7-467D-944D-97CF1C17D1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166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Problematiek rond OIN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waar lever ik een bericht af betrekking hebbend op een bepaalde leerling (het subject)?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8696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Overweging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400" dirty="0" smtClean="0"/>
              <a:t>In bepaalde toepassingen kan het nuttig zijn om een bericht over een leerling af te leveren bij een zekere professional. Bijvoorbeeld bij verzuim. Moet de </a:t>
            </a:r>
            <a:r>
              <a:rPr lang="nl-NL" sz="2400" dirty="0" err="1" smtClean="0"/>
              <a:t>middle</a:t>
            </a:r>
            <a:r>
              <a:rPr lang="nl-NL" sz="2400" dirty="0" smtClean="0"/>
              <a:t>-ware daar iets mee? We kunnen er voor kiezen op dit op het niveau van de deelnemende applicaties te regelen. Bijvoorbeeld door het invullen van de berichtaanhef . In toenemende mate  wordt daarvoor verband de Standard Business Document Header gebruikt. </a:t>
            </a:r>
            <a:r>
              <a:rPr lang="nl-NL" sz="2400" dirty="0"/>
              <a:t>DUO gebruikt in </a:t>
            </a:r>
            <a:r>
              <a:rPr lang="nl-NL" sz="2400" dirty="0" err="1"/>
              <a:t>webservices</a:t>
            </a:r>
            <a:r>
              <a:rPr lang="nl-NL" sz="2400" dirty="0"/>
              <a:t> al een </a:t>
            </a:r>
            <a:r>
              <a:rPr lang="nl-NL" sz="2400" dirty="0" smtClean="0"/>
              <a:t>soort document header met </a:t>
            </a:r>
            <a:r>
              <a:rPr lang="nl-NL" sz="2400" dirty="0"/>
              <a:t>een soort  zender/ontvanger-kenmerken. </a:t>
            </a:r>
            <a:endParaRPr lang="nl-NL" sz="2400" dirty="0" smtClean="0"/>
          </a:p>
        </p:txBody>
      </p:sp>
    </p:spTree>
    <p:extLst>
      <p:ext uri="{BB962C8B-B14F-4D97-AF65-F5344CB8AC3E}">
        <p14:creationId xmlns:p14="http://schemas.microsoft.com/office/powerpoint/2010/main" val="3792415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Oplossingen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lvl="1"/>
            <a:r>
              <a:rPr lang="nl-NL" sz="2000" dirty="0" smtClean="0"/>
              <a:t>Kies </a:t>
            </a:r>
            <a:r>
              <a:rPr lang="nl-NL" sz="2000" dirty="0" smtClean="0"/>
              <a:t>voor de instelling </a:t>
            </a:r>
            <a:r>
              <a:rPr lang="nl-NL" sz="2000" dirty="0" smtClean="0"/>
              <a:t>(BRIN4) een </a:t>
            </a:r>
            <a:r>
              <a:rPr lang="nl-NL" sz="2000" dirty="0" smtClean="0"/>
              <a:t>vast aanleverpunt voor deze </a:t>
            </a:r>
            <a:r>
              <a:rPr lang="nl-NL" sz="2000" dirty="0" smtClean="0"/>
              <a:t>berichten; interne routering is zaak voor school en softwareleverancier.</a:t>
            </a:r>
            <a:endParaRPr lang="nl-NL" sz="2000" dirty="0" smtClean="0"/>
          </a:p>
          <a:p>
            <a:pPr lvl="1"/>
            <a:r>
              <a:rPr lang="nl-NL" sz="2000" dirty="0" smtClean="0"/>
              <a:t>Stuur het bericht naar alle aanleverpunten van de </a:t>
            </a:r>
            <a:r>
              <a:rPr lang="nl-NL" sz="2000" dirty="0" smtClean="0"/>
              <a:t>instelling</a:t>
            </a:r>
            <a:r>
              <a:rPr lang="nl-NL" sz="2000" dirty="0">
                <a:sym typeface="Wingdings" panose="05000000000000000000" pitchFamily="2" charset="2"/>
              </a:rPr>
              <a:t>; applicatie filtert de juiste leerlingen</a:t>
            </a:r>
            <a:r>
              <a:rPr lang="nl-NL" sz="2000" dirty="0" smtClean="0">
                <a:sym typeface="Wingdings" panose="05000000000000000000" pitchFamily="2" charset="2"/>
              </a:rPr>
              <a:t>.</a:t>
            </a:r>
            <a:r>
              <a:rPr lang="nl-NL" sz="2000" dirty="0" smtClean="0"/>
              <a:t> </a:t>
            </a:r>
            <a:r>
              <a:rPr lang="nl-NL" sz="2000" dirty="0" smtClean="0">
                <a:sym typeface="Wingdings" panose="05000000000000000000" pitchFamily="2" charset="2"/>
              </a:rPr>
              <a:t> privacy is niet in het </a:t>
            </a:r>
            <a:r>
              <a:rPr lang="nl-NL" sz="2000" dirty="0" smtClean="0">
                <a:sym typeface="Wingdings" panose="05000000000000000000" pitchFamily="2" charset="2"/>
              </a:rPr>
              <a:t>geding</a:t>
            </a:r>
          </a:p>
          <a:p>
            <a:pPr lvl="1"/>
            <a:r>
              <a:rPr lang="nl-NL" sz="2000" dirty="0" smtClean="0"/>
              <a:t>Per </a:t>
            </a:r>
            <a:r>
              <a:rPr lang="nl-NL" sz="2000" dirty="0" smtClean="0"/>
              <a:t>leerling de bijbehorende onderwijsaanbieder vastleggen </a:t>
            </a:r>
            <a:r>
              <a:rPr lang="nl-NL" sz="2000" dirty="0" smtClean="0"/>
              <a:t>in BRON en </a:t>
            </a:r>
            <a:r>
              <a:rPr lang="nl-NL" sz="2000" dirty="0" smtClean="0"/>
              <a:t>per onderwijsaanbieder het OIN van het aanleverpunt </a:t>
            </a:r>
            <a:r>
              <a:rPr lang="nl-NL" sz="2000" dirty="0" smtClean="0"/>
              <a:t>vastleggen in serviceregister</a:t>
            </a:r>
            <a:endParaRPr lang="nl-NL" sz="2000" dirty="0" smtClean="0"/>
          </a:p>
          <a:p>
            <a:pPr lvl="1"/>
            <a:endParaRPr lang="nl-NL" sz="2000" dirty="0" smtClean="0"/>
          </a:p>
        </p:txBody>
      </p:sp>
    </p:spTree>
    <p:extLst>
      <p:ext uri="{BB962C8B-B14F-4D97-AF65-F5344CB8AC3E}">
        <p14:creationId xmlns:p14="http://schemas.microsoft.com/office/powerpoint/2010/main" val="3075766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Huidige situatie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lvl="1"/>
            <a:r>
              <a:rPr lang="nl-NL" sz="2000" dirty="0" smtClean="0"/>
              <a:t>BRON PO en VO: werkt (inkomend) op ‘erkende vestigingen’</a:t>
            </a:r>
          </a:p>
          <a:p>
            <a:pPr lvl="1"/>
            <a:r>
              <a:rPr lang="nl-NL" sz="2000" dirty="0" smtClean="0"/>
              <a:t>Verzuim </a:t>
            </a:r>
            <a:r>
              <a:rPr lang="nl-NL" sz="2000" dirty="0" err="1" smtClean="0"/>
              <a:t>webservice</a:t>
            </a:r>
            <a:r>
              <a:rPr lang="nl-NL" sz="2000" dirty="0" smtClean="0"/>
              <a:t> (inkomend) op ‘erkende vestigingen’</a:t>
            </a:r>
            <a:endParaRPr lang="nl-NL" sz="2000" dirty="0" smtClean="0"/>
          </a:p>
          <a:p>
            <a:pPr lvl="1"/>
            <a:r>
              <a:rPr lang="nl-NL" sz="2000" dirty="0" smtClean="0"/>
              <a:t>BRON MBO: werkt (inkomend) op ‘aanleverpunten’</a:t>
            </a:r>
          </a:p>
          <a:p>
            <a:pPr lvl="1"/>
            <a:r>
              <a:rPr lang="nl-NL" sz="2000" dirty="0" err="1" smtClean="0"/>
              <a:t>Webservices</a:t>
            </a:r>
            <a:r>
              <a:rPr lang="nl-NL" sz="2000" dirty="0" smtClean="0"/>
              <a:t> MBO: (facet, DAMBO) werken op ‘BRIN4´</a:t>
            </a:r>
          </a:p>
          <a:p>
            <a:pPr lvl="1"/>
            <a:r>
              <a:rPr lang="nl-NL" sz="2000" dirty="0" smtClean="0"/>
              <a:t>En andere ‘adressenlijstjes’</a:t>
            </a:r>
          </a:p>
        </p:txBody>
      </p:sp>
    </p:spTree>
    <p:extLst>
      <p:ext uri="{BB962C8B-B14F-4D97-AF65-F5344CB8AC3E}">
        <p14:creationId xmlns:p14="http://schemas.microsoft.com/office/powerpoint/2010/main" val="4096734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Begrippen / lagen</a:t>
            </a:r>
            <a:endParaRPr lang="nl-NL"/>
          </a:p>
        </p:txBody>
      </p:sp>
      <p:grpSp>
        <p:nvGrpSpPr>
          <p:cNvPr id="4" name="Papier 1"/>
          <p:cNvGrpSpPr/>
          <p:nvPr/>
        </p:nvGrpSpPr>
        <p:grpSpPr>
          <a:xfrm>
            <a:off x="657572" y="2213228"/>
            <a:ext cx="7298804" cy="4096092"/>
            <a:chOff x="-125415" y="0"/>
            <a:chExt cx="5611815" cy="2575560"/>
          </a:xfrm>
        </p:grpSpPr>
        <p:sp>
          <p:nvSpPr>
            <p:cNvPr id="5" name="Rechthoek 4"/>
            <p:cNvSpPr/>
            <p:nvPr/>
          </p:nvSpPr>
          <p:spPr>
            <a:xfrm>
              <a:off x="0" y="0"/>
              <a:ext cx="5486400" cy="2575560"/>
            </a:xfrm>
            <a:prstGeom prst="rect">
              <a:avLst/>
            </a:prstGeom>
          </p:spPr>
        </p:sp>
        <p:sp>
          <p:nvSpPr>
            <p:cNvPr id="6" name="Afgeronde rechthoek 5"/>
            <p:cNvSpPr/>
            <p:nvPr/>
          </p:nvSpPr>
          <p:spPr>
            <a:xfrm>
              <a:off x="1508760" y="38100"/>
              <a:ext cx="3497580" cy="80772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nl-NL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END-TO-END</a:t>
              </a:r>
              <a:endParaRPr lang="nl-NL" sz="120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nl-NL" sz="120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WSA: TO</a:t>
              </a:r>
            </a:p>
            <a:p>
              <a:pPr algn="ctr">
                <a:spcAft>
                  <a:spcPts val="0"/>
                </a:spcAft>
              </a:pPr>
              <a:r>
                <a:rPr lang="nl-NL" sz="120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WSA: FROM</a:t>
              </a:r>
            </a:p>
            <a:p>
              <a:pPr algn="ctr">
                <a:spcAft>
                  <a:spcPts val="0"/>
                </a:spcAft>
              </a:pPr>
              <a:r>
                <a:rPr lang="nl-NL" sz="120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Certificeringschema</a:t>
              </a:r>
            </a:p>
            <a:p>
              <a:pPr algn="ctr">
                <a:spcAft>
                  <a:spcPts val="0"/>
                </a:spcAft>
              </a:pPr>
              <a:r>
                <a:rPr lang="nl-NL" sz="110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 </a:t>
              </a:r>
              <a:endParaRPr lang="nl-NL" sz="120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nl-NL" sz="110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 </a:t>
              </a:r>
              <a:endParaRPr lang="nl-NL" sz="120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" name="Afgeronde rechthoek 6"/>
            <p:cNvSpPr/>
            <p:nvPr/>
          </p:nvSpPr>
          <p:spPr>
            <a:xfrm>
              <a:off x="1508760" y="881040"/>
              <a:ext cx="3497580" cy="807720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nl-NL"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APP-TO-APP</a:t>
              </a:r>
              <a:endParaRPr lang="nl-NL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nl-NL" sz="1200"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Signing</a:t>
              </a:r>
              <a:endParaRPr lang="nl-NL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nl-NL" sz="1200"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Encryptie</a:t>
              </a:r>
              <a:endParaRPr lang="nl-NL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nl-NL" sz="1200"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Serviceregister</a:t>
              </a:r>
              <a:endParaRPr lang="nl-NL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" name="Afgeronde rechthoek 7"/>
            <p:cNvSpPr/>
            <p:nvPr/>
          </p:nvSpPr>
          <p:spPr>
            <a:xfrm>
              <a:off x="1508760" y="1726860"/>
              <a:ext cx="3497580" cy="764880"/>
            </a:xfrm>
            <a:prstGeom prst="round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nl-NL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POINT-TO-POINT</a:t>
              </a:r>
            </a:p>
            <a:p>
              <a:pPr algn="ctr">
                <a:spcAft>
                  <a:spcPts val="0"/>
                </a:spcAft>
              </a:pPr>
              <a:r>
                <a:rPr lang="nl-NL" sz="120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TLS-tunnel (s)</a:t>
              </a:r>
              <a:endParaRPr lang="nl-NL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" name="Tekstvak 5"/>
            <p:cNvSpPr txBox="1"/>
            <p:nvPr/>
          </p:nvSpPr>
          <p:spPr>
            <a:xfrm>
              <a:off x="-96962" y="304800"/>
              <a:ext cx="1431013" cy="23622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nl-NL" sz="140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eindgebruiker</a:t>
              </a:r>
            </a:p>
          </p:txBody>
        </p:sp>
        <p:sp>
          <p:nvSpPr>
            <p:cNvPr id="10" name="Tekstvak 5"/>
            <p:cNvSpPr txBox="1"/>
            <p:nvPr/>
          </p:nvSpPr>
          <p:spPr>
            <a:xfrm>
              <a:off x="-125415" y="1079160"/>
              <a:ext cx="1514832" cy="29244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nl-NL" sz="140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gegevensbewerker</a:t>
              </a:r>
            </a:p>
          </p:txBody>
        </p:sp>
        <p:sp>
          <p:nvSpPr>
            <p:cNvPr id="11" name="Tekstvak 5"/>
            <p:cNvSpPr txBox="1"/>
            <p:nvPr/>
          </p:nvSpPr>
          <p:spPr>
            <a:xfrm>
              <a:off x="-82577" y="1772580"/>
              <a:ext cx="1416629" cy="39912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nl-NL" sz="1400"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logistieke dienstverlener (s)</a:t>
              </a:r>
              <a:endParaRPr lang="nl-NL" sz="200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7281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Configuraties</a:t>
            </a:r>
            <a:endParaRPr lang="nl-NL"/>
          </a:p>
        </p:txBody>
      </p:sp>
      <p:sp>
        <p:nvSpPr>
          <p:cNvPr id="5" name="Afgeronde rechthoek 4"/>
          <p:cNvSpPr/>
          <p:nvPr/>
        </p:nvSpPr>
        <p:spPr>
          <a:xfrm>
            <a:off x="2783003" y="1412776"/>
            <a:ext cx="4549001" cy="93610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nl-NL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END Onderwijsinstelling</a:t>
            </a:r>
            <a:r>
              <a:rPr lang="nl-NL" sz="110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nl-NL" sz="120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nl-NL" sz="110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nl-NL" sz="120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Afgeronde rechthoek 5"/>
          <p:cNvSpPr/>
          <p:nvPr/>
        </p:nvSpPr>
        <p:spPr>
          <a:xfrm>
            <a:off x="2783003" y="3284985"/>
            <a:ext cx="4549001" cy="100811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nl-NL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 Administratie</a:t>
            </a:r>
            <a:endParaRPr lang="nl-NL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783003" y="5175597"/>
            <a:ext cx="4549001" cy="91769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nl-NL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POINT URL</a:t>
            </a:r>
            <a:endParaRPr lang="nl-NL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9" name="Rechte verbindingslijn 8"/>
          <p:cNvCxnSpPr>
            <a:stCxn id="5" idx="2"/>
            <a:endCxn id="6" idx="0"/>
          </p:cNvCxnSpPr>
          <p:nvPr/>
        </p:nvCxnSpPr>
        <p:spPr>
          <a:xfrm>
            <a:off x="5057504" y="2348880"/>
            <a:ext cx="0" cy="93610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>
            <a:stCxn id="6" idx="2"/>
            <a:endCxn id="7" idx="0"/>
          </p:cNvCxnSpPr>
          <p:nvPr/>
        </p:nvCxnSpPr>
        <p:spPr>
          <a:xfrm>
            <a:off x="5057504" y="4293096"/>
            <a:ext cx="0" cy="88250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vak 17"/>
          <p:cNvSpPr txBox="1"/>
          <p:nvPr/>
        </p:nvSpPr>
        <p:spPr>
          <a:xfrm>
            <a:off x="4572000" y="2915652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/>
              <a:t>1..*</a:t>
            </a:r>
            <a:endParaRPr lang="nl-NL"/>
          </a:p>
        </p:txBody>
      </p:sp>
      <p:sp>
        <p:nvSpPr>
          <p:cNvPr id="19" name="Tekstvak 18"/>
          <p:cNvSpPr txBox="1"/>
          <p:nvPr/>
        </p:nvSpPr>
        <p:spPr>
          <a:xfrm>
            <a:off x="4615546" y="485986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/>
              <a:t>1..*</a:t>
            </a:r>
            <a:endParaRPr lang="nl-NL"/>
          </a:p>
        </p:txBody>
      </p:sp>
      <p:sp>
        <p:nvSpPr>
          <p:cNvPr id="20" name="Tekstvak 19"/>
          <p:cNvSpPr txBox="1"/>
          <p:nvPr/>
        </p:nvSpPr>
        <p:spPr>
          <a:xfrm>
            <a:off x="4644008" y="428380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/>
              <a:t>1</a:t>
            </a:r>
            <a:endParaRPr lang="nl-NL"/>
          </a:p>
        </p:txBody>
      </p:sp>
      <p:sp>
        <p:nvSpPr>
          <p:cNvPr id="21" name="Tekstvak 20"/>
          <p:cNvSpPr txBox="1"/>
          <p:nvPr/>
        </p:nvSpPr>
        <p:spPr>
          <a:xfrm>
            <a:off x="4543538" y="234888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/>
              <a:t>1..*</a:t>
            </a:r>
            <a:endParaRPr lang="nl-NL"/>
          </a:p>
        </p:txBody>
      </p:sp>
      <p:sp>
        <p:nvSpPr>
          <p:cNvPr id="22" name="PIJL-RECHTS 21"/>
          <p:cNvSpPr/>
          <p:nvPr/>
        </p:nvSpPr>
        <p:spPr>
          <a:xfrm>
            <a:off x="3967912" y="2533546"/>
            <a:ext cx="49040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635896" y="2348880"/>
            <a:ext cx="260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/>
              <a:t>!</a:t>
            </a:r>
            <a:endParaRPr lang="nl-NL"/>
          </a:p>
        </p:txBody>
      </p:sp>
      <p:sp>
        <p:nvSpPr>
          <p:cNvPr id="24" name="PIJL-RECHTS 23"/>
          <p:cNvSpPr/>
          <p:nvPr/>
        </p:nvSpPr>
        <p:spPr>
          <a:xfrm>
            <a:off x="3967912" y="3100318"/>
            <a:ext cx="49040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ekstvak 24"/>
          <p:cNvSpPr txBox="1"/>
          <p:nvPr/>
        </p:nvSpPr>
        <p:spPr>
          <a:xfrm>
            <a:off x="3635896" y="2915652"/>
            <a:ext cx="260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/>
              <a:t>!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6394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nl-NL" smtClean="0"/>
              <a:t>Configuratie 1: Instelling met on premise installatie (1 aanleverpunt)</a:t>
            </a:r>
            <a:endParaRPr lang="nl-NL"/>
          </a:p>
        </p:txBody>
      </p:sp>
      <p:sp>
        <p:nvSpPr>
          <p:cNvPr id="5" name="Afgeronde rechthoek 4"/>
          <p:cNvSpPr/>
          <p:nvPr/>
        </p:nvSpPr>
        <p:spPr>
          <a:xfrm>
            <a:off x="2783003" y="1412776"/>
            <a:ext cx="4549001" cy="93610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nl-NL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Onderwijsinstelling 21AB</a:t>
            </a:r>
            <a:r>
              <a:rPr lang="nl-NL" sz="110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 </a:t>
            </a:r>
            <a:endParaRPr lang="nl-NL" sz="120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Afgeronde rechthoek 5"/>
          <p:cNvSpPr/>
          <p:nvPr/>
        </p:nvSpPr>
        <p:spPr>
          <a:xfrm>
            <a:off x="2783003" y="3284985"/>
            <a:ext cx="4549001" cy="100811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nl-NL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LAS 21AB</a:t>
            </a:r>
            <a:endParaRPr lang="nl-NL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783003" y="5175597"/>
            <a:ext cx="4549001" cy="91769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nl-NL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HTTP://</a:t>
            </a:r>
            <a:r>
              <a:rPr lang="nl-NL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123.456.789.1</a:t>
            </a:r>
            <a:endParaRPr lang="nl-NL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9" name="Rechte verbindingslijn 8"/>
          <p:cNvCxnSpPr>
            <a:stCxn id="5" idx="2"/>
            <a:endCxn id="6" idx="0"/>
          </p:cNvCxnSpPr>
          <p:nvPr/>
        </p:nvCxnSpPr>
        <p:spPr>
          <a:xfrm>
            <a:off x="5057504" y="2348880"/>
            <a:ext cx="0" cy="93610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>
            <a:stCxn id="6" idx="2"/>
            <a:endCxn id="7" idx="0"/>
          </p:cNvCxnSpPr>
          <p:nvPr/>
        </p:nvCxnSpPr>
        <p:spPr>
          <a:xfrm>
            <a:off x="5057504" y="4293096"/>
            <a:ext cx="0" cy="88250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5507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nl-NL" smtClean="0"/>
              <a:t>Configuratie 2: Instelling met on premise met meerder aanleverpunten</a:t>
            </a:r>
            <a:endParaRPr lang="nl-NL"/>
          </a:p>
        </p:txBody>
      </p:sp>
      <p:sp>
        <p:nvSpPr>
          <p:cNvPr id="5" name="Afgeronde rechthoek 4"/>
          <p:cNvSpPr/>
          <p:nvPr/>
        </p:nvSpPr>
        <p:spPr>
          <a:xfrm>
            <a:off x="2195736" y="1412776"/>
            <a:ext cx="5569675" cy="93610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nl-NL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Onderwijsinstelling 21AB</a:t>
            </a:r>
            <a:r>
              <a:rPr lang="nl-NL" sz="110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 </a:t>
            </a:r>
            <a:endParaRPr lang="nl-NL" sz="120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Afgeronde rechthoek 5"/>
          <p:cNvSpPr/>
          <p:nvPr/>
        </p:nvSpPr>
        <p:spPr>
          <a:xfrm>
            <a:off x="2195736" y="3284985"/>
            <a:ext cx="2509077" cy="100811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nl-NL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LAS 21AB-1</a:t>
            </a:r>
            <a:endParaRPr lang="nl-NL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195736" y="5175597"/>
            <a:ext cx="2509077" cy="91769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nl-NL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HTTP://</a:t>
            </a:r>
          </a:p>
          <a:p>
            <a:pPr algn="ctr">
              <a:spcAft>
                <a:spcPts val="0"/>
              </a:spcAft>
            </a:pPr>
            <a:r>
              <a:rPr lang="nl-NL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123.456.789.1</a:t>
            </a:r>
            <a:endParaRPr lang="nl-NL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9" name="Rechte verbindingslijn 8"/>
          <p:cNvCxnSpPr>
            <a:endCxn id="6" idx="0"/>
          </p:cNvCxnSpPr>
          <p:nvPr/>
        </p:nvCxnSpPr>
        <p:spPr>
          <a:xfrm>
            <a:off x="3450274" y="2348880"/>
            <a:ext cx="1" cy="93610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>
            <a:stCxn id="6" idx="2"/>
            <a:endCxn id="7" idx="0"/>
          </p:cNvCxnSpPr>
          <p:nvPr/>
        </p:nvCxnSpPr>
        <p:spPr>
          <a:xfrm>
            <a:off x="3450275" y="4293096"/>
            <a:ext cx="0" cy="88250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fgeronde rechthoek 11"/>
          <p:cNvSpPr/>
          <p:nvPr/>
        </p:nvSpPr>
        <p:spPr>
          <a:xfrm>
            <a:off x="5256334" y="3291273"/>
            <a:ext cx="2509077" cy="100811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nl-NL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LAS 21AB-2</a:t>
            </a:r>
            <a:endParaRPr lang="nl-NL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Afgeronde rechthoek 12"/>
          <p:cNvSpPr/>
          <p:nvPr/>
        </p:nvSpPr>
        <p:spPr>
          <a:xfrm>
            <a:off x="5256334" y="5181885"/>
            <a:ext cx="2509077" cy="91769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nl-NL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HTTP://</a:t>
            </a:r>
          </a:p>
          <a:p>
            <a:pPr algn="ctr">
              <a:spcAft>
                <a:spcPts val="0"/>
              </a:spcAft>
            </a:pPr>
            <a:r>
              <a:rPr lang="nl-NL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123.456.789.2</a:t>
            </a:r>
            <a:endParaRPr lang="nl-NL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4" name="Rechte verbindingslijn 13"/>
          <p:cNvCxnSpPr/>
          <p:nvPr/>
        </p:nvCxnSpPr>
        <p:spPr>
          <a:xfrm>
            <a:off x="6372199" y="2348880"/>
            <a:ext cx="1" cy="93610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6372200" y="4293096"/>
            <a:ext cx="0" cy="88250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6537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nl-NL" smtClean="0"/>
              <a:t>Configuratie 3: SAAS model 1</a:t>
            </a:r>
            <a:endParaRPr lang="nl-NL"/>
          </a:p>
        </p:txBody>
      </p:sp>
      <p:sp>
        <p:nvSpPr>
          <p:cNvPr id="5" name="Afgeronde rechthoek 4"/>
          <p:cNvSpPr/>
          <p:nvPr/>
        </p:nvSpPr>
        <p:spPr>
          <a:xfrm>
            <a:off x="5124364" y="1534005"/>
            <a:ext cx="2904020" cy="93610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nl-NL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Onderwijsinstelling 21BC</a:t>
            </a:r>
            <a:r>
              <a:rPr lang="nl-NL" sz="110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 </a:t>
            </a:r>
            <a:endParaRPr lang="nl-NL" sz="120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Afgeronde rechthoek 5"/>
          <p:cNvSpPr/>
          <p:nvPr/>
        </p:nvSpPr>
        <p:spPr>
          <a:xfrm>
            <a:off x="1979712" y="3284985"/>
            <a:ext cx="6048671" cy="100811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nl-NL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LAS Eduarte</a:t>
            </a:r>
            <a:endParaRPr lang="nl-NL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1979713" y="5157192"/>
            <a:ext cx="6048672" cy="91769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nl-NL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HTTP://</a:t>
            </a:r>
            <a:r>
              <a:rPr lang="nl-NL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123.456.789.15</a:t>
            </a:r>
            <a:endParaRPr lang="nl-NL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9" name="Rechte verbindingslijn 8"/>
          <p:cNvCxnSpPr>
            <a:stCxn id="5" idx="2"/>
          </p:cNvCxnSpPr>
          <p:nvPr/>
        </p:nvCxnSpPr>
        <p:spPr>
          <a:xfrm>
            <a:off x="6576374" y="2470109"/>
            <a:ext cx="0" cy="81487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fgeronde rechthoek 10"/>
          <p:cNvSpPr/>
          <p:nvPr/>
        </p:nvSpPr>
        <p:spPr>
          <a:xfrm>
            <a:off x="1835696" y="1534005"/>
            <a:ext cx="2945041" cy="93610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nl-NL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Onderwijsinstelling 21AB</a:t>
            </a:r>
            <a:r>
              <a:rPr lang="nl-NL" sz="110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 </a:t>
            </a:r>
            <a:endParaRPr lang="nl-NL" sz="120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6" name="Rechte verbindingslijn 15"/>
          <p:cNvCxnSpPr/>
          <p:nvPr/>
        </p:nvCxnSpPr>
        <p:spPr>
          <a:xfrm>
            <a:off x="3410541" y="2470109"/>
            <a:ext cx="0" cy="81487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>
            <a:stCxn id="6" idx="2"/>
            <a:endCxn id="7" idx="0"/>
          </p:cNvCxnSpPr>
          <p:nvPr/>
        </p:nvCxnSpPr>
        <p:spPr>
          <a:xfrm>
            <a:off x="5004048" y="4293096"/>
            <a:ext cx="1" cy="86409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969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nl-NL" smtClean="0"/>
              <a:t>Configuratie 4: SAAS model 2</a:t>
            </a:r>
            <a:endParaRPr lang="nl-NL"/>
          </a:p>
        </p:txBody>
      </p:sp>
      <p:sp>
        <p:nvSpPr>
          <p:cNvPr id="5" name="Afgeronde rechthoek 4"/>
          <p:cNvSpPr/>
          <p:nvPr/>
        </p:nvSpPr>
        <p:spPr>
          <a:xfrm>
            <a:off x="5124364" y="1534005"/>
            <a:ext cx="2904020" cy="93610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nl-NL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Onderwijsinstelling 21BC</a:t>
            </a:r>
            <a:r>
              <a:rPr lang="nl-NL" sz="110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 </a:t>
            </a:r>
            <a:endParaRPr lang="nl-NL" sz="120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Afgeronde rechthoek 5"/>
          <p:cNvSpPr/>
          <p:nvPr/>
        </p:nvSpPr>
        <p:spPr>
          <a:xfrm>
            <a:off x="1979712" y="3284985"/>
            <a:ext cx="6048671" cy="100811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nl-NL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LAS Magister</a:t>
            </a:r>
            <a:endParaRPr lang="nl-NL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021317" y="5157192"/>
            <a:ext cx="2797109" cy="91769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nl-NL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HTTP://</a:t>
            </a:r>
          </a:p>
          <a:p>
            <a:pPr algn="ctr">
              <a:spcAft>
                <a:spcPts val="0"/>
              </a:spcAft>
            </a:pPr>
            <a:r>
              <a:rPr lang="nl-NL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123.456.789.15</a:t>
            </a:r>
            <a:endParaRPr lang="nl-NL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9" name="Rechte verbindingslijn 8"/>
          <p:cNvCxnSpPr>
            <a:stCxn id="5" idx="2"/>
          </p:cNvCxnSpPr>
          <p:nvPr/>
        </p:nvCxnSpPr>
        <p:spPr>
          <a:xfrm>
            <a:off x="6576374" y="2470109"/>
            <a:ext cx="0" cy="81487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>
            <a:endCxn id="7" idx="0"/>
          </p:cNvCxnSpPr>
          <p:nvPr/>
        </p:nvCxnSpPr>
        <p:spPr>
          <a:xfrm>
            <a:off x="3418518" y="4274691"/>
            <a:ext cx="1354" cy="88250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fgeronde rechthoek 10"/>
          <p:cNvSpPr/>
          <p:nvPr/>
        </p:nvSpPr>
        <p:spPr>
          <a:xfrm>
            <a:off x="1835696" y="1534005"/>
            <a:ext cx="2945041" cy="93610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nl-NL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Onderwijsinstelling 21AB</a:t>
            </a:r>
            <a:r>
              <a:rPr lang="nl-NL" sz="110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 </a:t>
            </a:r>
            <a:endParaRPr lang="nl-NL" sz="120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6" name="Rechte verbindingslijn 15"/>
          <p:cNvCxnSpPr/>
          <p:nvPr/>
        </p:nvCxnSpPr>
        <p:spPr>
          <a:xfrm>
            <a:off x="3410541" y="2470109"/>
            <a:ext cx="0" cy="81487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fgeronde rechthoek 22"/>
          <p:cNvSpPr/>
          <p:nvPr/>
        </p:nvSpPr>
        <p:spPr>
          <a:xfrm>
            <a:off x="5176057" y="5137031"/>
            <a:ext cx="2797109" cy="91769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nl-NL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HTTP://</a:t>
            </a:r>
          </a:p>
          <a:p>
            <a:pPr algn="ctr">
              <a:spcAft>
                <a:spcPts val="0"/>
              </a:spcAft>
            </a:pPr>
            <a:r>
              <a:rPr lang="nl-NL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123.456.789.16</a:t>
            </a:r>
            <a:endParaRPr lang="nl-NL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4" name="Rechte verbindingslijn 23"/>
          <p:cNvCxnSpPr/>
          <p:nvPr/>
        </p:nvCxnSpPr>
        <p:spPr>
          <a:xfrm>
            <a:off x="3418518" y="3284985"/>
            <a:ext cx="0" cy="1008111"/>
          </a:xfrm>
          <a:prstGeom prst="line">
            <a:avLst/>
          </a:prstGeom>
          <a:ln w="50800">
            <a:solidFill>
              <a:schemeClr val="accent1">
                <a:shade val="95000"/>
                <a:satMod val="105000"/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/>
          <p:nvPr/>
        </p:nvCxnSpPr>
        <p:spPr>
          <a:xfrm>
            <a:off x="6576374" y="3284985"/>
            <a:ext cx="0" cy="1008111"/>
          </a:xfrm>
          <a:prstGeom prst="line">
            <a:avLst/>
          </a:prstGeom>
          <a:ln w="50800">
            <a:solidFill>
              <a:schemeClr val="accent1">
                <a:shade val="95000"/>
                <a:satMod val="105000"/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>
            <a:endCxn id="23" idx="0"/>
          </p:cNvCxnSpPr>
          <p:nvPr/>
        </p:nvCxnSpPr>
        <p:spPr>
          <a:xfrm>
            <a:off x="6574611" y="4293096"/>
            <a:ext cx="1" cy="84393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9631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</a:t>
            </a:r>
            <a:r>
              <a:rPr lang="nl-NL" dirty="0" smtClean="0"/>
              <a:t>ssue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r>
              <a:rPr lang="nl-NL" sz="2400" dirty="0" smtClean="0"/>
              <a:t>Eindgebruiker (end) heeft meerdere administraties (</a:t>
            </a:r>
            <a:r>
              <a:rPr lang="nl-NL" sz="2400" dirty="0" err="1" smtClean="0"/>
              <a:t>apps</a:t>
            </a:r>
            <a:r>
              <a:rPr lang="nl-NL" sz="2400" dirty="0" smtClean="0"/>
              <a:t>)</a:t>
            </a:r>
          </a:p>
          <a:p>
            <a:r>
              <a:rPr lang="nl-NL" sz="2400" dirty="0" smtClean="0"/>
              <a:t>Komt voor in MBO en VO</a:t>
            </a:r>
          </a:p>
          <a:p>
            <a:r>
              <a:rPr lang="nl-NL" sz="2400" dirty="0" smtClean="0"/>
              <a:t>Probleem: waar lever ik een bericht af betrekking hebbend op een bepaalde leerling (het subject)?</a:t>
            </a:r>
          </a:p>
          <a:p>
            <a:r>
              <a:rPr lang="nl-NL" sz="2400" dirty="0" smtClean="0"/>
              <a:t>Bij leerling is bekend bij welke BRIN4 deze hoort</a:t>
            </a:r>
          </a:p>
          <a:p>
            <a:r>
              <a:rPr lang="nl-NL" sz="2400" dirty="0" smtClean="0"/>
              <a:t>waar lever ik een bericht af betrekking hebbend op een bepaalde leerling (het subject)?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78792196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402</Words>
  <Application>Microsoft Office PowerPoint</Application>
  <PresentationFormat>Diavoorstelling (4:3)</PresentationFormat>
  <Paragraphs>72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Verdana</vt:lpstr>
      <vt:lpstr>Wingdings</vt:lpstr>
      <vt:lpstr>Kantoorthema</vt:lpstr>
      <vt:lpstr>Problematiek rond OIN</vt:lpstr>
      <vt:lpstr>Huidige situatie</vt:lpstr>
      <vt:lpstr>Begrippen / lagen</vt:lpstr>
      <vt:lpstr>Configuraties</vt:lpstr>
      <vt:lpstr>Configuratie 1: Instelling met on premise installatie (1 aanleverpunt)</vt:lpstr>
      <vt:lpstr>Configuratie 2: Instelling met on premise met meerder aanleverpunten</vt:lpstr>
      <vt:lpstr>Configuratie 3: SAAS model 1</vt:lpstr>
      <vt:lpstr>Configuratie 4: SAAS model 2</vt:lpstr>
      <vt:lpstr>Issue</vt:lpstr>
      <vt:lpstr>Overweging</vt:lpstr>
      <vt:lpstr>Oplossingen</vt:lpstr>
    </vt:vector>
  </TitlesOfParts>
  <Company>Dienst Uitvoering Onderwijs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Nauta, Jelle</dc:creator>
  <cp:lastModifiedBy>Gerald Groot Roessink</cp:lastModifiedBy>
  <cp:revision>14</cp:revision>
  <dcterms:created xsi:type="dcterms:W3CDTF">2016-05-13T13:15:20Z</dcterms:created>
  <dcterms:modified xsi:type="dcterms:W3CDTF">2016-05-17T07:07:20Z</dcterms:modified>
</cp:coreProperties>
</file>