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23"/>
  </p:notesMasterIdLst>
  <p:sldIdLst>
    <p:sldId id="256" r:id="rId5"/>
    <p:sldId id="269" r:id="rId6"/>
    <p:sldId id="268" r:id="rId7"/>
    <p:sldId id="283" r:id="rId8"/>
    <p:sldId id="257" r:id="rId9"/>
    <p:sldId id="285" r:id="rId10"/>
    <p:sldId id="263" r:id="rId11"/>
    <p:sldId id="287" r:id="rId12"/>
    <p:sldId id="277" r:id="rId13"/>
    <p:sldId id="286" r:id="rId14"/>
    <p:sldId id="284" r:id="rId15"/>
    <p:sldId id="259" r:id="rId16"/>
    <p:sldId id="266" r:id="rId17"/>
    <p:sldId id="272" r:id="rId18"/>
    <p:sldId id="261" r:id="rId19"/>
    <p:sldId id="262" r:id="rId20"/>
    <p:sldId id="274" r:id="rId21"/>
    <p:sldId id="282" r:id="rId22"/>
  </p:sldIdLst>
  <p:sldSz cx="9144000" cy="6858000" type="screen4x3"/>
  <p:notesSz cx="6858000" cy="9144000"/>
  <p:defaultText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2878" autoAdjust="0"/>
  </p:normalViewPr>
  <p:slideViewPr>
    <p:cSldViewPr snapToGrid="0" snapToObjects="1">
      <p:cViewPr>
        <p:scale>
          <a:sx n="75" d="100"/>
          <a:sy n="75" d="100"/>
        </p:scale>
        <p:origin x="-1740" y="-72"/>
      </p:cViewPr>
      <p:guideLst>
        <p:guide orient="horz" pos="4016"/>
        <p:guide orient="horz" pos="776"/>
        <p:guide pos="5120"/>
        <p:guide pos="648"/>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8F613B-3DEB-4EE5-9F42-76E851A0E735}" type="datetimeFigureOut">
              <a:rPr lang="nl-NL" smtClean="0"/>
              <a:t>5-3-2013</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86ABE16-B3DF-40EB-9F39-D2ADF42A5E64}" type="slidenum">
              <a:rPr lang="nl-NL" smtClean="0"/>
              <a:t>‹nr.›</a:t>
            </a:fld>
            <a:endParaRPr lang="nl-NL"/>
          </a:p>
        </p:txBody>
      </p:sp>
    </p:spTree>
    <p:extLst>
      <p:ext uri="{BB962C8B-B14F-4D97-AF65-F5344CB8AC3E}">
        <p14:creationId xmlns:p14="http://schemas.microsoft.com/office/powerpoint/2010/main" val="31027066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3" Type="http://schemas.openxmlformats.org/officeDocument/2006/relationships/hyperlink" Target="http://edurepdiensten.wiki.kennisnet.nl/Relaties" TargetMode="External"/><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2</a:t>
            </a:fld>
            <a:endParaRPr lang="nl-NL"/>
          </a:p>
        </p:txBody>
      </p:sp>
    </p:spTree>
    <p:extLst>
      <p:ext uri="{BB962C8B-B14F-4D97-AF65-F5344CB8AC3E}">
        <p14:creationId xmlns:p14="http://schemas.microsoft.com/office/powerpoint/2010/main" val="21625023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3</a:t>
            </a:fld>
            <a:endParaRPr lang="nl-NL"/>
          </a:p>
        </p:txBody>
      </p:sp>
    </p:spTree>
    <p:extLst>
      <p:ext uri="{BB962C8B-B14F-4D97-AF65-F5344CB8AC3E}">
        <p14:creationId xmlns:p14="http://schemas.microsoft.com/office/powerpoint/2010/main" val="216250239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nl-NL" dirty="0" smtClean="0">
                <a:latin typeface="Century Gothic"/>
                <a:cs typeface="Century Gothic"/>
              </a:rPr>
              <a:t>Metadata voor activiteiten en locaties (Groen gelinkt)</a:t>
            </a:r>
          </a:p>
          <a:p>
            <a:r>
              <a:rPr lang="nl-NL" sz="1200" kern="1200" dirty="0" smtClean="0">
                <a:solidFill>
                  <a:schemeClr val="tx1"/>
                </a:solidFill>
                <a:effectLst/>
                <a:latin typeface="+mn-lt"/>
                <a:ea typeface="+mn-ea"/>
                <a:cs typeface="+mn-cs"/>
              </a:rPr>
              <a:t>Ook voor organisaties?</a:t>
            </a:r>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5</a:t>
            </a:fld>
            <a:endParaRPr lang="nl-NL"/>
          </a:p>
        </p:txBody>
      </p:sp>
    </p:spTree>
    <p:extLst>
      <p:ext uri="{BB962C8B-B14F-4D97-AF65-F5344CB8AC3E}">
        <p14:creationId xmlns:p14="http://schemas.microsoft.com/office/powerpoint/2010/main" val="216250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nl-NL" dirty="0" smtClean="0">
                <a:latin typeface="Century Gothic"/>
                <a:cs typeface="Century Gothic"/>
                <a:hlinkClick r:id="rId3"/>
              </a:rPr>
              <a:t>http://edurepdiensten.wiki.kennisnet.nl/Relaties</a:t>
            </a:r>
            <a:endParaRPr lang="nl-NL" dirty="0" smtClean="0">
              <a:latin typeface="Century Gothic"/>
              <a:cs typeface="Century Gothic"/>
            </a:endParaRPr>
          </a:p>
          <a:p>
            <a:endParaRPr lang="nl-NL" dirty="0"/>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6</a:t>
            </a:fld>
            <a:endParaRPr lang="nl-NL"/>
          </a:p>
        </p:txBody>
      </p:sp>
    </p:spTree>
    <p:extLst>
      <p:ext uri="{BB962C8B-B14F-4D97-AF65-F5344CB8AC3E}">
        <p14:creationId xmlns:p14="http://schemas.microsoft.com/office/powerpoint/2010/main" val="41849566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11</a:t>
            </a:fld>
            <a:endParaRPr lang="nl-NL"/>
          </a:p>
        </p:txBody>
      </p:sp>
    </p:spTree>
    <p:extLst>
      <p:ext uri="{BB962C8B-B14F-4D97-AF65-F5344CB8AC3E}">
        <p14:creationId xmlns:p14="http://schemas.microsoft.com/office/powerpoint/2010/main" val="21625023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12</a:t>
            </a:fld>
            <a:endParaRPr lang="nl-NL"/>
          </a:p>
        </p:txBody>
      </p:sp>
    </p:spTree>
    <p:extLst>
      <p:ext uri="{BB962C8B-B14F-4D97-AF65-F5344CB8AC3E}">
        <p14:creationId xmlns:p14="http://schemas.microsoft.com/office/powerpoint/2010/main" val="3082729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sz="1200" kern="1200" dirty="0" smtClean="0">
              <a:solidFill>
                <a:schemeClr val="tx1"/>
              </a:solidFill>
              <a:effectLst/>
              <a:latin typeface="+mn-lt"/>
              <a:ea typeface="+mn-ea"/>
              <a:cs typeface="+mn-cs"/>
            </a:endParaRPr>
          </a:p>
        </p:txBody>
      </p:sp>
      <p:sp>
        <p:nvSpPr>
          <p:cNvPr id="4" name="Tijdelijke aanduiding voor dianummer 3"/>
          <p:cNvSpPr>
            <a:spLocks noGrp="1"/>
          </p:cNvSpPr>
          <p:nvPr>
            <p:ph type="sldNum" sz="quarter" idx="10"/>
          </p:nvPr>
        </p:nvSpPr>
        <p:spPr/>
        <p:txBody>
          <a:bodyPr/>
          <a:lstStyle/>
          <a:p>
            <a:fld id="{F86ABE16-B3DF-40EB-9F39-D2ADF42A5E64}" type="slidenum">
              <a:rPr lang="nl-NL" smtClean="0"/>
              <a:t>14</a:t>
            </a:fld>
            <a:endParaRPr lang="nl-NL"/>
          </a:p>
        </p:txBody>
      </p:sp>
    </p:spTree>
    <p:extLst>
      <p:ext uri="{BB962C8B-B14F-4D97-AF65-F5344CB8AC3E}">
        <p14:creationId xmlns:p14="http://schemas.microsoft.com/office/powerpoint/2010/main" val="21625023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Titelstijl van model bewerken</a:t>
            </a:r>
            <a:endParaRPr lang="nl-NL"/>
          </a:p>
        </p:txBody>
      </p:sp>
      <p:sp>
        <p:nvSpPr>
          <p:cNvPr id="3" name="Sub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titelstijl van het model te bewerken</a:t>
            </a:r>
            <a:endParaRPr lang="nl-NL"/>
          </a:p>
        </p:txBody>
      </p:sp>
      <p:sp>
        <p:nvSpPr>
          <p:cNvPr id="4" name="Tijdelijke aanduiding voor datum 3"/>
          <p:cNvSpPr>
            <a:spLocks noGrp="1"/>
          </p:cNvSpPr>
          <p:nvPr>
            <p:ph type="dt" sz="half" idx="10"/>
          </p:nvPr>
        </p:nvSpPr>
        <p:spPr/>
        <p:txBody>
          <a:body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285325362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5140864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Titelstijl van model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6710141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idx="1"/>
          </p:nvPr>
        </p:nvSpPr>
        <p:spPr/>
        <p:txBody>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28261786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Titelstijl van model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tekststijl van het model te bewerken</a:t>
            </a:r>
          </a:p>
        </p:txBody>
      </p:sp>
      <p:sp>
        <p:nvSpPr>
          <p:cNvPr id="4" name="Tijdelijke aanduiding voor datum 3"/>
          <p:cNvSpPr>
            <a:spLocks noGrp="1"/>
          </p:cNvSpPr>
          <p:nvPr>
            <p:ph type="dt" sz="half" idx="10"/>
          </p:nvPr>
        </p:nvSpPr>
        <p:spPr/>
        <p:txBody>
          <a:body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22289697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ee objecten">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8C620F92-E021-DE43-A4E8-04F067D86F7F}" type="datetimeFigureOut">
              <a:rPr lang="nl-NL" smtClean="0"/>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1984515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Titelstijl van model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tekststijl van het model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8C620F92-E021-DE43-A4E8-04F067D86F7F}" type="datetimeFigureOut">
              <a:rPr lang="nl-NL" smtClean="0"/>
              <a:t>5-3-2013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2718360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Titelstijl van model bewerken</a:t>
            </a:r>
            <a:endParaRPr lang="nl-NL"/>
          </a:p>
        </p:txBody>
      </p:sp>
      <p:sp>
        <p:nvSpPr>
          <p:cNvPr id="3" name="Tijdelijke aanduiding voor datum 2"/>
          <p:cNvSpPr>
            <a:spLocks noGrp="1"/>
          </p:cNvSpPr>
          <p:nvPr>
            <p:ph type="dt" sz="half" idx="10"/>
          </p:nvPr>
        </p:nvSpPr>
        <p:spPr/>
        <p:txBody>
          <a:bodyPr/>
          <a:lstStyle/>
          <a:p>
            <a:fld id="{8C620F92-E021-DE43-A4E8-04F067D86F7F}" type="datetimeFigureOut">
              <a:rPr lang="nl-NL" smtClean="0"/>
              <a:t>5-3-2013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1733801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8C620F92-E021-DE43-A4E8-04F067D86F7F}" type="datetimeFigureOut">
              <a:rPr lang="nl-NL" smtClean="0"/>
              <a:t>5-3-2013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355642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Titelstijl van model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8C620F92-E021-DE43-A4E8-04F067D86F7F}" type="datetimeFigureOut">
              <a:rPr lang="nl-NL" smtClean="0"/>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10246007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Titelstijl van model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tekststijl van het model te bewerken</a:t>
            </a:r>
          </a:p>
        </p:txBody>
      </p:sp>
      <p:sp>
        <p:nvSpPr>
          <p:cNvPr id="5" name="Tijdelijke aanduiding voor datum 4"/>
          <p:cNvSpPr>
            <a:spLocks noGrp="1"/>
          </p:cNvSpPr>
          <p:nvPr>
            <p:ph type="dt" sz="half" idx="10"/>
          </p:nvPr>
        </p:nvSpPr>
        <p:spPr/>
        <p:txBody>
          <a:bodyPr/>
          <a:lstStyle/>
          <a:p>
            <a:fld id="{8C620F92-E021-DE43-A4E8-04F067D86F7F}" type="datetimeFigureOut">
              <a:rPr lang="nl-NL" smtClean="0"/>
              <a:t>5-3-2013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67D9B97C-44A3-2146-9AD1-969C07B76DE9}" type="slidenum">
              <a:rPr lang="nl-NL" smtClean="0"/>
              <a:t>‹nr.›</a:t>
            </a:fld>
            <a:endParaRPr lang="nl-NL"/>
          </a:p>
        </p:txBody>
      </p:sp>
    </p:spTree>
    <p:extLst>
      <p:ext uri="{BB962C8B-B14F-4D97-AF65-F5344CB8AC3E}">
        <p14:creationId xmlns:p14="http://schemas.microsoft.com/office/powerpoint/2010/main" val="8620440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Titelstijl van model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tekststijl van het model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C620F92-E021-DE43-A4E8-04F067D86F7F}" type="datetimeFigureOut">
              <a:rPr lang="nl-NL" smtClean="0"/>
              <a:t>5-3-2013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7D9B97C-44A3-2146-9AD1-969C07B76DE9}" type="slidenum">
              <a:rPr lang="nl-NL" smtClean="0"/>
              <a:t>‹nr.›</a:t>
            </a:fld>
            <a:endParaRPr lang="nl-NL"/>
          </a:p>
        </p:txBody>
      </p:sp>
    </p:spTree>
    <p:extLst>
      <p:ext uri="{BB962C8B-B14F-4D97-AF65-F5344CB8AC3E}">
        <p14:creationId xmlns:p14="http://schemas.microsoft.com/office/powerpoint/2010/main" val="39880911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nl-NL"/>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png"/><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www.edustandaard.nl/werkgroepen" TargetMode="External"/><Relationship Id="rId2" Type="http://schemas.openxmlformats.org/officeDocument/2006/relationships/hyperlink" Target="http://www.edustandaard.nl/standaardisatieraad" TargetMode="Externa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hyperlink" Target="http://www.edustandaard.nl/overedustandaard/organisatie" TargetMode="External"/><Relationship Id="rId4" Type="http://schemas.openxmlformats.org/officeDocument/2006/relationships/hyperlink" Target="http://www.edustandaard.nl/vocabulaires/aangeboden" TargetMode="Externa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Afbeelding 6" descr="Schermafbeelding 2012-02-24 om 11.46.43.png"/>
          <p:cNvPicPr>
            <a:picLocks noChangeAspect="1"/>
          </p:cNvPicPr>
          <p:nvPr/>
        </p:nvPicPr>
        <p:blipFill rotWithShape="1">
          <a:blip r:embed="rId2">
            <a:alphaModFix amt="15000"/>
            <a:extLst>
              <a:ext uri="{28A0092B-C50C-407E-A947-70E740481C1C}">
                <a14:useLocalDpi xmlns:a14="http://schemas.microsoft.com/office/drawing/2010/main" val="0"/>
              </a:ext>
            </a:extLst>
          </a:blip>
          <a:srcRect l="72212" r="-2"/>
          <a:stretch/>
        </p:blipFill>
        <p:spPr>
          <a:xfrm rot="10800000">
            <a:off x="52920" y="1028451"/>
            <a:ext cx="9011456" cy="3169406"/>
          </a:xfrm>
          <a:prstGeom prst="rect">
            <a:avLst/>
          </a:prstGeom>
          <a:solidFill>
            <a:schemeClr val="bg1">
              <a:alpha val="40000"/>
            </a:schemeClr>
          </a:solidFill>
        </p:spPr>
      </p:pic>
      <p:pic>
        <p:nvPicPr>
          <p:cNvPr id="5" name="Afbeelding 4" descr="Schermafbeelding 2012-02-24 om 11.46.43.png"/>
          <p:cNvPicPr>
            <a:picLocks noChangeAspect="1"/>
          </p:cNvPicPr>
          <p:nvPr/>
        </p:nvPicPr>
        <p:blipFill rotWithShape="1">
          <a:blip r:embed="rId2">
            <a:alphaModFix amt="15000"/>
            <a:extLst>
              <a:ext uri="{28A0092B-C50C-407E-A947-70E740481C1C}">
                <a14:useLocalDpi xmlns:a14="http://schemas.microsoft.com/office/drawing/2010/main" val="0"/>
              </a:ext>
            </a:extLst>
          </a:blip>
          <a:srcRect l="72212" r="-2" b="7553"/>
          <a:stretch/>
        </p:blipFill>
        <p:spPr>
          <a:xfrm>
            <a:off x="59270" y="3927969"/>
            <a:ext cx="9011456" cy="2930031"/>
          </a:xfrm>
          <a:prstGeom prst="rect">
            <a:avLst/>
          </a:prstGeom>
          <a:solidFill>
            <a:schemeClr val="bg1">
              <a:alpha val="40000"/>
            </a:schemeClr>
          </a:solidFill>
        </p:spPr>
      </p:pic>
      <p:sp>
        <p:nvSpPr>
          <p:cNvPr id="2" name="Titel 1"/>
          <p:cNvSpPr>
            <a:spLocks noGrp="1"/>
          </p:cNvSpPr>
          <p:nvPr>
            <p:ph type="ctrTitle"/>
          </p:nvPr>
        </p:nvSpPr>
        <p:spPr>
          <a:xfrm>
            <a:off x="685800" y="2130425"/>
            <a:ext cx="7975600" cy="1470025"/>
          </a:xfrm>
        </p:spPr>
        <p:txBody>
          <a:bodyPr>
            <a:normAutofit fontScale="90000"/>
          </a:bodyPr>
          <a:lstStyle/>
          <a:p>
            <a:pPr algn="l">
              <a:tabLst>
                <a:tab pos="6464300" algn="l"/>
              </a:tabLst>
            </a:pPr>
            <a:r>
              <a:rPr lang="nl-NL" dirty="0" smtClean="0">
                <a:latin typeface="Century Gothic"/>
                <a:cs typeface="Century Gothic"/>
              </a:rPr>
              <a:t>Special Interest Group 	</a:t>
            </a:r>
            <a:r>
              <a:rPr lang="nl-NL" sz="2700" b="1" dirty="0" smtClean="0">
                <a:latin typeface="Century Gothic"/>
                <a:cs typeface="Century Gothic"/>
              </a:rPr>
              <a:t>SIG</a:t>
            </a:r>
            <a:r>
              <a:rPr lang="nl-NL" dirty="0" smtClean="0">
                <a:latin typeface="Century Gothic"/>
                <a:cs typeface="Century Gothic"/>
              </a:rPr>
              <a:t/>
            </a:r>
            <a:br>
              <a:rPr lang="nl-NL" dirty="0" smtClean="0">
                <a:latin typeface="Century Gothic"/>
                <a:cs typeface="Century Gothic"/>
              </a:rPr>
            </a:br>
            <a:r>
              <a:rPr lang="nl-NL" dirty="0" smtClean="0">
                <a:latin typeface="Century Gothic"/>
                <a:cs typeface="Century Gothic"/>
              </a:rPr>
              <a:t>EduStandaard	</a:t>
            </a:r>
            <a:r>
              <a:rPr lang="nl-NL" sz="2700" b="1" dirty="0" smtClean="0">
                <a:latin typeface="Century Gothic"/>
                <a:cs typeface="Century Gothic"/>
              </a:rPr>
              <a:t>ES</a:t>
            </a:r>
            <a:r>
              <a:rPr lang="nl-NL" dirty="0" smtClean="0">
                <a:latin typeface="Century Gothic"/>
                <a:cs typeface="Century Gothic"/>
              </a:rPr>
              <a:t/>
            </a:r>
            <a:br>
              <a:rPr lang="nl-NL" dirty="0" smtClean="0">
                <a:latin typeface="Century Gothic"/>
                <a:cs typeface="Century Gothic"/>
              </a:rPr>
            </a:br>
            <a:r>
              <a:rPr lang="nl-NL" dirty="0" smtClean="0">
                <a:latin typeface="Century Gothic"/>
                <a:cs typeface="Century Gothic"/>
              </a:rPr>
              <a:t>Werkgroep Metadata 	</a:t>
            </a:r>
            <a:r>
              <a:rPr lang="nl-NL" sz="2700" b="1" dirty="0" smtClean="0">
                <a:latin typeface="Century Gothic"/>
                <a:cs typeface="Century Gothic"/>
              </a:rPr>
              <a:t>WG MD</a:t>
            </a:r>
            <a:endParaRPr lang="nl-NL" b="1" dirty="0">
              <a:latin typeface="Century Gothic"/>
              <a:cs typeface="Century Gothic"/>
            </a:endParaRPr>
          </a:p>
        </p:txBody>
      </p:sp>
      <p:sp>
        <p:nvSpPr>
          <p:cNvPr id="3" name="Subtitel 2"/>
          <p:cNvSpPr>
            <a:spLocks noGrp="1"/>
          </p:cNvSpPr>
          <p:nvPr>
            <p:ph type="subTitle" idx="1"/>
          </p:nvPr>
        </p:nvSpPr>
        <p:spPr/>
        <p:txBody>
          <a:bodyPr/>
          <a:lstStyle/>
          <a:p>
            <a:r>
              <a:rPr lang="nl-NL" dirty="0" smtClean="0">
                <a:latin typeface="Century Gothic"/>
                <a:cs typeface="Century Gothic"/>
              </a:rPr>
              <a:t> maart 2013</a:t>
            </a:r>
            <a:endParaRPr lang="nl-NL" dirty="0">
              <a:latin typeface="Century Gothic"/>
              <a:cs typeface="Century Gothic"/>
            </a:endParaRPr>
          </a:p>
        </p:txBody>
      </p:sp>
      <p:pic>
        <p:nvPicPr>
          <p:cNvPr id="6" name="Afbeelding 5"/>
          <p:cNvPicPr>
            <a:picLocks noChangeAspect="1"/>
          </p:cNvPicPr>
          <p:nvPr/>
        </p:nvPicPr>
        <p:blipFill rotWithShape="1">
          <a:blip r:embed="rId3"/>
          <a:srcRect t="36954" b="42250"/>
          <a:stretch/>
        </p:blipFill>
        <p:spPr>
          <a:xfrm>
            <a:off x="0" y="0"/>
            <a:ext cx="9144000" cy="1257668"/>
          </a:xfrm>
          <a:prstGeom prst="rect">
            <a:avLst/>
          </a:prstGeom>
        </p:spPr>
      </p:pic>
      <p:pic>
        <p:nvPicPr>
          <p:cNvPr id="9" name="Afbeelding 8" descr="Logo Kennisnet.png"/>
          <p:cNvPicPr>
            <a:picLocks noChangeAspect="1"/>
          </p:cNvPicPr>
          <p:nvPr/>
        </p:nvPicPr>
        <p:blipFill rotWithShape="1">
          <a:blip r:embed="rId4">
            <a:extLst>
              <a:ext uri="{28A0092B-C50C-407E-A947-70E740481C1C}">
                <a14:useLocalDpi xmlns:a14="http://schemas.microsoft.com/office/drawing/2010/main" val="0"/>
              </a:ext>
            </a:extLst>
          </a:blip>
          <a:srcRect l="6746" t="12040" r="7257" b="48800"/>
          <a:stretch/>
        </p:blipFill>
        <p:spPr>
          <a:xfrm>
            <a:off x="5574169" y="6364809"/>
            <a:ext cx="1684596" cy="321189"/>
          </a:xfrm>
          <a:prstGeom prst="rect">
            <a:avLst/>
          </a:prstGeom>
        </p:spPr>
      </p:pic>
      <p:pic>
        <p:nvPicPr>
          <p:cNvPr id="10" name="Afbeelding 9" descr="Schermafbeelding 2012-02-24 om 11.57.51.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7373412" y="6209633"/>
            <a:ext cx="1726244" cy="590906"/>
          </a:xfrm>
          <a:prstGeom prst="rect">
            <a:avLst/>
          </a:prstGeom>
        </p:spPr>
      </p:pic>
      <p:sp>
        <p:nvSpPr>
          <p:cNvPr id="11" name="Tekstvak 10"/>
          <p:cNvSpPr txBox="1"/>
          <p:nvPr/>
        </p:nvSpPr>
        <p:spPr>
          <a:xfrm>
            <a:off x="3498706" y="6408999"/>
            <a:ext cx="1985114" cy="276999"/>
          </a:xfrm>
          <a:prstGeom prst="rect">
            <a:avLst/>
          </a:prstGeom>
          <a:noFill/>
        </p:spPr>
        <p:txBody>
          <a:bodyPr wrap="none" rtlCol="0">
            <a:spAutoFit/>
          </a:bodyPr>
          <a:lstStyle/>
          <a:p>
            <a:r>
              <a:rPr lang="nl-NL" sz="1200" b="1" dirty="0" smtClean="0">
                <a:latin typeface="Century Gothic"/>
                <a:cs typeface="Century Gothic"/>
              </a:rPr>
              <a:t>Mogelijk gemaakt door:</a:t>
            </a:r>
            <a:endParaRPr lang="nl-NL" sz="1200" b="1" dirty="0">
              <a:latin typeface="Century Gothic"/>
              <a:cs typeface="Century Gothic"/>
            </a:endParaRPr>
          </a:p>
        </p:txBody>
      </p:sp>
    </p:spTree>
    <p:extLst>
      <p:ext uri="{BB962C8B-B14F-4D97-AF65-F5344CB8AC3E}">
        <p14:creationId xmlns:p14="http://schemas.microsoft.com/office/powerpoint/2010/main" val="13335972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latin typeface="Century Gothic"/>
                <a:cs typeface="Century Gothic"/>
              </a:rPr>
              <a:t>Reduceren aantal </a:t>
            </a:r>
            <a:r>
              <a:rPr lang="nl-NL" dirty="0" err="1" smtClean="0">
                <a:latin typeface="Century Gothic"/>
                <a:cs typeface="Century Gothic"/>
              </a:rPr>
              <a:t>purposetypes</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r>
              <a:rPr lang="nl-NL" b="1" dirty="0" smtClean="0">
                <a:latin typeface="Century Gothic"/>
                <a:cs typeface="Century Gothic"/>
              </a:rPr>
              <a:t>Waarom</a:t>
            </a:r>
            <a:r>
              <a:rPr lang="nl-NL" dirty="0" smtClean="0">
                <a:latin typeface="Century Gothic"/>
                <a:cs typeface="Century Gothic"/>
              </a:rPr>
              <a:t> zouden we dit willen</a:t>
            </a:r>
          </a:p>
          <a:p>
            <a:pPr lvl="1"/>
            <a:r>
              <a:rPr lang="nl-NL" i="1" dirty="0" smtClean="0">
                <a:latin typeface="Century Gothic"/>
                <a:cs typeface="Century Gothic"/>
              </a:rPr>
              <a:t>Problemen voorkomen</a:t>
            </a:r>
          </a:p>
          <a:p>
            <a:pPr marL="457200" lvl="1" indent="0">
              <a:buNone/>
            </a:pPr>
            <a:r>
              <a:rPr lang="nl-NL" dirty="0">
                <a:latin typeface="Century Gothic"/>
                <a:cs typeface="Century Gothic"/>
              </a:rPr>
              <a:t>	</a:t>
            </a:r>
            <a:r>
              <a:rPr lang="nl-NL" sz="1700" dirty="0" smtClean="0">
                <a:latin typeface="Century Gothic"/>
                <a:cs typeface="Century Gothic"/>
                <a:sym typeface="Wingdings" pitchFamily="2" charset="2"/>
              </a:rPr>
              <a:t> zoals </a:t>
            </a:r>
            <a:r>
              <a:rPr lang="nl-NL" sz="1700" dirty="0" smtClean="0">
                <a:latin typeface="Century Gothic"/>
                <a:cs typeface="Century Gothic"/>
              </a:rPr>
              <a:t>gebruik je </a:t>
            </a:r>
            <a:r>
              <a:rPr lang="nl-NL" sz="1700" dirty="0" err="1" smtClean="0">
                <a:latin typeface="Century Gothic"/>
                <a:cs typeface="Century Gothic"/>
              </a:rPr>
              <a:t>competency</a:t>
            </a:r>
            <a:r>
              <a:rPr lang="nl-NL" sz="1700" dirty="0" smtClean="0">
                <a:latin typeface="Century Gothic"/>
                <a:cs typeface="Century Gothic"/>
              </a:rPr>
              <a:t> of </a:t>
            </a:r>
            <a:r>
              <a:rPr lang="nl-NL" sz="1700" dirty="0" err="1" smtClean="0">
                <a:latin typeface="Century Gothic"/>
                <a:cs typeface="Century Gothic"/>
              </a:rPr>
              <a:t>educational</a:t>
            </a:r>
            <a:r>
              <a:rPr lang="nl-NL" sz="1700" dirty="0" smtClean="0">
                <a:latin typeface="Century Gothic"/>
                <a:cs typeface="Century Gothic"/>
              </a:rPr>
              <a:t> </a:t>
            </a:r>
            <a:r>
              <a:rPr lang="nl-NL" sz="1700" dirty="0" err="1" smtClean="0">
                <a:latin typeface="Century Gothic"/>
                <a:cs typeface="Century Gothic"/>
              </a:rPr>
              <a:t>objective</a:t>
            </a:r>
            <a:r>
              <a:rPr lang="nl-NL" sz="1700" dirty="0" smtClean="0">
                <a:latin typeface="Century Gothic"/>
                <a:cs typeface="Century Gothic"/>
              </a:rPr>
              <a:t> en </a:t>
            </a:r>
            <a:r>
              <a:rPr lang="nl-NL" sz="1700" dirty="0" err="1" smtClean="0">
                <a:latin typeface="Century Gothic"/>
                <a:cs typeface="Century Gothic"/>
              </a:rPr>
              <a:t>idea</a:t>
            </a:r>
            <a:r>
              <a:rPr lang="nl-NL" sz="1700" dirty="0" smtClean="0">
                <a:latin typeface="Century Gothic"/>
                <a:cs typeface="Century Gothic"/>
              </a:rPr>
              <a:t> of discipline</a:t>
            </a:r>
          </a:p>
          <a:p>
            <a:pPr lvl="1"/>
            <a:r>
              <a:rPr lang="nl-NL" i="1" dirty="0" smtClean="0">
                <a:latin typeface="Century Gothic"/>
                <a:cs typeface="Century Gothic"/>
              </a:rPr>
              <a:t>Nieuwe mogelijkheden bieden</a:t>
            </a:r>
            <a:endParaRPr lang="nl-NL" i="1" dirty="0">
              <a:latin typeface="Century Gothic"/>
              <a:cs typeface="Century Gothic"/>
            </a:endParaRPr>
          </a:p>
          <a:p>
            <a:pPr marL="457200" lvl="1" indent="0">
              <a:buNone/>
            </a:pPr>
            <a:r>
              <a:rPr lang="nl-NL" dirty="0">
                <a:latin typeface="Century Gothic"/>
                <a:cs typeface="Century Gothic"/>
              </a:rPr>
              <a:t>	</a:t>
            </a:r>
            <a:r>
              <a:rPr lang="nl-NL" sz="1700" dirty="0" smtClean="0">
                <a:latin typeface="Century Gothic"/>
                <a:cs typeface="Century Gothic"/>
                <a:sym typeface="Wingdings" pitchFamily="2" charset="2"/>
              </a:rPr>
              <a:t> leermateriaal meer op maat (kan de leerling het materiaal al aan?)</a:t>
            </a:r>
            <a:endParaRPr lang="nl-NL" sz="1500" dirty="0">
              <a:latin typeface="Century Gothic"/>
              <a:cs typeface="Century Gothic"/>
              <a:sym typeface="Wingdings" pitchFamily="2" charset="2"/>
            </a:endParaRPr>
          </a:p>
          <a:p>
            <a:pPr marL="514350" indent="-457200"/>
            <a:r>
              <a:rPr lang="nl-NL" b="1" dirty="0" smtClean="0">
                <a:latin typeface="Century Gothic"/>
                <a:cs typeface="Century Gothic"/>
                <a:sym typeface="Wingdings" pitchFamily="2" charset="2"/>
              </a:rPr>
              <a:t>Wat moeten we weten voordat</a:t>
            </a:r>
            <a:r>
              <a:rPr lang="nl-NL" dirty="0" smtClean="0">
                <a:latin typeface="Century Gothic"/>
                <a:cs typeface="Century Gothic"/>
                <a:sym typeface="Wingdings" pitchFamily="2" charset="2"/>
              </a:rPr>
              <a:t> we het gaan doen?</a:t>
            </a:r>
          </a:p>
          <a:p>
            <a:pPr marL="514350" indent="-457200"/>
            <a:r>
              <a:rPr lang="nl-NL" b="1" dirty="0" smtClean="0">
                <a:latin typeface="Century Gothic"/>
                <a:cs typeface="Century Gothic"/>
                <a:sym typeface="Wingdings" pitchFamily="2" charset="2"/>
              </a:rPr>
              <a:t>Wanneer</a:t>
            </a:r>
            <a:r>
              <a:rPr lang="nl-NL" dirty="0" smtClean="0">
                <a:latin typeface="Century Gothic"/>
                <a:cs typeface="Century Gothic"/>
                <a:sym typeface="Wingdings" pitchFamily="2" charset="2"/>
              </a:rPr>
              <a:t> </a:t>
            </a:r>
            <a:r>
              <a:rPr lang="nl-NL" i="1" dirty="0" smtClean="0">
                <a:latin typeface="Century Gothic"/>
                <a:cs typeface="Century Gothic"/>
                <a:sym typeface="Wingdings" pitchFamily="2" charset="2"/>
              </a:rPr>
              <a:t>(en </a:t>
            </a:r>
            <a:r>
              <a:rPr lang="nl-NL" b="1" i="1" dirty="0" smtClean="0">
                <a:latin typeface="Century Gothic"/>
                <a:cs typeface="Century Gothic"/>
                <a:sym typeface="Wingdings" pitchFamily="2" charset="2"/>
              </a:rPr>
              <a:t>hoe</a:t>
            </a:r>
            <a:r>
              <a:rPr lang="nl-NL" dirty="0" smtClean="0">
                <a:latin typeface="Century Gothic"/>
                <a:cs typeface="Century Gothic"/>
                <a:sym typeface="Wingdings" pitchFamily="2" charset="2"/>
              </a:rPr>
              <a:t>) zouden we het moeten invoeren?</a:t>
            </a:r>
            <a:endParaRPr lang="nl-NL" dirty="0" smtClean="0">
              <a:latin typeface="Century Gothic"/>
              <a:cs typeface="Century Gothic"/>
              <a:sym typeface="Wingdings" pitchFamily="2" charset="2"/>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4038801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3632200"/>
            <a:ext cx="9144000" cy="19304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a:endParaRPr lang="nl-NL" dirty="0" smtClean="0"/>
          </a:p>
          <a:p>
            <a:pPr algn="r"/>
            <a:endParaRPr lang="nl-NL" dirty="0"/>
          </a:p>
          <a:p>
            <a:pPr algn="r"/>
            <a:endParaRPr lang="nl-NL" dirty="0" smtClean="0"/>
          </a:p>
          <a:p>
            <a:pPr algn="r"/>
            <a:endParaRPr lang="nl-NL" dirty="0" smtClean="0"/>
          </a:p>
          <a:p>
            <a:pPr algn="r"/>
            <a:endParaRPr lang="nl-NL" dirty="0"/>
          </a:p>
          <a:p>
            <a:pPr algn="r"/>
            <a:endParaRPr lang="nl-NL" dirty="0" smtClean="0"/>
          </a:p>
          <a:p>
            <a:pPr algn="r"/>
            <a:r>
              <a:rPr lang="nl-NL" dirty="0" smtClean="0"/>
              <a:t>15:40 – 16:00</a:t>
            </a:r>
            <a:endParaRPr lang="nl-NL" dirty="0" smtClean="0"/>
          </a:p>
          <a:p>
            <a:pPr algn="r"/>
            <a:endParaRPr lang="nl-NL" dirty="0" smtClean="0"/>
          </a:p>
          <a:p>
            <a:pPr algn="r"/>
            <a:r>
              <a:rPr lang="nl-NL" dirty="0" smtClean="0"/>
              <a:t>16:00 </a:t>
            </a:r>
            <a:r>
              <a:rPr lang="nl-NL" dirty="0"/>
              <a:t>– </a:t>
            </a:r>
            <a:r>
              <a:rPr lang="nl-NL" dirty="0" smtClean="0"/>
              <a:t>16:20</a:t>
            </a:r>
            <a:endParaRPr lang="nl-NL" dirty="0"/>
          </a:p>
          <a:p>
            <a:pPr algn="r"/>
            <a:endParaRPr lang="nl-NL" dirty="0" smtClean="0"/>
          </a:p>
          <a:p>
            <a:pPr algn="r"/>
            <a:endParaRPr lang="nl-NL" sz="3200" dirty="0"/>
          </a:p>
        </p:txBody>
      </p:sp>
      <p:sp>
        <p:nvSpPr>
          <p:cNvPr id="2" name="Titel 1"/>
          <p:cNvSpPr>
            <a:spLocks noGrp="1"/>
          </p:cNvSpPr>
          <p:nvPr>
            <p:ph type="title"/>
          </p:nvPr>
        </p:nvSpPr>
        <p:spPr/>
        <p:txBody>
          <a:bodyPr>
            <a:normAutofit/>
          </a:bodyPr>
          <a:lstStyle/>
          <a:p>
            <a:r>
              <a:rPr lang="nl-NL" dirty="0" smtClean="0">
                <a:latin typeface="Century Gothic"/>
                <a:cs typeface="Century Gothic"/>
              </a:rPr>
              <a:t>Agenda</a:t>
            </a:r>
            <a:endParaRPr lang="nl-NL" dirty="0">
              <a:latin typeface="Century Gothic"/>
              <a:cs typeface="Century Gothic"/>
            </a:endParaRPr>
          </a:p>
        </p:txBody>
      </p:sp>
      <p:sp>
        <p:nvSpPr>
          <p:cNvPr id="3" name="Tijdelijke aanduiding voor inhoud 2"/>
          <p:cNvSpPr>
            <a:spLocks noGrp="1"/>
          </p:cNvSpPr>
          <p:nvPr>
            <p:ph idx="1"/>
          </p:nvPr>
        </p:nvSpPr>
        <p:spPr/>
        <p:txBody>
          <a:bodyPr>
            <a:normAutofit lnSpcReduction="10000"/>
          </a:bodyPr>
          <a:lstStyle/>
          <a:p>
            <a:r>
              <a:rPr lang="nl-NL" dirty="0">
                <a:latin typeface="Century Gothic"/>
                <a:cs typeface="Century Gothic"/>
              </a:rPr>
              <a:t>Welkom</a:t>
            </a:r>
          </a:p>
          <a:p>
            <a:r>
              <a:rPr lang="nl-NL" dirty="0">
                <a:latin typeface="Century Gothic"/>
                <a:cs typeface="Century Gothic"/>
              </a:rPr>
              <a:t>Overzicht activiteiten SIG ES</a:t>
            </a:r>
          </a:p>
          <a:p>
            <a:r>
              <a:rPr lang="nl-NL" dirty="0">
                <a:latin typeface="Century Gothic"/>
                <a:cs typeface="Century Gothic"/>
              </a:rPr>
              <a:t>Ingediende wijzigingsvoorstellen</a:t>
            </a:r>
          </a:p>
          <a:p>
            <a:pPr lvl="1"/>
            <a:r>
              <a:rPr lang="nl-NL" dirty="0">
                <a:latin typeface="Century Gothic"/>
                <a:cs typeface="Century Gothic"/>
              </a:rPr>
              <a:t>NL LOM</a:t>
            </a:r>
          </a:p>
          <a:p>
            <a:r>
              <a:rPr lang="nl-NL" dirty="0">
                <a:latin typeface="Century Gothic"/>
                <a:cs typeface="Century Gothic"/>
              </a:rPr>
              <a:t>Nieuwe afspraken</a:t>
            </a:r>
          </a:p>
          <a:p>
            <a:pPr lvl="1"/>
            <a:r>
              <a:rPr lang="nl-NL" dirty="0">
                <a:latin typeface="Century Gothic"/>
                <a:cs typeface="Century Gothic"/>
              </a:rPr>
              <a:t>Metadata voor activiteiten en locaties (Groen gelinkt</a:t>
            </a:r>
            <a:r>
              <a:rPr lang="nl-NL" dirty="0" smtClean="0">
                <a:latin typeface="Century Gothic"/>
                <a:cs typeface="Century Gothic"/>
              </a:rPr>
              <a:t>)</a:t>
            </a:r>
          </a:p>
          <a:p>
            <a:pPr lvl="1"/>
            <a:r>
              <a:rPr lang="nl-NL" dirty="0">
                <a:latin typeface="Century Gothic"/>
                <a:cs typeface="Century Gothic"/>
              </a:rPr>
              <a:t>Diverse </a:t>
            </a:r>
            <a:r>
              <a:rPr lang="nl-NL" dirty="0" err="1" smtClean="0">
                <a:latin typeface="Century Gothic"/>
                <a:cs typeface="Century Gothic"/>
              </a:rPr>
              <a:t>afspr</a:t>
            </a:r>
            <a:r>
              <a:rPr lang="nl-NL" dirty="0" smtClean="0">
                <a:latin typeface="Century Gothic"/>
                <a:cs typeface="Century Gothic"/>
              </a:rPr>
              <a:t>. </a:t>
            </a:r>
            <a:r>
              <a:rPr lang="nl-NL" dirty="0">
                <a:latin typeface="Century Gothic"/>
                <a:cs typeface="Century Gothic"/>
              </a:rPr>
              <a:t>vanuit SURF onderzoek</a:t>
            </a:r>
          </a:p>
          <a:p>
            <a:r>
              <a:rPr lang="nl-NL" dirty="0">
                <a:latin typeface="Century Gothic"/>
                <a:cs typeface="Century Gothic"/>
              </a:rPr>
              <a:t>Vervolgafspraken</a:t>
            </a:r>
          </a:p>
          <a:p>
            <a:pPr marL="0" indent="0">
              <a:buNone/>
            </a:pP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5303032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sz="2800" dirty="0" smtClean="0">
                <a:latin typeface="Century Gothic"/>
                <a:cs typeface="Century Gothic"/>
              </a:rPr>
              <a:t>Metadata voor activiteiten en locaties</a:t>
            </a:r>
            <a:br>
              <a:rPr lang="nl-NL" sz="2800" dirty="0" smtClean="0">
                <a:latin typeface="Century Gothic"/>
                <a:cs typeface="Century Gothic"/>
              </a:rPr>
            </a:br>
            <a:r>
              <a:rPr lang="nl-NL" sz="2800" dirty="0" smtClean="0">
                <a:latin typeface="Century Gothic"/>
                <a:cs typeface="Century Gothic"/>
              </a:rPr>
              <a:t>(Groen Gelinkt)</a:t>
            </a:r>
            <a:endParaRPr lang="nl-NL" dirty="0">
              <a:latin typeface="Century Gothic"/>
              <a:cs typeface="Century Gothic"/>
            </a:endParaRPr>
          </a:p>
        </p:txBody>
      </p:sp>
      <p:sp>
        <p:nvSpPr>
          <p:cNvPr id="3" name="Tijdelijke aanduiding voor inhoud 2"/>
          <p:cNvSpPr>
            <a:spLocks noGrp="1"/>
          </p:cNvSpPr>
          <p:nvPr>
            <p:ph idx="1"/>
          </p:nvPr>
        </p:nvSpPr>
        <p:spPr>
          <a:xfrm>
            <a:off x="457200" y="1600200"/>
            <a:ext cx="8432800" cy="4525963"/>
          </a:xfrm>
        </p:spPr>
        <p:txBody>
          <a:bodyPr>
            <a:normAutofit fontScale="92500" lnSpcReduction="10000"/>
          </a:bodyPr>
          <a:lstStyle/>
          <a:p>
            <a:pPr marL="0" indent="0">
              <a:buNone/>
            </a:pPr>
            <a:r>
              <a:rPr lang="nl-NL" b="1" i="1" dirty="0" smtClean="0">
                <a:latin typeface="Century Gothic"/>
                <a:cs typeface="Century Gothic"/>
              </a:rPr>
              <a:t>Voorstel:</a:t>
            </a:r>
            <a:r>
              <a:rPr lang="nl-NL" i="1" dirty="0" smtClean="0">
                <a:latin typeface="Century Gothic"/>
                <a:cs typeface="Century Gothic"/>
              </a:rPr>
              <a:t> Onderzoeken of de binnen Groen Gelinkt gebruikte werkwijze voor het metadateren van activiteiten en locaties kan worden overgenomen en beheerd door EduStandaard (als separate afspraak of geïntegreerd in bijvoorbeeld NL LOM).</a:t>
            </a:r>
          </a:p>
          <a:p>
            <a:pPr marL="0" indent="0">
              <a:buNone/>
            </a:pPr>
            <a:r>
              <a:rPr lang="nl-NL" b="1" i="1" dirty="0" smtClean="0">
                <a:latin typeface="Century Gothic"/>
                <a:cs typeface="Century Gothic"/>
              </a:rPr>
              <a:t>Vraag: </a:t>
            </a:r>
            <a:r>
              <a:rPr lang="nl-NL" i="1" dirty="0" smtClean="0">
                <a:latin typeface="Century Gothic"/>
                <a:cs typeface="Century Gothic"/>
              </a:rPr>
              <a:t>Wie te betrekken bij dat onderzoek?</a:t>
            </a:r>
          </a:p>
          <a:p>
            <a:pPr marL="0" indent="0">
              <a:buNone/>
            </a:pPr>
            <a:r>
              <a:rPr lang="nl-NL" b="1" i="1" dirty="0" smtClean="0">
                <a:latin typeface="Century Gothic"/>
                <a:cs typeface="Century Gothic"/>
              </a:rPr>
              <a:t>Doel: </a:t>
            </a:r>
            <a:r>
              <a:rPr lang="nl-NL" i="1" dirty="0" smtClean="0">
                <a:latin typeface="Century Gothic"/>
                <a:cs typeface="Century Gothic"/>
              </a:rPr>
              <a:t>Komen tot een in te dienen voorstel voor de volgende SIG ES WG MD bijeenkomst.</a:t>
            </a: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72159491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latin typeface="Century Gothic"/>
              <a:cs typeface="Century Gothic"/>
            </a:endParaRPr>
          </a:p>
        </p:txBody>
      </p:sp>
      <p:sp>
        <p:nvSpPr>
          <p:cNvPr id="3" name="Tijdelijke aanduiding voor inhoud 2"/>
          <p:cNvSpPr>
            <a:spLocks noGrp="1"/>
          </p:cNvSpPr>
          <p:nvPr>
            <p:ph idx="1"/>
          </p:nvPr>
        </p:nvSpPr>
        <p:spPr/>
        <p:txBody>
          <a:bodyPr/>
          <a:lstStyle/>
          <a:p>
            <a:endParaRPr lang="nl-NL">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7215949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5283200"/>
            <a:ext cx="9144000" cy="4635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a:r>
              <a:rPr lang="nl-NL" dirty="0" smtClean="0"/>
              <a:t>16:20 – 16:30</a:t>
            </a:r>
            <a:endParaRPr lang="nl-NL" dirty="0"/>
          </a:p>
        </p:txBody>
      </p:sp>
      <p:sp>
        <p:nvSpPr>
          <p:cNvPr id="2" name="Titel 1"/>
          <p:cNvSpPr>
            <a:spLocks noGrp="1"/>
          </p:cNvSpPr>
          <p:nvPr>
            <p:ph type="title"/>
          </p:nvPr>
        </p:nvSpPr>
        <p:spPr/>
        <p:txBody>
          <a:bodyPr>
            <a:normAutofit/>
          </a:bodyPr>
          <a:lstStyle/>
          <a:p>
            <a:r>
              <a:rPr lang="nl-NL" dirty="0" smtClean="0">
                <a:latin typeface="Century Gothic"/>
                <a:cs typeface="Century Gothic"/>
              </a:rPr>
              <a:t>Agenda</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r>
              <a:rPr lang="nl-NL" dirty="0">
                <a:latin typeface="Century Gothic"/>
                <a:cs typeface="Century Gothic"/>
              </a:rPr>
              <a:t>Welkom</a:t>
            </a:r>
          </a:p>
          <a:p>
            <a:r>
              <a:rPr lang="nl-NL" dirty="0">
                <a:latin typeface="Century Gothic"/>
                <a:cs typeface="Century Gothic"/>
              </a:rPr>
              <a:t>Overzicht activiteiten SIG ES</a:t>
            </a:r>
          </a:p>
          <a:p>
            <a:r>
              <a:rPr lang="nl-NL" dirty="0">
                <a:latin typeface="Century Gothic"/>
                <a:cs typeface="Century Gothic"/>
              </a:rPr>
              <a:t>Ingediende wijzigingsvoorstellen</a:t>
            </a:r>
          </a:p>
          <a:p>
            <a:pPr lvl="1"/>
            <a:r>
              <a:rPr lang="nl-NL" dirty="0">
                <a:latin typeface="Century Gothic"/>
                <a:cs typeface="Century Gothic"/>
              </a:rPr>
              <a:t>NL LOM</a:t>
            </a:r>
          </a:p>
          <a:p>
            <a:r>
              <a:rPr lang="nl-NL" dirty="0">
                <a:latin typeface="Century Gothic"/>
                <a:cs typeface="Century Gothic"/>
              </a:rPr>
              <a:t>Nieuwe afspraken</a:t>
            </a:r>
          </a:p>
          <a:p>
            <a:pPr lvl="1"/>
            <a:r>
              <a:rPr lang="nl-NL" dirty="0">
                <a:latin typeface="Century Gothic"/>
                <a:cs typeface="Century Gothic"/>
              </a:rPr>
              <a:t>Metadata voor activiteiten en locaties (Groen gelinkt)</a:t>
            </a:r>
          </a:p>
          <a:p>
            <a:pPr lvl="1"/>
            <a:r>
              <a:rPr lang="nl-NL" dirty="0">
                <a:latin typeface="Century Gothic"/>
                <a:cs typeface="Century Gothic"/>
              </a:rPr>
              <a:t>Diverse </a:t>
            </a:r>
            <a:r>
              <a:rPr lang="nl-NL" dirty="0" err="1">
                <a:latin typeface="Century Gothic"/>
                <a:cs typeface="Century Gothic"/>
              </a:rPr>
              <a:t>afspr</a:t>
            </a:r>
            <a:r>
              <a:rPr lang="nl-NL" dirty="0">
                <a:latin typeface="Century Gothic"/>
                <a:cs typeface="Century Gothic"/>
              </a:rPr>
              <a:t>. vanuit SURF onderzoek</a:t>
            </a:r>
          </a:p>
          <a:p>
            <a:r>
              <a:rPr lang="nl-NL" dirty="0">
                <a:latin typeface="Century Gothic"/>
                <a:cs typeface="Century Gothic"/>
              </a:rPr>
              <a:t>Vervolgafspraken</a:t>
            </a:r>
          </a:p>
          <a:p>
            <a:pPr marL="0" indent="0">
              <a:buNone/>
            </a:pP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37367823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latin typeface="Century Gothic"/>
              <a:cs typeface="Century Gothic"/>
            </a:endParaRPr>
          </a:p>
        </p:txBody>
      </p:sp>
      <p:sp>
        <p:nvSpPr>
          <p:cNvPr id="3" name="Tijdelijke aanduiding voor inhoud 2"/>
          <p:cNvSpPr>
            <a:spLocks noGrp="1"/>
          </p:cNvSpPr>
          <p:nvPr>
            <p:ph idx="1"/>
          </p:nvPr>
        </p:nvSpPr>
        <p:spPr/>
        <p:txBody>
          <a:bodyPr/>
          <a:lstStyle/>
          <a:p>
            <a:endParaRPr lang="nl-NL">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7215949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latin typeface="Century Gothic"/>
                <a:cs typeface="Century Gothic"/>
              </a:rPr>
              <a:t>Wijzigingsvoorstellen : </a:t>
            </a:r>
            <a:r>
              <a:rPr lang="nl-NL" sz="3100" dirty="0" smtClean="0">
                <a:latin typeface="Century Gothic"/>
                <a:cs typeface="Century Gothic"/>
              </a:rPr>
              <a:t>Procedure</a:t>
            </a:r>
            <a:endParaRPr lang="nl-NL" sz="3100" dirty="0">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pic>
        <p:nvPicPr>
          <p:cNvPr id="6" name="Afbeelding 5" descr="Wijzigingsprocedure standaard.jpg"/>
          <p:cNvPicPr/>
          <p:nvPr/>
        </p:nvPicPr>
        <p:blipFill>
          <a:blip r:embed="rId3" cstate="print"/>
          <a:stretch>
            <a:fillRect/>
          </a:stretch>
        </p:blipFill>
        <p:spPr>
          <a:xfrm>
            <a:off x="1155700" y="1231900"/>
            <a:ext cx="6832600" cy="5124827"/>
          </a:xfrm>
          <a:prstGeom prst="rect">
            <a:avLst/>
          </a:prstGeom>
        </p:spPr>
      </p:pic>
    </p:spTree>
    <p:extLst>
      <p:ext uri="{BB962C8B-B14F-4D97-AF65-F5344CB8AC3E}">
        <p14:creationId xmlns:p14="http://schemas.microsoft.com/office/powerpoint/2010/main" val="172159491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latin typeface="Century Gothic"/>
                <a:cs typeface="Century Gothic"/>
              </a:rPr>
              <a:t>Nieuwe afspraken : </a:t>
            </a:r>
            <a:r>
              <a:rPr lang="nl-NL" sz="3100" dirty="0" smtClean="0">
                <a:latin typeface="Century Gothic"/>
                <a:cs typeface="Century Gothic"/>
              </a:rPr>
              <a:t>Procedure</a:t>
            </a:r>
            <a:endParaRPr lang="nl-NL" sz="3100" dirty="0">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pic>
        <p:nvPicPr>
          <p:cNvPr id="5" name="Afbeelding 4" descr="Indien procedure nieuwe standaard.jpg"/>
          <p:cNvPicPr/>
          <p:nvPr/>
        </p:nvPicPr>
        <p:blipFill>
          <a:blip r:embed="rId3" cstate="print"/>
          <a:stretch>
            <a:fillRect/>
          </a:stretch>
        </p:blipFill>
        <p:spPr>
          <a:xfrm>
            <a:off x="1022783" y="1231900"/>
            <a:ext cx="7098434" cy="5130800"/>
          </a:xfrm>
          <a:prstGeom prst="rect">
            <a:avLst/>
          </a:prstGeom>
        </p:spPr>
      </p:pic>
    </p:spTree>
    <p:extLst>
      <p:ext uri="{BB962C8B-B14F-4D97-AF65-F5344CB8AC3E}">
        <p14:creationId xmlns:p14="http://schemas.microsoft.com/office/powerpoint/2010/main" val="173771473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fontScale="90000"/>
          </a:bodyPr>
          <a:lstStyle/>
          <a:p>
            <a:r>
              <a:rPr lang="nl-NL" dirty="0" smtClean="0">
                <a:latin typeface="Century Gothic"/>
                <a:cs typeface="Century Gothic"/>
              </a:rPr>
              <a:t>Advies aan Standaardisatieraad</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pPr marL="0" indent="0">
              <a:buNone/>
            </a:pPr>
            <a:r>
              <a:rPr lang="nl-NL" dirty="0" smtClean="0">
                <a:latin typeface="Century Gothic"/>
                <a:cs typeface="Century Gothic"/>
              </a:rPr>
              <a:t>Bestaat uit:</a:t>
            </a:r>
          </a:p>
          <a:p>
            <a:r>
              <a:rPr lang="nl-NL" dirty="0" smtClean="0">
                <a:latin typeface="Century Gothic"/>
                <a:cs typeface="Century Gothic"/>
              </a:rPr>
              <a:t>Context (waar gaat het advies over)</a:t>
            </a:r>
          </a:p>
          <a:p>
            <a:r>
              <a:rPr lang="nl-NL" dirty="0" smtClean="0">
                <a:latin typeface="Century Gothic"/>
                <a:cs typeface="Century Gothic"/>
              </a:rPr>
              <a:t>Aanleiding (wat is de reden van het advies)</a:t>
            </a:r>
          </a:p>
          <a:p>
            <a:r>
              <a:rPr lang="nl-NL" dirty="0">
                <a:latin typeface="Century Gothic"/>
                <a:cs typeface="Century Gothic"/>
              </a:rPr>
              <a:t>Doorlopen </a:t>
            </a:r>
            <a:r>
              <a:rPr lang="nl-NL" dirty="0" smtClean="0">
                <a:latin typeface="Century Gothic"/>
                <a:cs typeface="Century Gothic"/>
              </a:rPr>
              <a:t>proces (hoe is advies tot stand gekomen)</a:t>
            </a:r>
            <a:endParaRPr lang="nl-NL" dirty="0">
              <a:latin typeface="Century Gothic"/>
              <a:cs typeface="Century Gothic"/>
            </a:endParaRPr>
          </a:p>
          <a:p>
            <a:r>
              <a:rPr lang="nl-NL" dirty="0" smtClean="0">
                <a:latin typeface="Century Gothic"/>
                <a:cs typeface="Century Gothic"/>
              </a:rPr>
              <a:t>Aard van de oplossing/business model</a:t>
            </a:r>
          </a:p>
          <a:p>
            <a:r>
              <a:rPr lang="nl-NL" dirty="0" smtClean="0">
                <a:latin typeface="Century Gothic"/>
                <a:cs typeface="Century Gothic"/>
              </a:rPr>
              <a:t>Wat gaat er fout als advies niet wordt gevolgd</a:t>
            </a:r>
            <a:endParaRPr lang="nl-NL" dirty="0">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852172721"/>
      </p:ext>
    </p:extLst>
  </p:cSld>
  <p:clrMapOvr>
    <a:masterClrMapping/>
  </p:clrMapOvr>
  <mc:AlternateContent xmlns:mc="http://schemas.openxmlformats.org/markup-compatibility/2006">
    <mc:Choice xmlns:p14="http://schemas.microsoft.com/office/powerpoint/2010/main" Requires="p14">
      <p:transition spd="slow" p14:dur="2000"/>
    </mc:Choice>
    <mc:Fallback>
      <p:transition spd="slow"/>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1600200"/>
            <a:ext cx="9144000" cy="4635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a:r>
              <a:rPr lang="nl-NL" dirty="0" smtClean="0"/>
              <a:t>14.00 </a:t>
            </a:r>
            <a:r>
              <a:rPr lang="nl-NL" dirty="0" smtClean="0"/>
              <a:t>- </a:t>
            </a:r>
            <a:r>
              <a:rPr lang="nl-NL" dirty="0" smtClean="0"/>
              <a:t>14.30</a:t>
            </a:r>
            <a:endParaRPr lang="nl-NL" dirty="0"/>
          </a:p>
        </p:txBody>
      </p:sp>
      <p:sp>
        <p:nvSpPr>
          <p:cNvPr id="2" name="Titel 1"/>
          <p:cNvSpPr>
            <a:spLocks noGrp="1"/>
          </p:cNvSpPr>
          <p:nvPr>
            <p:ph type="title"/>
          </p:nvPr>
        </p:nvSpPr>
        <p:spPr/>
        <p:txBody>
          <a:bodyPr>
            <a:normAutofit/>
          </a:bodyPr>
          <a:lstStyle/>
          <a:p>
            <a:r>
              <a:rPr lang="nl-NL" dirty="0" smtClean="0">
                <a:latin typeface="Century Gothic"/>
                <a:cs typeface="Century Gothic"/>
              </a:rPr>
              <a:t>Agenda</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r>
              <a:rPr lang="nl-NL" dirty="0" smtClean="0">
                <a:latin typeface="Century Gothic"/>
                <a:cs typeface="Century Gothic"/>
              </a:rPr>
              <a:t>Welkom + inloop</a:t>
            </a:r>
            <a:endParaRPr lang="nl-NL" dirty="0" smtClean="0">
              <a:latin typeface="Century Gothic"/>
              <a:cs typeface="Century Gothic"/>
            </a:endParaRPr>
          </a:p>
          <a:p>
            <a:r>
              <a:rPr lang="nl-NL" dirty="0" smtClean="0">
                <a:latin typeface="Century Gothic"/>
                <a:cs typeface="Century Gothic"/>
              </a:rPr>
              <a:t>Overzicht activiteiten SIG EduStandaard</a:t>
            </a:r>
          </a:p>
          <a:p>
            <a:r>
              <a:rPr lang="nl-NL" dirty="0" smtClean="0">
                <a:latin typeface="Century Gothic"/>
                <a:cs typeface="Century Gothic"/>
              </a:rPr>
              <a:t>Ingediende wijzigingsvoorstellen</a:t>
            </a:r>
          </a:p>
          <a:p>
            <a:pPr lvl="1"/>
            <a:r>
              <a:rPr lang="nl-NL" dirty="0" smtClean="0">
                <a:latin typeface="Century Gothic"/>
                <a:cs typeface="Century Gothic"/>
              </a:rPr>
              <a:t>NL </a:t>
            </a:r>
            <a:r>
              <a:rPr lang="nl-NL" dirty="0" smtClean="0">
                <a:latin typeface="Century Gothic"/>
                <a:cs typeface="Century Gothic"/>
              </a:rPr>
              <a:t>LOM</a:t>
            </a:r>
            <a:endParaRPr lang="nl-NL" dirty="0" smtClean="0">
              <a:latin typeface="Century Gothic"/>
              <a:cs typeface="Century Gothic"/>
            </a:endParaRPr>
          </a:p>
          <a:p>
            <a:r>
              <a:rPr lang="nl-NL" dirty="0" smtClean="0">
                <a:latin typeface="Century Gothic"/>
                <a:cs typeface="Century Gothic"/>
              </a:rPr>
              <a:t>Aankondiging nieuwe </a:t>
            </a:r>
            <a:r>
              <a:rPr lang="nl-NL" dirty="0" smtClean="0">
                <a:latin typeface="Century Gothic"/>
                <a:cs typeface="Century Gothic"/>
              </a:rPr>
              <a:t>afspraken</a:t>
            </a:r>
          </a:p>
          <a:p>
            <a:pPr lvl="1"/>
            <a:r>
              <a:rPr lang="nl-NL" dirty="0" smtClean="0">
                <a:latin typeface="Century Gothic"/>
                <a:cs typeface="Century Gothic"/>
              </a:rPr>
              <a:t>Metadata voor activiteiten en locaties (Groen gelinkt)</a:t>
            </a:r>
          </a:p>
          <a:p>
            <a:pPr lvl="1"/>
            <a:r>
              <a:rPr lang="nl-NL" dirty="0" smtClean="0">
                <a:latin typeface="Century Gothic"/>
                <a:cs typeface="Century Gothic"/>
              </a:rPr>
              <a:t>Diverse afspraken vanuit SURF onderzoek</a:t>
            </a:r>
          </a:p>
          <a:p>
            <a:r>
              <a:rPr lang="nl-NL" dirty="0" smtClean="0">
                <a:latin typeface="Century Gothic"/>
                <a:cs typeface="Century Gothic"/>
              </a:rPr>
              <a:t>Vervolgafspraken</a:t>
            </a:r>
          </a:p>
          <a:p>
            <a:pPr marL="0" indent="0">
              <a:buNone/>
            </a:pP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255867080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2120900"/>
            <a:ext cx="9144000" cy="46355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a:r>
              <a:rPr lang="nl-NL" dirty="0" smtClean="0"/>
              <a:t>14.30 </a:t>
            </a:r>
            <a:r>
              <a:rPr lang="nl-NL" dirty="0"/>
              <a:t>- </a:t>
            </a:r>
            <a:r>
              <a:rPr lang="nl-NL" dirty="0" smtClean="0"/>
              <a:t>14.35</a:t>
            </a:r>
            <a:endParaRPr lang="nl-NL" dirty="0"/>
          </a:p>
        </p:txBody>
      </p:sp>
      <p:sp>
        <p:nvSpPr>
          <p:cNvPr id="2" name="Titel 1"/>
          <p:cNvSpPr>
            <a:spLocks noGrp="1"/>
          </p:cNvSpPr>
          <p:nvPr>
            <p:ph type="title"/>
          </p:nvPr>
        </p:nvSpPr>
        <p:spPr/>
        <p:txBody>
          <a:bodyPr>
            <a:normAutofit/>
          </a:bodyPr>
          <a:lstStyle/>
          <a:p>
            <a:r>
              <a:rPr lang="nl-NL" dirty="0" smtClean="0">
                <a:latin typeface="Century Gothic"/>
                <a:cs typeface="Century Gothic"/>
              </a:rPr>
              <a:t>Agenda</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r>
              <a:rPr lang="nl-NL" dirty="0">
                <a:latin typeface="Century Gothic"/>
                <a:cs typeface="Century Gothic"/>
              </a:rPr>
              <a:t>Welkom</a:t>
            </a:r>
          </a:p>
          <a:p>
            <a:r>
              <a:rPr lang="nl-NL" dirty="0">
                <a:latin typeface="Century Gothic"/>
                <a:cs typeface="Century Gothic"/>
              </a:rPr>
              <a:t>Overzicht activiteiten SIG </a:t>
            </a:r>
            <a:r>
              <a:rPr lang="nl-NL" dirty="0" smtClean="0">
                <a:latin typeface="Century Gothic"/>
                <a:cs typeface="Century Gothic"/>
              </a:rPr>
              <a:t>ES</a:t>
            </a:r>
            <a:endParaRPr lang="nl-NL" dirty="0">
              <a:latin typeface="Century Gothic"/>
              <a:cs typeface="Century Gothic"/>
            </a:endParaRPr>
          </a:p>
          <a:p>
            <a:r>
              <a:rPr lang="nl-NL" dirty="0">
                <a:latin typeface="Century Gothic"/>
                <a:cs typeface="Century Gothic"/>
              </a:rPr>
              <a:t>Ingediende wijzigingsvoorstellen</a:t>
            </a:r>
          </a:p>
          <a:p>
            <a:pPr lvl="1"/>
            <a:r>
              <a:rPr lang="nl-NL" dirty="0">
                <a:latin typeface="Century Gothic"/>
                <a:cs typeface="Century Gothic"/>
              </a:rPr>
              <a:t>NL LOM</a:t>
            </a:r>
          </a:p>
          <a:p>
            <a:r>
              <a:rPr lang="nl-NL" dirty="0">
                <a:latin typeface="Century Gothic"/>
                <a:cs typeface="Century Gothic"/>
              </a:rPr>
              <a:t>Nieuwe afspraken</a:t>
            </a:r>
          </a:p>
          <a:p>
            <a:pPr lvl="1"/>
            <a:r>
              <a:rPr lang="nl-NL" dirty="0">
                <a:latin typeface="Century Gothic"/>
                <a:cs typeface="Century Gothic"/>
              </a:rPr>
              <a:t>Metadata voor activiteiten en locaties (Groen gelinkt</a:t>
            </a:r>
            <a:r>
              <a:rPr lang="nl-NL" dirty="0" smtClean="0">
                <a:latin typeface="Century Gothic"/>
                <a:cs typeface="Century Gothic"/>
              </a:rPr>
              <a:t>)</a:t>
            </a:r>
          </a:p>
          <a:p>
            <a:pPr lvl="1"/>
            <a:r>
              <a:rPr lang="nl-NL" dirty="0">
                <a:latin typeface="Century Gothic"/>
                <a:cs typeface="Century Gothic"/>
              </a:rPr>
              <a:t>Diverse afspraken vanuit SURF </a:t>
            </a:r>
            <a:r>
              <a:rPr lang="nl-NL" dirty="0" smtClean="0">
                <a:latin typeface="Century Gothic"/>
                <a:cs typeface="Century Gothic"/>
              </a:rPr>
              <a:t>onderzoek</a:t>
            </a:r>
            <a:endParaRPr lang="nl-NL" dirty="0">
              <a:latin typeface="Century Gothic"/>
              <a:cs typeface="Century Gothic"/>
            </a:endParaRPr>
          </a:p>
          <a:p>
            <a:r>
              <a:rPr lang="nl-NL" dirty="0">
                <a:latin typeface="Century Gothic"/>
                <a:cs typeface="Century Gothic"/>
              </a:rPr>
              <a:t>Vervolgafspraken</a:t>
            </a:r>
          </a:p>
          <a:p>
            <a:pPr marL="0" indent="0">
              <a:buNone/>
            </a:pP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24480712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a:latin typeface="Century Gothic"/>
                <a:cs typeface="Century Gothic"/>
              </a:rPr>
              <a:t>Overzicht activiteiten SIG </a:t>
            </a:r>
            <a:r>
              <a:rPr lang="nl-NL" dirty="0" smtClean="0">
                <a:latin typeface="Century Gothic"/>
                <a:cs typeface="Century Gothic"/>
              </a:rPr>
              <a:t>ES</a:t>
            </a:r>
            <a:endParaRPr lang="nl-NL" dirty="0">
              <a:latin typeface="Century Gothic"/>
              <a:cs typeface="Century Gothic"/>
            </a:endParaRPr>
          </a:p>
        </p:txBody>
      </p:sp>
      <p:sp>
        <p:nvSpPr>
          <p:cNvPr id="3" name="Tijdelijke aanduiding voor inhoud 2"/>
          <p:cNvSpPr>
            <a:spLocks noGrp="1"/>
          </p:cNvSpPr>
          <p:nvPr>
            <p:ph idx="1"/>
          </p:nvPr>
        </p:nvSpPr>
        <p:spPr/>
        <p:txBody>
          <a:bodyPr/>
          <a:lstStyle/>
          <a:p>
            <a:r>
              <a:rPr lang="nl-NL" dirty="0" smtClean="0">
                <a:latin typeface="Century Gothic"/>
                <a:cs typeface="Century Gothic"/>
              </a:rPr>
              <a:t>Standaardisatieraad</a:t>
            </a:r>
          </a:p>
          <a:p>
            <a:pPr lvl="1"/>
            <a:r>
              <a:rPr lang="nl-NL" sz="1800" dirty="0">
                <a:latin typeface="Century Gothic"/>
                <a:cs typeface="Century Gothic"/>
                <a:hlinkClick r:id="rId2"/>
              </a:rPr>
              <a:t>http://</a:t>
            </a:r>
            <a:r>
              <a:rPr lang="nl-NL" sz="1800" dirty="0" smtClean="0">
                <a:latin typeface="Century Gothic"/>
                <a:cs typeface="Century Gothic"/>
                <a:hlinkClick r:id="rId2"/>
              </a:rPr>
              <a:t>www.edustandaard.nl/standaardisatieraad</a:t>
            </a:r>
            <a:r>
              <a:rPr lang="nl-NL" sz="1800" dirty="0" smtClean="0">
                <a:latin typeface="Century Gothic"/>
                <a:cs typeface="Century Gothic"/>
              </a:rPr>
              <a:t> </a:t>
            </a:r>
            <a:endParaRPr lang="nl-NL" sz="2400" dirty="0" smtClean="0">
              <a:latin typeface="Century Gothic"/>
              <a:cs typeface="Century Gothic"/>
            </a:endParaRPr>
          </a:p>
          <a:p>
            <a:r>
              <a:rPr lang="nl-NL" dirty="0" smtClean="0">
                <a:latin typeface="Century Gothic"/>
                <a:cs typeface="Century Gothic"/>
              </a:rPr>
              <a:t>Overige </a:t>
            </a:r>
            <a:r>
              <a:rPr lang="nl-NL" dirty="0" smtClean="0">
                <a:latin typeface="Century Gothic"/>
                <a:cs typeface="Century Gothic"/>
              </a:rPr>
              <a:t>werkgroepen</a:t>
            </a:r>
          </a:p>
          <a:p>
            <a:pPr lvl="1"/>
            <a:r>
              <a:rPr lang="nl-NL" sz="1800" dirty="0">
                <a:latin typeface="Century Gothic"/>
                <a:cs typeface="Century Gothic"/>
                <a:hlinkClick r:id="rId3"/>
              </a:rPr>
              <a:t>http://</a:t>
            </a:r>
            <a:r>
              <a:rPr lang="nl-NL" sz="1800" dirty="0" smtClean="0">
                <a:latin typeface="Century Gothic"/>
                <a:cs typeface="Century Gothic"/>
                <a:hlinkClick r:id="rId3"/>
              </a:rPr>
              <a:t>www.edustandaard.nl/werkgroepen</a:t>
            </a:r>
            <a:r>
              <a:rPr lang="nl-NL" sz="1800" dirty="0" smtClean="0">
                <a:latin typeface="Century Gothic"/>
                <a:cs typeface="Century Gothic"/>
              </a:rPr>
              <a:t> </a:t>
            </a:r>
          </a:p>
          <a:p>
            <a:pPr lvl="1"/>
            <a:r>
              <a:rPr lang="nl-NL" sz="1800" dirty="0" smtClean="0">
                <a:latin typeface="Century Gothic"/>
                <a:cs typeface="Century Gothic"/>
              </a:rPr>
              <a:t>OBK werkgroep 25 April 2013, 14:30-16:30 te Utrecht</a:t>
            </a:r>
          </a:p>
          <a:p>
            <a:pPr lvl="1"/>
            <a:r>
              <a:rPr lang="nl-NL" sz="1800" dirty="0">
                <a:latin typeface="Century Gothic"/>
                <a:cs typeface="Century Gothic"/>
                <a:hlinkClick r:id="rId4"/>
              </a:rPr>
              <a:t>http://</a:t>
            </a:r>
            <a:r>
              <a:rPr lang="nl-NL" sz="1800" dirty="0" smtClean="0">
                <a:latin typeface="Century Gothic"/>
                <a:cs typeface="Century Gothic"/>
                <a:hlinkClick r:id="rId4"/>
              </a:rPr>
              <a:t>www.edustandaard.nl/vocabulaires/aangeboden</a:t>
            </a:r>
            <a:r>
              <a:rPr lang="nl-NL" sz="1800" dirty="0" smtClean="0">
                <a:latin typeface="Century Gothic"/>
                <a:cs typeface="Century Gothic"/>
              </a:rPr>
              <a:t> </a:t>
            </a:r>
            <a:endParaRPr lang="nl-NL" sz="1800" dirty="0" smtClean="0">
              <a:latin typeface="Century Gothic"/>
              <a:cs typeface="Century Gothic"/>
            </a:endParaRPr>
          </a:p>
          <a:p>
            <a:r>
              <a:rPr lang="nl-NL" dirty="0" smtClean="0">
                <a:latin typeface="Century Gothic"/>
                <a:cs typeface="Century Gothic"/>
              </a:rPr>
              <a:t>Bureau EduStandaard</a:t>
            </a:r>
          </a:p>
          <a:p>
            <a:pPr lvl="1"/>
            <a:r>
              <a:rPr lang="nl-NL" sz="1800" dirty="0">
                <a:latin typeface="Century Gothic"/>
                <a:cs typeface="Century Gothic"/>
                <a:hlinkClick r:id="rId5"/>
              </a:rPr>
              <a:t>http://</a:t>
            </a:r>
            <a:r>
              <a:rPr lang="nl-NL" sz="1800" dirty="0" smtClean="0">
                <a:latin typeface="Century Gothic"/>
                <a:cs typeface="Century Gothic"/>
                <a:hlinkClick r:id="rId5"/>
              </a:rPr>
              <a:t>www.edustandaard.nl/overedustandaard/organisatie</a:t>
            </a:r>
            <a:r>
              <a:rPr lang="nl-NL" sz="1800" dirty="0" smtClean="0">
                <a:latin typeface="Century Gothic"/>
                <a:cs typeface="Century Gothic"/>
              </a:rPr>
              <a:t> </a:t>
            </a:r>
            <a:endParaRPr lang="nl-NL" sz="2400" dirty="0">
              <a:latin typeface="Century Gothic"/>
              <a:cs typeface="Century Gothic"/>
            </a:endParaRPr>
          </a:p>
        </p:txBody>
      </p:sp>
      <p:pic>
        <p:nvPicPr>
          <p:cNvPr id="4" name="Afbeelding 3"/>
          <p:cNvPicPr>
            <a:picLocks noChangeAspect="1"/>
          </p:cNvPicPr>
          <p:nvPr/>
        </p:nvPicPr>
        <p:blipFill rotWithShape="1">
          <a:blip r:embed="rId6"/>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19277242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hthoek 4"/>
          <p:cNvSpPr/>
          <p:nvPr/>
        </p:nvSpPr>
        <p:spPr>
          <a:xfrm>
            <a:off x="0" y="2616200"/>
            <a:ext cx="9144000" cy="927100"/>
          </a:xfrm>
          <a:prstGeom prst="rect">
            <a:avLst/>
          </a:prstGeom>
        </p:spPr>
        <p:style>
          <a:lnRef idx="1">
            <a:schemeClr val="accent5"/>
          </a:lnRef>
          <a:fillRef idx="2">
            <a:schemeClr val="accent5"/>
          </a:fillRef>
          <a:effectRef idx="1">
            <a:schemeClr val="accent5"/>
          </a:effectRef>
          <a:fontRef idx="minor">
            <a:schemeClr val="dk1"/>
          </a:fontRef>
        </p:style>
        <p:txBody>
          <a:bodyPr rtlCol="0" anchor="ctr"/>
          <a:lstStyle/>
          <a:p>
            <a:pPr algn="r"/>
            <a:r>
              <a:rPr lang="nl-NL" dirty="0" smtClean="0"/>
              <a:t>14.35 </a:t>
            </a:r>
            <a:r>
              <a:rPr lang="nl-NL" dirty="0"/>
              <a:t>- </a:t>
            </a:r>
            <a:r>
              <a:rPr lang="nl-NL" dirty="0" smtClean="0"/>
              <a:t>15.40</a:t>
            </a:r>
            <a:endParaRPr lang="nl-NL" dirty="0" smtClean="0"/>
          </a:p>
          <a:p>
            <a:pPr algn="r"/>
            <a:endParaRPr lang="nl-NL" sz="2800" dirty="0"/>
          </a:p>
        </p:txBody>
      </p:sp>
      <p:sp>
        <p:nvSpPr>
          <p:cNvPr id="2" name="Titel 1"/>
          <p:cNvSpPr>
            <a:spLocks noGrp="1"/>
          </p:cNvSpPr>
          <p:nvPr>
            <p:ph type="title"/>
          </p:nvPr>
        </p:nvSpPr>
        <p:spPr/>
        <p:txBody>
          <a:bodyPr>
            <a:normAutofit/>
          </a:bodyPr>
          <a:lstStyle/>
          <a:p>
            <a:r>
              <a:rPr lang="nl-NL" dirty="0" smtClean="0">
                <a:latin typeface="Century Gothic"/>
                <a:cs typeface="Century Gothic"/>
              </a:rPr>
              <a:t>Agenda</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10000"/>
          </a:bodyPr>
          <a:lstStyle/>
          <a:p>
            <a:r>
              <a:rPr lang="nl-NL" dirty="0">
                <a:latin typeface="Century Gothic"/>
                <a:cs typeface="Century Gothic"/>
              </a:rPr>
              <a:t>Welkom</a:t>
            </a:r>
          </a:p>
          <a:p>
            <a:r>
              <a:rPr lang="nl-NL" dirty="0">
                <a:latin typeface="Century Gothic"/>
                <a:cs typeface="Century Gothic"/>
              </a:rPr>
              <a:t>Overzicht activiteiten SIG ES</a:t>
            </a:r>
          </a:p>
          <a:p>
            <a:r>
              <a:rPr lang="nl-NL" dirty="0">
                <a:latin typeface="Century Gothic"/>
                <a:cs typeface="Century Gothic"/>
              </a:rPr>
              <a:t>Ingediende wijzigingsvoorstellen</a:t>
            </a:r>
          </a:p>
          <a:p>
            <a:pPr lvl="1"/>
            <a:r>
              <a:rPr lang="nl-NL" dirty="0">
                <a:latin typeface="Century Gothic"/>
                <a:cs typeface="Century Gothic"/>
              </a:rPr>
              <a:t>NL LOM</a:t>
            </a:r>
          </a:p>
          <a:p>
            <a:r>
              <a:rPr lang="nl-NL" dirty="0">
                <a:latin typeface="Century Gothic"/>
                <a:cs typeface="Century Gothic"/>
              </a:rPr>
              <a:t>Nieuwe afspraken</a:t>
            </a:r>
          </a:p>
          <a:p>
            <a:pPr lvl="1"/>
            <a:r>
              <a:rPr lang="nl-NL" dirty="0">
                <a:latin typeface="Century Gothic"/>
                <a:cs typeface="Century Gothic"/>
              </a:rPr>
              <a:t>Metadata voor activiteiten en locaties (Groen gelinkt</a:t>
            </a:r>
            <a:r>
              <a:rPr lang="nl-NL" dirty="0" smtClean="0">
                <a:latin typeface="Century Gothic"/>
                <a:cs typeface="Century Gothic"/>
              </a:rPr>
              <a:t>)</a:t>
            </a:r>
          </a:p>
          <a:p>
            <a:pPr lvl="1"/>
            <a:r>
              <a:rPr lang="nl-NL" dirty="0">
                <a:latin typeface="Century Gothic"/>
                <a:cs typeface="Century Gothic"/>
              </a:rPr>
              <a:t>Diverse afspraken vanuit SURF onderzoek</a:t>
            </a:r>
          </a:p>
          <a:p>
            <a:r>
              <a:rPr lang="nl-NL" dirty="0">
                <a:latin typeface="Century Gothic"/>
                <a:cs typeface="Century Gothic"/>
              </a:rPr>
              <a:t>Vervolgafspraken</a:t>
            </a:r>
          </a:p>
          <a:p>
            <a:pPr marL="0" indent="0">
              <a:buNone/>
            </a:pPr>
            <a:endParaRPr lang="nl-NL" i="1"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12518117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latin typeface="Century Gothic"/>
                <a:cs typeface="Century Gothic"/>
              </a:rPr>
              <a:t>Hamerstukken</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55000" lnSpcReduction="20000"/>
          </a:bodyPr>
          <a:lstStyle/>
          <a:p>
            <a:r>
              <a:rPr lang="nl-NL" dirty="0" smtClean="0">
                <a:latin typeface="Century Gothic"/>
                <a:cs typeface="Century Gothic"/>
              </a:rPr>
              <a:t>Correcties</a:t>
            </a:r>
          </a:p>
          <a:p>
            <a:pPr lvl="1"/>
            <a:r>
              <a:rPr lang="nl-NL" dirty="0" smtClean="0">
                <a:latin typeface="Century Gothic"/>
                <a:cs typeface="Century Gothic"/>
              </a:rPr>
              <a:t>9.2.2.2 Entry </a:t>
            </a:r>
            <a:r>
              <a:rPr lang="nl-NL" dirty="0" err="1" smtClean="0">
                <a:latin typeface="Century Gothic"/>
                <a:cs typeface="Century Gothic"/>
              </a:rPr>
              <a:t>bugfix</a:t>
            </a:r>
            <a:r>
              <a:rPr lang="nl-NL" dirty="0" smtClean="0">
                <a:latin typeface="Century Gothic"/>
                <a:cs typeface="Century Gothic"/>
              </a:rPr>
              <a:t> (attribuut </a:t>
            </a:r>
            <a:r>
              <a:rPr lang="nl-NL" dirty="0" err="1" smtClean="0">
                <a:latin typeface="Century Gothic"/>
                <a:cs typeface="Century Gothic"/>
              </a:rPr>
              <a:t>language</a:t>
            </a:r>
            <a:r>
              <a:rPr lang="nl-NL" dirty="0" smtClean="0">
                <a:latin typeface="Century Gothic"/>
                <a:cs typeface="Century Gothic"/>
              </a:rPr>
              <a:t> “x-none” moet “nl”, “en” o.i.d. zijn)</a:t>
            </a:r>
          </a:p>
          <a:p>
            <a:pPr lvl="1"/>
            <a:r>
              <a:rPr lang="nl-NL" dirty="0" smtClean="0">
                <a:latin typeface="Century Gothic"/>
                <a:cs typeface="Century Gothic"/>
              </a:rPr>
              <a:t>5.7 </a:t>
            </a:r>
            <a:r>
              <a:rPr lang="nl-NL" dirty="0" err="1">
                <a:latin typeface="Century Gothic"/>
                <a:cs typeface="Century Gothic"/>
              </a:rPr>
              <a:t>shortcut</a:t>
            </a:r>
            <a:r>
              <a:rPr lang="nl-NL" dirty="0">
                <a:latin typeface="Century Gothic"/>
                <a:cs typeface="Century Gothic"/>
              </a:rPr>
              <a:t> toegevoegd naar "</a:t>
            </a:r>
            <a:r>
              <a:rPr lang="nl-NL" dirty="0" err="1">
                <a:latin typeface="Century Gothic"/>
                <a:cs typeface="Century Gothic"/>
              </a:rPr>
              <a:t>waardeverzameling</a:t>
            </a:r>
            <a:r>
              <a:rPr lang="nl-NL" dirty="0">
                <a:latin typeface="Century Gothic"/>
                <a:cs typeface="Century Gothic"/>
              </a:rPr>
              <a:t>" bij coderingstandaard</a:t>
            </a:r>
          </a:p>
          <a:p>
            <a:pPr lvl="1"/>
            <a:r>
              <a:rPr lang="nl-NL" dirty="0">
                <a:latin typeface="Century Gothic"/>
                <a:cs typeface="Century Gothic"/>
              </a:rPr>
              <a:t>3.1 "</a:t>
            </a:r>
            <a:r>
              <a:rPr lang="nl-NL" dirty="0" err="1">
                <a:latin typeface="Century Gothic"/>
                <a:cs typeface="Century Gothic"/>
              </a:rPr>
              <a:t>urn:uuid</a:t>
            </a:r>
            <a:r>
              <a:rPr lang="nl-NL" dirty="0">
                <a:latin typeface="Century Gothic"/>
                <a:cs typeface="Century Gothic"/>
              </a:rPr>
              <a:t>:" toegevoegd aan voorbeelden</a:t>
            </a:r>
          </a:p>
          <a:p>
            <a:pPr lvl="1"/>
            <a:r>
              <a:rPr lang="nl-NL" dirty="0">
                <a:latin typeface="Century Gothic"/>
                <a:cs typeface="Century Gothic"/>
              </a:rPr>
              <a:t>inleiding paragraaf 3.5 de link naar vocabulairetypes gemaakt</a:t>
            </a:r>
          </a:p>
          <a:p>
            <a:pPr lvl="1"/>
            <a:r>
              <a:rPr lang="nl-NL" dirty="0">
                <a:latin typeface="Century Gothic"/>
                <a:cs typeface="Century Gothic"/>
              </a:rPr>
              <a:t>in voorbeelden van veld 9.1 </a:t>
            </a:r>
            <a:r>
              <a:rPr lang="nl-NL" dirty="0" err="1">
                <a:latin typeface="Century Gothic"/>
                <a:cs typeface="Century Gothic"/>
              </a:rPr>
              <a:t>purpose</a:t>
            </a:r>
            <a:r>
              <a:rPr lang="nl-NL" dirty="0">
                <a:latin typeface="Century Gothic"/>
                <a:cs typeface="Century Gothic"/>
              </a:rPr>
              <a:t> </a:t>
            </a:r>
            <a:r>
              <a:rPr lang="nl-NL" dirty="0" err="1">
                <a:latin typeface="Century Gothic"/>
                <a:cs typeface="Century Gothic"/>
              </a:rPr>
              <a:t>value</a:t>
            </a:r>
            <a:r>
              <a:rPr lang="nl-NL" dirty="0">
                <a:latin typeface="Century Gothic"/>
                <a:cs typeface="Century Gothic"/>
              </a:rPr>
              <a:t> fout hersteld</a:t>
            </a:r>
            <a:endParaRPr lang="nl-NL" dirty="0" smtClean="0">
              <a:latin typeface="Century Gothic"/>
              <a:cs typeface="Century Gothic"/>
            </a:endParaRPr>
          </a:p>
          <a:p>
            <a:r>
              <a:rPr lang="nl-NL" dirty="0" smtClean="0">
                <a:latin typeface="Century Gothic"/>
                <a:cs typeface="Century Gothic"/>
              </a:rPr>
              <a:t>Aanvullende toelichtingen</a:t>
            </a:r>
          </a:p>
          <a:p>
            <a:pPr lvl="1"/>
            <a:r>
              <a:rPr lang="nl-NL" dirty="0" smtClean="0">
                <a:latin typeface="Century Gothic"/>
                <a:cs typeface="Century Gothic"/>
              </a:rPr>
              <a:t>Toelichting op gebruik van </a:t>
            </a:r>
            <a:r>
              <a:rPr lang="nl-NL" dirty="0" err="1" smtClean="0">
                <a:latin typeface="Century Gothic"/>
                <a:cs typeface="Century Gothic"/>
              </a:rPr>
              <a:t>relation</a:t>
            </a:r>
            <a:r>
              <a:rPr lang="nl-NL" dirty="0" smtClean="0">
                <a:latin typeface="Century Gothic"/>
                <a:cs typeface="Century Gothic"/>
              </a:rPr>
              <a:t> veld vocabulaire waardes toevoegen</a:t>
            </a:r>
          </a:p>
          <a:p>
            <a:pPr lvl="1"/>
            <a:r>
              <a:rPr lang="nl-NL" dirty="0">
                <a:latin typeface="Century Gothic"/>
                <a:cs typeface="Century Gothic"/>
              </a:rPr>
              <a:t>in NL-LOM de richtlijn opnemen om zo gedetailleerd als op dat moment mogelijk te metadateren, inclusief alle ruimere/bovenliggende </a:t>
            </a:r>
            <a:r>
              <a:rPr lang="nl-NL" dirty="0" smtClean="0">
                <a:latin typeface="Century Gothic"/>
                <a:cs typeface="Century Gothic"/>
              </a:rPr>
              <a:t>begrippen</a:t>
            </a:r>
          </a:p>
          <a:p>
            <a:pPr lvl="1"/>
            <a:r>
              <a:rPr lang="nl-NL" dirty="0" err="1" smtClean="0">
                <a:latin typeface="Century Gothic"/>
                <a:cs typeface="Century Gothic"/>
              </a:rPr>
              <a:t>Vcard</a:t>
            </a:r>
            <a:r>
              <a:rPr lang="nl-NL" dirty="0" smtClean="0">
                <a:latin typeface="Century Gothic"/>
                <a:cs typeface="Century Gothic"/>
              </a:rPr>
              <a:t> best </a:t>
            </a:r>
            <a:r>
              <a:rPr lang="nl-NL" dirty="0" err="1" smtClean="0">
                <a:latin typeface="Century Gothic"/>
                <a:cs typeface="Century Gothic"/>
              </a:rPr>
              <a:t>practise</a:t>
            </a:r>
            <a:r>
              <a:rPr lang="nl-NL" dirty="0" smtClean="0">
                <a:latin typeface="Century Gothic"/>
                <a:cs typeface="Century Gothic"/>
              </a:rPr>
              <a:t> tip toevoegen</a:t>
            </a:r>
          </a:p>
          <a:p>
            <a:pPr lvl="1"/>
            <a:r>
              <a:rPr lang="nl-NL" dirty="0" smtClean="0">
                <a:latin typeface="Century Gothic"/>
                <a:cs typeface="Century Gothic"/>
              </a:rPr>
              <a:t>Toelichting op gebruik </a:t>
            </a:r>
            <a:r>
              <a:rPr lang="nl-NL" dirty="0" err="1" smtClean="0">
                <a:latin typeface="Century Gothic"/>
                <a:cs typeface="Century Gothic"/>
              </a:rPr>
              <a:t>location</a:t>
            </a:r>
            <a:r>
              <a:rPr lang="nl-NL" dirty="0" smtClean="0">
                <a:latin typeface="Century Gothic"/>
                <a:cs typeface="Century Gothic"/>
              </a:rPr>
              <a:t> veld bij keuze laatste versie of specifieke revisie</a:t>
            </a:r>
          </a:p>
          <a:p>
            <a:r>
              <a:rPr lang="nl-NL" dirty="0" smtClean="0">
                <a:latin typeface="Century Gothic"/>
                <a:cs typeface="Century Gothic"/>
              </a:rPr>
              <a:t>Nieuwe vocabulaires</a:t>
            </a:r>
          </a:p>
          <a:p>
            <a:pPr lvl="1"/>
            <a:r>
              <a:rPr lang="nl-NL" dirty="0" err="1" smtClean="0">
                <a:latin typeface="Century Gothic"/>
                <a:cs typeface="Century Gothic"/>
              </a:rPr>
              <a:t>Contributer</a:t>
            </a:r>
            <a:r>
              <a:rPr lang="nl-NL" dirty="0" smtClean="0">
                <a:latin typeface="Century Gothic"/>
                <a:cs typeface="Century Gothic"/>
              </a:rPr>
              <a:t> </a:t>
            </a:r>
            <a:r>
              <a:rPr lang="nl-NL" dirty="0" err="1" smtClean="0">
                <a:latin typeface="Century Gothic"/>
                <a:cs typeface="Century Gothic"/>
              </a:rPr>
              <a:t>role</a:t>
            </a:r>
            <a:r>
              <a:rPr lang="nl-NL" dirty="0" smtClean="0">
                <a:latin typeface="Century Gothic"/>
                <a:cs typeface="Century Gothic"/>
              </a:rPr>
              <a:t> nieuwe uitgebreide vocabulaire toevoegen</a:t>
            </a:r>
          </a:p>
          <a:p>
            <a:pPr lvl="1"/>
            <a:r>
              <a:rPr lang="nl-NL" dirty="0" smtClean="0">
                <a:latin typeface="Century Gothic"/>
                <a:cs typeface="Century Gothic"/>
              </a:rPr>
              <a:t>Copyright, aanbevolen vocabulaire wijzigen</a:t>
            </a:r>
          </a:p>
          <a:p>
            <a:pPr lvl="1"/>
            <a:r>
              <a:rPr lang="nl-NL" dirty="0" smtClean="0">
                <a:latin typeface="Century Gothic"/>
                <a:cs typeface="Century Gothic"/>
              </a:rPr>
              <a:t>Aanvullende optionele vocabulaires </a:t>
            </a:r>
            <a:r>
              <a:rPr lang="nl-NL" dirty="0">
                <a:latin typeface="Century Gothic"/>
                <a:cs typeface="Century Gothic"/>
              </a:rPr>
              <a:t>voor </a:t>
            </a:r>
            <a:r>
              <a:rPr lang="nl-NL" dirty="0" err="1">
                <a:latin typeface="Century Gothic"/>
                <a:cs typeface="Century Gothic"/>
              </a:rPr>
              <a:t>relationship</a:t>
            </a:r>
            <a:r>
              <a:rPr lang="nl-NL" dirty="0">
                <a:latin typeface="Century Gothic"/>
                <a:cs typeface="Century Gothic"/>
              </a:rPr>
              <a:t> kind </a:t>
            </a:r>
            <a:endParaRPr lang="nl-NL" dirty="0" smtClean="0">
              <a:latin typeface="Century Gothic"/>
              <a:cs typeface="Century Gothic"/>
            </a:endParaRPr>
          </a:p>
          <a:p>
            <a:r>
              <a:rPr lang="nl-NL" dirty="0" smtClean="0">
                <a:latin typeface="Century Gothic"/>
                <a:cs typeface="Century Gothic"/>
              </a:rPr>
              <a:t>Overige wijzigingsvoorstellen</a:t>
            </a:r>
          </a:p>
          <a:p>
            <a:pPr lvl="1"/>
            <a:r>
              <a:rPr lang="nl-NL" dirty="0" smtClean="0">
                <a:latin typeface="Century Gothic"/>
                <a:cs typeface="Century Gothic"/>
              </a:rPr>
              <a:t>Inperking interpretatie van </a:t>
            </a:r>
            <a:r>
              <a:rPr lang="nl-NL" dirty="0" err="1" smtClean="0">
                <a:latin typeface="Century Gothic"/>
                <a:cs typeface="Century Gothic"/>
              </a:rPr>
              <a:t>typical</a:t>
            </a:r>
            <a:r>
              <a:rPr lang="nl-NL" dirty="0" smtClean="0">
                <a:latin typeface="Century Gothic"/>
                <a:cs typeface="Century Gothic"/>
              </a:rPr>
              <a:t> Learning time</a:t>
            </a:r>
            <a:endParaRPr lang="nl-NL" dirty="0">
              <a:latin typeface="Century Gothic"/>
              <a:cs typeface="Century Gothic"/>
            </a:endParaRPr>
          </a:p>
        </p:txBody>
      </p:sp>
      <p:pic>
        <p:nvPicPr>
          <p:cNvPr id="4" name="Afbeelding 3"/>
          <p:cNvPicPr>
            <a:picLocks noChangeAspect="1"/>
          </p:cNvPicPr>
          <p:nvPr/>
        </p:nvPicPr>
        <p:blipFill rotWithShape="1">
          <a:blip r:embed="rId3"/>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60430431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latin typeface="Century Gothic"/>
                <a:cs typeface="Century Gothic"/>
              </a:rPr>
              <a:t>Discussiepunten</a:t>
            </a:r>
            <a:endParaRPr lang="nl-NL" dirty="0">
              <a:latin typeface="Century Gothic"/>
              <a:cs typeface="Century Gothic"/>
            </a:endParaRPr>
          </a:p>
        </p:txBody>
      </p:sp>
      <p:sp>
        <p:nvSpPr>
          <p:cNvPr id="3" name="Tijdelijke aanduiding voor inhoud 2"/>
          <p:cNvSpPr>
            <a:spLocks noGrp="1"/>
          </p:cNvSpPr>
          <p:nvPr>
            <p:ph idx="1"/>
          </p:nvPr>
        </p:nvSpPr>
        <p:spPr/>
        <p:txBody>
          <a:bodyPr/>
          <a:lstStyle/>
          <a:p>
            <a:r>
              <a:rPr lang="nl-NL" dirty="0">
                <a:latin typeface="Century Gothic"/>
                <a:cs typeface="Century Gothic"/>
              </a:rPr>
              <a:t>Aggregatieniveaus</a:t>
            </a:r>
          </a:p>
          <a:p>
            <a:r>
              <a:rPr lang="nl-NL" dirty="0" smtClean="0">
                <a:latin typeface="Century Gothic"/>
                <a:cs typeface="Century Gothic"/>
              </a:rPr>
              <a:t>Landingspagina’s</a:t>
            </a:r>
          </a:p>
          <a:p>
            <a:r>
              <a:rPr lang="nl-NL" dirty="0" smtClean="0">
                <a:latin typeface="Century Gothic"/>
                <a:cs typeface="Century Gothic"/>
              </a:rPr>
              <a:t>Reduceren aantal </a:t>
            </a:r>
            <a:r>
              <a:rPr lang="nl-NL" dirty="0" err="1" smtClean="0">
                <a:latin typeface="Century Gothic"/>
                <a:cs typeface="Century Gothic"/>
              </a:rPr>
              <a:t>purposetypes</a:t>
            </a:r>
            <a:r>
              <a:rPr lang="nl-NL" dirty="0" smtClean="0">
                <a:latin typeface="Century Gothic"/>
                <a:cs typeface="Century Gothic"/>
              </a:rPr>
              <a:t>.</a:t>
            </a:r>
            <a:endParaRPr lang="nl-NL" dirty="0">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172159491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Century Gothic"/>
                <a:cs typeface="Century Gothic"/>
              </a:rPr>
              <a:t>Aggregatieniveaus</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70000" lnSpcReduction="20000"/>
          </a:bodyPr>
          <a:lstStyle/>
          <a:p>
            <a:r>
              <a:rPr lang="nl-NL" b="1" dirty="0" smtClean="0">
                <a:latin typeface="Century Gothic" pitchFamily="34" charset="0"/>
              </a:rPr>
              <a:t>Waarom: </a:t>
            </a:r>
            <a:r>
              <a:rPr lang="nl-NL" b="1" dirty="0" smtClean="0">
                <a:latin typeface="Century Gothic" pitchFamily="34" charset="0"/>
                <a:sym typeface="Wingdings" pitchFamily="2" charset="2"/>
              </a:rPr>
              <a:t></a:t>
            </a:r>
            <a:r>
              <a:rPr lang="nl-NL" i="1" dirty="0" smtClean="0">
                <a:latin typeface="Century Gothic" pitchFamily="34" charset="0"/>
              </a:rPr>
              <a:t>“eenduidigheid is </a:t>
            </a:r>
            <a:r>
              <a:rPr lang="nl-NL" i="1" dirty="0">
                <a:latin typeface="Century Gothic" pitchFamily="34" charset="0"/>
              </a:rPr>
              <a:t>van belang voor de </a:t>
            </a:r>
            <a:r>
              <a:rPr lang="nl-NL" i="1" dirty="0" smtClean="0">
                <a:latin typeface="Century Gothic" pitchFamily="34" charset="0"/>
              </a:rPr>
              <a:t>keten”</a:t>
            </a:r>
          </a:p>
          <a:p>
            <a:r>
              <a:rPr lang="nl-NL" b="1" i="1" dirty="0" smtClean="0">
                <a:latin typeface="Century Gothic" pitchFamily="34" charset="0"/>
              </a:rPr>
              <a:t>Voorstel:</a:t>
            </a:r>
            <a:r>
              <a:rPr lang="nl-NL" i="1" dirty="0" smtClean="0">
                <a:latin typeface="Century Gothic" pitchFamily="34" charset="0"/>
              </a:rPr>
              <a:t> “</a:t>
            </a:r>
            <a:endParaRPr lang="nl-NL" b="1" i="1" dirty="0" smtClean="0">
              <a:latin typeface="Century Gothic" pitchFamily="34" charset="0"/>
            </a:endParaRPr>
          </a:p>
          <a:p>
            <a:pPr lvl="1"/>
            <a:r>
              <a:rPr lang="nl-NL" i="1" dirty="0" smtClean="0">
                <a:latin typeface="Century Gothic" pitchFamily="34" charset="0"/>
                <a:cs typeface="Century Gothic"/>
              </a:rPr>
              <a:t>1</a:t>
            </a:r>
            <a:r>
              <a:rPr lang="nl-NL" i="1" dirty="0">
                <a:latin typeface="Century Gothic" pitchFamily="34" charset="0"/>
                <a:cs typeface="Century Gothic"/>
              </a:rPr>
              <a:t>: elem</a:t>
            </a:r>
            <a:r>
              <a:rPr lang="nl-NL" i="1" dirty="0">
                <a:latin typeface="Century Gothic"/>
                <a:cs typeface="Century Gothic"/>
              </a:rPr>
              <a:t>ent (fragment, plaatje, tekst) </a:t>
            </a:r>
          </a:p>
          <a:p>
            <a:pPr lvl="1"/>
            <a:r>
              <a:rPr lang="nl-NL" i="1" dirty="0">
                <a:latin typeface="Century Gothic"/>
                <a:cs typeface="Century Gothic"/>
              </a:rPr>
              <a:t>2: serie elementen (</a:t>
            </a:r>
            <a:r>
              <a:rPr lang="nl-NL" i="1" dirty="0" err="1">
                <a:latin typeface="Century Gothic"/>
                <a:cs typeface="Century Gothic"/>
              </a:rPr>
              <a:t>vb</a:t>
            </a:r>
            <a:r>
              <a:rPr lang="nl-NL" i="1" dirty="0">
                <a:latin typeface="Century Gothic"/>
                <a:cs typeface="Century Gothic"/>
              </a:rPr>
              <a:t> </a:t>
            </a:r>
            <a:r>
              <a:rPr lang="nl-NL" i="1" dirty="0" err="1">
                <a:latin typeface="Century Gothic"/>
                <a:cs typeface="Century Gothic"/>
              </a:rPr>
              <a:t>wikipedia</a:t>
            </a:r>
            <a:r>
              <a:rPr lang="nl-NL" i="1" dirty="0">
                <a:latin typeface="Century Gothic"/>
                <a:cs typeface="Century Gothic"/>
              </a:rPr>
              <a:t> artikel, maar zonder leerdoel) </a:t>
            </a:r>
          </a:p>
          <a:p>
            <a:pPr lvl="1"/>
            <a:r>
              <a:rPr lang="nl-NL" i="1" dirty="0">
                <a:latin typeface="Century Gothic"/>
                <a:cs typeface="Century Gothic"/>
              </a:rPr>
              <a:t>3: les (draagt bij aan leerdoel, didactische opbouw) </a:t>
            </a:r>
          </a:p>
          <a:p>
            <a:pPr lvl="1"/>
            <a:r>
              <a:rPr lang="nl-NL" i="1" dirty="0">
                <a:latin typeface="Century Gothic"/>
                <a:cs typeface="Century Gothic"/>
              </a:rPr>
              <a:t>4: serie lessen (dekt leerdoel af) </a:t>
            </a:r>
          </a:p>
          <a:p>
            <a:pPr lvl="1"/>
            <a:r>
              <a:rPr lang="nl-NL" i="1" dirty="0">
                <a:latin typeface="Century Gothic"/>
                <a:cs typeface="Century Gothic"/>
              </a:rPr>
              <a:t>5: hoger samengevoegd </a:t>
            </a:r>
            <a:r>
              <a:rPr lang="nl-NL" i="1" dirty="0" smtClean="0">
                <a:latin typeface="Century Gothic"/>
                <a:cs typeface="Century Gothic"/>
              </a:rPr>
              <a:t>niveau” </a:t>
            </a:r>
            <a:endParaRPr lang="nl-NL" i="1" dirty="0">
              <a:latin typeface="Century Gothic"/>
              <a:cs typeface="Century Gothic"/>
            </a:endParaRPr>
          </a:p>
          <a:p>
            <a:r>
              <a:rPr lang="nl-NL" b="1" dirty="0" smtClean="0">
                <a:latin typeface="Century Gothic"/>
                <a:cs typeface="Century Gothic"/>
              </a:rPr>
              <a:t>Wat moeten we weten/hebben voordat </a:t>
            </a:r>
            <a:r>
              <a:rPr lang="nl-NL" dirty="0" smtClean="0">
                <a:latin typeface="Century Gothic"/>
                <a:cs typeface="Century Gothic"/>
              </a:rPr>
              <a:t>we dit voorstel gaan overnemen?</a:t>
            </a:r>
          </a:p>
          <a:p>
            <a:pPr lvl="1"/>
            <a:r>
              <a:rPr lang="nl-NL" i="1" dirty="0" smtClean="0">
                <a:latin typeface="Century Gothic"/>
                <a:cs typeface="Century Gothic"/>
              </a:rPr>
              <a:t>“ten </a:t>
            </a:r>
            <a:r>
              <a:rPr lang="nl-NL" i="1" dirty="0">
                <a:latin typeface="Century Gothic"/>
                <a:cs typeface="Century Gothic"/>
              </a:rPr>
              <a:t>behoeve van het bereiken van zo min mogelijk interpretatieruimte </a:t>
            </a:r>
            <a:r>
              <a:rPr lang="nl-NL" i="1" dirty="0" smtClean="0">
                <a:latin typeface="Century Gothic"/>
                <a:cs typeface="Century Gothic"/>
              </a:rPr>
              <a:t>MOETEN een </a:t>
            </a:r>
            <a:r>
              <a:rPr lang="nl-NL" i="1" dirty="0">
                <a:latin typeface="Century Gothic"/>
                <a:cs typeface="Century Gothic"/>
              </a:rPr>
              <a:t>aantal voor zichzelf sprekende </a:t>
            </a:r>
            <a:r>
              <a:rPr lang="nl-NL" i="1" dirty="0" smtClean="0">
                <a:latin typeface="Century Gothic"/>
                <a:cs typeface="Century Gothic"/>
              </a:rPr>
              <a:t>voorbeelden worden toegevoegd”</a:t>
            </a:r>
          </a:p>
          <a:p>
            <a:r>
              <a:rPr lang="nl-NL" b="1" dirty="0" smtClean="0">
                <a:latin typeface="Century Gothic"/>
                <a:cs typeface="Century Gothic"/>
              </a:rPr>
              <a:t>Wanneer</a:t>
            </a:r>
            <a:r>
              <a:rPr lang="nl-NL" dirty="0" smtClean="0">
                <a:latin typeface="Century Gothic"/>
                <a:cs typeface="Century Gothic"/>
              </a:rPr>
              <a:t> </a:t>
            </a:r>
            <a:r>
              <a:rPr lang="nl-NL" i="1" dirty="0" smtClean="0">
                <a:latin typeface="Century Gothic"/>
                <a:cs typeface="Century Gothic"/>
              </a:rPr>
              <a:t>(en </a:t>
            </a:r>
            <a:r>
              <a:rPr lang="nl-NL" b="1" i="1" dirty="0" smtClean="0">
                <a:latin typeface="Century Gothic"/>
                <a:cs typeface="Century Gothic"/>
              </a:rPr>
              <a:t>hoe</a:t>
            </a:r>
            <a:r>
              <a:rPr lang="nl-NL" i="1" dirty="0" smtClean="0">
                <a:latin typeface="Century Gothic"/>
                <a:cs typeface="Century Gothic"/>
              </a:rPr>
              <a:t>)</a:t>
            </a:r>
            <a:r>
              <a:rPr lang="nl-NL" dirty="0" smtClean="0">
                <a:latin typeface="Century Gothic"/>
                <a:cs typeface="Century Gothic"/>
              </a:rPr>
              <a:t> zouden we het moeten invoeren?</a:t>
            </a:r>
            <a:endParaRPr lang="nl-NL" dirty="0">
              <a:latin typeface="Century Gothic"/>
              <a:cs typeface="Century Gothic"/>
            </a:endParaRP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311344983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latin typeface="Century Gothic"/>
                <a:cs typeface="Century Gothic"/>
              </a:rPr>
              <a:t>Landingspagina’s</a:t>
            </a:r>
            <a:endParaRPr lang="nl-NL" dirty="0">
              <a:latin typeface="Century Gothic"/>
              <a:cs typeface="Century Gothic"/>
            </a:endParaRPr>
          </a:p>
        </p:txBody>
      </p:sp>
      <p:sp>
        <p:nvSpPr>
          <p:cNvPr id="3" name="Tijdelijke aanduiding voor inhoud 2"/>
          <p:cNvSpPr>
            <a:spLocks noGrp="1"/>
          </p:cNvSpPr>
          <p:nvPr>
            <p:ph idx="1"/>
          </p:nvPr>
        </p:nvSpPr>
        <p:spPr/>
        <p:txBody>
          <a:bodyPr>
            <a:normAutofit fontScale="92500" lnSpcReduction="20000"/>
          </a:bodyPr>
          <a:lstStyle/>
          <a:p>
            <a:r>
              <a:rPr lang="nl-NL" dirty="0" smtClean="0">
                <a:latin typeface="Century Gothic"/>
                <a:cs typeface="Century Gothic"/>
              </a:rPr>
              <a:t>Waar zit </a:t>
            </a:r>
            <a:r>
              <a:rPr lang="nl-NL" b="1" dirty="0" smtClean="0">
                <a:latin typeface="Century Gothic"/>
                <a:cs typeface="Century Gothic"/>
              </a:rPr>
              <a:t>het probleem</a:t>
            </a:r>
            <a:r>
              <a:rPr lang="nl-NL" dirty="0" smtClean="0">
                <a:latin typeface="Century Gothic"/>
                <a:cs typeface="Century Gothic"/>
              </a:rPr>
              <a:t>?</a:t>
            </a:r>
          </a:p>
          <a:p>
            <a:pPr lvl="1"/>
            <a:r>
              <a:rPr lang="nl-NL" sz="2400" dirty="0" smtClean="0">
                <a:latin typeface="Century Gothic"/>
                <a:cs typeface="Century Gothic"/>
              </a:rPr>
              <a:t>Verkeerd gebruik nu?</a:t>
            </a:r>
          </a:p>
          <a:p>
            <a:pPr lvl="1"/>
            <a:r>
              <a:rPr lang="nl-NL" sz="2400" dirty="0" smtClean="0">
                <a:latin typeface="Century Gothic"/>
                <a:cs typeface="Century Gothic"/>
              </a:rPr>
              <a:t>Gebruiksgemak versus Marketing mogelijkheden</a:t>
            </a:r>
          </a:p>
          <a:p>
            <a:pPr lvl="1"/>
            <a:endParaRPr lang="nl-NL" dirty="0">
              <a:latin typeface="Century Gothic"/>
              <a:cs typeface="Century Gothic"/>
            </a:endParaRPr>
          </a:p>
          <a:p>
            <a:r>
              <a:rPr lang="nl-NL" dirty="0" smtClean="0">
                <a:latin typeface="Century Gothic"/>
                <a:cs typeface="Century Gothic"/>
              </a:rPr>
              <a:t>(Hoe) moeten we het </a:t>
            </a:r>
            <a:r>
              <a:rPr lang="nl-NL" b="1" dirty="0" smtClean="0">
                <a:latin typeface="Century Gothic"/>
                <a:cs typeface="Century Gothic"/>
              </a:rPr>
              <a:t>oplossen</a:t>
            </a:r>
            <a:r>
              <a:rPr lang="nl-NL" dirty="0" smtClean="0">
                <a:latin typeface="Century Gothic"/>
                <a:cs typeface="Century Gothic"/>
              </a:rPr>
              <a:t>?</a:t>
            </a:r>
          </a:p>
          <a:p>
            <a:pPr lvl="1"/>
            <a:r>
              <a:rPr lang="nl-NL" sz="2400" dirty="0" smtClean="0">
                <a:latin typeface="Century Gothic"/>
                <a:cs typeface="Century Gothic"/>
              </a:rPr>
              <a:t>Liefst zonder aanpassing aan standaard</a:t>
            </a:r>
          </a:p>
          <a:p>
            <a:pPr lvl="1"/>
            <a:r>
              <a:rPr lang="nl-NL" sz="2400" dirty="0" smtClean="0">
                <a:latin typeface="Century Gothic"/>
                <a:cs typeface="Century Gothic"/>
              </a:rPr>
              <a:t>Duidelijke voorbeelden</a:t>
            </a:r>
          </a:p>
          <a:p>
            <a:pPr lvl="1"/>
            <a:endParaRPr lang="nl-NL" dirty="0">
              <a:latin typeface="Century Gothic"/>
              <a:cs typeface="Century Gothic"/>
            </a:endParaRPr>
          </a:p>
          <a:p>
            <a:r>
              <a:rPr lang="nl-NL" b="1" dirty="0" smtClean="0">
                <a:latin typeface="Century Gothic"/>
                <a:cs typeface="Century Gothic"/>
              </a:rPr>
              <a:t>Wanneer</a:t>
            </a:r>
            <a:r>
              <a:rPr lang="nl-NL" dirty="0" smtClean="0">
                <a:latin typeface="Century Gothic"/>
                <a:cs typeface="Century Gothic"/>
              </a:rPr>
              <a:t> (en wie) zou het moeten oplossen?</a:t>
            </a:r>
            <a:endParaRPr lang="nl-NL" dirty="0">
              <a:latin typeface="Century Gothic"/>
              <a:cs typeface="Century Gothic"/>
            </a:endParaRPr>
          </a:p>
          <a:p>
            <a:pPr lvl="1"/>
            <a:r>
              <a:rPr lang="nl-NL" sz="2400" dirty="0" smtClean="0">
                <a:latin typeface="Century Gothic"/>
                <a:cs typeface="Century Gothic"/>
              </a:rPr>
              <a:t>Voor of na dat er (nieuwe) problemen opduiken?</a:t>
            </a:r>
          </a:p>
        </p:txBody>
      </p:sp>
      <p:pic>
        <p:nvPicPr>
          <p:cNvPr id="4" name="Afbeelding 3"/>
          <p:cNvPicPr>
            <a:picLocks noChangeAspect="1"/>
          </p:cNvPicPr>
          <p:nvPr/>
        </p:nvPicPr>
        <p:blipFill rotWithShape="1">
          <a:blip r:embed="rId2"/>
          <a:srcRect l="7037" t="36954" r="7037" b="42250"/>
          <a:stretch/>
        </p:blipFill>
        <p:spPr>
          <a:xfrm>
            <a:off x="5697636" y="6295550"/>
            <a:ext cx="3446364" cy="551652"/>
          </a:xfrm>
          <a:prstGeom prst="rect">
            <a:avLst/>
          </a:prstGeom>
        </p:spPr>
      </p:pic>
    </p:spTree>
    <p:extLst>
      <p:ext uri="{BB962C8B-B14F-4D97-AF65-F5344CB8AC3E}">
        <p14:creationId xmlns:p14="http://schemas.microsoft.com/office/powerpoint/2010/main" val="2749325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th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KN-Hoofdcategorie xmlns="3108b37f-b9d1-4114-b2ae-d92b734119ea">
      <Value>Bureau EduStandaard</Value>
      <Value>Werkgroep Metadata</Value>
    </KN-Hoofdcategorie>
    <KN-Categorie xmlns="3108b37f-b9d1-4114-b2ae-d92b734119ea">
      <Value>Presentatie</Value>
    </KN-Categorie>
    <Standaard xmlns="2b280f4c-a6e0-4e23-b160-c9446763ea2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Kennisnet Document" ma:contentTypeID="0x0101002EDAEE3C786C24469538234C37C0860200A64797DDCC8361458FAE7CC0E362DE8B" ma:contentTypeVersion="8" ma:contentTypeDescription="Een nieuw Word document maken." ma:contentTypeScope="" ma:versionID="63241222f0d77cfb9cf41bbe797298a3">
  <xsd:schema xmlns:xsd="http://www.w3.org/2001/XMLSchema" xmlns:xs="http://www.w3.org/2001/XMLSchema" xmlns:p="http://schemas.microsoft.com/office/2006/metadata/properties" xmlns:ns2="3108b37f-b9d1-4114-b2ae-d92b734119ea" xmlns:ns3="2b280f4c-a6e0-4e23-b160-c9446763ea2e" targetNamespace="http://schemas.microsoft.com/office/2006/metadata/properties" ma:root="true" ma:fieldsID="75ba45764980dfa1760b67bd05606434" ns2:_="" ns3:_="">
    <xsd:import namespace="3108b37f-b9d1-4114-b2ae-d92b734119ea"/>
    <xsd:import namespace="2b280f4c-a6e0-4e23-b160-c9446763ea2e"/>
    <xsd:element name="properties">
      <xsd:complexType>
        <xsd:sequence>
          <xsd:element name="documentManagement">
            <xsd:complexType>
              <xsd:all>
                <xsd:element ref="ns2:KN-Hoofdcategorie" minOccurs="0"/>
                <xsd:element ref="ns2:KN-Categorie" minOccurs="0"/>
                <xsd:element ref="ns3:Standaard"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108b37f-b9d1-4114-b2ae-d92b734119ea" elementFormDefault="qualified">
    <xsd:import namespace="http://schemas.microsoft.com/office/2006/documentManagement/types"/>
    <xsd:import namespace="http://schemas.microsoft.com/office/infopath/2007/PartnerControls"/>
    <xsd:element name="KN-Hoofdcategorie" ma:index="2" nillable="true" ma:displayName="Doelgroepen" ma:default="Bureau EduStandaard" ma:internalName="KN_x002d_Hoofdcategorie">
      <xsd:complexType>
        <xsd:complexContent>
          <xsd:extension base="dms:MultiChoiceFillIn">
            <xsd:sequence>
              <xsd:element name="Value" maxOccurs="unbounded" minOccurs="0" nillable="true">
                <xsd:simpleType>
                  <xsd:union memberTypes="dms:Text">
                    <xsd:simpleType>
                      <xsd:restriction base="dms:Choice">
                        <xsd:enumeration value="Bureau EduStandaard"/>
                        <xsd:enumeration value="Standaardisatieraad"/>
                        <xsd:enumeration value="Werkgroep Vocabulaires"/>
                        <xsd:enumeration value="Werkgroep Metadata"/>
                        <xsd:enumeration value="Werkgroep Identifiers"/>
                        <xsd:enumeration value="Werkgroep Leermateriaal gebruik"/>
                        <xsd:enumeration value="Werkgroep A&amp;A, persoonsgeg. en profielinfo."/>
                        <xsd:enumeration value="Nieuwsbrief"/>
                        <xsd:enumeration value="Website"/>
                      </xsd:restriction>
                    </xsd:simpleType>
                  </xsd:union>
                </xsd:simpleType>
              </xsd:element>
            </xsd:sequence>
          </xsd:extension>
        </xsd:complexContent>
      </xsd:complexType>
    </xsd:element>
    <xsd:element name="KN-Categorie" ma:index="3" nillable="true" ma:displayName="Doel" ma:default="Notitie" ma:internalName="KN_x002d_Categorie">
      <xsd:complexType>
        <xsd:complexContent>
          <xsd:extension base="dms:MultiChoiceFillIn">
            <xsd:sequence>
              <xsd:element name="Value" maxOccurs="unbounded" minOccurs="0" nillable="true">
                <xsd:simpleType>
                  <xsd:union memberTypes="dms:Text">
                    <xsd:simpleType>
                      <xsd:restriction base="dms:Choice">
                        <xsd:enumeration value="Procedure"/>
                        <xsd:enumeration value="Documentatie"/>
                        <xsd:enumeration value="Overzicht"/>
                        <xsd:enumeration value="Roadmap"/>
                        <xsd:enumeration value="Agenda"/>
                        <xsd:enumeration value="Verslag"/>
                        <xsd:enumeration value="Notitie"/>
                        <xsd:enumeration value="Issue"/>
                        <xsd:enumeration value="Presentatie"/>
                        <xsd:enumeration value="Opdrachtbeschrijving"/>
                        <xsd:enumeration value="Overleg"/>
                      </xsd:restriction>
                    </xsd:simpleType>
                  </xsd:union>
                </xsd:simple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2b280f4c-a6e0-4e23-b160-c9446763ea2e" elementFormDefault="qualified">
    <xsd:import namespace="http://schemas.microsoft.com/office/2006/documentManagement/types"/>
    <xsd:import namespace="http://schemas.microsoft.com/office/infopath/2007/PartnerControls"/>
    <xsd:element name="Standaard" ma:index="10" nillable="true" ma:displayName="Standaard" ma:description="Op welke standaard (of standaarden) heeft dit document betrekking?" ma:internalName="Standaard">
      <xsd:complexType>
        <xsd:complexContent>
          <xsd:extension base="dms:MultiChoiceFillIn">
            <xsd:sequence>
              <xsd:element name="Value" maxOccurs="unbounded" minOccurs="0" nillable="true">
                <xsd:simpleType>
                  <xsd:union memberTypes="dms:Text">
                    <xsd:simpleType>
                      <xsd:restriction base="dms:Choice">
                        <xsd:enumeration value="Metadata"/>
                        <xsd:enumeration value="Zoeken"/>
                        <xsd:enumeration value="Harvesten"/>
                        <xsd:enumeration value="Leerresultaten"/>
                        <xsd:enumeration value="Contentverpakken"/>
                        <xsd:enumeration value="Toetsmateriaal"/>
                        <xsd:enumeration value="Deelnemergegevens"/>
                      </xsd:restriction>
                    </xsd:simpleType>
                  </xsd:union>
                </xsd:simple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8" ma:displayName="Inhoudstype"/>
        <xsd:element ref="dc:title" minOccurs="0" maxOccurs="1" ma:index="1"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44750C2-DC73-48A7-A649-492579A80418}">
  <ds:schemaRefs>
    <ds:schemaRef ds:uri="http://purl.org/dc/terms/"/>
    <ds:schemaRef ds:uri="http://www.w3.org/XML/1998/namespace"/>
    <ds:schemaRef ds:uri="2b280f4c-a6e0-4e23-b160-c9446763ea2e"/>
    <ds:schemaRef ds:uri="http://schemas.microsoft.com/office/infopath/2007/PartnerControls"/>
    <ds:schemaRef ds:uri="http://schemas.openxmlformats.org/package/2006/metadata/core-properties"/>
    <ds:schemaRef ds:uri="http://purl.org/dc/dcmitype/"/>
    <ds:schemaRef ds:uri="http://schemas.microsoft.com/office/2006/documentManagement/types"/>
    <ds:schemaRef ds:uri="3108b37f-b9d1-4114-b2ae-d92b734119ea"/>
    <ds:schemaRef ds:uri="http://schemas.microsoft.com/office/2006/metadata/properties"/>
    <ds:schemaRef ds:uri="http://purl.org/dc/elements/1.1/"/>
  </ds:schemaRefs>
</ds:datastoreItem>
</file>

<file path=customXml/itemProps2.xml><?xml version="1.0" encoding="utf-8"?>
<ds:datastoreItem xmlns:ds="http://schemas.openxmlformats.org/officeDocument/2006/customXml" ds:itemID="{B4C0DB32-0C88-4013-9721-D936CDC7A666}">
  <ds:schemaRefs>
    <ds:schemaRef ds:uri="http://schemas.microsoft.com/sharepoint/v3/contenttype/forms"/>
  </ds:schemaRefs>
</ds:datastoreItem>
</file>

<file path=customXml/itemProps3.xml><?xml version="1.0" encoding="utf-8"?>
<ds:datastoreItem xmlns:ds="http://schemas.openxmlformats.org/officeDocument/2006/customXml" ds:itemID="{DCFED14C-9358-4C7A-BD27-1BBE79870BC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108b37f-b9d1-4114-b2ae-d92b734119ea"/>
    <ds:schemaRef ds:uri="2b280f4c-a6e0-4e23-b160-c9446763ea2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651</TotalTime>
  <Words>649</Words>
  <Application>Microsoft Office PowerPoint</Application>
  <PresentationFormat>Diavoorstelling (4:3)</PresentationFormat>
  <Paragraphs>145</Paragraphs>
  <Slides>18</Slides>
  <Notes>7</Notes>
  <HiddenSlides>3</HiddenSlides>
  <MMClips>0</MMClips>
  <ScaleCrop>false</ScaleCrop>
  <HeadingPairs>
    <vt:vector size="4" baseType="variant">
      <vt:variant>
        <vt:lpstr>Thema</vt:lpstr>
      </vt:variant>
      <vt:variant>
        <vt:i4>1</vt:i4>
      </vt:variant>
      <vt:variant>
        <vt:lpstr>Diatitels</vt:lpstr>
      </vt:variant>
      <vt:variant>
        <vt:i4>18</vt:i4>
      </vt:variant>
    </vt:vector>
  </HeadingPairs>
  <TitlesOfParts>
    <vt:vector size="19" baseType="lpstr">
      <vt:lpstr>Office-thema</vt:lpstr>
      <vt:lpstr>Special Interest Group  SIG EduStandaard ES Werkgroep Metadata  WG MD</vt:lpstr>
      <vt:lpstr>Agenda</vt:lpstr>
      <vt:lpstr>Agenda</vt:lpstr>
      <vt:lpstr>Overzicht activiteiten SIG ES</vt:lpstr>
      <vt:lpstr>Agenda</vt:lpstr>
      <vt:lpstr>Hamerstukken</vt:lpstr>
      <vt:lpstr>Discussiepunten</vt:lpstr>
      <vt:lpstr>Aggregatieniveaus</vt:lpstr>
      <vt:lpstr>Landingspagina’s</vt:lpstr>
      <vt:lpstr>Reduceren aantal purposetypes</vt:lpstr>
      <vt:lpstr>Agenda</vt:lpstr>
      <vt:lpstr>Metadata voor activiteiten en locaties (Groen Gelinkt)</vt:lpstr>
      <vt:lpstr>PowerPoint-presentatie</vt:lpstr>
      <vt:lpstr>Agenda</vt:lpstr>
      <vt:lpstr>PowerPoint-presentatie</vt:lpstr>
      <vt:lpstr>Wijzigingsvoorstellen : Procedure</vt:lpstr>
      <vt:lpstr>Nieuwe afspraken : Procedure</vt:lpstr>
      <vt:lpstr>Advies aan Standaardisatieraad</vt:lpstr>
    </vt:vector>
  </TitlesOfParts>
  <Company>Kennisnet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H-P Kohler</dc:creator>
  <cp:lastModifiedBy>Jeroen Hamers</cp:lastModifiedBy>
  <cp:revision>37</cp:revision>
  <dcterms:created xsi:type="dcterms:W3CDTF">2012-02-24T10:46:00Z</dcterms:created>
  <dcterms:modified xsi:type="dcterms:W3CDTF">2013-03-05T10:53:40Z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0x0101002EDAEE3C786C24469538234C37C0860200A64797DDCC8361458FAE7CC0E362DE8B</vt:lpwstr>
  </property>
</Properties>
</file>