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77" r:id="rId5"/>
    <p:sldId id="278" r:id="rId6"/>
    <p:sldId id="260" r:id="rId7"/>
    <p:sldId id="275" r:id="rId8"/>
    <p:sldId id="29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Dommisse" initials="B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>
        <p:scale>
          <a:sx n="70" d="100"/>
          <a:sy n="70" d="100"/>
        </p:scale>
        <p:origin x="-197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57759-FA28-4323-BB2A-78AE5CCCF3F4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7AD50-CD4C-42E4-B7E3-AE3C584B34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20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7AD50-CD4C-42E4-B7E3-AE3C584B342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6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46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5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1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36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06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4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52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52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905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217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283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C2C9-AE7A-4FE8-94B3-9E275B61DF2B}" type="datetimeFigureOut">
              <a:rPr lang="nl-NL" smtClean="0"/>
              <a:t>1-5-2014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8028-1359-463B-BE8B-89C0418F94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72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plas01\Desktop\onderwij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60"/>
          <a:stretch/>
        </p:blipFill>
        <p:spPr bwMode="auto">
          <a:xfrm>
            <a:off x="-18257" y="789598"/>
            <a:ext cx="9180513" cy="606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hoek 8"/>
          <p:cNvSpPr/>
          <p:nvPr/>
        </p:nvSpPr>
        <p:spPr>
          <a:xfrm>
            <a:off x="0" y="11113"/>
            <a:ext cx="9144000" cy="2193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446807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ROSA </a:t>
            </a:r>
            <a:r>
              <a:rPr lang="en-US" b="1" dirty="0" err="1" smtClean="0"/>
              <a:t>versie</a:t>
            </a:r>
            <a:r>
              <a:rPr lang="en-US" b="1" dirty="0" smtClean="0"/>
              <a:t>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bovensectorale</a:t>
            </a:r>
            <a:r>
              <a:rPr lang="en-US" dirty="0" smtClean="0"/>
              <a:t> </a:t>
            </a:r>
            <a:r>
              <a:rPr lang="en-US" dirty="0" err="1" smtClean="0"/>
              <a:t>referentie</a:t>
            </a:r>
            <a:r>
              <a:rPr lang="en-US" dirty="0" smtClean="0"/>
              <a:t> </a:t>
            </a:r>
            <a:r>
              <a:rPr lang="en-US" dirty="0" err="1" smtClean="0"/>
              <a:t>architectuur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en van het </a:t>
            </a:r>
            <a:r>
              <a:rPr lang="en-US" dirty="0" err="1" smtClean="0"/>
              <a:t>onderwijs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8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</a:t>
            </a:r>
            <a:endParaRPr lang="nl-NL" dirty="0"/>
          </a:p>
        </p:txBody>
      </p:sp>
      <p:grpSp>
        <p:nvGrpSpPr>
          <p:cNvPr id="4" name="Groep 23"/>
          <p:cNvGrpSpPr>
            <a:grpSpLocks/>
          </p:cNvGrpSpPr>
          <p:nvPr/>
        </p:nvGrpSpPr>
        <p:grpSpPr bwMode="auto">
          <a:xfrm>
            <a:off x="972393" y="1700808"/>
            <a:ext cx="6192837" cy="3960813"/>
            <a:chOff x="1050490" y="1844824"/>
            <a:chExt cx="5499965" cy="3528392"/>
          </a:xfrm>
        </p:grpSpPr>
        <p:sp>
          <p:nvSpPr>
            <p:cNvPr id="5" name="Gelijkbenige driehoek 4"/>
            <p:cNvSpPr/>
            <p:nvPr/>
          </p:nvSpPr>
          <p:spPr>
            <a:xfrm>
              <a:off x="3131482" y="1844824"/>
              <a:ext cx="1440904" cy="108043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dirty="0">
                  <a:solidFill>
                    <a:schemeClr val="bg1"/>
                  </a:solidFill>
                </a:rPr>
                <a:t>visie</a:t>
              </a:r>
            </a:p>
          </p:txBody>
        </p:sp>
        <p:sp>
          <p:nvSpPr>
            <p:cNvPr id="6" name="Trapezium 5"/>
            <p:cNvSpPr/>
            <p:nvPr/>
          </p:nvSpPr>
          <p:spPr>
            <a:xfrm>
              <a:off x="2339126" y="3068094"/>
              <a:ext cx="3025615" cy="1081851"/>
            </a:xfrm>
            <a:prstGeom prst="trapezoid">
              <a:avLst>
                <a:gd name="adj" fmla="val 6862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sz="1600" dirty="0">
                <a:solidFill>
                  <a:schemeClr val="bg1"/>
                </a:solidFill>
                <a:cs typeface="Arial" charset="0"/>
              </a:endParaRPr>
            </a:p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  <a:cs typeface="Arial" charset="0"/>
                </a:rPr>
                <a:t>Referentie</a:t>
              </a:r>
            </a:p>
            <a:p>
              <a:pPr algn="ctr">
                <a:defRPr/>
              </a:pPr>
              <a:r>
                <a:rPr lang="nl-NL" sz="1600" dirty="0">
                  <a:solidFill>
                    <a:schemeClr val="bg1"/>
                  </a:solidFill>
                  <a:cs typeface="Arial" charset="0"/>
                </a:rPr>
                <a:t>Architectuur</a:t>
              </a:r>
            </a:p>
            <a:p>
              <a:pPr algn="ctr">
                <a:defRPr/>
              </a:pPr>
              <a:endParaRPr lang="nl-NL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7" name="Trapezium 6"/>
            <p:cNvSpPr/>
            <p:nvPr/>
          </p:nvSpPr>
          <p:spPr>
            <a:xfrm>
              <a:off x="1618674" y="4292779"/>
              <a:ext cx="4465110" cy="1080437"/>
            </a:xfrm>
            <a:prstGeom prst="trapezoid">
              <a:avLst>
                <a:gd name="adj" fmla="val 6205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8" name="Stroomdiagram: Verbindingslijn 7"/>
            <p:cNvSpPr/>
            <p:nvPr/>
          </p:nvSpPr>
          <p:spPr>
            <a:xfrm>
              <a:off x="2987673" y="4364902"/>
              <a:ext cx="504739" cy="503450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b="1" dirty="0">
                  <a:solidFill>
                    <a:schemeClr val="accent1"/>
                  </a:solidFill>
                </a:rPr>
                <a:t>P1</a:t>
              </a:r>
            </a:p>
          </p:txBody>
        </p:sp>
        <p:sp>
          <p:nvSpPr>
            <p:cNvPr id="9" name="Stroomdiagram: Verbindingslijn 8"/>
            <p:cNvSpPr/>
            <p:nvPr/>
          </p:nvSpPr>
          <p:spPr>
            <a:xfrm>
              <a:off x="3634811" y="4797642"/>
              <a:ext cx="504739" cy="503450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b="1" dirty="0">
                  <a:solidFill>
                    <a:schemeClr val="accent1"/>
                  </a:solidFill>
                </a:rPr>
                <a:t>P4</a:t>
              </a:r>
            </a:p>
          </p:txBody>
        </p:sp>
        <p:sp>
          <p:nvSpPr>
            <p:cNvPr id="10" name="Stroomdiagram: Verbindingslijn 9"/>
            <p:cNvSpPr/>
            <p:nvPr/>
          </p:nvSpPr>
          <p:spPr>
            <a:xfrm>
              <a:off x="4067646" y="4364902"/>
              <a:ext cx="504739" cy="503450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b="1" dirty="0">
                  <a:solidFill>
                    <a:schemeClr val="accent1"/>
                  </a:solidFill>
                </a:rPr>
                <a:t>P2</a:t>
              </a:r>
            </a:p>
          </p:txBody>
        </p:sp>
        <p:sp>
          <p:nvSpPr>
            <p:cNvPr id="11" name="Stroomdiagram: Verbindingslijn 10"/>
            <p:cNvSpPr/>
            <p:nvPr/>
          </p:nvSpPr>
          <p:spPr>
            <a:xfrm>
              <a:off x="4788097" y="4797642"/>
              <a:ext cx="503330" cy="503450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dirty="0">
                  <a:solidFill>
                    <a:schemeClr val="accent1"/>
                  </a:solidFill>
                </a:rPr>
                <a:t>P5</a:t>
              </a:r>
            </a:p>
          </p:txBody>
        </p:sp>
        <p:sp>
          <p:nvSpPr>
            <p:cNvPr id="12" name="Stroomdiagram: Verbindingslijn 11"/>
            <p:cNvSpPr/>
            <p:nvPr/>
          </p:nvSpPr>
          <p:spPr>
            <a:xfrm>
              <a:off x="2339126" y="4797642"/>
              <a:ext cx="503329" cy="503450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200" b="1" dirty="0">
                  <a:solidFill>
                    <a:schemeClr val="accent1"/>
                  </a:solidFill>
                </a:rPr>
                <a:t>P3</a:t>
              </a:r>
            </a:p>
          </p:txBody>
        </p:sp>
        <p:sp>
          <p:nvSpPr>
            <p:cNvPr id="13" name="Gekromde PIJL-OMLAAG 12"/>
            <p:cNvSpPr>
              <a:spLocks noChangeArrowheads="1"/>
            </p:cNvSpPr>
            <p:nvPr/>
          </p:nvSpPr>
          <p:spPr bwMode="auto">
            <a:xfrm rot="-3338260">
              <a:off x="2592303" y="4509587"/>
              <a:ext cx="395972" cy="287617"/>
            </a:xfrm>
            <a:prstGeom prst="curvedDownArrow">
              <a:avLst>
                <a:gd name="adj1" fmla="val 24996"/>
                <a:gd name="adj2" fmla="val 50005"/>
                <a:gd name="adj3" fmla="val 25000"/>
              </a:avLst>
            </a:prstGeom>
            <a:solidFill>
              <a:srgbClr val="4FCEFF"/>
            </a:solidFill>
            <a:ln w="25400" algn="ctr">
              <a:solidFill>
                <a:srgbClr val="08509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latin typeface="+mn-lt"/>
                <a:cs typeface="+mn-cs"/>
              </a:endParaRPr>
            </a:p>
          </p:txBody>
        </p:sp>
        <p:sp>
          <p:nvSpPr>
            <p:cNvPr id="14" name="Gekromde PIJL-OMLAAG 13"/>
            <p:cNvSpPr>
              <a:spLocks noChangeArrowheads="1"/>
            </p:cNvSpPr>
            <p:nvPr/>
          </p:nvSpPr>
          <p:spPr bwMode="auto">
            <a:xfrm rot="10800000">
              <a:off x="3276700" y="4868352"/>
              <a:ext cx="394768" cy="288494"/>
            </a:xfrm>
            <a:prstGeom prst="curvedDownArrow">
              <a:avLst>
                <a:gd name="adj1" fmla="val 24998"/>
                <a:gd name="adj2" fmla="val 50003"/>
                <a:gd name="adj3" fmla="val 25000"/>
              </a:avLst>
            </a:prstGeom>
            <a:solidFill>
              <a:srgbClr val="4FCEFF"/>
            </a:solidFill>
            <a:ln w="25400" algn="ctr">
              <a:solidFill>
                <a:srgbClr val="08509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latin typeface="+mn-lt"/>
                <a:cs typeface="+mn-cs"/>
              </a:endParaRPr>
            </a:p>
          </p:txBody>
        </p:sp>
        <p:sp>
          <p:nvSpPr>
            <p:cNvPr id="15" name="Gekromde PIJL-OMLAAG 14"/>
            <p:cNvSpPr>
              <a:spLocks noChangeArrowheads="1"/>
            </p:cNvSpPr>
            <p:nvPr/>
          </p:nvSpPr>
          <p:spPr bwMode="auto">
            <a:xfrm rot="-3338260">
              <a:off x="3711046" y="4408473"/>
              <a:ext cx="397386" cy="287617"/>
            </a:xfrm>
            <a:prstGeom prst="curvedDownArrow">
              <a:avLst>
                <a:gd name="adj1" fmla="val 24994"/>
                <a:gd name="adj2" fmla="val 50001"/>
                <a:gd name="adj3" fmla="val 25000"/>
              </a:avLst>
            </a:prstGeom>
            <a:solidFill>
              <a:srgbClr val="4FCEFF"/>
            </a:solidFill>
            <a:ln w="25400" algn="ctr">
              <a:solidFill>
                <a:srgbClr val="08509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latin typeface="+mn-lt"/>
                <a:cs typeface="+mn-cs"/>
              </a:endParaRPr>
            </a:p>
          </p:txBody>
        </p:sp>
        <p:sp>
          <p:nvSpPr>
            <p:cNvPr id="16" name="Gekromde PIJL-OMLAAG 15"/>
            <p:cNvSpPr>
              <a:spLocks noChangeArrowheads="1"/>
            </p:cNvSpPr>
            <p:nvPr/>
          </p:nvSpPr>
          <p:spPr bwMode="auto">
            <a:xfrm rot="-9209239">
              <a:off x="4400379" y="4842896"/>
              <a:ext cx="396178" cy="288494"/>
            </a:xfrm>
            <a:prstGeom prst="curvedDownArrow">
              <a:avLst>
                <a:gd name="adj1" fmla="val 24998"/>
                <a:gd name="adj2" fmla="val 50003"/>
                <a:gd name="adj3" fmla="val 25000"/>
              </a:avLst>
            </a:prstGeom>
            <a:solidFill>
              <a:srgbClr val="4FCEFF"/>
            </a:solidFill>
            <a:ln w="25400" algn="ctr">
              <a:solidFill>
                <a:srgbClr val="08509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latin typeface="+mn-lt"/>
                <a:cs typeface="+mn-cs"/>
              </a:endParaRPr>
            </a:p>
          </p:txBody>
        </p:sp>
        <p:sp>
          <p:nvSpPr>
            <p:cNvPr id="17" name="Gekromde PIJL-OMHOOG 16"/>
            <p:cNvSpPr>
              <a:spLocks noChangeArrowheads="1"/>
            </p:cNvSpPr>
            <p:nvPr/>
          </p:nvSpPr>
          <p:spPr bwMode="auto">
            <a:xfrm rot="-7186102">
              <a:off x="5174879" y="3197211"/>
              <a:ext cx="1544290" cy="1206862"/>
            </a:xfrm>
            <a:prstGeom prst="curvedUpArrow">
              <a:avLst>
                <a:gd name="adj1" fmla="val 24992"/>
                <a:gd name="adj2" fmla="val 49997"/>
                <a:gd name="adj3" fmla="val 25000"/>
              </a:avLst>
            </a:prstGeom>
            <a:solidFill>
              <a:srgbClr val="B5EDFD"/>
            </a:solidFill>
            <a:ln w="25400" algn="ctr">
              <a:solidFill>
                <a:srgbClr val="085091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latin typeface="+mn-lt"/>
                <a:cs typeface="+mn-cs"/>
              </a:endParaRPr>
            </a:p>
          </p:txBody>
        </p:sp>
        <p:sp>
          <p:nvSpPr>
            <p:cNvPr id="18" name="Gekromde PIJL-OMHOOG 17"/>
            <p:cNvSpPr>
              <a:spLocks noChangeArrowheads="1"/>
            </p:cNvSpPr>
            <p:nvPr/>
          </p:nvSpPr>
          <p:spPr bwMode="auto">
            <a:xfrm rot="7139389">
              <a:off x="882483" y="3288426"/>
              <a:ext cx="1542876" cy="1206862"/>
            </a:xfrm>
            <a:prstGeom prst="curvedUpArrow">
              <a:avLst>
                <a:gd name="adj1" fmla="val 24996"/>
                <a:gd name="adj2" fmla="val 49998"/>
                <a:gd name="adj3" fmla="val 25000"/>
              </a:avLst>
            </a:prstGeom>
            <a:solidFill>
              <a:srgbClr val="B5EDFD"/>
            </a:solidFill>
            <a:ln w="25400" algn="ctr">
              <a:solidFill>
                <a:srgbClr val="08509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latin typeface="+mn-lt"/>
                <a:cs typeface="+mn-cs"/>
              </a:endParaRPr>
            </a:p>
          </p:txBody>
        </p:sp>
      </p:grpSp>
      <p:sp>
        <p:nvSpPr>
          <p:cNvPr id="19" name="AutoShape 22"/>
          <p:cNvSpPr>
            <a:spLocks noChangeArrowheads="1"/>
          </p:cNvSpPr>
          <p:nvPr/>
        </p:nvSpPr>
        <p:spPr bwMode="auto">
          <a:xfrm>
            <a:off x="1948705" y="5823546"/>
            <a:ext cx="4537075" cy="485775"/>
          </a:xfrm>
          <a:prstGeom prst="leftRightArrow">
            <a:avLst>
              <a:gd name="adj1" fmla="val 50000"/>
              <a:gd name="adj2" fmla="val 18679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altLang="nl-NL"/>
              <a:t>Inzicht en samenhang</a:t>
            </a: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>
            <a:off x="7381130" y="1830983"/>
            <a:ext cx="503238" cy="3671888"/>
          </a:xfrm>
          <a:prstGeom prst="upDownArrow">
            <a:avLst>
              <a:gd name="adj1" fmla="val 50000"/>
              <a:gd name="adj2" fmla="val 14593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nl-NL" altLang="nl-NL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 rot="16200000">
            <a:off x="7177137" y="3484364"/>
            <a:ext cx="90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altLang="nl-NL"/>
              <a:t>Kaders</a:t>
            </a:r>
          </a:p>
        </p:txBody>
      </p:sp>
    </p:spTree>
    <p:extLst>
      <p:ext uri="{BB962C8B-B14F-4D97-AF65-F5344CB8AC3E}">
        <p14:creationId xmlns:p14="http://schemas.microsoft.com/office/powerpoint/2010/main" val="2352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7770813" cy="680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-396552" y="0"/>
            <a:ext cx="10009112" cy="685006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nl-NL" altLang="nl-NL" dirty="0" smtClean="0"/>
              <a:t>Doelen</a:t>
            </a:r>
          </a:p>
          <a:p>
            <a:pPr lvl="1"/>
            <a:r>
              <a:rPr lang="nl-NL" altLang="nl-NL" dirty="0" smtClean="0"/>
              <a:t>Burgers ondersteunen bij een leven lang leren over de grenzen van instituten heen</a:t>
            </a:r>
          </a:p>
          <a:p>
            <a:pPr lvl="1"/>
            <a:r>
              <a:rPr lang="nl-NL" altLang="nl-NL" dirty="0" smtClean="0"/>
              <a:t>Terugdringen van administratieve lasten in het onderwijs</a:t>
            </a:r>
          </a:p>
          <a:p>
            <a:r>
              <a:rPr lang="nl-NL" altLang="nl-NL" dirty="0" smtClean="0"/>
              <a:t>Basisprincipes</a:t>
            </a:r>
          </a:p>
          <a:p>
            <a:pPr lvl="1"/>
            <a:r>
              <a:rPr lang="nl-NL" altLang="nl-NL" dirty="0" smtClean="0"/>
              <a:t>De onderwijsvolger voert regie op zijn eigen onderwijsgegevens</a:t>
            </a:r>
            <a:endParaRPr lang="nl-NL" altLang="nl-NL" i="1" dirty="0" smtClean="0"/>
          </a:p>
          <a:p>
            <a:pPr lvl="1"/>
            <a:r>
              <a:rPr lang="nl-NL" altLang="nl-NL" dirty="0" smtClean="0"/>
              <a:t>Gemeenschappelijkheid in informatiehuishouding</a:t>
            </a:r>
            <a:endParaRPr lang="nl-NL" altLang="nl-NL" i="1" dirty="0" smtClean="0"/>
          </a:p>
          <a:p>
            <a:pPr lvl="1"/>
            <a:r>
              <a:rPr lang="nl-NL" altLang="nl-NL" dirty="0" smtClean="0"/>
              <a:t>Koppelen - niet kantelen: onderwijsinstellingen blijven verantwoordelijk voor hun eigen (proces)inrichting</a:t>
            </a:r>
            <a:endParaRPr lang="nl-NL" altLang="nl-NL" i="1" dirty="0" smtClean="0"/>
          </a:p>
          <a:p>
            <a:pPr lvl="1"/>
            <a:r>
              <a:rPr lang="nl-NL" altLang="nl-NL" dirty="0" smtClean="0"/>
              <a:t>Aansluiten bij NORA</a:t>
            </a:r>
          </a:p>
          <a:p>
            <a:pPr lvl="1"/>
            <a:r>
              <a:rPr lang="nl-NL" altLang="nl-NL" dirty="0" smtClean="0"/>
              <a:t>Eenmalige registratie, meervoudig gebruik</a:t>
            </a:r>
            <a:endParaRPr lang="nl-NL" altLang="nl-NL" dirty="0"/>
          </a:p>
          <a:p>
            <a:pPr lvl="1"/>
            <a:r>
              <a:rPr lang="en-US" altLang="nl-NL" dirty="0" err="1" smtClean="0"/>
              <a:t>Digitaal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doen</a:t>
            </a:r>
            <a:r>
              <a:rPr lang="en-US" altLang="nl-NL" dirty="0" smtClean="0"/>
              <a:t> we het </a:t>
            </a:r>
            <a:r>
              <a:rPr lang="en-US" altLang="nl-NL" dirty="0" err="1" smtClean="0"/>
              <a:t>zo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4094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1"/>
          <p:cNvSpPr txBox="1">
            <a:spLocks/>
          </p:cNvSpPr>
          <p:nvPr/>
        </p:nvSpPr>
        <p:spPr>
          <a:xfrm>
            <a:off x="46826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Vraagstukken</a:t>
            </a:r>
            <a:endParaRPr lang="nl-NL" dirty="0"/>
          </a:p>
        </p:txBody>
      </p:sp>
      <p:sp>
        <p:nvSpPr>
          <p:cNvPr id="16" name="Ondertitel 2"/>
          <p:cNvSpPr>
            <a:spLocks noGrp="1"/>
          </p:cNvSpPr>
          <p:nvPr>
            <p:ph type="subTitle" idx="1"/>
          </p:nvPr>
        </p:nvSpPr>
        <p:spPr>
          <a:xfrm>
            <a:off x="1442792" y="3329980"/>
            <a:ext cx="6400800" cy="1752600"/>
          </a:xfrm>
        </p:spPr>
        <p:txBody>
          <a:bodyPr/>
          <a:lstStyle/>
          <a:p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268042" y="2637830"/>
            <a:ext cx="8245153" cy="268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2" y="1413868"/>
            <a:ext cx="7704138" cy="391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330080" y="4942880"/>
            <a:ext cx="15843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altLang="nl-NL"/>
              <a:t>Instelling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211392" y="4942880"/>
            <a:ext cx="367188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altLang="nl-NL" dirty="0"/>
              <a:t>Instelling, burger, bedrijfsleven, overheid</a:t>
            </a:r>
          </a:p>
        </p:txBody>
      </p:sp>
      <p:sp>
        <p:nvSpPr>
          <p:cNvPr id="21" name="Stroomdiagram: Magnetische schijf 20"/>
          <p:cNvSpPr/>
          <p:nvPr/>
        </p:nvSpPr>
        <p:spPr>
          <a:xfrm>
            <a:off x="466480" y="5055593"/>
            <a:ext cx="985837" cy="1008062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Stroomdiagram: Magnetische schijf 21"/>
          <p:cNvSpPr/>
          <p:nvPr/>
        </p:nvSpPr>
        <p:spPr>
          <a:xfrm>
            <a:off x="2771530" y="5055593"/>
            <a:ext cx="985837" cy="1008062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PIJL-OMHOOG 22"/>
          <p:cNvSpPr/>
          <p:nvPr/>
        </p:nvSpPr>
        <p:spPr>
          <a:xfrm>
            <a:off x="2936630" y="4653955"/>
            <a:ext cx="698500" cy="528638"/>
          </a:xfrm>
          <a:prstGeom prst="upArrow">
            <a:avLst>
              <a:gd name="adj1" fmla="val 35404"/>
              <a:gd name="adj2" fmla="val 50000"/>
            </a:avLst>
          </a:prstGeom>
          <a:solidFill>
            <a:srgbClr val="09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PIJL-OMHOOG 23"/>
          <p:cNvSpPr/>
          <p:nvPr/>
        </p:nvSpPr>
        <p:spPr>
          <a:xfrm>
            <a:off x="656980" y="4701580"/>
            <a:ext cx="698500" cy="528638"/>
          </a:xfrm>
          <a:prstGeom prst="upArrow">
            <a:avLst>
              <a:gd name="adj1" fmla="val 35404"/>
              <a:gd name="adj2" fmla="val 50000"/>
            </a:avLst>
          </a:prstGeom>
          <a:solidFill>
            <a:srgbClr val="09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6" name="Rechthoekige toelichting 25"/>
          <p:cNvSpPr/>
          <p:nvPr/>
        </p:nvSpPr>
        <p:spPr>
          <a:xfrm>
            <a:off x="3995936" y="5661248"/>
            <a:ext cx="2952329" cy="984250"/>
          </a:xfrm>
          <a:prstGeom prst="wedgeRectCallout">
            <a:avLst>
              <a:gd name="adj1" fmla="val 25899"/>
              <a:gd name="adj2" fmla="val -14750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dirty="0" smtClean="0">
                <a:solidFill>
                  <a:schemeClr val="tx1"/>
                </a:solidFill>
              </a:rPr>
              <a:t>2. </a:t>
            </a:r>
            <a:r>
              <a:rPr lang="nl-NL" sz="1600" dirty="0">
                <a:solidFill>
                  <a:schemeClr val="tx1"/>
                </a:solidFill>
              </a:rPr>
              <a:t>Service georiënteerde keten</a:t>
            </a:r>
          </a:p>
          <a:p>
            <a:pPr algn="ctr">
              <a:defRPr/>
            </a:pPr>
            <a:r>
              <a:rPr lang="nl-NL" sz="1600" i="1" dirty="0">
                <a:solidFill>
                  <a:schemeClr val="tx1"/>
                </a:solidFill>
              </a:rPr>
              <a:t>“Welke generieke services moeten ontwikkeld worden?”</a:t>
            </a:r>
          </a:p>
        </p:txBody>
      </p:sp>
      <p:sp>
        <p:nvSpPr>
          <p:cNvPr id="27" name="Rechthoekige toelichting 26"/>
          <p:cNvSpPr/>
          <p:nvPr/>
        </p:nvSpPr>
        <p:spPr>
          <a:xfrm>
            <a:off x="322908" y="5661248"/>
            <a:ext cx="3529012" cy="984250"/>
          </a:xfrm>
          <a:prstGeom prst="wedgeRectCallout">
            <a:avLst>
              <a:gd name="adj1" fmla="val 28815"/>
              <a:gd name="adj2" fmla="val -6196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</a:rPr>
              <a:t>3. Zeggenschap gegevensbronnen</a:t>
            </a:r>
          </a:p>
          <a:p>
            <a:pPr algn="ctr">
              <a:defRPr/>
            </a:pPr>
            <a:r>
              <a:rPr lang="nl-NL" sz="1600" i="1" dirty="0">
                <a:solidFill>
                  <a:schemeClr val="tx1"/>
                </a:solidFill>
              </a:rPr>
              <a:t>“Wat zijn de bronnen voor bepaalde type gegevens?”</a:t>
            </a:r>
          </a:p>
        </p:txBody>
      </p:sp>
      <p:sp>
        <p:nvSpPr>
          <p:cNvPr id="29" name="Kubus 28"/>
          <p:cNvSpPr/>
          <p:nvPr/>
        </p:nvSpPr>
        <p:spPr>
          <a:xfrm>
            <a:off x="7543574" y="1772816"/>
            <a:ext cx="772842" cy="3026023"/>
          </a:xfrm>
          <a:prstGeom prst="cube">
            <a:avLst>
              <a:gd name="adj" fmla="val 34541"/>
            </a:avLst>
          </a:prstGeom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Beveiliging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hoekige toelichting 24"/>
          <p:cNvSpPr/>
          <p:nvPr/>
        </p:nvSpPr>
        <p:spPr>
          <a:xfrm>
            <a:off x="765840" y="713780"/>
            <a:ext cx="3806160" cy="1059036"/>
          </a:xfrm>
          <a:prstGeom prst="wedgeRectCallout">
            <a:avLst>
              <a:gd name="adj1" fmla="val 7351"/>
              <a:gd name="adj2" fmla="val 17448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dirty="0" smtClean="0">
                <a:solidFill>
                  <a:schemeClr val="tx1"/>
                </a:solidFill>
              </a:rPr>
              <a:t>1. Gemeenschappelijke informatie-huishouding</a:t>
            </a:r>
            <a:endParaRPr lang="nl-NL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nl-NL" sz="1600" i="1" dirty="0">
                <a:solidFill>
                  <a:schemeClr val="tx1"/>
                </a:solidFill>
              </a:rPr>
              <a:t>“Hoe gaan we elkaar beter begrijpen?”</a:t>
            </a:r>
          </a:p>
        </p:txBody>
      </p:sp>
      <p:sp>
        <p:nvSpPr>
          <p:cNvPr id="28" name="Rechthoekige toelichting 27"/>
          <p:cNvSpPr/>
          <p:nvPr/>
        </p:nvSpPr>
        <p:spPr>
          <a:xfrm>
            <a:off x="4788024" y="713781"/>
            <a:ext cx="3725171" cy="1059035"/>
          </a:xfrm>
          <a:prstGeom prst="wedgeRectCallout">
            <a:avLst>
              <a:gd name="adj1" fmla="val 31442"/>
              <a:gd name="adj2" fmla="val 9016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dirty="0" smtClean="0">
                <a:solidFill>
                  <a:schemeClr val="tx1"/>
                </a:solidFill>
              </a:rPr>
              <a:t>4. Privacy en beveiliging</a:t>
            </a:r>
            <a:endParaRPr lang="nl-NL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nl-NL" sz="1600" i="1" dirty="0" smtClean="0">
                <a:solidFill>
                  <a:schemeClr val="tx1"/>
                </a:solidFill>
              </a:rPr>
              <a:t>“Hoe wisselen we gegevens veilig met elkaar uit?”</a:t>
            </a:r>
            <a:endParaRPr lang="nl-NL" sz="1600" i="1" dirty="0">
              <a:solidFill>
                <a:schemeClr val="tx1"/>
              </a:solidFill>
            </a:endParaRPr>
          </a:p>
        </p:txBody>
      </p:sp>
      <p:sp>
        <p:nvSpPr>
          <p:cNvPr id="31" name="Kubus 30"/>
          <p:cNvSpPr/>
          <p:nvPr/>
        </p:nvSpPr>
        <p:spPr>
          <a:xfrm>
            <a:off x="8251749" y="1771129"/>
            <a:ext cx="772842" cy="3026023"/>
          </a:xfrm>
          <a:prstGeom prst="cube">
            <a:avLst>
              <a:gd name="adj" fmla="val 34541"/>
            </a:avLst>
          </a:prstGeom>
          <a:ln w="22225"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Toegang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hoekige toelichting 33"/>
          <p:cNvSpPr/>
          <p:nvPr/>
        </p:nvSpPr>
        <p:spPr>
          <a:xfrm>
            <a:off x="7092280" y="5661248"/>
            <a:ext cx="1932311" cy="984250"/>
          </a:xfrm>
          <a:prstGeom prst="wedgeRectCallout">
            <a:avLst>
              <a:gd name="adj1" fmla="val 21820"/>
              <a:gd name="adj2" fmla="val -16031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1600" dirty="0" smtClean="0">
                <a:solidFill>
                  <a:schemeClr val="tx1"/>
                </a:solidFill>
              </a:rPr>
              <a:t>5</a:t>
            </a:r>
            <a:r>
              <a:rPr lang="nl-NL" sz="1600" i="1" dirty="0" smtClean="0">
                <a:solidFill>
                  <a:schemeClr val="tx1"/>
                </a:solidFill>
              </a:rPr>
              <a:t>. </a:t>
            </a:r>
            <a:r>
              <a:rPr lang="nl-NL" sz="1600" dirty="0" smtClean="0">
                <a:solidFill>
                  <a:schemeClr val="tx1"/>
                </a:solidFill>
              </a:rPr>
              <a:t>IAA</a:t>
            </a:r>
          </a:p>
          <a:p>
            <a:pPr algn="ctr">
              <a:defRPr/>
            </a:pPr>
            <a:r>
              <a:rPr lang="nl-NL" sz="1600" i="1" dirty="0" smtClean="0">
                <a:solidFill>
                  <a:schemeClr val="tx1"/>
                </a:solidFill>
              </a:rPr>
              <a:t>“Hoe gaan we om met identiteiten?”</a:t>
            </a:r>
            <a:endParaRPr lang="nl-NL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2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5" grpId="0" animBg="1"/>
      <p:bldP spid="28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1"/>
          <p:cNvSpPr txBox="1">
            <a:spLocks/>
          </p:cNvSpPr>
          <p:nvPr/>
        </p:nvSpPr>
        <p:spPr>
          <a:xfrm>
            <a:off x="46826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ROSA v3</a:t>
            </a:r>
            <a:endParaRPr lang="nl-NL" dirty="0"/>
          </a:p>
        </p:txBody>
      </p:sp>
      <p:sp>
        <p:nvSpPr>
          <p:cNvPr id="16" name="Ondertitel 2"/>
          <p:cNvSpPr>
            <a:spLocks noGrp="1"/>
          </p:cNvSpPr>
          <p:nvPr>
            <p:ph type="subTitle" idx="1"/>
          </p:nvPr>
        </p:nvSpPr>
        <p:spPr>
          <a:xfrm>
            <a:off x="1442792" y="3329980"/>
            <a:ext cx="6400800" cy="1752600"/>
          </a:xfrm>
        </p:spPr>
        <p:txBody>
          <a:bodyPr/>
          <a:lstStyle/>
          <a:p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268042" y="2637830"/>
            <a:ext cx="8245153" cy="268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2" y="1413868"/>
            <a:ext cx="7704138" cy="391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330080" y="4942880"/>
            <a:ext cx="15843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altLang="nl-NL"/>
              <a:t>Instelling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211392" y="4942880"/>
            <a:ext cx="367188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altLang="nl-NL" dirty="0"/>
              <a:t>Instelling, burger, bedrijfsleven, overheid</a:t>
            </a:r>
          </a:p>
        </p:txBody>
      </p:sp>
      <p:sp>
        <p:nvSpPr>
          <p:cNvPr id="21" name="Stroomdiagram: Magnetische schijf 20"/>
          <p:cNvSpPr/>
          <p:nvPr/>
        </p:nvSpPr>
        <p:spPr>
          <a:xfrm>
            <a:off x="466480" y="5055593"/>
            <a:ext cx="985837" cy="1008062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Stroomdiagram: Magnetische schijf 21"/>
          <p:cNvSpPr/>
          <p:nvPr/>
        </p:nvSpPr>
        <p:spPr>
          <a:xfrm>
            <a:off x="2771530" y="5055593"/>
            <a:ext cx="985837" cy="1008062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3" name="PIJL-OMHOOG 22"/>
          <p:cNvSpPr/>
          <p:nvPr/>
        </p:nvSpPr>
        <p:spPr>
          <a:xfrm>
            <a:off x="2936630" y="4653955"/>
            <a:ext cx="698500" cy="528638"/>
          </a:xfrm>
          <a:prstGeom prst="upArrow">
            <a:avLst>
              <a:gd name="adj1" fmla="val 35404"/>
              <a:gd name="adj2" fmla="val 50000"/>
            </a:avLst>
          </a:prstGeom>
          <a:solidFill>
            <a:srgbClr val="09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" name="PIJL-OMHOOG 23"/>
          <p:cNvSpPr/>
          <p:nvPr/>
        </p:nvSpPr>
        <p:spPr>
          <a:xfrm>
            <a:off x="656980" y="4701580"/>
            <a:ext cx="698500" cy="528638"/>
          </a:xfrm>
          <a:prstGeom prst="upArrow">
            <a:avLst>
              <a:gd name="adj1" fmla="val 35404"/>
              <a:gd name="adj2" fmla="val 50000"/>
            </a:avLst>
          </a:prstGeom>
          <a:solidFill>
            <a:srgbClr val="09A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6" name="Rechthoekige toelichting 25"/>
          <p:cNvSpPr/>
          <p:nvPr/>
        </p:nvSpPr>
        <p:spPr>
          <a:xfrm>
            <a:off x="4427983" y="5661248"/>
            <a:ext cx="2520281" cy="968984"/>
          </a:xfrm>
          <a:prstGeom prst="wedgeRectCallout">
            <a:avLst>
              <a:gd name="adj1" fmla="val 25899"/>
              <a:gd name="adj2" fmla="val -14750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dirty="0" smtClean="0">
                <a:solidFill>
                  <a:schemeClr val="tx1"/>
                </a:solidFill>
              </a:rPr>
              <a:t>2. </a:t>
            </a:r>
            <a:r>
              <a:rPr lang="nl-NL" dirty="0" err="1" smtClean="0">
                <a:solidFill>
                  <a:schemeClr val="tx1"/>
                </a:solidFill>
              </a:rPr>
              <a:t>Edukoppeling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27" name="Rechthoekige toelichting 26"/>
          <p:cNvSpPr/>
          <p:nvPr/>
        </p:nvSpPr>
        <p:spPr>
          <a:xfrm>
            <a:off x="765840" y="5661248"/>
            <a:ext cx="3529012" cy="984250"/>
          </a:xfrm>
          <a:prstGeom prst="wedgeRectCallout">
            <a:avLst>
              <a:gd name="adj1" fmla="val 12732"/>
              <a:gd name="adj2" fmla="val -683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dirty="0" err="1" smtClean="0">
                <a:solidFill>
                  <a:schemeClr val="tx1"/>
                </a:solidFill>
              </a:rPr>
              <a:t>Streefbeelden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gegevensuitwisseling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29" name="Kubus 28"/>
          <p:cNvSpPr/>
          <p:nvPr/>
        </p:nvSpPr>
        <p:spPr>
          <a:xfrm>
            <a:off x="7543574" y="1772816"/>
            <a:ext cx="772842" cy="3026023"/>
          </a:xfrm>
          <a:prstGeom prst="cube">
            <a:avLst>
              <a:gd name="adj" fmla="val 34541"/>
            </a:avLst>
          </a:prstGeom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Beveiliging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hoekige toelichting 24"/>
          <p:cNvSpPr/>
          <p:nvPr/>
        </p:nvSpPr>
        <p:spPr>
          <a:xfrm>
            <a:off x="765840" y="713780"/>
            <a:ext cx="3806160" cy="1059036"/>
          </a:xfrm>
          <a:prstGeom prst="wedgeRectCallout">
            <a:avLst>
              <a:gd name="adj1" fmla="val 7351"/>
              <a:gd name="adj2" fmla="val 17448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dirty="0" smtClean="0">
                <a:solidFill>
                  <a:schemeClr val="tx1"/>
                </a:solidFill>
              </a:rPr>
              <a:t>1. Kernmodel Onderwijs Informatie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28" name="Rechthoekige toelichting 27"/>
          <p:cNvSpPr/>
          <p:nvPr/>
        </p:nvSpPr>
        <p:spPr>
          <a:xfrm>
            <a:off x="4788024" y="713781"/>
            <a:ext cx="3725171" cy="1059035"/>
          </a:xfrm>
          <a:prstGeom prst="wedgeRectCallout">
            <a:avLst>
              <a:gd name="adj1" fmla="val 31442"/>
              <a:gd name="adj2" fmla="val 9016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dirty="0" smtClean="0">
                <a:solidFill>
                  <a:schemeClr val="tx1"/>
                </a:solidFill>
              </a:rPr>
              <a:t>4. Katern Privacy en beveiliging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3" name="Rechthoekige toelichting 32"/>
          <p:cNvSpPr/>
          <p:nvPr/>
        </p:nvSpPr>
        <p:spPr>
          <a:xfrm>
            <a:off x="7100664" y="5661248"/>
            <a:ext cx="1923927" cy="968984"/>
          </a:xfrm>
          <a:prstGeom prst="wedgeRectCallout">
            <a:avLst>
              <a:gd name="adj1" fmla="val 25899"/>
              <a:gd name="adj2" fmla="val -14750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dirty="0" smtClean="0">
                <a:solidFill>
                  <a:schemeClr val="tx1"/>
                </a:solidFill>
              </a:rPr>
              <a:t>5. IAA-stelsel Onderwijs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1" name="Kubus 30"/>
          <p:cNvSpPr/>
          <p:nvPr/>
        </p:nvSpPr>
        <p:spPr>
          <a:xfrm>
            <a:off x="8251749" y="1771129"/>
            <a:ext cx="772842" cy="3026023"/>
          </a:xfrm>
          <a:prstGeom prst="cube">
            <a:avLst>
              <a:gd name="adj" fmla="val 34541"/>
            </a:avLst>
          </a:prstGeom>
          <a:ln w="22225"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Toegang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6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5" grpId="0" animBg="1"/>
      <p:bldP spid="28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04" y="1628800"/>
            <a:ext cx="8229600" cy="452596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Rechthoekige toelichting 3"/>
          <p:cNvSpPr/>
          <p:nvPr/>
        </p:nvSpPr>
        <p:spPr>
          <a:xfrm>
            <a:off x="467544" y="332656"/>
            <a:ext cx="8208912" cy="1080120"/>
          </a:xfrm>
          <a:prstGeom prst="wedgeRectCallout">
            <a:avLst>
              <a:gd name="adj1" fmla="val 22716"/>
              <a:gd name="adj2" fmla="val 9336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 smtClean="0">
                <a:solidFill>
                  <a:schemeClr val="tx1"/>
                </a:solidFill>
              </a:rPr>
              <a:t>2. </a:t>
            </a:r>
            <a:r>
              <a:rPr lang="nl-NL" sz="4000" dirty="0" err="1" smtClean="0">
                <a:solidFill>
                  <a:schemeClr val="tx1"/>
                </a:solidFill>
              </a:rPr>
              <a:t>Edukoppeling</a:t>
            </a:r>
            <a:endParaRPr lang="nl-NL" i="1" dirty="0">
              <a:solidFill>
                <a:schemeClr val="tx1"/>
              </a:solidFill>
            </a:endParaRPr>
          </a:p>
        </p:txBody>
      </p:sp>
      <p:pic>
        <p:nvPicPr>
          <p:cNvPr id="5" name="Afbeelding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93084"/>
            <a:ext cx="8280920" cy="45042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hthoek 1"/>
          <p:cNvSpPr/>
          <p:nvPr/>
        </p:nvSpPr>
        <p:spPr>
          <a:xfrm>
            <a:off x="3347864" y="5085184"/>
            <a:ext cx="4320480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436096" y="3573016"/>
            <a:ext cx="184212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7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Rechte verbindingslijn met pijl 48"/>
          <p:cNvCxnSpPr/>
          <p:nvPr/>
        </p:nvCxnSpPr>
        <p:spPr>
          <a:xfrm flipH="1" flipV="1">
            <a:off x="2051720" y="4513766"/>
            <a:ext cx="4427346" cy="17519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Rechthoekige toelichting 3"/>
          <p:cNvSpPr/>
          <p:nvPr/>
        </p:nvSpPr>
        <p:spPr>
          <a:xfrm>
            <a:off x="467544" y="332656"/>
            <a:ext cx="8208912" cy="1080120"/>
          </a:xfrm>
          <a:prstGeom prst="wedgeRectCallout">
            <a:avLst>
              <a:gd name="adj1" fmla="val 22716"/>
              <a:gd name="adj2" fmla="val 9336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 smtClean="0">
                <a:solidFill>
                  <a:schemeClr val="tx1"/>
                </a:solidFill>
              </a:rPr>
              <a:t>2. </a:t>
            </a:r>
            <a:r>
              <a:rPr lang="nl-NL" sz="4000" dirty="0" err="1" smtClean="0">
                <a:solidFill>
                  <a:schemeClr val="tx1"/>
                </a:solidFill>
              </a:rPr>
              <a:t>Edukoppeling</a:t>
            </a:r>
            <a:r>
              <a:rPr lang="nl-NL" sz="4000" dirty="0" smtClean="0">
                <a:solidFill>
                  <a:schemeClr val="tx1"/>
                </a:solidFill>
              </a:rPr>
              <a:t> standaard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5508104" y="3429000"/>
            <a:ext cx="1530170" cy="155194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Afgeronde rechthoek 11"/>
          <p:cNvSpPr/>
          <p:nvPr/>
        </p:nvSpPr>
        <p:spPr>
          <a:xfrm>
            <a:off x="611560" y="3649670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DUO</a:t>
            </a:r>
            <a:endParaRPr lang="nl-NL" dirty="0"/>
          </a:p>
        </p:txBody>
      </p:sp>
      <p:sp>
        <p:nvSpPr>
          <p:cNvPr id="13" name="Afgeronde rechthoek 12"/>
          <p:cNvSpPr/>
          <p:nvPr/>
        </p:nvSpPr>
        <p:spPr>
          <a:xfrm>
            <a:off x="3540510" y="3649670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SAAS-leverancier</a:t>
            </a:r>
            <a:endParaRPr lang="nl-NL" dirty="0"/>
          </a:p>
        </p:txBody>
      </p:sp>
      <p:sp>
        <p:nvSpPr>
          <p:cNvPr id="14" name="Afgeronde rechthoek 13"/>
          <p:cNvSpPr/>
          <p:nvPr/>
        </p:nvSpPr>
        <p:spPr>
          <a:xfrm>
            <a:off x="6492838" y="3212976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 X</a:t>
            </a:r>
            <a:endParaRPr lang="nl-NL" dirty="0"/>
          </a:p>
        </p:txBody>
      </p:sp>
      <p:cxnSp>
        <p:nvCxnSpPr>
          <p:cNvPr id="16" name="Rechte verbindingslijn met pijl 15"/>
          <p:cNvCxnSpPr>
            <a:stCxn id="13" idx="3"/>
            <a:endCxn id="14" idx="1"/>
          </p:cNvCxnSpPr>
          <p:nvPr/>
        </p:nvCxnSpPr>
        <p:spPr>
          <a:xfrm flipV="1">
            <a:off x="5124686" y="3645024"/>
            <a:ext cx="1368152" cy="4366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fgeronde rechthoek 22"/>
          <p:cNvSpPr/>
          <p:nvPr/>
        </p:nvSpPr>
        <p:spPr>
          <a:xfrm>
            <a:off x="6492838" y="4437112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 Y</a:t>
            </a:r>
            <a:endParaRPr lang="nl-NL" dirty="0"/>
          </a:p>
        </p:txBody>
      </p:sp>
      <p:cxnSp>
        <p:nvCxnSpPr>
          <p:cNvPr id="24" name="Rechte verbindingslijn met pijl 23"/>
          <p:cNvCxnSpPr>
            <a:stCxn id="13" idx="3"/>
            <a:endCxn id="23" idx="1"/>
          </p:cNvCxnSpPr>
          <p:nvPr/>
        </p:nvCxnSpPr>
        <p:spPr>
          <a:xfrm>
            <a:off x="5124686" y="4081718"/>
            <a:ext cx="1368152" cy="7874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fgeronde rechthoek 30"/>
          <p:cNvSpPr/>
          <p:nvPr/>
        </p:nvSpPr>
        <p:spPr>
          <a:xfrm>
            <a:off x="3540510" y="2065494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SAAS-leverancier</a:t>
            </a:r>
            <a:endParaRPr lang="nl-NL" dirty="0"/>
          </a:p>
        </p:txBody>
      </p:sp>
      <p:sp>
        <p:nvSpPr>
          <p:cNvPr id="35" name="Afgeronde rechthoek 34"/>
          <p:cNvSpPr/>
          <p:nvPr/>
        </p:nvSpPr>
        <p:spPr>
          <a:xfrm>
            <a:off x="6542937" y="2065494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 W</a:t>
            </a:r>
            <a:endParaRPr lang="nl-NL" dirty="0"/>
          </a:p>
        </p:txBody>
      </p:sp>
      <p:cxnSp>
        <p:nvCxnSpPr>
          <p:cNvPr id="36" name="Rechte verbindingslijn met pijl 35"/>
          <p:cNvCxnSpPr>
            <a:stCxn id="31" idx="3"/>
            <a:endCxn id="35" idx="1"/>
          </p:cNvCxnSpPr>
          <p:nvPr/>
        </p:nvCxnSpPr>
        <p:spPr>
          <a:xfrm>
            <a:off x="5124686" y="2497542"/>
            <a:ext cx="141825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chte verbindingslijn met pijl 2"/>
          <p:cNvCxnSpPr>
            <a:stCxn id="13" idx="1"/>
            <a:endCxn id="12" idx="3"/>
          </p:cNvCxnSpPr>
          <p:nvPr/>
        </p:nvCxnSpPr>
        <p:spPr>
          <a:xfrm flipH="1">
            <a:off x="2195736" y="4081718"/>
            <a:ext cx="134477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>
            <a:stCxn id="13" idx="0"/>
            <a:endCxn id="31" idx="2"/>
          </p:cNvCxnSpPr>
          <p:nvPr/>
        </p:nvCxnSpPr>
        <p:spPr>
          <a:xfrm flipV="1">
            <a:off x="4332598" y="292959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2195736" y="4226317"/>
            <a:ext cx="134477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>
            <a:off x="2195736" y="4149080"/>
            <a:ext cx="134477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4427984" y="2929590"/>
            <a:ext cx="0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/>
          <p:nvPr/>
        </p:nvCxnSpPr>
        <p:spPr>
          <a:xfrm>
            <a:off x="4499992" y="292959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Rechte verbindingslijn met pijl 41"/>
          <p:cNvCxnSpPr/>
          <p:nvPr/>
        </p:nvCxnSpPr>
        <p:spPr>
          <a:xfrm>
            <a:off x="2109956" y="4437112"/>
            <a:ext cx="4382882" cy="17083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Afgeronde rechthoek 44"/>
          <p:cNvSpPr/>
          <p:nvPr/>
        </p:nvSpPr>
        <p:spPr>
          <a:xfrm>
            <a:off x="6492838" y="5603472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 Z</a:t>
            </a:r>
            <a:endParaRPr lang="nl-NL" dirty="0"/>
          </a:p>
        </p:txBody>
      </p:sp>
      <p:cxnSp>
        <p:nvCxnSpPr>
          <p:cNvPr id="50" name="Rechte verbindingslijn met pijl 49"/>
          <p:cNvCxnSpPr/>
          <p:nvPr/>
        </p:nvCxnSpPr>
        <p:spPr>
          <a:xfrm>
            <a:off x="2219114" y="4437112"/>
            <a:ext cx="4297102" cy="1670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27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met pijl 5"/>
          <p:cNvCxnSpPr>
            <a:stCxn id="12" idx="3"/>
            <a:endCxn id="13" idx="1"/>
          </p:cNvCxnSpPr>
          <p:nvPr/>
        </p:nvCxnSpPr>
        <p:spPr>
          <a:xfrm>
            <a:off x="2195736" y="4081718"/>
            <a:ext cx="134477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hoekige toelichting 3"/>
          <p:cNvSpPr/>
          <p:nvPr/>
        </p:nvSpPr>
        <p:spPr>
          <a:xfrm>
            <a:off x="467544" y="332656"/>
            <a:ext cx="8208912" cy="1080120"/>
          </a:xfrm>
          <a:prstGeom prst="wedgeRectCallout">
            <a:avLst>
              <a:gd name="adj1" fmla="val 22716"/>
              <a:gd name="adj2" fmla="val 9336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nl-NL" sz="4000" dirty="0" smtClean="0">
                <a:solidFill>
                  <a:schemeClr val="tx1"/>
                </a:solidFill>
              </a:rPr>
              <a:t>2. </a:t>
            </a:r>
            <a:r>
              <a:rPr lang="nl-NL" sz="4000" dirty="0" err="1" smtClean="0">
                <a:solidFill>
                  <a:schemeClr val="tx1"/>
                </a:solidFill>
              </a:rPr>
              <a:t>Edukoppeling</a:t>
            </a:r>
            <a:r>
              <a:rPr lang="nl-NL" sz="4000" dirty="0" smtClean="0">
                <a:solidFill>
                  <a:schemeClr val="tx1"/>
                </a:solidFill>
              </a:rPr>
              <a:t> certificering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5508104" y="3429000"/>
            <a:ext cx="1530170" cy="155194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Afgeronde rechthoek 11"/>
          <p:cNvSpPr/>
          <p:nvPr/>
        </p:nvSpPr>
        <p:spPr>
          <a:xfrm>
            <a:off x="611560" y="3649670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DUO</a:t>
            </a:r>
            <a:endParaRPr lang="nl-NL" dirty="0"/>
          </a:p>
        </p:txBody>
      </p:sp>
      <p:sp>
        <p:nvSpPr>
          <p:cNvPr id="13" name="Afgeronde rechthoek 12"/>
          <p:cNvSpPr/>
          <p:nvPr/>
        </p:nvSpPr>
        <p:spPr>
          <a:xfrm>
            <a:off x="3540510" y="3649670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SAAS-leverancier</a:t>
            </a:r>
            <a:endParaRPr lang="nl-NL" dirty="0"/>
          </a:p>
        </p:txBody>
      </p:sp>
      <p:sp>
        <p:nvSpPr>
          <p:cNvPr id="14" name="Afgeronde rechthoek 13"/>
          <p:cNvSpPr/>
          <p:nvPr/>
        </p:nvSpPr>
        <p:spPr>
          <a:xfrm>
            <a:off x="6492838" y="3642735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</a:t>
            </a:r>
            <a:endParaRPr lang="nl-NL" dirty="0"/>
          </a:p>
        </p:txBody>
      </p:sp>
      <p:cxnSp>
        <p:nvCxnSpPr>
          <p:cNvPr id="15" name="Rechte verbindingslijn met pijl 14"/>
          <p:cNvCxnSpPr>
            <a:stCxn id="12" idx="3"/>
            <a:endCxn id="13" idx="1"/>
          </p:cNvCxnSpPr>
          <p:nvPr/>
        </p:nvCxnSpPr>
        <p:spPr>
          <a:xfrm>
            <a:off x="2195736" y="4081718"/>
            <a:ext cx="134477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stCxn id="13" idx="3"/>
            <a:endCxn id="14" idx="1"/>
          </p:cNvCxnSpPr>
          <p:nvPr/>
        </p:nvCxnSpPr>
        <p:spPr>
          <a:xfrm flipV="1">
            <a:off x="5124686" y="4074783"/>
            <a:ext cx="1368152" cy="69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raccolade 16"/>
          <p:cNvSpPr/>
          <p:nvPr/>
        </p:nvSpPr>
        <p:spPr>
          <a:xfrm rot="5400000">
            <a:off x="4137682" y="3818592"/>
            <a:ext cx="432048" cy="44448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eraccolade 17"/>
          <p:cNvSpPr/>
          <p:nvPr/>
        </p:nvSpPr>
        <p:spPr>
          <a:xfrm rot="5400000">
            <a:off x="2651162" y="4212378"/>
            <a:ext cx="432048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1451730" y="6330806"/>
            <a:ext cx="6000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/>
              <a:t>Certificeringsschema</a:t>
            </a:r>
            <a:endParaRPr lang="nl-NL" sz="1600" dirty="0"/>
          </a:p>
        </p:txBody>
      </p:sp>
      <p:sp>
        <p:nvSpPr>
          <p:cNvPr id="20" name="Tekstvak 19"/>
          <p:cNvSpPr txBox="1"/>
          <p:nvPr/>
        </p:nvSpPr>
        <p:spPr>
          <a:xfrm>
            <a:off x="1907704" y="5148481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err="1" smtClean="0"/>
              <a:t>Edukoppeling</a:t>
            </a:r>
            <a:r>
              <a:rPr lang="nl-NL" sz="1600" dirty="0" smtClean="0"/>
              <a:t> Transactie-standaard</a:t>
            </a:r>
            <a:endParaRPr lang="nl-NL" sz="1600" dirty="0"/>
          </a:p>
        </p:txBody>
      </p:sp>
      <p:sp>
        <p:nvSpPr>
          <p:cNvPr id="21" name="Stroomdiagram: Document 20"/>
          <p:cNvSpPr/>
          <p:nvPr/>
        </p:nvSpPr>
        <p:spPr>
          <a:xfrm>
            <a:off x="3239424" y="3350057"/>
            <a:ext cx="648072" cy="585356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 PKI</a:t>
            </a:r>
            <a:endParaRPr lang="nl-NL" dirty="0"/>
          </a:p>
        </p:txBody>
      </p:sp>
      <p:sp>
        <p:nvSpPr>
          <p:cNvPr id="22" name="7-punts ster 21"/>
          <p:cNvSpPr/>
          <p:nvPr/>
        </p:nvSpPr>
        <p:spPr>
          <a:xfrm>
            <a:off x="3707476" y="3676416"/>
            <a:ext cx="252028" cy="249705"/>
          </a:xfrm>
          <a:prstGeom prst="star7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6492838" y="4659231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</a:t>
            </a:r>
            <a:endParaRPr lang="nl-NL" dirty="0"/>
          </a:p>
        </p:txBody>
      </p:sp>
      <p:cxnSp>
        <p:nvCxnSpPr>
          <p:cNvPr id="24" name="Rechte verbindingslijn met pijl 23"/>
          <p:cNvCxnSpPr>
            <a:stCxn id="13" idx="3"/>
            <a:endCxn id="23" idx="1"/>
          </p:cNvCxnSpPr>
          <p:nvPr/>
        </p:nvCxnSpPr>
        <p:spPr>
          <a:xfrm>
            <a:off x="5124686" y="4081718"/>
            <a:ext cx="1368152" cy="10095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troomdiagram: Document 24"/>
          <p:cNvSpPr/>
          <p:nvPr/>
        </p:nvSpPr>
        <p:spPr>
          <a:xfrm>
            <a:off x="6136714" y="3340765"/>
            <a:ext cx="648072" cy="585356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 PKI</a:t>
            </a:r>
            <a:endParaRPr lang="nl-NL" dirty="0"/>
          </a:p>
        </p:txBody>
      </p:sp>
      <p:sp>
        <p:nvSpPr>
          <p:cNvPr id="27" name="Stroomdiagram: Document 26"/>
          <p:cNvSpPr/>
          <p:nvPr/>
        </p:nvSpPr>
        <p:spPr>
          <a:xfrm>
            <a:off x="6128941" y="4288450"/>
            <a:ext cx="648072" cy="585356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 PKI</a:t>
            </a:r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3540510" y="2065494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SAAS-leverancier</a:t>
            </a:r>
            <a:endParaRPr lang="nl-NL" dirty="0"/>
          </a:p>
        </p:txBody>
      </p:sp>
      <p:cxnSp>
        <p:nvCxnSpPr>
          <p:cNvPr id="32" name="Rechte verbindingslijn met pijl 31"/>
          <p:cNvCxnSpPr>
            <a:stCxn id="13" idx="0"/>
            <a:endCxn id="31" idx="2"/>
          </p:cNvCxnSpPr>
          <p:nvPr/>
        </p:nvCxnSpPr>
        <p:spPr>
          <a:xfrm flipV="1">
            <a:off x="4332598" y="2929590"/>
            <a:ext cx="0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Stroomdiagram: Document 32"/>
          <p:cNvSpPr/>
          <p:nvPr/>
        </p:nvSpPr>
        <p:spPr>
          <a:xfrm>
            <a:off x="3211804" y="1772816"/>
            <a:ext cx="648072" cy="585356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 PKI</a:t>
            </a:r>
            <a:endParaRPr lang="nl-NL" dirty="0"/>
          </a:p>
        </p:txBody>
      </p:sp>
      <p:sp>
        <p:nvSpPr>
          <p:cNvPr id="34" name="7-punts ster 33"/>
          <p:cNvSpPr/>
          <p:nvPr/>
        </p:nvSpPr>
        <p:spPr>
          <a:xfrm>
            <a:off x="3679856" y="2099175"/>
            <a:ext cx="252028" cy="249705"/>
          </a:xfrm>
          <a:prstGeom prst="star7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Afgeronde rechthoek 34"/>
          <p:cNvSpPr/>
          <p:nvPr/>
        </p:nvSpPr>
        <p:spPr>
          <a:xfrm>
            <a:off x="6542937" y="2065494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Onderwijs- instelling</a:t>
            </a:r>
            <a:endParaRPr lang="nl-NL" dirty="0"/>
          </a:p>
        </p:txBody>
      </p:sp>
      <p:cxnSp>
        <p:nvCxnSpPr>
          <p:cNvPr id="36" name="Rechte verbindingslijn met pijl 35"/>
          <p:cNvCxnSpPr>
            <a:stCxn id="31" idx="3"/>
            <a:endCxn id="35" idx="1"/>
          </p:cNvCxnSpPr>
          <p:nvPr/>
        </p:nvCxnSpPr>
        <p:spPr>
          <a:xfrm>
            <a:off x="5124686" y="2497542"/>
            <a:ext cx="141825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raccolade 36"/>
          <p:cNvSpPr/>
          <p:nvPr/>
        </p:nvSpPr>
        <p:spPr>
          <a:xfrm rot="10800000">
            <a:off x="2490063" y="2780928"/>
            <a:ext cx="432048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Tekstvak 37"/>
          <p:cNvSpPr txBox="1"/>
          <p:nvPr/>
        </p:nvSpPr>
        <p:spPr>
          <a:xfrm>
            <a:off x="620738" y="278607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err="1" smtClean="0"/>
              <a:t>Edukoppeling</a:t>
            </a:r>
            <a:r>
              <a:rPr lang="nl-NL" sz="1600" dirty="0" smtClean="0"/>
              <a:t> Transactie-standaard</a:t>
            </a:r>
            <a:endParaRPr lang="nl-NL" sz="1600" dirty="0"/>
          </a:p>
        </p:txBody>
      </p:sp>
      <p:sp>
        <p:nvSpPr>
          <p:cNvPr id="28" name="Rechteraccolade 27"/>
          <p:cNvSpPr/>
          <p:nvPr/>
        </p:nvSpPr>
        <p:spPr>
          <a:xfrm rot="5400000">
            <a:off x="5192837" y="4212377"/>
            <a:ext cx="432048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4449379" y="514848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Aantoonbare</a:t>
            </a:r>
            <a:r>
              <a:rPr lang="en-US" sz="1600" dirty="0" smtClean="0"/>
              <a:t> </a:t>
            </a:r>
          </a:p>
          <a:p>
            <a:pPr algn="ctr"/>
            <a:r>
              <a:rPr lang="en-US" sz="1600" dirty="0" err="1" smtClean="0"/>
              <a:t>maatregelen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9583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7 C -0.02518 0.00208 -0.06094 0.01736 -0.08264 0.02801 C -0.09705 0.03495 -0.11268 0.04583 -0.12917 0.04907 C -0.13629 0.05255 -0.14288 0.05625 -0.15139 0.05625 " pathEditMode="relative" rAng="0" ptsTypes="fff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69" y="280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C -0.01389 -0.0044 -0.02517 -0.01065 -0.03924 -0.01458 C -0.05746 -0.01991 -0.0743 -0.02662 -0.09184 -0.03241 C -0.09896 -0.03472 -0.1026 -0.03796 -0.1099 -0.04005 C -0.11771 -0.04213 -0.12569 -0.04444 -0.13403 -0.0463 C -0.14149 -0.04769 -0.14948 -0.04815 -0.15347 -0.05162 " pathEditMode="relative" rAng="0" ptsTypes="fffff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74" y="-25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5" grpId="0" animBg="1"/>
      <p:bldP spid="27" grpId="0" animBg="1"/>
      <p:bldP spid="31" grpId="0" animBg="1"/>
      <p:bldP spid="33" grpId="0" animBg="1"/>
      <p:bldP spid="34" grpId="0" animBg="1"/>
      <p:bldP spid="35" grpId="0" animBg="1"/>
      <p:bldP spid="37" grpId="0" animBg="1"/>
      <p:bldP spid="38" grpId="0"/>
      <p:bldP spid="28" grpId="0" animBg="1"/>
      <p:bldP spid="29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238</Words>
  <Application>Microsoft Office PowerPoint</Application>
  <PresentationFormat>Diavoorstelling (4:3)</PresentationFormat>
  <Paragraphs>75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ROSA versie 3 De bovensectorale referentie architectuur voor en van het onderwijs </vt:lpstr>
      <vt:lpstr>Instrument</vt:lpstr>
      <vt:lpstr>Visie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Stichting Kennisnet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ROSA v3 De bovensectorale referentie architectuur voor en van het onderwijs</dc:title>
  <dc:creator>Tonny Plas</dc:creator>
  <cp:lastModifiedBy>Tonny Plas</cp:lastModifiedBy>
  <cp:revision>35</cp:revision>
  <dcterms:created xsi:type="dcterms:W3CDTF">2014-04-09T09:11:45Z</dcterms:created>
  <dcterms:modified xsi:type="dcterms:W3CDTF">2014-05-01T08:37:43Z</dcterms:modified>
</cp:coreProperties>
</file>