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79" r:id="rId5"/>
    <p:sldId id="275" r:id="rId6"/>
    <p:sldId id="276" r:id="rId7"/>
    <p:sldId id="278" r:id="rId8"/>
    <p:sldId id="280" r:id="rId9"/>
    <p:sldId id="281" r:id="rId10"/>
    <p:sldId id="268" r:id="rId11"/>
    <p:sldId id="273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jan van Krimpen" initials="Av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979" autoAdjust="0"/>
  </p:normalViewPr>
  <p:slideViewPr>
    <p:cSldViewPr>
      <p:cViewPr varScale="1">
        <p:scale>
          <a:sx n="88" d="100"/>
          <a:sy n="88" d="100"/>
        </p:scale>
        <p:origin x="-13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90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0DF3-5B55-4C00-B5F4-E33927370C3D}" type="datetimeFigureOut">
              <a:rPr lang="nl-NL" smtClean="0"/>
              <a:t>15-9-2015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713C9-A73B-418D-8B41-8F3950B468F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80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13C9-A73B-418D-8B41-8F3950B468F0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849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101"/>
            <a:ext cx="9144000" cy="3291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424400"/>
            <a:ext cx="8280000" cy="444760"/>
          </a:xfrm>
        </p:spPr>
        <p:txBody>
          <a:bodyPr/>
          <a:lstStyle>
            <a:lvl1pPr>
              <a:defRPr sz="2800" kern="1200" baseline="0"/>
            </a:lvl1pPr>
          </a:lstStyle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4870800"/>
            <a:ext cx="8280000" cy="288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spc="10" baseline="0">
                <a:solidFill>
                  <a:schemeClr val="bg1"/>
                </a:solidFill>
                <a:latin typeface="+mj-lt"/>
                <a:cs typeface="Info Corr Off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0" dirty="0" smtClean="0"/>
              <a:t>Klik om de ondertitelstijl van het model te bewerken</a:t>
            </a:r>
            <a:endParaRPr lang="nl-NL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472000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600" kern="0" spc="10" baseline="0"/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8798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vakken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96000" y="925200"/>
            <a:ext cx="4032000" cy="5040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36800" y="925200"/>
            <a:ext cx="4032000" cy="5040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04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vakk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96000" y="925200"/>
            <a:ext cx="4032000" cy="24156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636800" y="925200"/>
            <a:ext cx="4032000" cy="24156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sz="quarter" idx="15"/>
          </p:nvPr>
        </p:nvSpPr>
        <p:spPr>
          <a:xfrm>
            <a:off x="396000" y="3549600"/>
            <a:ext cx="4032000" cy="24156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quarter" idx="16"/>
          </p:nvPr>
        </p:nvSpPr>
        <p:spPr>
          <a:xfrm>
            <a:off x="4636800" y="3549600"/>
            <a:ext cx="4032000" cy="24156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45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vakken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>
          <a:xfrm>
            <a:off x="396000" y="925200"/>
            <a:ext cx="4032000" cy="24156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quarter" idx="12"/>
          </p:nvPr>
        </p:nvSpPr>
        <p:spPr>
          <a:xfrm>
            <a:off x="4636800" y="925200"/>
            <a:ext cx="4032000" cy="24156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96000" y="3549600"/>
            <a:ext cx="4032000" cy="24156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636800" y="3549600"/>
            <a:ext cx="4032000" cy="24156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643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1062000"/>
            <a:ext cx="8280000" cy="5832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6000" y="1843200"/>
            <a:ext cx="7920037" cy="1080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b="1" baseline="0"/>
            </a:lvl1pPr>
            <a:lvl2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2pPr>
            <a:lvl3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3pPr>
            <a:lvl4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4pPr>
            <a:lvl5pPr marL="0" indent="0">
              <a:lnSpc>
                <a:spcPts val="2100"/>
              </a:lnSpc>
              <a:spcBef>
                <a:spcPts val="0"/>
              </a:spcBef>
              <a:buNone/>
              <a:defRPr sz="1400" spc="30" baseline="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96000" y="3970801"/>
            <a:ext cx="7848600" cy="970368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 lang="en-US" b="1" dirty="0" smtClean="0"/>
            </a:lvl1pPr>
            <a:lvl2pPr>
              <a:spcAft>
                <a:spcPts val="0"/>
              </a:spcAft>
              <a:defRPr lang="en-US" sz="1400" spc="30" baseline="0" dirty="0" smtClean="0"/>
            </a:lvl2pPr>
            <a:lvl3pPr>
              <a:defRPr lang="en-US" sz="1400" spc="30" baseline="0" dirty="0" smtClean="0"/>
            </a:lvl3pPr>
            <a:lvl4pPr>
              <a:defRPr lang="en-US" sz="1400" spc="30" baseline="0" dirty="0" smtClean="0"/>
            </a:lvl4pPr>
            <a:lvl5pPr>
              <a:defRPr lang="de-DE" sz="1400" spc="30" baseline="0" dirty="0"/>
            </a:lvl5pPr>
          </a:lstStyle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nl-NL" dirty="0" smtClean="0"/>
              <a:t>Klik om de modelstijlen te bewerken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nl-NL" dirty="0" smtClean="0"/>
              <a:t>Tweede niveau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nl-NL" dirty="0" smtClean="0"/>
              <a:t>Derde niveau</a:t>
            </a:r>
          </a:p>
          <a:p>
            <a:pPr lvl="3">
              <a:lnSpc>
                <a:spcPct val="100000"/>
              </a:lnSpc>
              <a:spcAft>
                <a:spcPts val="1200"/>
              </a:spcAft>
            </a:pPr>
            <a:r>
              <a:rPr lang="nl-NL" dirty="0" smtClean="0"/>
              <a:t>Vierde niveau</a:t>
            </a:r>
          </a:p>
          <a:p>
            <a:pPr lvl="4">
              <a:lnSpc>
                <a:spcPct val="100000"/>
              </a:lnSpc>
              <a:spcAft>
                <a:spcPts val="1200"/>
              </a:spcAft>
            </a:pPr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090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 dirty="0" smtClean="0">
                <a:solidFill>
                  <a:schemeClr val="tx2"/>
                </a:solidFill>
              </a:rPr>
              <a:t>Zorg ervoor dat de titel uit 1 regel bestaat.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6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cya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 dirty="0" smtClean="0">
                <a:solidFill>
                  <a:schemeClr val="tx2"/>
                </a:solidFill>
              </a:rPr>
              <a:t>Zorg ervoor dat de titel uit 1 regel bestaat.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4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015"/>
            <a:ext cx="9144000" cy="1154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-1341339" y="341041"/>
            <a:ext cx="1215752" cy="5676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noProof="0" dirty="0" smtClean="0">
                <a:solidFill>
                  <a:schemeClr val="tx2"/>
                </a:solidFill>
              </a:rPr>
              <a:t>Zorg ervoor dat de titel uit 1 regel bestaat.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-1341339" y="6005583"/>
            <a:ext cx="1215752" cy="8077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noProof="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het tekstvak niet over de witruimte en het logo geplaatst wordt. 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0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eldvullende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44BC-D23E-4643-98F2-CB87C1AD4759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015"/>
            <a:ext cx="9144000" cy="1154430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-1341339" y="1196752"/>
            <a:ext cx="1215752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Zorg ervoor dat de foto groot genoeg is i.v.m. de kwaliteit. Oordeel zelf of de kwaliteit van de foto voldoende is.</a:t>
            </a:r>
            <a:endParaRPr lang="nl-NL" sz="800" noProof="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-1353426" y="404664"/>
            <a:ext cx="1215752" cy="656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Houd er rekening mee dat de foto automatisch wordt geschaald op 4:3.</a:t>
            </a:r>
            <a:endParaRPr lang="nl-NL" sz="8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3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2006"/>
            <a:ext cx="9144000" cy="1714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000" y="5284800"/>
            <a:ext cx="7848000" cy="673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spc="1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dirty="0" smtClean="0"/>
              <a:t>Klik om de modelstijlen te bewerken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3124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000" y="324000"/>
            <a:ext cx="7848000" cy="673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spc="1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dirty="0" smtClean="0"/>
              <a:t>Klik om de modelstijlen te bewerken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654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388800" y="925200"/>
            <a:ext cx="8280000" cy="5040000"/>
          </a:xfrm>
        </p:spPr>
        <p:txBody>
          <a:bodyPr/>
          <a:lstStyle/>
          <a:p>
            <a:r>
              <a:rPr lang="nl-NL" noProof="0" dirty="0" smtClean="0"/>
              <a:t>Klik op het pictogram als u een grafiek wilt toevoegen</a:t>
            </a:r>
            <a:endParaRPr lang="nl-NL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328"/>
            <a:ext cx="9144000" cy="11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9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vakk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045"/>
            <a:ext cx="9144000" cy="9144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396000" y="925200"/>
            <a:ext cx="4032000" cy="5040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quarter" idx="14"/>
          </p:nvPr>
        </p:nvSpPr>
        <p:spPr>
          <a:xfrm>
            <a:off x="4636800" y="925200"/>
            <a:ext cx="4032000" cy="5040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64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306000"/>
            <a:ext cx="8280000" cy="58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 dirty="0" smtClean="0"/>
              <a:t>Klik om de stijl te bewerken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054800"/>
            <a:ext cx="828000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 smtClean="0"/>
              <a:t>Klik om de modelstijlen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000" y="6054540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F48D44BC-D23E-4643-98F2-CB87C1AD4759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0258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8" r:id="rId4"/>
    <p:sldLayoutId id="2147483660" r:id="rId5"/>
    <p:sldLayoutId id="2147483657" r:id="rId6"/>
    <p:sldLayoutId id="2147483666" r:id="rId7"/>
    <p:sldLayoutId id="2147483664" r:id="rId8"/>
    <p:sldLayoutId id="2147483652" r:id="rId9"/>
    <p:sldLayoutId id="2147483665" r:id="rId10"/>
    <p:sldLayoutId id="2147483670" r:id="rId11"/>
    <p:sldLayoutId id="2147483671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spc="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Tx/>
        <a:buNone/>
        <a:defRPr sz="2000" kern="1200" spc="10" baseline="0">
          <a:solidFill>
            <a:schemeClr val="bg1"/>
          </a:solidFill>
          <a:latin typeface="+mn-lt"/>
          <a:ea typeface="+mn-ea"/>
          <a:cs typeface="+mn-cs"/>
        </a:defRPr>
      </a:lvl1pPr>
      <a:lvl2pPr marL="378000" indent="-3780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Clr>
          <a:schemeClr val="accent2"/>
        </a:buClr>
        <a:buSzPct val="80000"/>
        <a:buFont typeface="Wingdings" pitchFamily="2" charset="2"/>
        <a:buChar char="n"/>
        <a:defRPr sz="2000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669600" indent="-2448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800" kern="1200" spc="20" baseline="0">
          <a:solidFill>
            <a:schemeClr val="bg1"/>
          </a:solidFill>
          <a:latin typeface="+mn-lt"/>
          <a:ea typeface="+mn-ea"/>
          <a:cs typeface="+mn-cs"/>
        </a:defRPr>
      </a:lvl3pPr>
      <a:lvl4pPr marL="669600" indent="-2448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800" kern="1200" spc="20" baseline="0">
          <a:solidFill>
            <a:schemeClr val="bg1"/>
          </a:solidFill>
          <a:latin typeface="+mn-lt"/>
          <a:ea typeface="+mn-ea"/>
          <a:cs typeface="+mn-cs"/>
        </a:defRPr>
      </a:lvl4pPr>
      <a:lvl5pPr marL="669600" indent="-2448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Clr>
          <a:schemeClr val="bg1"/>
        </a:buClr>
        <a:buSzPct val="57000"/>
        <a:buFont typeface="Wingdings" pitchFamily="2" charset="2"/>
        <a:buChar char="n"/>
        <a:defRPr sz="1800" kern="1200" spc="2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OSO op </a:t>
            </a:r>
            <a:r>
              <a:rPr lang="nl-NL" dirty="0" smtClean="0"/>
              <a:t>Edukoppeling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Uitgangspunten proefopstelling, ervaringen OSO’15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0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OSO’15 bevindingen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Specificaties en eisen</a:t>
            </a:r>
          </a:p>
          <a:p>
            <a:r>
              <a:rPr lang="nl-NL" dirty="0"/>
              <a:t>	</a:t>
            </a:r>
            <a:r>
              <a:rPr lang="nl-NL" dirty="0" smtClean="0"/>
              <a:t>- hoog niveau leidt tot implementatie verschillen</a:t>
            </a:r>
          </a:p>
          <a:p>
            <a:r>
              <a:rPr lang="nl-NL" dirty="0"/>
              <a:t>	</a:t>
            </a:r>
            <a:r>
              <a:rPr lang="nl-NL" dirty="0" smtClean="0"/>
              <a:t>- TLS 1.2 ondersteunen </a:t>
            </a:r>
            <a:r>
              <a:rPr lang="nl-NL" dirty="0" err="1" smtClean="0"/>
              <a:t>vs</a:t>
            </a:r>
            <a:r>
              <a:rPr lang="nl-NL" dirty="0" smtClean="0"/>
              <a:t> afdwingen</a:t>
            </a:r>
          </a:p>
          <a:p>
            <a:r>
              <a:rPr lang="nl-NL" dirty="0"/>
              <a:t>	</a:t>
            </a:r>
            <a:r>
              <a:rPr lang="nl-NL" dirty="0" smtClean="0"/>
              <a:t>- SNI</a:t>
            </a:r>
          </a:p>
          <a:p>
            <a:r>
              <a:rPr lang="nl-NL" dirty="0" smtClean="0"/>
              <a:t>Serverpark leveranciers</a:t>
            </a:r>
          </a:p>
          <a:p>
            <a:r>
              <a:rPr lang="nl-NL" dirty="0"/>
              <a:t>	</a:t>
            </a:r>
            <a:r>
              <a:rPr lang="nl-NL" dirty="0" smtClean="0"/>
              <a:t>- veelal ‘echte’ servers met meerdere applicaties</a:t>
            </a:r>
          </a:p>
          <a:p>
            <a:r>
              <a:rPr lang="nl-NL" dirty="0"/>
              <a:t>	</a:t>
            </a:r>
            <a:r>
              <a:rPr lang="nl-NL" dirty="0" smtClean="0"/>
              <a:t>- (nog) geen virtualisatie</a:t>
            </a:r>
          </a:p>
          <a:p>
            <a:r>
              <a:rPr lang="nl-NL" dirty="0"/>
              <a:t>	- </a:t>
            </a:r>
            <a:r>
              <a:rPr lang="nl-NL" dirty="0" smtClean="0"/>
              <a:t>maakt beveiligingsmaatregelen onmogelijk/duur</a:t>
            </a:r>
          </a:p>
          <a:p>
            <a:r>
              <a:rPr lang="nl-NL" dirty="0" smtClean="0"/>
              <a:t>Communicatie</a:t>
            </a:r>
          </a:p>
          <a:p>
            <a:r>
              <a:rPr lang="nl-NL" dirty="0"/>
              <a:t>	</a:t>
            </a:r>
            <a:r>
              <a:rPr lang="nl-NL" dirty="0" smtClean="0"/>
              <a:t>- zorg voor juiste mensen aan tafel</a:t>
            </a:r>
          </a:p>
          <a:p>
            <a:r>
              <a:rPr lang="nl-NL" dirty="0"/>
              <a:t>	</a:t>
            </a:r>
            <a:r>
              <a:rPr lang="nl-NL" dirty="0" smtClean="0"/>
              <a:t>- </a:t>
            </a:r>
            <a:r>
              <a:rPr lang="nl-NL" dirty="0"/>
              <a:t>wanneer welke </a:t>
            </a:r>
            <a:r>
              <a:rPr lang="nl-NL" dirty="0" smtClean="0"/>
              <a:t>maatregel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069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Overwegingen voor </a:t>
            </a:r>
            <a:r>
              <a:rPr lang="nl-NL" dirty="0" smtClean="0"/>
              <a:t>Edukoppeling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Specificeer tot in detail:</a:t>
            </a:r>
          </a:p>
          <a:p>
            <a:r>
              <a:rPr lang="nl-NL" dirty="0"/>
              <a:t>	</a:t>
            </a:r>
            <a:r>
              <a:rPr lang="nl-NL" dirty="0" smtClean="0"/>
              <a:t>- SNI aan/uit</a:t>
            </a:r>
          </a:p>
          <a:p>
            <a:r>
              <a:rPr lang="nl-NL" dirty="0"/>
              <a:t>	</a:t>
            </a:r>
            <a:r>
              <a:rPr lang="nl-NL" dirty="0" smtClean="0"/>
              <a:t>- TLS 1.2 verplicht</a:t>
            </a:r>
          </a:p>
          <a:p>
            <a:r>
              <a:rPr lang="nl-NL" dirty="0"/>
              <a:t>	</a:t>
            </a:r>
            <a:r>
              <a:rPr lang="nl-NL" dirty="0" smtClean="0"/>
              <a:t>- poortnummers (666…)</a:t>
            </a:r>
          </a:p>
          <a:p>
            <a:r>
              <a:rPr lang="nl-NL" dirty="0" smtClean="0"/>
              <a:t>Geef aan in welk geval welk </a:t>
            </a:r>
            <a:r>
              <a:rPr lang="nl-NL" dirty="0" err="1" smtClean="0"/>
              <a:t>nivo</a:t>
            </a:r>
            <a:r>
              <a:rPr lang="nl-NL" dirty="0" smtClean="0"/>
              <a:t> beveiliging nodig is:</a:t>
            </a:r>
          </a:p>
          <a:p>
            <a:r>
              <a:rPr lang="nl-NL" dirty="0"/>
              <a:t>	</a:t>
            </a:r>
            <a:r>
              <a:rPr lang="nl-NL" dirty="0" smtClean="0"/>
              <a:t>- Wanneer welk profiel?</a:t>
            </a:r>
          </a:p>
          <a:p>
            <a:r>
              <a:rPr lang="nl-NL" dirty="0" smtClean="0"/>
              <a:t>Gedeelde </a:t>
            </a:r>
            <a:r>
              <a:rPr lang="nl-NL" dirty="0" err="1" smtClean="0"/>
              <a:t>pki</a:t>
            </a:r>
            <a:r>
              <a:rPr lang="nl-NL" dirty="0" smtClean="0"/>
              <a:t> infrastructuur:</a:t>
            </a:r>
          </a:p>
          <a:p>
            <a:r>
              <a:rPr lang="nl-NL" dirty="0"/>
              <a:t>	</a:t>
            </a:r>
            <a:r>
              <a:rPr lang="nl-NL" dirty="0" smtClean="0"/>
              <a:t>- Voorwaarde, maar </a:t>
            </a:r>
            <a:r>
              <a:rPr lang="nl-NL" smtClean="0"/>
              <a:t>duidelijkheid nodig…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7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Bedankt voor uw aandacht!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dirty="0" smtClean="0"/>
              <a:t>Kennisnet.nl</a:t>
            </a:r>
          </a:p>
          <a:p>
            <a:pPr lvl="1" indent="0">
              <a:buNone/>
            </a:pPr>
            <a:r>
              <a:rPr lang="nl-NL" b="1" dirty="0" smtClean="0"/>
              <a:t>twitter:</a:t>
            </a:r>
            <a:r>
              <a:rPr lang="nl-NL" dirty="0" smtClean="0"/>
              <a:t>	@</a:t>
            </a:r>
            <a:r>
              <a:rPr lang="nl-NL" dirty="0" err="1" smtClean="0"/>
              <a:t>kennisnet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2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Proefopstelling </a:t>
            </a:r>
            <a:r>
              <a:rPr lang="nl-NL" dirty="0" smtClean="0"/>
              <a:t>Edukoppeling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Doel: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Impact bepalen toepassen </a:t>
            </a:r>
            <a:r>
              <a:rPr lang="nl-NL" dirty="0" smtClean="0"/>
              <a:t>Edukoppeling </a:t>
            </a:r>
            <a:r>
              <a:rPr lang="nl-NL" dirty="0" smtClean="0"/>
              <a:t>binnen OSO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 smtClean="0"/>
              <a:t>Uitgangspunten: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Beheerlast scholen terug dringen -&gt; minder certificaten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Beveiligingsniveau handhaven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Standaardisatie waar mogelijk</a:t>
            </a:r>
          </a:p>
          <a:p>
            <a:pPr marL="342900" indent="-342900">
              <a:buFontTx/>
              <a:buChar char="-"/>
            </a:pPr>
            <a:endParaRPr lang="nl-NL" dirty="0"/>
          </a:p>
          <a:p>
            <a:r>
              <a:rPr lang="nl-NL" dirty="0" smtClean="0"/>
              <a:t>Uitvoering: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Aparte instantie van Traffic Center (TC)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Twee ‘test </a:t>
            </a:r>
            <a:r>
              <a:rPr lang="nl-NL" dirty="0" err="1" smtClean="0"/>
              <a:t>LASsen</a:t>
            </a:r>
            <a:r>
              <a:rPr lang="nl-NL" dirty="0" smtClean="0"/>
              <a:t>’ (.Net en Java)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Twee </a:t>
            </a:r>
            <a:r>
              <a:rPr lang="nl-NL" dirty="0" err="1" smtClean="0"/>
              <a:t>EduKoppeling</a:t>
            </a:r>
            <a:r>
              <a:rPr lang="nl-NL" dirty="0" smtClean="0"/>
              <a:t> profielen implementeren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67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OSO ’16 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Jaarlijkse ontwikkel cyclus: december </a:t>
            </a:r>
            <a:r>
              <a:rPr lang="nl-NL" dirty="0" err="1" smtClean="0"/>
              <a:t>specs</a:t>
            </a:r>
            <a:r>
              <a:rPr lang="nl-NL" dirty="0" smtClean="0"/>
              <a:t>, -juni implementatie, augustus/september invoering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Specificatie/Programma van Eisen OSO’16 moet december gereed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OSO </a:t>
            </a:r>
            <a:r>
              <a:rPr lang="nl-NL" dirty="0" err="1" smtClean="0"/>
              <a:t>pki</a:t>
            </a:r>
            <a:r>
              <a:rPr lang="nl-NL" dirty="0" smtClean="0"/>
              <a:t> certificaten verlopen voorjaar ‘17</a:t>
            </a:r>
          </a:p>
          <a:p>
            <a:endParaRPr lang="nl-NL" dirty="0" smtClean="0"/>
          </a:p>
          <a:p>
            <a:r>
              <a:rPr lang="nl-NL" dirty="0" smtClean="0"/>
              <a:t>Programma van eisen ‘16 bepaalt: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Toepassing </a:t>
            </a:r>
            <a:r>
              <a:rPr lang="nl-NL" dirty="0" smtClean="0"/>
              <a:t>Edukoppeling</a:t>
            </a:r>
            <a:endParaRPr lang="nl-NL" dirty="0" smtClean="0"/>
          </a:p>
          <a:p>
            <a:pPr marL="342900" indent="-342900">
              <a:buFontTx/>
              <a:buChar char="-"/>
            </a:pPr>
            <a:r>
              <a:rPr lang="nl-NL" dirty="0" smtClean="0"/>
              <a:t>Keuze school en/of SAAS certificaten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Keuze eigen uitrol of DUO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985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OSO proefopstelling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smtClean="0"/>
              <a:t>2 </a:t>
            </a:r>
            <a:r>
              <a:rPr lang="nl-NL" dirty="0" smtClean="0"/>
              <a:t>Edukoppeling </a:t>
            </a:r>
            <a:r>
              <a:rPr lang="nl-NL" dirty="0" smtClean="0"/>
              <a:t>Profielen: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SAAS certificaat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SAAS én/of school certificaat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57709"/>
            <a:ext cx="6339159" cy="393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2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OSO’15 inrichting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WUS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Certificaat per Aanleverpunt AP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Bevat BRIN(4) + 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Adressering in bericht (BRIN(4))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 smtClean="0"/>
              <a:t>TLS 1.2 </a:t>
            </a:r>
            <a:r>
              <a:rPr lang="nl-NL" sz="1800" b="1" dirty="0" smtClean="0"/>
              <a:t>eis </a:t>
            </a:r>
            <a:r>
              <a:rPr lang="nl-NL" sz="1800" dirty="0" smtClean="0"/>
              <a:t>m2m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grpSp>
        <p:nvGrpSpPr>
          <p:cNvPr id="2" name="Groep 1"/>
          <p:cNvGrpSpPr/>
          <p:nvPr/>
        </p:nvGrpSpPr>
        <p:grpSpPr>
          <a:xfrm>
            <a:off x="188176" y="3356992"/>
            <a:ext cx="8848319" cy="2448272"/>
            <a:chOff x="188176" y="3501008"/>
            <a:chExt cx="8848319" cy="2448272"/>
          </a:xfrm>
        </p:grpSpPr>
        <p:sp>
          <p:nvSpPr>
            <p:cNvPr id="6" name="Rechthoek 5"/>
            <p:cNvSpPr/>
            <p:nvPr/>
          </p:nvSpPr>
          <p:spPr>
            <a:xfrm>
              <a:off x="611560" y="3501008"/>
              <a:ext cx="1800200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LAS-</a:t>
              </a:r>
            </a:p>
            <a:p>
              <a:pPr algn="ctr"/>
              <a:r>
                <a:rPr lang="en-US" dirty="0" err="1" smtClean="0"/>
                <a:t>leverancier</a:t>
              </a:r>
              <a:endParaRPr lang="nl-NL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4499992" y="3501008"/>
              <a:ext cx="1800200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LAS-</a:t>
              </a:r>
              <a:r>
                <a:rPr lang="en-US" dirty="0" err="1" smtClean="0"/>
                <a:t>leverancier</a:t>
              </a:r>
              <a:endParaRPr lang="en-US" dirty="0" smtClean="0"/>
            </a:p>
          </p:txBody>
        </p:sp>
        <p:sp>
          <p:nvSpPr>
            <p:cNvPr id="8" name="Rechthoek 7"/>
            <p:cNvSpPr/>
            <p:nvPr/>
          </p:nvSpPr>
          <p:spPr>
            <a:xfrm>
              <a:off x="6985782" y="3501008"/>
              <a:ext cx="1800200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School</a:t>
              </a:r>
              <a:endParaRPr lang="nl-NL" dirty="0"/>
            </a:p>
          </p:txBody>
        </p:sp>
        <p:cxnSp>
          <p:nvCxnSpPr>
            <p:cNvPr id="9" name="Rechte verbindingslijn 8"/>
            <p:cNvCxnSpPr>
              <a:stCxn id="6" idx="3"/>
              <a:endCxn id="7" idx="1"/>
            </p:cNvCxnSpPr>
            <p:nvPr/>
          </p:nvCxnSpPr>
          <p:spPr>
            <a:xfrm>
              <a:off x="2411760" y="4077072"/>
              <a:ext cx="20882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>
              <a:stCxn id="7" idx="3"/>
              <a:endCxn id="8" idx="1"/>
            </p:cNvCxnSpPr>
            <p:nvPr/>
          </p:nvCxnSpPr>
          <p:spPr>
            <a:xfrm>
              <a:off x="6300192" y="4077072"/>
              <a:ext cx="68559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troomdiagram: Document 10"/>
            <p:cNvSpPr/>
            <p:nvPr/>
          </p:nvSpPr>
          <p:spPr>
            <a:xfrm>
              <a:off x="6863203" y="4322156"/>
              <a:ext cx="504056" cy="504056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AP1</a:t>
              </a:r>
              <a:endParaRPr lang="en-US" sz="1600" dirty="0" smtClean="0"/>
            </a:p>
          </p:txBody>
        </p:sp>
        <p:sp>
          <p:nvSpPr>
            <p:cNvPr id="12" name="Gekromde PIJL-OMLAAG 11"/>
            <p:cNvSpPr/>
            <p:nvPr/>
          </p:nvSpPr>
          <p:spPr>
            <a:xfrm rot="10800000">
              <a:off x="4733259" y="4679792"/>
              <a:ext cx="3237681" cy="333384"/>
            </a:xfrm>
            <a:prstGeom prst="curvedDownArrow">
              <a:avLst>
                <a:gd name="adj1" fmla="val 69946"/>
                <a:gd name="adj2" fmla="val 127834"/>
                <a:gd name="adj3" fmla="val 1372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3" name="7-punts ster 20"/>
            <p:cNvSpPr/>
            <p:nvPr/>
          </p:nvSpPr>
          <p:spPr>
            <a:xfrm>
              <a:off x="7200292" y="4600841"/>
              <a:ext cx="252028" cy="216024"/>
            </a:xfrm>
            <a:prstGeom prst="star7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Stroomdiagram: Document 13"/>
            <p:cNvSpPr/>
            <p:nvPr/>
          </p:nvSpPr>
          <p:spPr>
            <a:xfrm>
              <a:off x="7633854" y="4293096"/>
              <a:ext cx="504056" cy="504056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AP2</a:t>
              </a:r>
              <a:endParaRPr lang="en-US" sz="2000" dirty="0" smtClean="0"/>
            </a:p>
          </p:txBody>
        </p:sp>
        <p:sp>
          <p:nvSpPr>
            <p:cNvPr id="15" name="7-punts ster 22"/>
            <p:cNvSpPr/>
            <p:nvPr/>
          </p:nvSpPr>
          <p:spPr>
            <a:xfrm>
              <a:off x="7970943" y="4571781"/>
              <a:ext cx="252028" cy="216024"/>
            </a:xfrm>
            <a:prstGeom prst="star7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Stroomdiagram: Document 15"/>
            <p:cNvSpPr/>
            <p:nvPr/>
          </p:nvSpPr>
          <p:spPr>
            <a:xfrm>
              <a:off x="8375371" y="4293096"/>
              <a:ext cx="504056" cy="504056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AP3</a:t>
              </a:r>
              <a:endParaRPr lang="en-US" sz="2000" dirty="0" smtClean="0"/>
            </a:p>
          </p:txBody>
        </p:sp>
        <p:sp>
          <p:nvSpPr>
            <p:cNvPr id="17" name="7-punts ster 28"/>
            <p:cNvSpPr/>
            <p:nvPr/>
          </p:nvSpPr>
          <p:spPr>
            <a:xfrm>
              <a:off x="8712460" y="4571781"/>
              <a:ext cx="252028" cy="216024"/>
            </a:xfrm>
            <a:prstGeom prst="star7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8" name="Afgeronde rechthoek 17"/>
            <p:cNvSpPr/>
            <p:nvPr/>
          </p:nvSpPr>
          <p:spPr>
            <a:xfrm>
              <a:off x="188176" y="5157192"/>
              <a:ext cx="8848319" cy="792088"/>
            </a:xfrm>
            <a:prstGeom prst="roundRect">
              <a:avLst>
                <a:gd name="adj" fmla="val 733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290123" y="5229200"/>
              <a:ext cx="8674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Toelichting</a:t>
              </a:r>
              <a:r>
                <a:rPr lang="en-US" sz="1400" dirty="0"/>
                <a:t>: </a:t>
              </a:r>
              <a:r>
                <a:rPr lang="en-US" sz="1400" dirty="0" err="1"/>
                <a:t>Een</a:t>
              </a:r>
              <a:r>
                <a:rPr lang="en-US" sz="1400" dirty="0"/>
                <a:t> </a:t>
              </a:r>
              <a:r>
                <a:rPr lang="en-US" sz="1400" dirty="0" err="1"/>
                <a:t>leverancier</a:t>
              </a:r>
              <a:r>
                <a:rPr lang="en-US" sz="1400" dirty="0"/>
                <a:t> </a:t>
              </a:r>
              <a:r>
                <a:rPr lang="en-US" sz="1400" dirty="0" err="1"/>
                <a:t>kan</a:t>
              </a:r>
              <a:r>
                <a:rPr lang="en-US" sz="1400" dirty="0"/>
                <a:t> op basis van </a:t>
              </a:r>
              <a:r>
                <a:rPr lang="en-US" sz="1400" dirty="0" err="1"/>
                <a:t>certificaten</a:t>
              </a:r>
              <a:r>
                <a:rPr lang="en-US" sz="1400" dirty="0"/>
                <a:t> van de school per </a:t>
              </a:r>
              <a:r>
                <a:rPr lang="en-US" sz="1400" dirty="0" err="1"/>
                <a:t>toepassing</a:t>
              </a:r>
              <a:r>
                <a:rPr lang="en-US" sz="1400" dirty="0"/>
                <a:t> </a:t>
              </a:r>
              <a:r>
                <a:rPr lang="en-US" sz="1400" dirty="0" err="1"/>
                <a:t>namens</a:t>
              </a:r>
              <a:r>
                <a:rPr lang="en-US" sz="1400" dirty="0"/>
                <a:t> </a:t>
              </a:r>
              <a:r>
                <a:rPr lang="en-US" sz="1400" dirty="0" err="1"/>
                <a:t>een</a:t>
              </a:r>
              <a:r>
                <a:rPr lang="en-US" sz="1400" dirty="0"/>
                <a:t> school </a:t>
              </a:r>
              <a:r>
                <a:rPr lang="en-US" sz="1400" dirty="0" err="1"/>
                <a:t>uitwisselen</a:t>
              </a:r>
              <a:r>
                <a:rPr lang="en-US" sz="1400" dirty="0"/>
                <a:t>. De school </a:t>
              </a:r>
              <a:r>
                <a:rPr lang="en-US" sz="1400" dirty="0" err="1"/>
                <a:t>moet</a:t>
              </a:r>
              <a:r>
                <a:rPr lang="en-US" sz="1400" dirty="0"/>
                <a:t> per </a:t>
              </a:r>
              <a:r>
                <a:rPr lang="en-US" sz="1400" dirty="0" err="1"/>
                <a:t>toepassing</a:t>
              </a:r>
              <a:r>
                <a:rPr lang="en-US" sz="1400" dirty="0"/>
                <a:t> </a:t>
              </a:r>
              <a:r>
                <a:rPr lang="en-US" sz="1400" dirty="0" err="1"/>
                <a:t>certificaten</a:t>
              </a:r>
              <a:r>
                <a:rPr lang="en-US" sz="1400" dirty="0"/>
                <a:t> </a:t>
              </a:r>
              <a:r>
                <a:rPr lang="en-US" sz="1400" dirty="0" err="1"/>
                <a:t>bij</a:t>
              </a:r>
              <a:r>
                <a:rPr lang="en-US" sz="1400" dirty="0"/>
                <a:t> de LAS-</a:t>
              </a:r>
              <a:r>
                <a:rPr lang="en-US" sz="1400" dirty="0" err="1"/>
                <a:t>leverancier</a:t>
              </a:r>
              <a:r>
                <a:rPr lang="en-US" sz="1400" dirty="0"/>
                <a:t> </a:t>
              </a:r>
              <a:r>
                <a:rPr lang="en-US" sz="1400" dirty="0" err="1"/>
                <a:t>importeren</a:t>
              </a:r>
              <a:r>
                <a:rPr lang="en-US" sz="1400" dirty="0"/>
                <a:t> </a:t>
              </a:r>
              <a:endParaRPr lang="nl-NL" sz="1400" dirty="0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3203848" y="371703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m2m</a:t>
              </a:r>
              <a:endParaRPr lang="nl-NL" dirty="0"/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6372200" y="370774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m2h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08813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Edukoppeling </a:t>
            </a:r>
            <a:r>
              <a:rPr lang="nl-NL" dirty="0" smtClean="0"/>
              <a:t>variant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SAAS certificaat </a:t>
            </a:r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Bevat 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School heeft geen certificaat</a:t>
            </a:r>
            <a:endParaRPr lang="nl-NL" dirty="0"/>
          </a:p>
        </p:txBody>
      </p:sp>
      <p:grpSp>
        <p:nvGrpSpPr>
          <p:cNvPr id="18" name="Groep 17"/>
          <p:cNvGrpSpPr/>
          <p:nvPr/>
        </p:nvGrpSpPr>
        <p:grpSpPr>
          <a:xfrm>
            <a:off x="188176" y="2857196"/>
            <a:ext cx="8848319" cy="2948068"/>
            <a:chOff x="188176" y="912980"/>
            <a:chExt cx="8848319" cy="2948068"/>
          </a:xfrm>
        </p:grpSpPr>
        <p:sp>
          <p:nvSpPr>
            <p:cNvPr id="4" name="Rechthoek 3"/>
            <p:cNvSpPr/>
            <p:nvPr/>
          </p:nvSpPr>
          <p:spPr>
            <a:xfrm>
              <a:off x="4499992" y="1412776"/>
              <a:ext cx="1800200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LAS-</a:t>
              </a:r>
              <a:r>
                <a:rPr lang="en-US" dirty="0" err="1" smtClean="0"/>
                <a:t>leverancier</a:t>
              </a:r>
              <a:endParaRPr lang="en-US" dirty="0" smtClean="0"/>
            </a:p>
            <a:p>
              <a:pPr algn="ctr"/>
              <a:r>
                <a:rPr lang="en-US" dirty="0" smtClean="0"/>
                <a:t>(cloud)</a:t>
              </a:r>
              <a:endParaRPr lang="nl-NL" dirty="0"/>
            </a:p>
          </p:txBody>
        </p:sp>
        <p:sp>
          <p:nvSpPr>
            <p:cNvPr id="5" name="Stroomdiagram: Document 4"/>
            <p:cNvSpPr/>
            <p:nvPr/>
          </p:nvSpPr>
          <p:spPr>
            <a:xfrm>
              <a:off x="4355976" y="2240868"/>
              <a:ext cx="589117" cy="504056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id-L</a:t>
              </a:r>
              <a:endParaRPr lang="nl-NL" dirty="0"/>
            </a:p>
          </p:txBody>
        </p:sp>
        <p:sp>
          <p:nvSpPr>
            <p:cNvPr id="6" name="7-punts ster 12"/>
            <p:cNvSpPr/>
            <p:nvPr/>
          </p:nvSpPr>
          <p:spPr>
            <a:xfrm>
              <a:off x="4801078" y="2519553"/>
              <a:ext cx="252028" cy="216024"/>
            </a:xfrm>
            <a:prstGeom prst="star7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611560" y="1412776"/>
              <a:ext cx="1800200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Partij</a:t>
              </a:r>
              <a:r>
                <a:rPr lang="en-US" dirty="0" smtClean="0"/>
                <a:t> x</a:t>
              </a:r>
              <a:endParaRPr lang="nl-NL" dirty="0"/>
            </a:p>
          </p:txBody>
        </p:sp>
        <p:sp>
          <p:nvSpPr>
            <p:cNvPr id="8" name="Rechthoek 7"/>
            <p:cNvSpPr/>
            <p:nvPr/>
          </p:nvSpPr>
          <p:spPr>
            <a:xfrm>
              <a:off x="7020272" y="1412776"/>
              <a:ext cx="1800200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School</a:t>
              </a:r>
              <a:endParaRPr lang="nl-NL" dirty="0"/>
            </a:p>
          </p:txBody>
        </p:sp>
        <p:cxnSp>
          <p:nvCxnSpPr>
            <p:cNvPr id="9" name="Rechte verbindingslijn 8"/>
            <p:cNvCxnSpPr>
              <a:stCxn id="7" idx="3"/>
              <a:endCxn id="4" idx="1"/>
            </p:cNvCxnSpPr>
            <p:nvPr/>
          </p:nvCxnSpPr>
          <p:spPr>
            <a:xfrm>
              <a:off x="2411760" y="1988840"/>
              <a:ext cx="20882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Rechte verbindingslijn 9"/>
            <p:cNvCxnSpPr>
              <a:stCxn id="4" idx="3"/>
              <a:endCxn id="8" idx="1"/>
            </p:cNvCxnSpPr>
            <p:nvPr/>
          </p:nvCxnSpPr>
          <p:spPr>
            <a:xfrm>
              <a:off x="6300192" y="198884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fgeronde rechthoek 10"/>
            <p:cNvSpPr/>
            <p:nvPr/>
          </p:nvSpPr>
          <p:spPr>
            <a:xfrm>
              <a:off x="188176" y="3068960"/>
              <a:ext cx="8848319" cy="792088"/>
            </a:xfrm>
            <a:prstGeom prst="roundRect">
              <a:avLst>
                <a:gd name="adj" fmla="val 733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258803" y="3184369"/>
              <a:ext cx="8194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Toelichting</a:t>
              </a:r>
              <a:r>
                <a:rPr lang="en-US" sz="1400" dirty="0" smtClean="0"/>
                <a:t>: De </a:t>
              </a:r>
              <a:r>
                <a:rPr lang="en-US" sz="1400" dirty="0" err="1" smtClean="0"/>
                <a:t>leverancier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kan</a:t>
              </a:r>
              <a:r>
                <a:rPr lang="en-US" sz="1400" dirty="0"/>
                <a:t> op basis van </a:t>
              </a:r>
              <a:r>
                <a:rPr lang="en-US" sz="1400" dirty="0" err="1"/>
                <a:t>zijn</a:t>
              </a:r>
              <a:r>
                <a:rPr lang="en-US" sz="1400" dirty="0"/>
                <a:t> </a:t>
              </a:r>
              <a:r>
                <a:rPr lang="en-US" sz="1400" dirty="0" err="1"/>
                <a:t>eigen</a:t>
              </a:r>
              <a:r>
                <a:rPr lang="en-US" sz="1400" dirty="0"/>
                <a:t> </a:t>
              </a:r>
              <a:r>
                <a:rPr lang="en-US" sz="1400" dirty="0" err="1" smtClean="0"/>
                <a:t>certificaat</a:t>
              </a:r>
              <a:r>
                <a:rPr lang="en-US" sz="1400" dirty="0" smtClean="0"/>
                <a:t> </a:t>
              </a:r>
              <a:r>
                <a:rPr lang="en-US" sz="1400" dirty="0" err="1"/>
                <a:t>voor</a:t>
              </a:r>
              <a:r>
                <a:rPr lang="en-US" sz="1400" dirty="0"/>
                <a:t> </a:t>
              </a:r>
              <a:r>
                <a:rPr lang="en-US" sz="1400" dirty="0" err="1"/>
                <a:t>meerdere</a:t>
              </a:r>
              <a:r>
                <a:rPr lang="en-US" sz="1400" dirty="0"/>
                <a:t> </a:t>
              </a:r>
              <a:r>
                <a:rPr lang="en-US" sz="1400" dirty="0" err="1"/>
                <a:t>toepassingen</a:t>
              </a:r>
              <a:r>
                <a:rPr lang="en-US" sz="1400" dirty="0"/>
                <a:t> </a:t>
              </a:r>
              <a:r>
                <a:rPr lang="en-US" sz="1400" dirty="0" err="1" smtClean="0"/>
                <a:t>uitwisselen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namens</a:t>
              </a:r>
              <a:r>
                <a:rPr lang="en-US" sz="1400" dirty="0" smtClean="0"/>
                <a:t> de school. De school </a:t>
              </a:r>
              <a:r>
                <a:rPr lang="en-US" sz="1400" dirty="0" err="1" smtClean="0"/>
                <a:t>hoeft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geen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certificaat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aan</a:t>
              </a:r>
              <a:r>
                <a:rPr lang="en-US" sz="1400" dirty="0" smtClean="0"/>
                <a:t> de </a:t>
              </a:r>
              <a:r>
                <a:rPr lang="en-US" sz="1400" dirty="0" err="1" smtClean="0"/>
                <a:t>leverancier</a:t>
              </a:r>
              <a:r>
                <a:rPr lang="en-US" sz="1400" dirty="0" smtClean="0"/>
                <a:t> door </a:t>
              </a:r>
              <a:r>
                <a:rPr lang="en-US" sz="1400" dirty="0" err="1" smtClean="0"/>
                <a:t>te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geven</a:t>
              </a:r>
              <a:r>
                <a:rPr lang="en-US" sz="1400" dirty="0" smtClean="0"/>
                <a:t>.</a:t>
              </a:r>
              <a:endParaRPr lang="nl-NL" sz="1400" dirty="0"/>
            </a:p>
          </p:txBody>
        </p:sp>
        <p:sp>
          <p:nvSpPr>
            <p:cNvPr id="13" name="Rechteraccolade 12"/>
            <p:cNvSpPr/>
            <p:nvPr/>
          </p:nvSpPr>
          <p:spPr>
            <a:xfrm rot="16200000">
              <a:off x="6540746" y="1077266"/>
              <a:ext cx="238974" cy="43204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5796136" y="912980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/>
                <a:t>certificeringsschema</a:t>
              </a:r>
              <a:endParaRPr lang="nl-NL" sz="1100" b="1" dirty="0"/>
            </a:p>
          </p:txBody>
        </p:sp>
        <p:sp>
          <p:nvSpPr>
            <p:cNvPr id="15" name="Tekstvak 14"/>
            <p:cNvSpPr txBox="1"/>
            <p:nvPr/>
          </p:nvSpPr>
          <p:spPr>
            <a:xfrm>
              <a:off x="3203848" y="162880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m2m</a:t>
              </a:r>
              <a:endParaRPr lang="nl-NL" dirty="0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6372200" y="161950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m2h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68863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Edukoppeling </a:t>
            </a:r>
            <a:r>
              <a:rPr lang="nl-NL" dirty="0" smtClean="0"/>
              <a:t>variant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SAAS </a:t>
            </a:r>
            <a:r>
              <a:rPr lang="nl-NL" dirty="0" smtClean="0"/>
              <a:t>heeft certificaat </a:t>
            </a:r>
            <a:endParaRPr lang="nl-NL" dirty="0"/>
          </a:p>
          <a:p>
            <a:pPr marL="720900" lvl="1" indent="-342900">
              <a:buFont typeface="Arial" panose="020B0604020202020204" pitchFamily="34" charset="0"/>
              <a:buChar char="•"/>
            </a:pPr>
            <a:r>
              <a:rPr lang="nl-NL" dirty="0"/>
              <a:t>Bevat OIN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Signing</a:t>
            </a:r>
            <a:r>
              <a:rPr lang="nl-NL" dirty="0" smtClean="0"/>
              <a:t> met SAAS of schoolcertificaat</a:t>
            </a:r>
          </a:p>
          <a:p>
            <a:pPr lvl="1" indent="0">
              <a:buNone/>
            </a:pPr>
            <a:endParaRPr lang="nl-NL" dirty="0"/>
          </a:p>
          <a:p>
            <a:endParaRPr lang="nl-NL" dirty="0"/>
          </a:p>
        </p:txBody>
      </p:sp>
      <p:grpSp>
        <p:nvGrpSpPr>
          <p:cNvPr id="21" name="Groep 20"/>
          <p:cNvGrpSpPr/>
          <p:nvPr/>
        </p:nvGrpSpPr>
        <p:grpSpPr>
          <a:xfrm>
            <a:off x="188176" y="3356992"/>
            <a:ext cx="8848319" cy="2448272"/>
            <a:chOff x="188176" y="1412776"/>
            <a:chExt cx="8848319" cy="2448272"/>
          </a:xfrm>
        </p:grpSpPr>
        <p:sp>
          <p:nvSpPr>
            <p:cNvPr id="4" name="Gekromde PIJL-OMLAAG 3"/>
            <p:cNvSpPr/>
            <p:nvPr/>
          </p:nvSpPr>
          <p:spPr>
            <a:xfrm rot="10800000">
              <a:off x="5148061" y="2591560"/>
              <a:ext cx="1505642" cy="333384"/>
            </a:xfrm>
            <a:prstGeom prst="curvedDownArrow">
              <a:avLst>
                <a:gd name="adj1" fmla="val 69946"/>
                <a:gd name="adj2" fmla="val 127834"/>
                <a:gd name="adj3" fmla="val 13729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5" name="Rechthoek 4"/>
            <p:cNvSpPr/>
            <p:nvPr/>
          </p:nvSpPr>
          <p:spPr>
            <a:xfrm>
              <a:off x="4499992" y="1412776"/>
              <a:ext cx="1800200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LAS-</a:t>
              </a:r>
              <a:r>
                <a:rPr lang="en-US" dirty="0" err="1" smtClean="0"/>
                <a:t>leverancier</a:t>
              </a:r>
              <a:endParaRPr lang="en-US" dirty="0" smtClean="0"/>
            </a:p>
            <a:p>
              <a:pPr algn="ctr"/>
              <a:r>
                <a:rPr lang="en-US" dirty="0" smtClean="0"/>
                <a:t>(cloud)</a:t>
              </a:r>
              <a:endParaRPr lang="nl-NL" dirty="0"/>
            </a:p>
          </p:txBody>
        </p:sp>
        <p:sp>
          <p:nvSpPr>
            <p:cNvPr id="6" name="Rechthoek 5"/>
            <p:cNvSpPr/>
            <p:nvPr/>
          </p:nvSpPr>
          <p:spPr>
            <a:xfrm>
              <a:off x="611560" y="1412776"/>
              <a:ext cx="1800200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Partij</a:t>
              </a:r>
              <a:r>
                <a:rPr lang="en-US" dirty="0" smtClean="0"/>
                <a:t> x</a:t>
              </a:r>
              <a:endParaRPr lang="nl-NL" dirty="0"/>
            </a:p>
          </p:txBody>
        </p:sp>
        <p:sp>
          <p:nvSpPr>
            <p:cNvPr id="7" name="Rechthoek 6"/>
            <p:cNvSpPr/>
            <p:nvPr/>
          </p:nvSpPr>
          <p:spPr>
            <a:xfrm>
              <a:off x="7020272" y="1412776"/>
              <a:ext cx="1800200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School</a:t>
              </a:r>
              <a:endParaRPr lang="nl-NL" dirty="0"/>
            </a:p>
          </p:txBody>
        </p:sp>
        <p:cxnSp>
          <p:nvCxnSpPr>
            <p:cNvPr id="8" name="Rechte verbindingslijn 7"/>
            <p:cNvCxnSpPr>
              <a:stCxn id="6" idx="3"/>
              <a:endCxn id="5" idx="1"/>
            </p:cNvCxnSpPr>
            <p:nvPr/>
          </p:nvCxnSpPr>
          <p:spPr>
            <a:xfrm>
              <a:off x="2411760" y="1988840"/>
              <a:ext cx="208823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echte verbindingslijn 8"/>
            <p:cNvCxnSpPr>
              <a:stCxn id="5" idx="3"/>
              <a:endCxn id="7" idx="1"/>
            </p:cNvCxnSpPr>
            <p:nvPr/>
          </p:nvCxnSpPr>
          <p:spPr>
            <a:xfrm>
              <a:off x="6300192" y="1988840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troomdiagram: Document 10"/>
            <p:cNvSpPr/>
            <p:nvPr/>
          </p:nvSpPr>
          <p:spPr>
            <a:xfrm>
              <a:off x="4355976" y="2312876"/>
              <a:ext cx="589117" cy="504056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id-L</a:t>
              </a:r>
              <a:endParaRPr lang="nl-NL" sz="1600" dirty="0"/>
            </a:p>
          </p:txBody>
        </p:sp>
        <p:sp>
          <p:nvSpPr>
            <p:cNvPr id="12" name="7-punts ster 19"/>
            <p:cNvSpPr/>
            <p:nvPr/>
          </p:nvSpPr>
          <p:spPr>
            <a:xfrm>
              <a:off x="4801078" y="2591561"/>
              <a:ext cx="252028" cy="216024"/>
            </a:xfrm>
            <a:prstGeom prst="star7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Stroomdiagram: Document 12"/>
            <p:cNvSpPr/>
            <p:nvPr/>
          </p:nvSpPr>
          <p:spPr>
            <a:xfrm>
              <a:off x="6359146" y="2424822"/>
              <a:ext cx="589117" cy="504056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id-S</a:t>
              </a:r>
              <a:endParaRPr lang="nl-NL" sz="1600" dirty="0"/>
            </a:p>
          </p:txBody>
        </p:sp>
        <p:sp>
          <p:nvSpPr>
            <p:cNvPr id="14" name="7-punts ster 21"/>
            <p:cNvSpPr/>
            <p:nvPr/>
          </p:nvSpPr>
          <p:spPr>
            <a:xfrm>
              <a:off x="6804248" y="2703507"/>
              <a:ext cx="252028" cy="216024"/>
            </a:xfrm>
            <a:prstGeom prst="star7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Picture 2" descr="C:\Users\plas01\AppData\Local\Microsoft\Windows\Temporary Internet Files\Content.IE5\L7D2Q12F\key-icon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29117">
              <a:off x="6520884" y="1884714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Afgeronde rechthoek 15"/>
            <p:cNvSpPr/>
            <p:nvPr/>
          </p:nvSpPr>
          <p:spPr>
            <a:xfrm>
              <a:off x="188176" y="3068960"/>
              <a:ext cx="8848319" cy="792088"/>
            </a:xfrm>
            <a:prstGeom prst="roundRect">
              <a:avLst>
                <a:gd name="adj" fmla="val 733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7" name="Tekstvak 16"/>
            <p:cNvSpPr txBox="1"/>
            <p:nvPr/>
          </p:nvSpPr>
          <p:spPr>
            <a:xfrm>
              <a:off x="3203848" y="1628800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m2m</a:t>
              </a:r>
              <a:endParaRPr lang="nl-NL" dirty="0"/>
            </a:p>
          </p:txBody>
        </p:sp>
        <p:sp>
          <p:nvSpPr>
            <p:cNvPr id="18" name="Tekstvak 17"/>
            <p:cNvSpPr txBox="1"/>
            <p:nvPr/>
          </p:nvSpPr>
          <p:spPr>
            <a:xfrm>
              <a:off x="6372200" y="161950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m2h</a:t>
              </a:r>
              <a:endParaRPr lang="nl-NL" dirty="0"/>
            </a:p>
          </p:txBody>
        </p:sp>
        <p:sp>
          <p:nvSpPr>
            <p:cNvPr id="19" name="Rechteraccolade 18"/>
            <p:cNvSpPr/>
            <p:nvPr/>
          </p:nvSpPr>
          <p:spPr>
            <a:xfrm rot="5400000">
              <a:off x="6540746" y="2013370"/>
              <a:ext cx="238974" cy="43204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258803" y="3184369"/>
              <a:ext cx="81943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Toelichting</a:t>
              </a:r>
              <a:r>
                <a:rPr lang="en-US" sz="1400" dirty="0" smtClean="0"/>
                <a:t>: De </a:t>
              </a:r>
              <a:r>
                <a:rPr lang="en-US" sz="1400" dirty="0" err="1" smtClean="0"/>
                <a:t>leverancier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kan</a:t>
              </a:r>
              <a:r>
                <a:rPr lang="en-US" sz="1400" dirty="0"/>
                <a:t> op basis van </a:t>
              </a:r>
              <a:r>
                <a:rPr lang="en-US" sz="1400" dirty="0" err="1"/>
                <a:t>zijn</a:t>
              </a:r>
              <a:r>
                <a:rPr lang="en-US" sz="1400" dirty="0"/>
                <a:t> </a:t>
              </a:r>
              <a:r>
                <a:rPr lang="en-US" sz="1400" dirty="0" err="1"/>
                <a:t>eigen</a:t>
              </a:r>
              <a:r>
                <a:rPr lang="en-US" sz="1400" dirty="0"/>
                <a:t> </a:t>
              </a:r>
              <a:r>
                <a:rPr lang="en-US" sz="1400" dirty="0" err="1" smtClean="0"/>
                <a:t>certificaat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dat</a:t>
              </a:r>
              <a:r>
                <a:rPr lang="en-US" sz="1400" dirty="0" smtClean="0"/>
                <a:t> van de school </a:t>
              </a:r>
              <a:r>
                <a:rPr lang="en-US" sz="1400" dirty="0" err="1" smtClean="0"/>
                <a:t>voor</a:t>
              </a:r>
              <a:r>
                <a:rPr lang="en-US" sz="1400" dirty="0" smtClean="0"/>
                <a:t> </a:t>
              </a:r>
              <a:r>
                <a:rPr lang="en-US" sz="1400" dirty="0" err="1"/>
                <a:t>meerdere</a:t>
              </a:r>
              <a:r>
                <a:rPr lang="en-US" sz="1400" dirty="0"/>
                <a:t> </a:t>
              </a:r>
              <a:r>
                <a:rPr lang="en-US" sz="1400" dirty="0" err="1"/>
                <a:t>toepassingen</a:t>
              </a:r>
              <a:r>
                <a:rPr lang="en-US" sz="1400" dirty="0"/>
                <a:t> </a:t>
              </a:r>
              <a:r>
                <a:rPr lang="en-US" sz="1400" dirty="0" err="1" smtClean="0"/>
                <a:t>uitwisselen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namens</a:t>
              </a:r>
              <a:r>
                <a:rPr lang="en-US" sz="1400" dirty="0" smtClean="0"/>
                <a:t> de school. </a:t>
              </a:r>
              <a:endParaRPr lang="nl-NL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482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Proefopstelling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smtClean="0"/>
              <a:t>Edukoppeling </a:t>
            </a:r>
            <a:r>
              <a:rPr lang="nl-NL" dirty="0" smtClean="0"/>
              <a:t>aanpassingen in OSO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Adressering (van bericht naar WS-</a:t>
            </a:r>
            <a:r>
              <a:rPr lang="nl-NL" dirty="0" err="1" smtClean="0"/>
              <a:t>adressing</a:t>
            </a:r>
            <a:r>
              <a:rPr lang="nl-NL" dirty="0" smtClean="0"/>
              <a:t>)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Gebruik en inhoud certificaten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Applicaties en/of leveranciers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Compatibiliteit van platforms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.Net en Java implementatie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Bron- en doel- testschool</a:t>
            </a:r>
          </a:p>
          <a:p>
            <a:endParaRPr lang="nl-NL" dirty="0"/>
          </a:p>
          <a:p>
            <a:pPr marL="342900" indent="-342900">
              <a:buFontTx/>
              <a:buChar char="-"/>
            </a:pPr>
            <a:r>
              <a:rPr lang="nl-NL" dirty="0" smtClean="0"/>
              <a:t>Resultaten: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Rapportage over impact en (on)mogelijkheden EK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Open source code implementaties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9880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Proefopstelling 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Vier(?) sprints van drie weken: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Sprint 1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Inrichten omgeving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(Her)ontwerp OSO 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Java TC en Testschool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Sprint 2</a:t>
            </a:r>
          </a:p>
          <a:p>
            <a:pPr marL="720900" lvl="1" indent="-342900">
              <a:buFontTx/>
              <a:buChar char="-"/>
            </a:pPr>
            <a:r>
              <a:rPr lang="nl-NL" dirty="0" err="1" smtClean="0"/>
              <a:t>Signing</a:t>
            </a:r>
            <a:r>
              <a:rPr lang="nl-NL" dirty="0" smtClean="0"/>
              <a:t> (in Java)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Testschool (.Net)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Sprint 3</a:t>
            </a:r>
          </a:p>
          <a:p>
            <a:pPr marL="720900" lvl="1" indent="-342900">
              <a:buFontTx/>
              <a:buChar char="-"/>
            </a:pPr>
            <a:r>
              <a:rPr lang="nl-NL" dirty="0" smtClean="0"/>
              <a:t>Keuze variant?</a:t>
            </a:r>
          </a:p>
          <a:p>
            <a:pPr marL="720900" lvl="1" indent="-342900">
              <a:buFontTx/>
              <a:buChar char="-"/>
            </a:pPr>
            <a:endParaRPr lang="nl-NL" dirty="0"/>
          </a:p>
          <a:p>
            <a:r>
              <a:rPr lang="nl-NL" dirty="0" smtClean="0"/>
              <a:t>Graag snel duidelijkheid over school en/of SAAS certificaten!</a:t>
            </a:r>
          </a:p>
          <a:p>
            <a:r>
              <a:rPr lang="nl-NL" dirty="0" smtClean="0"/>
              <a:t>(eind oktober?)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89068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ennisnet">
      <a:dk1>
        <a:srgbClr val="000000"/>
      </a:dk1>
      <a:lt1>
        <a:sysClr val="window" lastClr="FFFFFF"/>
      </a:lt1>
      <a:dk2>
        <a:srgbClr val="2E3192"/>
      </a:dk2>
      <a:lt2>
        <a:srgbClr val="7567AD"/>
      </a:lt2>
      <a:accent1>
        <a:srgbClr val="2E3192"/>
      </a:accent1>
      <a:accent2>
        <a:srgbClr val="00AEEF"/>
      </a:accent2>
      <a:accent3>
        <a:srgbClr val="E6E6E6"/>
      </a:accent3>
      <a:accent4>
        <a:srgbClr val="72BE44"/>
      </a:accent4>
      <a:accent5>
        <a:srgbClr val="FF7021"/>
      </a:accent5>
      <a:accent6>
        <a:srgbClr val="FFCB4E"/>
      </a:accent6>
      <a:hlink>
        <a:srgbClr val="2E3192"/>
      </a:hlink>
      <a:folHlink>
        <a:srgbClr val="2E3192"/>
      </a:folHlink>
    </a:clrScheme>
    <a:fontScheme name="Kennis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Kennisnet</Template>
  <TotalTime>890</TotalTime>
  <Words>395</Words>
  <Application>Microsoft Office PowerPoint</Application>
  <PresentationFormat>Diavoorstelling (4:3)</PresentationFormat>
  <Paragraphs>128</Paragraphs>
  <Slides>12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OSO op Edukoppeling</vt:lpstr>
      <vt:lpstr>Proefopstelling Edukoppeling</vt:lpstr>
      <vt:lpstr>OSO ’16 aandachtspunten</vt:lpstr>
      <vt:lpstr>OSO proefopstelling</vt:lpstr>
      <vt:lpstr>OSO’15 inrichting</vt:lpstr>
      <vt:lpstr>Edukoppeling variant 1</vt:lpstr>
      <vt:lpstr>Edukoppeling variant 2</vt:lpstr>
      <vt:lpstr>Proefopstelling </vt:lpstr>
      <vt:lpstr>Proefopstelling planning</vt:lpstr>
      <vt:lpstr>OSO’15 bevindingen</vt:lpstr>
      <vt:lpstr>Overwegingen voor Edukoppeling</vt:lpstr>
      <vt:lpstr>Bedankt voor uw aandacht!</vt:lpstr>
    </vt:vector>
  </TitlesOfParts>
  <Company>Stichting Kennisnet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 op EduKoppeling</dc:title>
  <dc:creator>Arjan van Krimpen</dc:creator>
  <cp:lastModifiedBy>Brian Dommisse</cp:lastModifiedBy>
  <cp:revision>30</cp:revision>
  <dcterms:created xsi:type="dcterms:W3CDTF">2015-09-04T05:56:50Z</dcterms:created>
  <dcterms:modified xsi:type="dcterms:W3CDTF">2015-09-15T14:46:45Z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Kennisnet</vt:lpwstr>
  </property>
  <property fmtid="{D5CDD505-2E9C-101B-9397-08002B2CF9AE}" pid="3" name="do_Language">
    <vt:lpwstr>1043</vt:lpwstr>
  </property>
</Properties>
</file>