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53" r:id="rId3"/>
    <p:sldId id="355" r:id="rId4"/>
    <p:sldId id="350" r:id="rId5"/>
    <p:sldId id="345" r:id="rId6"/>
    <p:sldId id="344" r:id="rId7"/>
    <p:sldId id="343" r:id="rId8"/>
    <p:sldId id="346" r:id="rId9"/>
    <p:sldId id="347" r:id="rId10"/>
    <p:sldId id="354" r:id="rId11"/>
    <p:sldId id="351" r:id="rId12"/>
    <p:sldId id="352" r:id="rId13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A67E"/>
    <a:srgbClr val="0C8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84724" autoAdjust="0"/>
  </p:normalViewPr>
  <p:slideViewPr>
    <p:cSldViewPr>
      <p:cViewPr>
        <p:scale>
          <a:sx n="75" d="100"/>
          <a:sy n="75" d="100"/>
        </p:scale>
        <p:origin x="-486" y="-72"/>
      </p:cViewPr>
      <p:guideLst>
        <p:guide orient="horz" pos="57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1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9CBBC-DC09-47FD-B522-E440532D34E6}" type="datetimeFigureOut">
              <a:rPr lang="nl-NL" smtClean="0"/>
              <a:t>15-1-2015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10A85-94A9-4E0B-B02E-3DE6FAEC32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07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05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Vanuit</a:t>
            </a:r>
            <a:r>
              <a:rPr lang="en-US" baseline="0" dirty="0" smtClean="0"/>
              <a:t> ROSA 4 </a:t>
            </a:r>
            <a:r>
              <a:rPr lang="en-US" baseline="0" dirty="0" err="1" smtClean="0"/>
              <a:t>thema’s</a:t>
            </a:r>
            <a:endParaRPr lang="en-US" baseline="0" dirty="0" smtClean="0"/>
          </a:p>
          <a:p>
            <a:r>
              <a:rPr lang="en-US" baseline="0" dirty="0" smtClean="0"/>
              <a:t>Die over </a:t>
            </a:r>
            <a:r>
              <a:rPr lang="en-US" baseline="0" dirty="0" err="1" smtClean="0"/>
              <a:t>alle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contexten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heenkijken</a:t>
            </a:r>
            <a:endParaRPr lang="en-US" baseline="0" dirty="0" smtClean="0"/>
          </a:p>
          <a:p>
            <a:r>
              <a:rPr lang="en-US" baseline="0" dirty="0" smtClean="0"/>
              <a:t>Per </a:t>
            </a:r>
            <a:r>
              <a:rPr lang="en-US" baseline="0" dirty="0" err="1" smtClean="0"/>
              <a:t>thema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‘</a:t>
            </a:r>
            <a:r>
              <a:rPr lang="en-US" baseline="0" dirty="0" err="1" smtClean="0"/>
              <a:t>hoeder</a:t>
            </a:r>
            <a:r>
              <a:rPr lang="en-US" baseline="0" dirty="0" smtClean="0"/>
              <a:t>’,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verbindingsofficier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Die </a:t>
            </a:r>
            <a:r>
              <a:rPr lang="en-US" baseline="0" dirty="0" err="1" smtClean="0"/>
              <a:t>stelt</a:t>
            </a:r>
            <a:r>
              <a:rPr lang="en-US" baseline="0" dirty="0" smtClean="0"/>
              <a:t> roadmap op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doorontwikkeling</a:t>
            </a:r>
            <a:r>
              <a:rPr lang="en-US" baseline="0" dirty="0" smtClean="0"/>
              <a:t>, is </a:t>
            </a:r>
            <a:r>
              <a:rPr lang="en-US" baseline="0" dirty="0" err="1" smtClean="0"/>
              <a:t>sparringpartner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processen</a:t>
            </a:r>
            <a:r>
              <a:rPr lang="en-US" baseline="0" dirty="0" smtClean="0"/>
              <a:t> / </a:t>
            </a:r>
            <a:r>
              <a:rPr lang="en-US" baseline="0" dirty="0" err="1" smtClean="0"/>
              <a:t>contexten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aanspreken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discussie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aangaan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Governance ROSA: </a:t>
            </a:r>
            <a:r>
              <a:rPr lang="en-US" baseline="0" dirty="0" err="1" smtClean="0"/>
              <a:t>eigenaarschap</a:t>
            </a:r>
            <a:r>
              <a:rPr lang="en-US" baseline="0" dirty="0" smtClean="0"/>
              <a:t>; </a:t>
            </a:r>
            <a:r>
              <a:rPr lang="en-US" baseline="0" dirty="0" err="1" smtClean="0"/>
              <a:t>beheer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doorontwikkeling</a:t>
            </a:r>
            <a:r>
              <a:rPr lang="en-US" baseline="0" dirty="0" smtClean="0"/>
              <a:t> maar </a:t>
            </a:r>
            <a:r>
              <a:rPr lang="en-US" baseline="0" dirty="0" err="1" smtClean="0"/>
              <a:t>vooral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</a:t>
            </a:r>
            <a:r>
              <a:rPr lang="en-US" baseline="0" dirty="0" smtClean="0"/>
              <a:t>. 2015 nog SION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79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(op dezelfde manier data opslaan in </a:t>
            </a:r>
            <a:r>
              <a:rPr lang="nl-NL" dirty="0" err="1" smtClean="0"/>
              <a:t>Cris</a:t>
            </a:r>
            <a:r>
              <a:rPr lang="nl-NL" dirty="0" smtClean="0"/>
              <a:t>-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10A85-94A9-4E0B-B02E-3DE6FAEC32F5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99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15-1-2015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verstapserviceonderwijs.nl/over-oso/administratiesystemen-met-oso/" TargetMode="External"/><Relationship Id="rId2" Type="http://schemas.openxmlformats.org/officeDocument/2006/relationships/hyperlink" Target="http://www.overstapserviceonderwijs.nl/over-oso/overzicht-scholen-met-os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standaard.nl/fileadmin/edustandaard/Bestanden/Afspraken/EDEXML/Aanbieden_EDEXML_v2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standaard.nl/standaarden/afspraken/afspraak/uwlr/1.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02991"/>
            <a:ext cx="9144000" cy="1470025"/>
          </a:xfrm>
          <a:solidFill>
            <a:srgbClr val="0FA67E"/>
          </a:solidFill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Jaarplan </a:t>
            </a:r>
            <a:r>
              <a:rPr lang="nl-NL" dirty="0" err="1" smtClean="0">
                <a:solidFill>
                  <a:schemeClr val="bg1"/>
                </a:solidFill>
              </a:rPr>
              <a:t>Edustandaard</a:t>
            </a:r>
            <a:r>
              <a:rPr lang="nl-NL" dirty="0" smtClean="0">
                <a:solidFill>
                  <a:schemeClr val="bg1"/>
                </a:solidFill>
              </a:rPr>
              <a:t> 2015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4079503"/>
            <a:ext cx="5760640" cy="1777752"/>
          </a:xfrm>
          <a:solidFill>
            <a:schemeClr val="bg1">
              <a:lumMod val="85000"/>
            </a:schemeClr>
          </a:solidFill>
        </p:spPr>
        <p:txBody>
          <a:bodyPr anchor="ctr">
            <a:normAutofit fontScale="92500" lnSpcReduction="20000"/>
          </a:bodyPr>
          <a:lstStyle/>
          <a:p>
            <a:r>
              <a:rPr lang="nl-NL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Architectuurraad</a:t>
            </a:r>
          </a:p>
          <a:p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 </a:t>
            </a:r>
            <a:r>
              <a:rPr lang="en-US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januari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2015</a:t>
            </a:r>
            <a:endParaRPr lang="nl-NL" sz="3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nl-NL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Bureau </a:t>
            </a:r>
            <a:r>
              <a:rPr lang="nl-NL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Edustandaard</a:t>
            </a:r>
            <a:r>
              <a:rPr lang="nl-NL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/ Henk Nijstad – Ariane Goossens</a:t>
            </a:r>
            <a:endParaRPr lang="nl-NL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87798"/>
            <a:ext cx="25812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aspensportsflagstaff.com/wp-content/uploads/2014/03/dreamstime_new_burst_5707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157192"/>
            <a:ext cx="1691680" cy="135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447675" algn="l"/>
            <a:r>
              <a:rPr lang="en-US" sz="3600" dirty="0">
                <a:solidFill>
                  <a:schemeClr val="bg1"/>
                </a:solidFill>
              </a:rPr>
              <a:t>De Edustandaard-</a:t>
            </a:r>
            <a:r>
              <a:rPr lang="en-US" sz="3600" dirty="0" err="1">
                <a:solidFill>
                  <a:schemeClr val="bg1"/>
                </a:solidFill>
              </a:rPr>
              <a:t>werkgroepen</a:t>
            </a:r>
            <a:r>
              <a:rPr lang="en-US" sz="3600" dirty="0">
                <a:solidFill>
                  <a:schemeClr val="bg1"/>
                </a:solidFill>
              </a:rPr>
              <a:t> in 2015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Edukoppeling</a:t>
            </a:r>
            <a:endParaRPr lang="en-US" dirty="0" smtClean="0"/>
          </a:p>
          <a:p>
            <a:r>
              <a:rPr lang="en-US" dirty="0" err="1" smtClean="0"/>
              <a:t>Onderwijsbegrippenkader</a:t>
            </a:r>
            <a:endParaRPr lang="en-US" dirty="0" smtClean="0"/>
          </a:p>
          <a:p>
            <a:r>
              <a:rPr lang="en-US" dirty="0" smtClean="0"/>
              <a:t>HODEX</a:t>
            </a:r>
          </a:p>
          <a:p>
            <a:r>
              <a:rPr lang="en-US" dirty="0" smtClean="0"/>
              <a:t>OSO</a:t>
            </a:r>
          </a:p>
          <a:p>
            <a:r>
              <a:rPr lang="en-US" dirty="0" smtClean="0"/>
              <a:t>UWLR</a:t>
            </a:r>
          </a:p>
          <a:p>
            <a:r>
              <a:rPr lang="en-US" dirty="0" err="1" smtClean="0"/>
              <a:t>Expertgroep</a:t>
            </a:r>
            <a:r>
              <a:rPr lang="en-US" dirty="0" smtClean="0"/>
              <a:t> </a:t>
            </a:r>
            <a:r>
              <a:rPr lang="en-US" dirty="0" err="1" smtClean="0"/>
              <a:t>Fijnmazig</a:t>
            </a:r>
            <a:r>
              <a:rPr lang="en-US" dirty="0" smtClean="0"/>
              <a:t> </a:t>
            </a:r>
            <a:r>
              <a:rPr lang="en-US" dirty="0" err="1" smtClean="0"/>
              <a:t>metadateren</a:t>
            </a:r>
            <a:endParaRPr lang="en-US" dirty="0" smtClean="0"/>
          </a:p>
          <a:p>
            <a:r>
              <a:rPr lang="en-US" dirty="0" smtClean="0"/>
              <a:t>Metadata</a:t>
            </a:r>
          </a:p>
          <a:p>
            <a:r>
              <a:rPr lang="en-US" dirty="0" err="1" smtClean="0"/>
              <a:t>Educatieve</a:t>
            </a:r>
            <a:r>
              <a:rPr lang="en-US" dirty="0" smtClean="0"/>
              <a:t> </a:t>
            </a:r>
            <a:r>
              <a:rPr lang="en-US" dirty="0" err="1" smtClean="0"/>
              <a:t>distributie</a:t>
            </a:r>
            <a:r>
              <a:rPr lang="en-US" dirty="0" smtClean="0"/>
              <a:t> &amp; </a:t>
            </a:r>
            <a:r>
              <a:rPr lang="en-US" dirty="0" err="1" smtClean="0"/>
              <a:t>toegang</a:t>
            </a:r>
            <a:endParaRPr lang="en-US" dirty="0" smtClean="0"/>
          </a:p>
          <a:p>
            <a:r>
              <a:rPr lang="en-US" dirty="0" err="1" smtClean="0"/>
              <a:t>Doorstroommonitor</a:t>
            </a:r>
            <a:endParaRPr lang="en-US" dirty="0" smtClean="0"/>
          </a:p>
          <a:p>
            <a:r>
              <a:rPr lang="en-US" dirty="0" err="1"/>
              <a:t>Certificeringsschema</a:t>
            </a:r>
            <a:r>
              <a:rPr lang="en-US" dirty="0"/>
              <a:t> ROSA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426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391" y="1628800"/>
            <a:ext cx="8352928" cy="45259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Open Acces (Onderzoek):</a:t>
            </a:r>
            <a:endParaRPr lang="nl-NL" dirty="0"/>
          </a:p>
          <a:p>
            <a:pPr lvl="1"/>
            <a:r>
              <a:rPr lang="nl-NL" dirty="0" smtClean="0"/>
              <a:t>Standaard </a:t>
            </a:r>
            <a:r>
              <a:rPr lang="nl-NL" dirty="0"/>
              <a:t>NL-</a:t>
            </a:r>
            <a:r>
              <a:rPr lang="nl-NL" dirty="0" err="1"/>
              <a:t>Cerif</a:t>
            </a:r>
            <a:r>
              <a:rPr lang="nl-NL" dirty="0"/>
              <a:t> </a:t>
            </a:r>
            <a:r>
              <a:rPr lang="nl-NL" dirty="0" smtClean="0"/>
              <a:t>eenduidig implementeren;</a:t>
            </a:r>
          </a:p>
          <a:p>
            <a:pPr lvl="1"/>
            <a:r>
              <a:rPr lang="nl-NL" dirty="0" smtClean="0"/>
              <a:t>Inregelen beheer, expertiserol en community;</a:t>
            </a:r>
            <a:endParaRPr lang="nl-NL" dirty="0"/>
          </a:p>
          <a:p>
            <a:pPr lvl="1"/>
            <a:r>
              <a:rPr lang="nl-NL" dirty="0"/>
              <a:t>Afstemming omtrent verschillende </a:t>
            </a:r>
            <a:r>
              <a:rPr lang="nl-NL" dirty="0" err="1"/>
              <a:t>auteursidentifiers</a:t>
            </a:r>
            <a:r>
              <a:rPr lang="nl-NL" dirty="0"/>
              <a:t> als DAI, ISNI en ORCID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Relatie met WG </a:t>
            </a:r>
            <a:r>
              <a:rPr lang="nl-NL" dirty="0" err="1" smtClean="0"/>
              <a:t>Metadata</a:t>
            </a:r>
            <a:r>
              <a:rPr lang="nl-NL" dirty="0" smtClean="0"/>
              <a:t> Onderzoek;</a:t>
            </a:r>
          </a:p>
          <a:p>
            <a:r>
              <a:rPr lang="nl-NL" dirty="0" err="1" smtClean="0"/>
              <a:t>Hodex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Vernieuwing standaard;</a:t>
            </a:r>
          </a:p>
          <a:p>
            <a:r>
              <a:rPr lang="nl-NL" sz="4000" dirty="0" err="1"/>
              <a:t>Coalitions</a:t>
            </a:r>
            <a:r>
              <a:rPr lang="nl-NL" sz="4000" dirty="0"/>
              <a:t> of the </a:t>
            </a:r>
            <a:r>
              <a:rPr lang="nl-NL" sz="4000" dirty="0" err="1"/>
              <a:t>willing</a:t>
            </a:r>
            <a:r>
              <a:rPr lang="nl-NL" sz="4000" dirty="0"/>
              <a:t>:</a:t>
            </a:r>
          </a:p>
          <a:p>
            <a:pPr lvl="1"/>
            <a:r>
              <a:rPr lang="nl-NL" sz="3600" dirty="0"/>
              <a:t>Geformeerd rond 12 ambities vanuit de </a:t>
            </a:r>
            <a:r>
              <a:rPr lang="nl-NL" sz="3600" dirty="0" smtClean="0"/>
              <a:t>i-strategie</a:t>
            </a:r>
            <a:r>
              <a:rPr lang="nl-NL" sz="3600" dirty="0"/>
              <a:t>;</a:t>
            </a:r>
            <a:endParaRPr lang="nl-NL" dirty="0"/>
          </a:p>
          <a:p>
            <a:pPr lvl="1"/>
            <a:endParaRPr lang="en-US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95536" y="404664"/>
            <a:ext cx="8640960" cy="83619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/>
              <a:t>7</a:t>
            </a:r>
            <a:r>
              <a:rPr lang="nl-NL" sz="3600" dirty="0" smtClean="0"/>
              <a:t>. Vanuit Hoger Onderwijs:</a:t>
            </a:r>
            <a:r>
              <a:rPr lang="nl-NL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542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391" y="1628800"/>
            <a:ext cx="8352928" cy="4968552"/>
          </a:xfrm>
        </p:spPr>
        <p:txBody>
          <a:bodyPr>
            <a:normAutofit fontScale="55000" lnSpcReduction="20000"/>
          </a:bodyPr>
          <a:lstStyle/>
          <a:p>
            <a:r>
              <a:rPr lang="nl-NL" sz="3600" dirty="0"/>
              <a:t>Open Onderwijs API:</a:t>
            </a:r>
          </a:p>
          <a:p>
            <a:pPr lvl="1"/>
            <a:r>
              <a:rPr lang="nl-NL" sz="3300" dirty="0"/>
              <a:t>Standaard API </a:t>
            </a:r>
            <a:r>
              <a:rPr lang="nl-NL" sz="3300" dirty="0" smtClean="0"/>
              <a:t>voor </a:t>
            </a:r>
            <a:r>
              <a:rPr lang="nl-NL" sz="3300" dirty="0"/>
              <a:t>het beschikbaar stellen van onderwijs-gerelateerde data, zoals roosters, studievoortgang, etc.</a:t>
            </a:r>
          </a:p>
          <a:p>
            <a:pPr lvl="1"/>
            <a:r>
              <a:rPr lang="nl-NL" sz="3300" dirty="0" smtClean="0"/>
              <a:t>Beheer mogelijk bij ES.</a:t>
            </a:r>
            <a:endParaRPr lang="nl-NL" sz="3300" dirty="0"/>
          </a:p>
          <a:p>
            <a:pPr lvl="1"/>
            <a:r>
              <a:rPr lang="nl-NL" sz="3300" dirty="0"/>
              <a:t>Afstemming semantiek KOI, scan op semantiek</a:t>
            </a:r>
          </a:p>
          <a:p>
            <a:r>
              <a:rPr lang="nl-NL" sz="3600" dirty="0" smtClean="0"/>
              <a:t>Open </a:t>
            </a:r>
            <a:r>
              <a:rPr lang="nl-NL" sz="3600" dirty="0"/>
              <a:t>en Online Onderwijs:</a:t>
            </a:r>
          </a:p>
          <a:p>
            <a:pPr lvl="1"/>
            <a:r>
              <a:rPr lang="nl-NL" sz="3300" dirty="0" smtClean="0"/>
              <a:t>Thema’s: </a:t>
            </a:r>
            <a:r>
              <a:rPr lang="nl-NL" sz="3300" dirty="0" err="1" smtClean="0"/>
              <a:t>learning</a:t>
            </a:r>
            <a:r>
              <a:rPr lang="nl-NL" sz="3300" dirty="0" smtClean="0"/>
              <a:t> </a:t>
            </a:r>
            <a:r>
              <a:rPr lang="nl-NL" sz="3300" dirty="0" err="1" smtClean="0"/>
              <a:t>analytics</a:t>
            </a:r>
            <a:r>
              <a:rPr lang="nl-NL" sz="3300" dirty="0" smtClean="0"/>
              <a:t>, MOOCS, DLWO, mobiliteit studenten;</a:t>
            </a:r>
          </a:p>
          <a:p>
            <a:pPr lvl="1"/>
            <a:r>
              <a:rPr lang="nl-NL" sz="3300" dirty="0" smtClean="0"/>
              <a:t>Noodzaak interoperabiliteit en standaarden;</a:t>
            </a:r>
          </a:p>
          <a:p>
            <a:pPr lvl="1"/>
            <a:r>
              <a:rPr lang="nl-NL" sz="3300" dirty="0" smtClean="0"/>
              <a:t>Ontwikkelingen </a:t>
            </a:r>
            <a:r>
              <a:rPr lang="nl-NL" sz="3300" dirty="0"/>
              <a:t>volgen en aansluiten waar relevant</a:t>
            </a:r>
            <a:r>
              <a:rPr lang="nl-NL" sz="3300" dirty="0" smtClean="0"/>
              <a:t>.</a:t>
            </a:r>
          </a:p>
          <a:p>
            <a:r>
              <a:rPr lang="nl-NL" sz="3600" dirty="0"/>
              <a:t>HORA:</a:t>
            </a:r>
          </a:p>
          <a:p>
            <a:pPr lvl="1"/>
            <a:r>
              <a:rPr lang="nl-NL" sz="3300" dirty="0"/>
              <a:t>Verder ontwikkelen met als mogelijke onderwerpen: DLWO, beveiliging, identificatie en authenticatie, archivering, research datamanagement, studentmobiliteit, standaarden. </a:t>
            </a:r>
          </a:p>
          <a:p>
            <a:pPr lvl="1"/>
            <a:r>
              <a:rPr lang="nl-NL" sz="3300" dirty="0"/>
              <a:t>Vervolgworkshop HORA organiseren.</a:t>
            </a:r>
          </a:p>
          <a:p>
            <a:pPr lvl="1"/>
            <a:r>
              <a:rPr lang="nl-NL" sz="3300" dirty="0"/>
              <a:t>Gegevenswoordenboek HORA harmoniseren met KOI</a:t>
            </a:r>
          </a:p>
          <a:p>
            <a:pPr lvl="1"/>
            <a:r>
              <a:rPr lang="nl-NL" sz="3300" dirty="0"/>
              <a:t>In kaart brengen overlap en samenhang HORA en </a:t>
            </a:r>
            <a:r>
              <a:rPr lang="nl-NL" sz="3300"/>
              <a:t>ROSA</a:t>
            </a:r>
            <a:r>
              <a:rPr lang="nl-NL" sz="3300" smtClean="0"/>
              <a:t>;</a:t>
            </a:r>
            <a:endParaRPr lang="nl-NL" sz="3300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95536" y="404664"/>
            <a:ext cx="8640960" cy="83619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/>
              <a:t>7</a:t>
            </a:r>
            <a:r>
              <a:rPr lang="nl-NL" sz="3600" dirty="0" smtClean="0"/>
              <a:t>. Vanuit Hoger Onderwijs:</a:t>
            </a:r>
            <a:r>
              <a:rPr lang="nl-NL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311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9992" y="3800797"/>
            <a:ext cx="8229600" cy="3057203"/>
          </a:xfrm>
        </p:spPr>
        <p:txBody>
          <a:bodyPr/>
          <a:lstStyle/>
          <a:p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jaarplan</a:t>
            </a:r>
            <a:r>
              <a:rPr lang="en-US" dirty="0" smtClean="0"/>
              <a:t> is van 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allen</a:t>
            </a:r>
            <a:endParaRPr lang="en-US" dirty="0" smtClean="0"/>
          </a:p>
          <a:p>
            <a:r>
              <a:rPr lang="en-US" dirty="0" err="1" smtClean="0"/>
              <a:t>Wat</a:t>
            </a:r>
            <a:r>
              <a:rPr lang="en-US" dirty="0" smtClean="0"/>
              <a:t> wilt u </a:t>
            </a:r>
            <a:r>
              <a:rPr lang="en-US" dirty="0" err="1" smtClean="0"/>
              <a:t>graag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Edustandaard </a:t>
            </a:r>
            <a:r>
              <a:rPr lang="en-US" dirty="0" err="1" smtClean="0"/>
              <a:t>doet</a:t>
            </a:r>
            <a:r>
              <a:rPr lang="en-US" dirty="0" smtClean="0"/>
              <a:t> (</a:t>
            </a:r>
            <a:r>
              <a:rPr lang="en-US" dirty="0" err="1" smtClean="0"/>
              <a:t>voor</a:t>
            </a:r>
            <a:r>
              <a:rPr lang="en-US" dirty="0" smtClean="0"/>
              <a:t> u) in 2015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ook</a:t>
            </a:r>
            <a:r>
              <a:rPr lang="en-US" dirty="0" smtClean="0"/>
              <a:t>: Edustandaard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inzet</a:t>
            </a:r>
            <a:r>
              <a:rPr lang="en-US" dirty="0" smtClean="0"/>
              <a:t> en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</a:t>
            </a:r>
            <a:r>
              <a:rPr lang="en-US" dirty="0" err="1" smtClean="0"/>
              <a:t>nodig</a:t>
            </a:r>
            <a:r>
              <a:rPr lang="en-US" dirty="0" smtClean="0"/>
              <a:t> in 2015</a:t>
            </a:r>
            <a:endParaRPr lang="nl-NL" dirty="0"/>
          </a:p>
        </p:txBody>
      </p:sp>
      <p:pic>
        <p:nvPicPr>
          <p:cNvPr id="1026" name="Picture 2" descr="http://live.surveyshack.com/Portals/16480/images/How%20to%20Start%20a%20online%20market%20resear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715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98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Overzicht scholen met </a:t>
            </a:r>
            <a:r>
              <a:rPr lang="nl-NL" dirty="0" smtClean="0">
                <a:hlinkClick r:id="rId2"/>
              </a:rPr>
              <a:t>OSO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Administratiesystemen met OSO</a:t>
            </a:r>
            <a:endParaRPr lang="nl-NL" dirty="0" smtClean="0"/>
          </a:p>
          <a:p>
            <a:endParaRPr lang="en-US" dirty="0"/>
          </a:p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>
                <a:hlinkClick r:id="rId4"/>
              </a:rPr>
              <a:t>ander</a:t>
            </a:r>
            <a:r>
              <a:rPr lang="en-US" dirty="0" smtClean="0">
                <a:hlinkClick r:id="rId4"/>
              </a:rPr>
              <a:t> </a:t>
            </a:r>
            <a:r>
              <a:rPr lang="en-US" dirty="0" err="1" smtClean="0">
                <a:hlinkClick r:id="rId4"/>
              </a:rPr>
              <a:t>voorbeeld</a:t>
            </a:r>
            <a:endParaRPr lang="nl-NL" dirty="0" smtClean="0"/>
          </a:p>
          <a:p>
            <a:endParaRPr lang="en-US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88554"/>
            <a:ext cx="8208912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1. Nog meer </a:t>
            </a:r>
            <a:r>
              <a:rPr lang="nl-NL" dirty="0"/>
              <a:t>focus op daadwerkelijk gebruik 		</a:t>
            </a:r>
          </a:p>
        </p:txBody>
      </p:sp>
    </p:spTree>
    <p:extLst>
      <p:ext uri="{BB962C8B-B14F-4D97-AF65-F5344CB8AC3E}">
        <p14:creationId xmlns:p14="http://schemas.microsoft.com/office/powerpoint/2010/main" val="137217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Standaarden</a:t>
            </a:r>
            <a:r>
              <a:rPr lang="en-US" dirty="0" smtClean="0"/>
              <a:t> </a:t>
            </a:r>
            <a:r>
              <a:rPr lang="en-US" dirty="0" err="1" smtClean="0"/>
              <a:t>moeten</a:t>
            </a:r>
            <a:r>
              <a:rPr lang="en-US" dirty="0" smtClean="0"/>
              <a:t> </a:t>
            </a:r>
            <a:r>
              <a:rPr lang="en-US" dirty="0" err="1" smtClean="0"/>
              <a:t>renderen</a:t>
            </a:r>
            <a:r>
              <a:rPr lang="en-US" dirty="0" smtClean="0"/>
              <a:t>;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drijft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de </a:t>
            </a:r>
            <a:r>
              <a:rPr lang="en-US" dirty="0" err="1" smtClean="0"/>
              <a:t>kwaliteit</a:t>
            </a:r>
            <a:r>
              <a:rPr lang="en-US" dirty="0" smtClean="0"/>
              <a:t> </a:t>
            </a:r>
            <a:r>
              <a:rPr lang="en-US" dirty="0" err="1"/>
              <a:t>omhoog</a:t>
            </a:r>
            <a:endParaRPr lang="en-US" dirty="0"/>
          </a:p>
          <a:p>
            <a:r>
              <a:rPr lang="nl-NL" dirty="0" smtClean="0"/>
              <a:t>Inzicht door jaarlijkse monitor ‘onderzoek </a:t>
            </a:r>
            <a:r>
              <a:rPr lang="nl-NL" dirty="0"/>
              <a:t>gebruik keten standaarden en </a:t>
            </a:r>
            <a:r>
              <a:rPr lang="nl-NL" dirty="0" smtClean="0"/>
              <a:t>voorzieningen’</a:t>
            </a:r>
          </a:p>
          <a:p>
            <a:r>
              <a:rPr lang="en-US" dirty="0" err="1" smtClean="0"/>
              <a:t>Transparantie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Daadwerkelijk</a:t>
            </a:r>
            <a:r>
              <a:rPr lang="en-US" dirty="0" smtClean="0"/>
              <a:t> </a:t>
            </a:r>
            <a:r>
              <a:rPr lang="en-US" dirty="0" err="1" smtClean="0"/>
              <a:t>geimplementeerd</a:t>
            </a:r>
            <a:r>
              <a:rPr lang="en-US" dirty="0" smtClean="0"/>
              <a:t> + </a:t>
            </a:r>
            <a:r>
              <a:rPr lang="en-US" dirty="0" err="1" smtClean="0"/>
              <a:t>gebruikt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Allerlei</a:t>
            </a:r>
            <a:r>
              <a:rPr lang="en-US" dirty="0" smtClean="0"/>
              <a:t> </a:t>
            </a:r>
            <a:r>
              <a:rPr lang="en-US" dirty="0" err="1" smtClean="0"/>
              <a:t>instrumenten</a:t>
            </a:r>
            <a:r>
              <a:rPr lang="en-US" dirty="0" smtClean="0"/>
              <a:t> (</a:t>
            </a:r>
            <a:r>
              <a:rPr lang="en-US" dirty="0" err="1" smtClean="0"/>
              <a:t>Implementatieprogramma’s</a:t>
            </a:r>
            <a:r>
              <a:rPr lang="en-US" dirty="0" smtClean="0"/>
              <a:t>, comply or explain, </a:t>
            </a:r>
            <a:r>
              <a:rPr lang="en-US" dirty="0" err="1" smtClean="0"/>
              <a:t>soms</a:t>
            </a:r>
            <a:r>
              <a:rPr lang="en-US" dirty="0" smtClean="0"/>
              <a:t> </a:t>
            </a:r>
            <a:r>
              <a:rPr lang="en-US" dirty="0" err="1" smtClean="0"/>
              <a:t>verplicht</a:t>
            </a:r>
            <a:r>
              <a:rPr lang="en-US" dirty="0" smtClean="0"/>
              <a:t>, …….)</a:t>
            </a:r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88554"/>
            <a:ext cx="8208912" cy="114300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1. Nog meer </a:t>
            </a:r>
            <a:r>
              <a:rPr lang="nl-NL" dirty="0"/>
              <a:t>focus op daadwerkelijk gebruik 		</a:t>
            </a:r>
          </a:p>
        </p:txBody>
      </p:sp>
      <p:sp>
        <p:nvSpPr>
          <p:cNvPr id="2" name="Afgeronde rechthoek 1">
            <a:hlinkClick r:id="rId2"/>
          </p:cNvPr>
          <p:cNvSpPr/>
          <p:nvPr/>
        </p:nvSpPr>
        <p:spPr>
          <a:xfrm>
            <a:off x="7668344" y="4797152"/>
            <a:ext cx="2006969" cy="93610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UWLR-</a:t>
            </a:r>
            <a:r>
              <a:rPr lang="en-US" sz="2000" dirty="0" err="1" smtClean="0"/>
              <a:t>implementatie</a:t>
            </a:r>
            <a:r>
              <a:rPr lang="en-US" sz="2000" dirty="0" smtClean="0"/>
              <a:t> </a:t>
            </a:r>
            <a:r>
              <a:rPr lang="en-US" sz="2000" dirty="0" err="1" smtClean="0"/>
              <a:t>overzicht</a:t>
            </a:r>
            <a:endParaRPr lang="nl-NL" sz="2000" dirty="0"/>
          </a:p>
        </p:txBody>
      </p:sp>
      <p:sp>
        <p:nvSpPr>
          <p:cNvPr id="5" name="Liggende oorkonde 4"/>
          <p:cNvSpPr/>
          <p:nvPr/>
        </p:nvSpPr>
        <p:spPr>
          <a:xfrm>
            <a:off x="1691680" y="6021288"/>
            <a:ext cx="6404083" cy="836712"/>
          </a:xfrm>
          <a:prstGeom prst="horizont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Sturen</a:t>
            </a:r>
            <a:r>
              <a:rPr lang="en-US" sz="4000" dirty="0" smtClean="0"/>
              <a:t> op </a:t>
            </a:r>
            <a:r>
              <a:rPr lang="en-US" sz="4000" dirty="0" err="1" smtClean="0"/>
              <a:t>gebruik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07028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0391" y="1628800"/>
            <a:ext cx="835292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OSO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r>
              <a:rPr lang="en-US" dirty="0" smtClean="0"/>
              <a:t> (releases in </a:t>
            </a:r>
            <a:r>
              <a:rPr lang="en-US" dirty="0" err="1" smtClean="0"/>
              <a:t>april</a:t>
            </a:r>
            <a:r>
              <a:rPr lang="en-US" dirty="0" smtClean="0"/>
              <a:t> en </a:t>
            </a:r>
            <a:r>
              <a:rPr lang="en-US" dirty="0" err="1" smtClean="0"/>
              <a:t>november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iECK</a:t>
            </a:r>
            <a:endParaRPr lang="en-US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95536" y="404664"/>
            <a:ext cx="8640960" cy="83619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 smtClean="0"/>
              <a:t>2. Ontwikkelen in ritme onderwijs</a:t>
            </a:r>
            <a:r>
              <a:rPr lang="nl-NL" sz="3600" dirty="0"/>
              <a:t> </a:t>
            </a:r>
          </a:p>
        </p:txBody>
      </p:sp>
      <p:pic>
        <p:nvPicPr>
          <p:cNvPr id="5" name="Afbeelding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391" y="2780929"/>
            <a:ext cx="5450929" cy="4077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468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1216" y="1556792"/>
            <a:ext cx="8229600" cy="4824536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Uiteindelijk</a:t>
            </a:r>
            <a:r>
              <a:rPr lang="en-US" dirty="0" smtClean="0"/>
              <a:t> </a:t>
            </a:r>
            <a:r>
              <a:rPr lang="en-US" dirty="0" err="1" smtClean="0"/>
              <a:t>dé</a:t>
            </a:r>
            <a:r>
              <a:rPr lang="en-US" dirty="0" smtClean="0"/>
              <a:t> bottleneck in </a:t>
            </a:r>
            <a:r>
              <a:rPr lang="en-US" dirty="0" err="1" smtClean="0"/>
              <a:t>ketens</a:t>
            </a:r>
            <a:endParaRPr lang="en-US" dirty="0" smtClean="0"/>
          </a:p>
          <a:p>
            <a:pPr lvl="1"/>
            <a:r>
              <a:rPr lang="en-US" dirty="0" err="1" smtClean="0"/>
              <a:t>Vgl</a:t>
            </a:r>
            <a:r>
              <a:rPr lang="en-US" dirty="0" smtClean="0"/>
              <a:t>. AP17 van de NORA: ‘</a:t>
            </a:r>
            <a:r>
              <a:rPr lang="en-US" dirty="0" err="1" smtClean="0"/>
              <a:t>gemeenschappelijke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huishouding</a:t>
            </a:r>
            <a:r>
              <a:rPr lang="en-US" dirty="0" smtClean="0"/>
              <a:t>’</a:t>
            </a:r>
          </a:p>
          <a:p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gedaan</a:t>
            </a:r>
            <a:r>
              <a:rPr lang="en-US" dirty="0" smtClean="0"/>
              <a:t> in 2013 / 2014</a:t>
            </a:r>
          </a:p>
          <a:p>
            <a:pPr lvl="1"/>
            <a:r>
              <a:rPr lang="en-US" dirty="0" err="1" smtClean="0"/>
              <a:t>Kernprogramma’s</a:t>
            </a:r>
            <a:r>
              <a:rPr lang="en-US" dirty="0" smtClean="0"/>
              <a:t> SLO / OBK (curriculum)</a:t>
            </a:r>
          </a:p>
          <a:p>
            <a:pPr lvl="1"/>
            <a:r>
              <a:rPr lang="en-US" dirty="0" smtClean="0"/>
              <a:t>KOI-</a:t>
            </a:r>
            <a:r>
              <a:rPr lang="en-US" dirty="0" err="1" smtClean="0"/>
              <a:t>methodiek</a:t>
            </a:r>
            <a:endParaRPr lang="en-US" dirty="0" smtClean="0"/>
          </a:p>
          <a:p>
            <a:pPr lvl="1"/>
            <a:r>
              <a:rPr lang="en-US" dirty="0" err="1" smtClean="0"/>
              <a:t>Modellering</a:t>
            </a:r>
            <a:r>
              <a:rPr lang="en-US" dirty="0" smtClean="0"/>
              <a:t> </a:t>
            </a:r>
            <a:r>
              <a:rPr lang="en-US" dirty="0" err="1" smtClean="0"/>
              <a:t>instellingsidentiteit</a:t>
            </a:r>
            <a:r>
              <a:rPr lang="en-US" dirty="0" smtClean="0"/>
              <a:t> (SION IAA)</a:t>
            </a:r>
          </a:p>
          <a:p>
            <a:pPr lvl="1"/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domeinmodel</a:t>
            </a:r>
            <a:r>
              <a:rPr lang="en-US" dirty="0" smtClean="0"/>
              <a:t> </a:t>
            </a:r>
            <a:r>
              <a:rPr lang="en-US" dirty="0" err="1" smtClean="0"/>
              <a:t>zoals</a:t>
            </a:r>
            <a:r>
              <a:rPr lang="en-US" dirty="0" smtClean="0"/>
              <a:t> </a:t>
            </a:r>
            <a:r>
              <a:rPr lang="en-US" dirty="0" err="1" smtClean="0"/>
              <a:t>T&amp;Examineren</a:t>
            </a:r>
            <a:endParaRPr lang="en-US" dirty="0" smtClean="0"/>
          </a:p>
          <a:p>
            <a:r>
              <a:rPr lang="en-US" dirty="0" err="1" smtClean="0"/>
              <a:t>Volle</a:t>
            </a:r>
            <a:r>
              <a:rPr lang="en-US" dirty="0" smtClean="0"/>
              <a:t> </a:t>
            </a:r>
            <a:r>
              <a:rPr lang="en-US" dirty="0" err="1" smtClean="0"/>
              <a:t>kracht</a:t>
            </a:r>
            <a:r>
              <a:rPr lang="en-US" dirty="0" smtClean="0"/>
              <a:t> </a:t>
            </a:r>
            <a:r>
              <a:rPr lang="en-US" dirty="0" err="1" smtClean="0"/>
              <a:t>vooruit</a:t>
            </a:r>
            <a:r>
              <a:rPr lang="en-US" dirty="0" smtClean="0"/>
              <a:t> in 2015</a:t>
            </a:r>
          </a:p>
          <a:p>
            <a:pPr lvl="1"/>
            <a:r>
              <a:rPr lang="en-US" dirty="0" err="1" smtClean="0"/>
              <a:t>Investeren</a:t>
            </a:r>
            <a:r>
              <a:rPr lang="en-US" dirty="0" smtClean="0"/>
              <a:t> in </a:t>
            </a:r>
            <a:r>
              <a:rPr lang="en-US" dirty="0" err="1" smtClean="0"/>
              <a:t>domeinmodel</a:t>
            </a:r>
            <a:r>
              <a:rPr lang="en-US" dirty="0" smtClean="0"/>
              <a:t> (</a:t>
            </a:r>
            <a:r>
              <a:rPr lang="en-US" dirty="0" err="1" smtClean="0"/>
              <a:t>oa</a:t>
            </a:r>
            <a:r>
              <a:rPr lang="en-US" dirty="0" smtClean="0"/>
              <a:t>. </a:t>
            </a:r>
            <a:r>
              <a:rPr lang="en-US" dirty="0" err="1" smtClean="0"/>
              <a:t>Leerlinggegevens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SBB / </a:t>
            </a:r>
            <a:r>
              <a:rPr lang="en-US" dirty="0" err="1" smtClean="0"/>
              <a:t>kwalificatiestructuur</a:t>
            </a:r>
            <a:endParaRPr lang="en-US" dirty="0" smtClean="0"/>
          </a:p>
          <a:p>
            <a:pPr lvl="1"/>
            <a:r>
              <a:rPr lang="en-US" dirty="0" err="1" smtClean="0"/>
              <a:t>Harmoniseren</a:t>
            </a:r>
            <a:r>
              <a:rPr lang="en-US" dirty="0" smtClean="0"/>
              <a:t> </a:t>
            </a:r>
            <a:r>
              <a:rPr lang="en-US" dirty="0" err="1" smtClean="0"/>
              <a:t>Gegevenswoordenboeken</a:t>
            </a:r>
            <a:r>
              <a:rPr lang="en-US" dirty="0" smtClean="0"/>
              <a:t> DUO, HORA, </a:t>
            </a:r>
            <a:r>
              <a:rPr lang="en-US" dirty="0" err="1" smtClean="0"/>
              <a:t>TripleA</a:t>
            </a:r>
            <a:endParaRPr lang="en-US" dirty="0" smtClean="0"/>
          </a:p>
          <a:p>
            <a:pPr lvl="1"/>
            <a:r>
              <a:rPr lang="en-US" dirty="0" err="1" smtClean="0"/>
              <a:t>Koppeling</a:t>
            </a:r>
            <a:r>
              <a:rPr lang="en-US" dirty="0" smtClean="0"/>
              <a:t> met </a:t>
            </a:r>
            <a:r>
              <a:rPr lang="en-US" dirty="0" err="1" smtClean="0"/>
              <a:t>wetgeving</a:t>
            </a:r>
            <a:endParaRPr lang="en-US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251520" y="415628"/>
            <a:ext cx="8777312" cy="83619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 smtClean="0"/>
              <a:t>3. Investeren in </a:t>
            </a:r>
            <a:r>
              <a:rPr lang="nl-NL" sz="3600" dirty="0" err="1" smtClean="0"/>
              <a:t>Onderwijsbrede</a:t>
            </a:r>
            <a:r>
              <a:rPr lang="nl-NL" sz="3600" dirty="0" smtClean="0"/>
              <a:t> semantiek</a:t>
            </a:r>
            <a:r>
              <a:rPr lang="nl-NL" sz="3600" dirty="0"/>
              <a:t> 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409950"/>
            <a:ext cx="731520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69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Breed </a:t>
            </a:r>
            <a:r>
              <a:rPr lang="en-US" dirty="0" err="1" smtClean="0"/>
              <a:t>toepassingsgebied</a:t>
            </a:r>
            <a:r>
              <a:rPr lang="en-US" dirty="0" smtClean="0"/>
              <a:t> </a:t>
            </a:r>
            <a:r>
              <a:rPr lang="en-US" dirty="0" err="1" smtClean="0"/>
              <a:t>voorzien</a:t>
            </a:r>
            <a:r>
              <a:rPr lang="en-US" dirty="0" smtClean="0"/>
              <a:t> (</a:t>
            </a:r>
            <a:r>
              <a:rPr lang="en-US" dirty="0" err="1" smtClean="0"/>
              <a:t>uitwisseling</a:t>
            </a:r>
            <a:r>
              <a:rPr lang="en-US" dirty="0" smtClean="0"/>
              <a:t> BRON, FACET, OSO,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Veilige</a:t>
            </a:r>
            <a:r>
              <a:rPr lang="en-US" dirty="0" smtClean="0"/>
              <a:t> </a:t>
            </a:r>
            <a:r>
              <a:rPr lang="en-US" dirty="0" err="1" smtClean="0"/>
              <a:t>overdracht</a:t>
            </a:r>
            <a:r>
              <a:rPr lang="en-US" dirty="0" smtClean="0"/>
              <a:t> die </a:t>
            </a:r>
            <a:r>
              <a:rPr lang="en-US" dirty="0" err="1" smtClean="0"/>
              <a:t>voldoet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wet,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vanzelfsprekend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endParaRPr lang="en-US" dirty="0" smtClean="0"/>
          </a:p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wil</a:t>
            </a:r>
            <a:r>
              <a:rPr lang="en-US" dirty="0" smtClean="0"/>
              <a:t> Edustandaard </a:t>
            </a:r>
            <a:r>
              <a:rPr lang="en-US" dirty="0" err="1" smtClean="0"/>
              <a:t>spelen</a:t>
            </a:r>
            <a:r>
              <a:rPr lang="en-US" dirty="0" smtClean="0"/>
              <a:t> in governance: </a:t>
            </a:r>
            <a:r>
              <a:rPr lang="en-US" dirty="0" err="1" smtClean="0"/>
              <a:t>alleen</a:t>
            </a:r>
            <a:r>
              <a:rPr lang="en-US" dirty="0" smtClean="0"/>
              <a:t> </a:t>
            </a:r>
            <a:r>
              <a:rPr lang="en-US" dirty="0" err="1" smtClean="0"/>
              <a:t>beheer</a:t>
            </a:r>
            <a:r>
              <a:rPr lang="en-US" dirty="0" smtClean="0"/>
              <a:t> schema? Meer </a:t>
            </a:r>
            <a:r>
              <a:rPr lang="en-US" dirty="0" err="1" smtClean="0"/>
              <a:t>invloed</a:t>
            </a:r>
            <a:r>
              <a:rPr lang="en-US" dirty="0" smtClean="0"/>
              <a:t> / grip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toezichthouder</a:t>
            </a:r>
            <a:r>
              <a:rPr lang="en-US" dirty="0" smtClean="0"/>
              <a:t> ?</a:t>
            </a:r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95536" y="404664"/>
            <a:ext cx="8136904" cy="83619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/>
              <a:t>4</a:t>
            </a:r>
            <a:r>
              <a:rPr lang="nl-NL" sz="3600" dirty="0" smtClean="0"/>
              <a:t>. Certificeringsschema </a:t>
            </a:r>
            <a:r>
              <a:rPr lang="nl-NL" sz="3600" dirty="0" err="1"/>
              <a:t>Edukoppeling</a:t>
            </a:r>
            <a:r>
              <a:rPr lang="nl-NL" sz="3600" dirty="0"/>
              <a:t> </a:t>
            </a:r>
          </a:p>
        </p:txBody>
      </p:sp>
      <p:sp>
        <p:nvSpPr>
          <p:cNvPr id="2" name="Afgeronde rechthoek 1"/>
          <p:cNvSpPr/>
          <p:nvPr/>
        </p:nvSpPr>
        <p:spPr>
          <a:xfrm rot="20821497">
            <a:off x="4962600" y="5259800"/>
            <a:ext cx="410445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Werkgroep</a:t>
            </a:r>
            <a:r>
              <a:rPr lang="en-US" sz="3200" dirty="0" smtClean="0"/>
              <a:t> </a:t>
            </a:r>
            <a:r>
              <a:rPr lang="en-US" sz="3200" dirty="0" err="1" smtClean="0"/>
              <a:t>Certificeringsschema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76367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95536" y="404664"/>
            <a:ext cx="8640960" cy="83619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 smtClean="0"/>
              <a:t>5. ROSA als kapstok voor doorontwikkeling</a:t>
            </a:r>
            <a:r>
              <a:rPr lang="nl-NL" sz="3600" dirty="0"/>
              <a:t> </a:t>
            </a:r>
          </a:p>
        </p:txBody>
      </p:sp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64" y="1467396"/>
            <a:ext cx="8136904" cy="51851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3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525963"/>
          </a:xfrm>
        </p:spPr>
        <p:txBody>
          <a:bodyPr>
            <a:normAutofit/>
          </a:bodyPr>
          <a:lstStyle/>
          <a:p>
            <a:r>
              <a:rPr lang="nl-NL" dirty="0" smtClean="0"/>
              <a:t>Duurzaam </a:t>
            </a:r>
            <a:r>
              <a:rPr lang="nl-NL" dirty="0"/>
              <a:t>IAA-stelsel </a:t>
            </a:r>
            <a:r>
              <a:rPr lang="nl-NL" dirty="0" smtClean="0"/>
              <a:t>Onderwijs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Generieke</a:t>
            </a:r>
            <a:r>
              <a:rPr lang="en-US" dirty="0" smtClean="0"/>
              <a:t>) </a:t>
            </a:r>
            <a:r>
              <a:rPr lang="en-US" dirty="0" err="1" smtClean="0"/>
              <a:t>architectuur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</a:t>
            </a:r>
            <a:r>
              <a:rPr lang="en-US" dirty="0" smtClean="0"/>
              <a:t> </a:t>
            </a:r>
            <a:r>
              <a:rPr lang="en-US" dirty="0" err="1" smtClean="0"/>
              <a:t>toepassing</a:t>
            </a:r>
            <a:r>
              <a:rPr lang="en-US" dirty="0" smtClean="0"/>
              <a:t> in </a:t>
            </a:r>
            <a:r>
              <a:rPr lang="en-US" dirty="0" err="1" smtClean="0"/>
              <a:t>contexten</a:t>
            </a:r>
            <a:r>
              <a:rPr lang="en-US" dirty="0" smtClean="0"/>
              <a:t>/</a:t>
            </a:r>
            <a:r>
              <a:rPr lang="en-US" dirty="0" err="1" smtClean="0"/>
              <a:t>processen</a:t>
            </a:r>
            <a:r>
              <a:rPr lang="en-US" dirty="0" smtClean="0"/>
              <a:t> (</a:t>
            </a:r>
            <a:r>
              <a:rPr lang="en-US" dirty="0" err="1" smtClean="0"/>
              <a:t>bijv</a:t>
            </a:r>
            <a:r>
              <a:rPr lang="en-US" dirty="0" smtClean="0"/>
              <a:t>. </a:t>
            </a:r>
            <a:r>
              <a:rPr lang="en-US" dirty="0" err="1" smtClean="0"/>
              <a:t>iECK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Voorzieningen</a:t>
            </a:r>
            <a:r>
              <a:rPr lang="en-US" dirty="0" smtClean="0"/>
              <a:t> </a:t>
            </a:r>
            <a:r>
              <a:rPr lang="en-US" dirty="0" err="1" smtClean="0"/>
              <a:t>zoals</a:t>
            </a:r>
            <a:r>
              <a:rPr lang="en-US" dirty="0" smtClean="0"/>
              <a:t> </a:t>
            </a:r>
            <a:r>
              <a:rPr lang="en-US" dirty="0" err="1" smtClean="0"/>
              <a:t>nummergenerator</a:t>
            </a:r>
            <a:endParaRPr lang="en-US" dirty="0" smtClean="0"/>
          </a:p>
          <a:p>
            <a:pPr lvl="1"/>
            <a:r>
              <a:rPr lang="en-US" dirty="0" smtClean="0"/>
              <a:t>Governance</a:t>
            </a:r>
          </a:p>
          <a:p>
            <a:pPr lvl="1"/>
            <a:r>
              <a:rPr lang="en-US" dirty="0" err="1" smtClean="0"/>
              <a:t>eID</a:t>
            </a:r>
            <a:endParaRPr lang="en-US" dirty="0" smtClean="0"/>
          </a:p>
          <a:p>
            <a:r>
              <a:rPr lang="en-US" dirty="0" smtClean="0"/>
              <a:t>Privacy &amp; security</a:t>
            </a:r>
          </a:p>
          <a:p>
            <a:pPr lvl="1"/>
            <a:r>
              <a:rPr lang="en-US" dirty="0" err="1" smtClean="0"/>
              <a:t>Katern</a:t>
            </a:r>
            <a:endParaRPr lang="en-US" dirty="0" smtClean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395536" y="404664"/>
            <a:ext cx="8640960" cy="836190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nl-NL"/>
            </a:defPPr>
            <a:lvl1pPr marL="447675">
              <a:spcBef>
                <a:spcPct val="0"/>
              </a:spcBef>
              <a:buNone/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 smtClean="0"/>
              <a:t>6. Vanuit SION, als onderdeel ROSA:</a:t>
            </a:r>
            <a:r>
              <a:rPr lang="nl-NL" sz="3600" dirty="0"/>
              <a:t> </a:t>
            </a:r>
          </a:p>
        </p:txBody>
      </p:sp>
      <p:sp>
        <p:nvSpPr>
          <p:cNvPr id="6" name="Liggende oorkonde 5"/>
          <p:cNvSpPr/>
          <p:nvPr/>
        </p:nvSpPr>
        <p:spPr>
          <a:xfrm>
            <a:off x="1331640" y="5445224"/>
            <a:ext cx="7344816" cy="1414016"/>
          </a:xfrm>
          <a:prstGeom prst="horizont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En </a:t>
            </a:r>
            <a:r>
              <a:rPr lang="en-US" sz="4000" dirty="0" err="1" smtClean="0"/>
              <a:t>natuurlijk</a:t>
            </a:r>
            <a:r>
              <a:rPr lang="en-US" sz="4000" dirty="0" smtClean="0"/>
              <a:t> de </a:t>
            </a:r>
            <a:r>
              <a:rPr lang="en-US" sz="4000" dirty="0" err="1" smtClean="0"/>
              <a:t>andere</a:t>
            </a:r>
            <a:r>
              <a:rPr lang="en-US" sz="4000" dirty="0" smtClean="0"/>
              <a:t> </a:t>
            </a:r>
            <a:r>
              <a:rPr lang="en-US" sz="4000" dirty="0" err="1" smtClean="0"/>
              <a:t>grote</a:t>
            </a:r>
            <a:r>
              <a:rPr lang="en-US" sz="4000" dirty="0" smtClean="0"/>
              <a:t> </a:t>
            </a:r>
            <a:r>
              <a:rPr lang="en-US" sz="4000" dirty="0" err="1" smtClean="0"/>
              <a:t>programma’s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8558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18253</TotalTime>
  <Words>563</Words>
  <Application>Microsoft Office PowerPoint</Application>
  <PresentationFormat>Diavoorstelling (4:3)</PresentationFormat>
  <Paragraphs>97</Paragraphs>
  <Slides>12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Jaarplan Edustandaard 2015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De Edustandaard-werkgroepen in 2015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Remco</dc:creator>
  <cp:lastModifiedBy>Henk Nijstad</cp:lastModifiedBy>
  <cp:revision>259</cp:revision>
  <cp:lastPrinted>2014-10-08T09:43:13Z</cp:lastPrinted>
  <dcterms:created xsi:type="dcterms:W3CDTF">2014-09-03T07:33:29Z</dcterms:created>
  <dcterms:modified xsi:type="dcterms:W3CDTF">2015-01-18T20:26:15Z</dcterms:modified>
</cp:coreProperties>
</file>