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58" r:id="rId6"/>
    <p:sldId id="355" r:id="rId7"/>
    <p:sldId id="359" r:id="rId8"/>
    <p:sldId id="357" r:id="rId9"/>
    <p:sldId id="360" r:id="rId10"/>
    <p:sldId id="354" r:id="rId11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67E"/>
    <a:srgbClr val="0C8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75451" autoAdjust="0"/>
  </p:normalViewPr>
  <p:slideViewPr>
    <p:cSldViewPr>
      <p:cViewPr varScale="1">
        <p:scale>
          <a:sx n="87" d="100"/>
          <a:sy n="87" d="100"/>
        </p:scale>
        <p:origin x="-2304" y="-90"/>
      </p:cViewPr>
      <p:guideLst>
        <p:guide orient="horz" pos="57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9CBBC-DC09-47FD-B522-E440532D34E6}" type="datetimeFigureOut">
              <a:rPr lang="nl-NL" smtClean="0"/>
              <a:t>17-6-2015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10A85-94A9-4E0B-B02E-3DE6FAEC32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07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05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i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endParaRPr lang="nl-NL" sz="31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endParaRPr lang="nl-NL" sz="31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i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i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i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9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17-6-2015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02991"/>
            <a:ext cx="9144000" cy="1470025"/>
          </a:xfrm>
          <a:solidFill>
            <a:srgbClr val="0FA67E"/>
          </a:solidFill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Edukoppeling Transactiestandaard v1.2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4079503"/>
            <a:ext cx="5760640" cy="1777752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/>
          <a:p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Architectuurraad</a:t>
            </a:r>
            <a:endParaRPr lang="nl-NL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 </a:t>
            </a:r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juni </a:t>
            </a:r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</a:t>
            </a:r>
            <a:endParaRPr lang="nl-NL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937" y="11663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568952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Edukoppeling Transactiestandaard – werkingsgebied m2m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36903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46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Bij </a:t>
            </a:r>
            <a:r>
              <a:rPr lang="nl-NL" dirty="0"/>
              <a:t>de gegevensuitwisseling kunnen we  drie rollen </a:t>
            </a:r>
            <a:r>
              <a:rPr lang="nl-NL" dirty="0" smtClean="0"/>
              <a:t>onderscheiden: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dirty="0"/>
              <a:t>De eindorganisatie, heeft gegevens nodig voor zijn processen </a:t>
            </a:r>
            <a:r>
              <a:rPr lang="nl-NL" dirty="0" smtClean="0"/>
              <a:t>(bijv. school</a:t>
            </a:r>
            <a:r>
              <a:rPr lang="nl-NL" dirty="0"/>
              <a:t>, DUO, </a:t>
            </a:r>
            <a:r>
              <a:rPr lang="nl-NL" dirty="0" smtClean="0"/>
              <a:t>inspectie, uitgever).</a:t>
            </a:r>
            <a:endParaRPr lang="nl-NL" dirty="0"/>
          </a:p>
          <a:p>
            <a:pPr marL="914400" lvl="1" indent="-514350">
              <a:buFont typeface="+mj-lt"/>
              <a:buAutoNum type="arabicPeriod"/>
            </a:pPr>
            <a:r>
              <a:rPr lang="nl-NL" dirty="0"/>
              <a:t>De gegevensbewerker, </a:t>
            </a:r>
            <a:r>
              <a:rPr lang="nl-NL" dirty="0" smtClean="0"/>
              <a:t>verzamelt, verzorgt opslag en verstrekt gegevens in </a:t>
            </a:r>
            <a:r>
              <a:rPr lang="nl-NL" dirty="0"/>
              <a:t>opdracht van de </a:t>
            </a:r>
            <a:r>
              <a:rPr lang="nl-NL" dirty="0" smtClean="0"/>
              <a:t>eindorganisatie (bijv. LAS).</a:t>
            </a:r>
            <a:endParaRPr lang="nl-NL" dirty="0"/>
          </a:p>
          <a:p>
            <a:pPr marL="914400" lvl="1" indent="-514350">
              <a:buFont typeface="+mj-lt"/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logistieke dienstverlener, </a:t>
            </a:r>
            <a:r>
              <a:rPr lang="nl-NL" dirty="0" smtClean="0"/>
              <a:t>verzorgt </a:t>
            </a:r>
            <a:r>
              <a:rPr lang="nl-NL" dirty="0"/>
              <a:t>interoperabiliteitsfuncties</a:t>
            </a:r>
            <a:r>
              <a:rPr lang="nl-NL" dirty="0" smtClean="0"/>
              <a:t> </a:t>
            </a:r>
            <a:r>
              <a:rPr lang="nl-NL" dirty="0"/>
              <a:t>zoals, </a:t>
            </a:r>
            <a:r>
              <a:rPr lang="nl-NL" dirty="0" smtClean="0"/>
              <a:t>authenticatie</a:t>
            </a:r>
            <a:r>
              <a:rPr lang="nl-NL" dirty="0"/>
              <a:t>, autorisatie, routering, monitoring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424936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Rollen gegevensuitwisseling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7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424936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Beveiliging gegevensuitwisseling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Papier 1"/>
          <p:cNvGrpSpPr/>
          <p:nvPr/>
        </p:nvGrpSpPr>
        <p:grpSpPr>
          <a:xfrm>
            <a:off x="323528" y="1556792"/>
            <a:ext cx="8424936" cy="2952328"/>
            <a:chOff x="0" y="0"/>
            <a:chExt cx="5486400" cy="1688465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5486400" cy="168846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8" name="Afgeronde rechthoek 7"/>
            <p:cNvSpPr>
              <a:spLocks noChangeArrowheads="1"/>
            </p:cNvSpPr>
            <p:nvPr/>
          </p:nvSpPr>
          <p:spPr bwMode="auto">
            <a:xfrm>
              <a:off x="1184910" y="219075"/>
              <a:ext cx="2987040" cy="34099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nl-NL" sz="1200" kern="50">
                  <a:solidFill>
                    <a:srgbClr val="000000"/>
                  </a:solidFill>
                  <a:effectLst/>
                  <a:latin typeface="Arial"/>
                  <a:ea typeface="Arial"/>
                </a:rPr>
                <a:t>END-TO-END</a:t>
              </a:r>
              <a:endParaRPr lang="nl-NL" sz="1100" kern="50">
                <a:solidFill>
                  <a:srgbClr val="000000"/>
                </a:solidFill>
                <a:effectLst/>
                <a:latin typeface="Arial"/>
                <a:ea typeface="Arial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nl-NL" sz="900" kern="50">
                  <a:solidFill>
                    <a:srgbClr val="000000"/>
                  </a:solidFill>
                  <a:effectLst/>
                  <a:latin typeface="Arial"/>
                  <a:ea typeface="Arial"/>
                </a:rPr>
                <a:t> </a:t>
              </a:r>
              <a:endParaRPr lang="nl-NL" sz="1100" kern="50">
                <a:solidFill>
                  <a:srgbClr val="000000"/>
                </a:solidFill>
                <a:effectLst/>
                <a:latin typeface="Arial"/>
                <a:ea typeface="Arial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nl-NL" sz="900" kern="50">
                  <a:solidFill>
                    <a:srgbClr val="000000"/>
                  </a:solidFill>
                  <a:effectLst/>
                  <a:latin typeface="Arial"/>
                  <a:ea typeface="Arial"/>
                </a:rPr>
                <a:t> </a:t>
              </a:r>
              <a:endParaRPr lang="nl-NL" sz="1100" kern="50">
                <a:solidFill>
                  <a:srgbClr val="000000"/>
                </a:solidFill>
                <a:effectLst/>
                <a:latin typeface="Arial"/>
                <a:ea typeface="Arial"/>
              </a:endParaRPr>
            </a:p>
          </p:txBody>
        </p:sp>
        <p:sp>
          <p:nvSpPr>
            <p:cNvPr id="9" name="Afgeronde rechthoek 8"/>
            <p:cNvSpPr>
              <a:spLocks noChangeArrowheads="1"/>
            </p:cNvSpPr>
            <p:nvPr/>
          </p:nvSpPr>
          <p:spPr bwMode="auto">
            <a:xfrm>
              <a:off x="1638300" y="756920"/>
              <a:ext cx="2133600" cy="33020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12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APP-TO-APP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kstvak 5"/>
            <p:cNvSpPr txBox="1">
              <a:spLocks noChangeArrowheads="1"/>
            </p:cNvSpPr>
            <p:nvPr/>
          </p:nvSpPr>
          <p:spPr bwMode="auto">
            <a:xfrm>
              <a:off x="87630" y="295275"/>
              <a:ext cx="1264920" cy="23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nl-NL" sz="1000" kern="50">
                  <a:solidFill>
                    <a:srgbClr val="000000"/>
                  </a:solidFill>
                  <a:effectLst/>
                  <a:latin typeface="Times New Roman"/>
                  <a:ea typeface="Arial"/>
                </a:rPr>
                <a:t>eindorganisatie</a:t>
              </a:r>
              <a:endParaRPr lang="nl-NL" sz="1100" kern="50">
                <a:solidFill>
                  <a:srgbClr val="000000"/>
                </a:solidFill>
                <a:effectLst/>
                <a:latin typeface="Arial"/>
                <a:ea typeface="Arial"/>
              </a:endParaRPr>
            </a:p>
          </p:txBody>
        </p:sp>
        <p:sp>
          <p:nvSpPr>
            <p:cNvPr id="11" name="Tekstvak 5"/>
            <p:cNvSpPr txBox="1">
              <a:spLocks noChangeArrowheads="1"/>
            </p:cNvSpPr>
            <p:nvPr/>
          </p:nvSpPr>
          <p:spPr bwMode="auto">
            <a:xfrm>
              <a:off x="87630" y="813435"/>
              <a:ext cx="1264920" cy="29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/>
                  <a:ea typeface="Times New Roman"/>
                </a:rPr>
                <a:t>gegevensbewerker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kstvak 5"/>
            <p:cNvSpPr txBox="1">
              <a:spLocks noChangeArrowheads="1"/>
            </p:cNvSpPr>
            <p:nvPr/>
          </p:nvSpPr>
          <p:spPr bwMode="auto">
            <a:xfrm>
              <a:off x="93980" y="1270000"/>
              <a:ext cx="1264920" cy="399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/>
                  <a:ea typeface="Times New Roman"/>
                </a:rPr>
                <a:t>logistieke dienstverlener (s)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kstvak 5"/>
            <p:cNvSpPr txBox="1">
              <a:spLocks noChangeArrowheads="1"/>
            </p:cNvSpPr>
            <p:nvPr/>
          </p:nvSpPr>
          <p:spPr bwMode="auto">
            <a:xfrm>
              <a:off x="4253865" y="295275"/>
              <a:ext cx="1036320" cy="23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nl-NL" sz="1000" kern="50">
                  <a:solidFill>
                    <a:srgbClr val="000000"/>
                  </a:solidFill>
                  <a:effectLst/>
                  <a:latin typeface="Times New Roman"/>
                  <a:ea typeface="Arial"/>
                </a:rPr>
                <a:t>eindorganisatie</a:t>
              </a:r>
              <a:endParaRPr lang="nl-NL" sz="1100" kern="50">
                <a:solidFill>
                  <a:srgbClr val="000000"/>
                </a:solidFill>
                <a:effectLst/>
                <a:latin typeface="Arial"/>
                <a:ea typeface="Arial"/>
              </a:endParaRPr>
            </a:p>
          </p:txBody>
        </p:sp>
        <p:sp>
          <p:nvSpPr>
            <p:cNvPr id="14" name="Tekstvak 5"/>
            <p:cNvSpPr txBox="1">
              <a:spLocks noChangeArrowheads="1"/>
            </p:cNvSpPr>
            <p:nvPr/>
          </p:nvSpPr>
          <p:spPr bwMode="auto">
            <a:xfrm>
              <a:off x="4078605" y="803910"/>
              <a:ext cx="1264920" cy="29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000">
                  <a:effectLst/>
                  <a:latin typeface="Times New Roman"/>
                  <a:ea typeface="Times New Roman"/>
                </a:rPr>
                <a:t>gegevensbewerker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kstvak 5"/>
            <p:cNvSpPr txBox="1">
              <a:spLocks noChangeArrowheads="1"/>
            </p:cNvSpPr>
            <p:nvPr/>
          </p:nvSpPr>
          <p:spPr bwMode="auto">
            <a:xfrm>
              <a:off x="3897630" y="1195705"/>
              <a:ext cx="1264920" cy="399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spcAft>
                  <a:spcPts val="0"/>
                </a:spcAft>
              </a:pPr>
              <a:r>
                <a:rPr lang="nl-NL" sz="1000">
                  <a:effectLst/>
                  <a:latin typeface="Times New Roman"/>
                  <a:ea typeface="Times New Roman"/>
                </a:rPr>
                <a:t>logistieke dienstverlener (s)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Afgeronde rechthoek 15"/>
            <p:cNvSpPr>
              <a:spLocks noChangeArrowheads="1"/>
            </p:cNvSpPr>
            <p:nvPr/>
          </p:nvSpPr>
          <p:spPr bwMode="auto">
            <a:xfrm>
              <a:off x="2686050" y="1273175"/>
              <a:ext cx="714375" cy="350520"/>
            </a:xfrm>
            <a:prstGeom prst="roundRect">
              <a:avLst>
                <a:gd name="adj" fmla="val 10870"/>
              </a:avLst>
            </a:prstGeom>
            <a:solidFill>
              <a:srgbClr val="90F03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800">
                  <a:effectLst/>
                  <a:latin typeface="Times New Roman"/>
                  <a:ea typeface="Times New Roman"/>
                </a:rPr>
                <a:t>POINT-TO-POINT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Afgeronde rechthoek 16"/>
            <p:cNvSpPr>
              <a:spLocks noChangeArrowheads="1"/>
            </p:cNvSpPr>
            <p:nvPr/>
          </p:nvSpPr>
          <p:spPr bwMode="auto">
            <a:xfrm>
              <a:off x="1914525" y="1273175"/>
              <a:ext cx="714375" cy="350520"/>
            </a:xfrm>
            <a:prstGeom prst="roundRect">
              <a:avLst>
                <a:gd name="adj" fmla="val 10144"/>
              </a:avLst>
            </a:prstGeom>
            <a:solidFill>
              <a:srgbClr val="90F03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800">
                  <a:effectLst/>
                  <a:latin typeface="Times New Roman"/>
                  <a:ea typeface="Times New Roman"/>
                </a:rPr>
                <a:t>POINT-TO-POINT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8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>
            <a:normAutofit fontScale="62500" lnSpcReduction="2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nl-NL" dirty="0"/>
              <a:t>WS-</a:t>
            </a:r>
            <a:r>
              <a:rPr lang="nl-NL" dirty="0" err="1"/>
              <a:t>addressing</a:t>
            </a:r>
            <a:r>
              <a:rPr lang="nl-NL" dirty="0"/>
              <a:t> </a:t>
            </a:r>
            <a:r>
              <a:rPr lang="nl-NL" dirty="0" smtClean="0"/>
              <a:t>(routeren op basis van OIN), </a:t>
            </a:r>
            <a:r>
              <a:rPr lang="nl-NL" dirty="0"/>
              <a:t>mandateringsrelatie tussen eindgebruiker en </a:t>
            </a:r>
            <a:r>
              <a:rPr lang="nl-NL" dirty="0" smtClean="0"/>
              <a:t>gegevensbewerker, certificeringsschema</a:t>
            </a:r>
            <a:endParaRPr lang="nl-NL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NL" dirty="0" err="1" smtClean="0"/>
              <a:t>Signen</a:t>
            </a:r>
            <a:r>
              <a:rPr lang="nl-NL" dirty="0" smtClean="0"/>
              <a:t> met PKI-Overheid of PKI-ODOC certificaat, </a:t>
            </a:r>
            <a:r>
              <a:rPr lang="nl-NL" dirty="0" err="1" smtClean="0"/>
              <a:t>encrypten</a:t>
            </a:r>
            <a:r>
              <a:rPr lang="nl-NL" dirty="0" smtClean="0"/>
              <a:t> van bericht (voorkeur)</a:t>
            </a:r>
            <a:endParaRPr lang="nl-NL" dirty="0"/>
          </a:p>
          <a:p>
            <a:pPr marL="914400" lvl="1" indent="-514350">
              <a:buFont typeface="+mj-lt"/>
              <a:buAutoNum type="arabicPeriod"/>
            </a:pPr>
            <a:r>
              <a:rPr lang="nl-NL" dirty="0" smtClean="0"/>
              <a:t>TLS tunnel, PKI-certificaten om verkeer tussen twee schakels te beschermen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250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568952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Edukoppeling Infrastructuur in relatie tot Edukoppeling Transactiestandaard v1.2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992888" cy="4104456"/>
          </a:xfrm>
          <a:prstGeom prst="rect">
            <a:avLst/>
          </a:prstGeom>
          <a:noFill/>
        </p:spPr>
      </p:pic>
      <p:pic>
        <p:nvPicPr>
          <p:cNvPr id="6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al 6"/>
          <p:cNvSpPr/>
          <p:nvPr/>
        </p:nvSpPr>
        <p:spPr>
          <a:xfrm>
            <a:off x="323528" y="3212976"/>
            <a:ext cx="5184576" cy="187220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94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Edukoppeling </a:t>
            </a:r>
            <a:r>
              <a:rPr lang="en-US" dirty="0" err="1" smtClean="0"/>
              <a:t>Transactiestandaard</a:t>
            </a:r>
            <a:r>
              <a:rPr lang="en-US" dirty="0" smtClean="0"/>
              <a:t> is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oplossing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beveiligd</a:t>
            </a:r>
            <a:r>
              <a:rPr lang="en-US" dirty="0" smtClean="0"/>
              <a:t> </a:t>
            </a:r>
            <a:r>
              <a:rPr lang="en-US" dirty="0" err="1" smtClean="0"/>
              <a:t>berichtenverkeer</a:t>
            </a:r>
            <a:r>
              <a:rPr lang="en-US" dirty="0" smtClean="0"/>
              <a:t>. Lost </a:t>
            </a:r>
            <a:r>
              <a:rPr lang="en-US" dirty="0" err="1" smtClean="0"/>
              <a:t>problemen</a:t>
            </a:r>
            <a:r>
              <a:rPr lang="en-US" dirty="0" smtClean="0"/>
              <a:t> op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bijv</a:t>
            </a:r>
            <a:r>
              <a:rPr lang="en-US" dirty="0" smtClean="0"/>
              <a:t>. </a:t>
            </a:r>
            <a:r>
              <a:rPr lang="en-US" dirty="0" err="1" smtClean="0"/>
              <a:t>Uitwisseling</a:t>
            </a:r>
            <a:r>
              <a:rPr lang="en-US" dirty="0" smtClean="0"/>
              <a:t> </a:t>
            </a:r>
            <a:r>
              <a:rPr lang="en-US" dirty="0" err="1" smtClean="0"/>
              <a:t>Resultaten</a:t>
            </a:r>
            <a:r>
              <a:rPr lang="en-US" dirty="0" smtClean="0"/>
              <a:t> </a:t>
            </a:r>
            <a:r>
              <a:rPr lang="en-US" dirty="0" err="1" smtClean="0"/>
              <a:t>Verplichte</a:t>
            </a:r>
            <a:r>
              <a:rPr lang="en-US" dirty="0" smtClean="0"/>
              <a:t> Eindtoets, </a:t>
            </a:r>
            <a:r>
              <a:rPr lang="en-US" dirty="0" err="1" smtClean="0"/>
              <a:t>Verzuimloket</a:t>
            </a:r>
            <a:r>
              <a:rPr lang="en-US" dirty="0" smtClean="0"/>
              <a:t>, OSO.</a:t>
            </a:r>
          </a:p>
          <a:p>
            <a:r>
              <a:rPr lang="en-US" dirty="0" err="1" smtClean="0"/>
              <a:t>Documentatie</a:t>
            </a:r>
            <a:r>
              <a:rPr lang="en-US" dirty="0" smtClean="0"/>
              <a:t> is </a:t>
            </a:r>
            <a:r>
              <a:rPr lang="en-US" dirty="0" err="1" smtClean="0"/>
              <a:t>helder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overdraagbaar</a:t>
            </a:r>
            <a:r>
              <a:rPr lang="en-US" dirty="0" smtClean="0"/>
              <a:t>, op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aanpassingen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Streefbeeld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onderschreven</a:t>
            </a:r>
            <a:r>
              <a:rPr lang="en-US" dirty="0" smtClean="0"/>
              <a:t>, maar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wachten</a:t>
            </a:r>
            <a:r>
              <a:rPr lang="en-US" dirty="0" smtClean="0"/>
              <a:t> tot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aspecten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ingevuld</a:t>
            </a:r>
            <a:r>
              <a:rPr lang="en-US" dirty="0" smtClean="0"/>
              <a:t>, </a:t>
            </a:r>
            <a:r>
              <a:rPr lang="en-US" dirty="0" err="1" smtClean="0"/>
              <a:t>weg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toe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beschrijven</a:t>
            </a:r>
            <a:r>
              <a:rPr lang="en-US" dirty="0" smtClean="0"/>
              <a:t> </a:t>
            </a:r>
            <a:r>
              <a:rPr lang="en-US" dirty="0" err="1" smtClean="0"/>
              <a:t>cq</a:t>
            </a:r>
            <a:r>
              <a:rPr lang="en-US" dirty="0" smtClean="0"/>
              <a:t> </a:t>
            </a:r>
            <a:r>
              <a:rPr lang="en-US" dirty="0" err="1" smtClean="0"/>
              <a:t>afspraken</a:t>
            </a:r>
            <a:r>
              <a:rPr lang="en-US" dirty="0" smtClean="0"/>
              <a:t> over </a:t>
            </a:r>
            <a:r>
              <a:rPr lang="en-US" dirty="0" err="1" smtClean="0"/>
              <a:t>maken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496944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Conclusie werkgroep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8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Expliciet maken waar een gegevensbewerker wel verantwoordelijk voor kan zijn en waar </a:t>
            </a:r>
            <a:r>
              <a:rPr lang="nl-NL" dirty="0" smtClean="0"/>
              <a:t>niet. </a:t>
            </a:r>
            <a:r>
              <a:rPr lang="en-US" dirty="0" smtClean="0"/>
              <a:t>SaaS-</a:t>
            </a:r>
            <a:r>
              <a:rPr lang="en-US" dirty="0" err="1" smtClean="0"/>
              <a:t>leverancier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nu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weten</a:t>
            </a:r>
            <a:r>
              <a:rPr lang="en-US" dirty="0" smtClean="0"/>
              <a:t> of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medewerker</a:t>
            </a:r>
            <a:r>
              <a:rPr lang="en-US" dirty="0" smtClean="0"/>
              <a:t> school </a:t>
            </a:r>
            <a:r>
              <a:rPr lang="en-US" dirty="0" err="1" smtClean="0"/>
              <a:t>gerechtigd</a:t>
            </a:r>
            <a:r>
              <a:rPr lang="en-US" dirty="0" smtClean="0"/>
              <a:t> is om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handeling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voeren</a:t>
            </a:r>
            <a:r>
              <a:rPr lang="en-US" dirty="0" smtClean="0"/>
              <a:t>. </a:t>
            </a:r>
            <a:r>
              <a:rPr lang="en-US" dirty="0" err="1" smtClean="0"/>
              <a:t>Voorstel</a:t>
            </a:r>
            <a:r>
              <a:rPr lang="en-US" dirty="0" smtClean="0"/>
              <a:t> is om </a:t>
            </a:r>
            <a:r>
              <a:rPr lang="en-US" dirty="0" err="1" smtClean="0"/>
              <a:t>hiervoor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sluiten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toekomstige</a:t>
            </a:r>
            <a:r>
              <a:rPr lang="en-US" dirty="0" smtClean="0"/>
              <a:t> IAA-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icm</a:t>
            </a:r>
            <a:r>
              <a:rPr lang="en-US" dirty="0" smtClean="0"/>
              <a:t> </a:t>
            </a:r>
            <a:r>
              <a:rPr lang="en-US" dirty="0" err="1" smtClean="0"/>
              <a:t>serviceregister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Scholen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bewust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van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verantwoordelijkheid</a:t>
            </a:r>
            <a:endParaRPr lang="en-US" dirty="0" smtClean="0"/>
          </a:p>
          <a:p>
            <a:r>
              <a:rPr lang="en-US" dirty="0" err="1" smtClean="0"/>
              <a:t>Verdere</a:t>
            </a:r>
            <a:r>
              <a:rPr lang="en-US" dirty="0" smtClean="0"/>
              <a:t> </a:t>
            </a:r>
            <a:r>
              <a:rPr lang="en-US" dirty="0" err="1" smtClean="0"/>
              <a:t>ondersteuning</a:t>
            </a:r>
            <a:r>
              <a:rPr lang="en-US" dirty="0" smtClean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implementaties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. </a:t>
            </a:r>
            <a:r>
              <a:rPr lang="en-US" dirty="0" err="1"/>
              <a:t>Proefopstelling</a:t>
            </a:r>
            <a:r>
              <a:rPr lang="en-US" dirty="0"/>
              <a:t> OSO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al </a:t>
            </a:r>
            <a:r>
              <a:rPr lang="en-US" dirty="0" err="1"/>
              <a:t>enorm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om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ervaring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leveranciers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boost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we met de PKI-</a:t>
            </a:r>
            <a:r>
              <a:rPr lang="en-US" dirty="0" err="1" smtClean="0"/>
              <a:t>certificaten</a:t>
            </a:r>
            <a:r>
              <a:rPr lang="en-US" dirty="0" smtClean="0"/>
              <a:t> van </a:t>
            </a:r>
            <a:r>
              <a:rPr lang="en-US" dirty="0" err="1" smtClean="0"/>
              <a:t>scholen</a:t>
            </a:r>
            <a:r>
              <a:rPr lang="en-US" dirty="0" smtClean="0"/>
              <a:t>? Nu </a:t>
            </a:r>
            <a:r>
              <a:rPr lang="en-US" dirty="0" err="1" smtClean="0"/>
              <a:t>en</a:t>
            </a:r>
            <a:r>
              <a:rPr lang="en-US" dirty="0" smtClean="0"/>
              <a:t> in de </a:t>
            </a:r>
            <a:r>
              <a:rPr lang="en-US" dirty="0" err="1" smtClean="0"/>
              <a:t>toekomst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Hoe </a:t>
            </a:r>
            <a:r>
              <a:rPr lang="en-US" dirty="0" err="1" smtClean="0"/>
              <a:t>maken</a:t>
            </a:r>
            <a:r>
              <a:rPr lang="en-US" dirty="0" smtClean="0"/>
              <a:t> we met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afspraken</a:t>
            </a:r>
            <a:r>
              <a:rPr lang="en-US" dirty="0" smtClean="0"/>
              <a:t> in de </a:t>
            </a:r>
            <a:r>
              <a:rPr lang="en-US" dirty="0" err="1" smtClean="0"/>
              <a:t>keten</a:t>
            </a:r>
            <a:r>
              <a:rPr lang="en-US" dirty="0" smtClean="0"/>
              <a:t> over </a:t>
            </a:r>
            <a:r>
              <a:rPr lang="en-US" dirty="0" err="1" smtClean="0"/>
              <a:t>verstoringen</a:t>
            </a:r>
            <a:r>
              <a:rPr lang="en-US" dirty="0" smtClean="0"/>
              <a:t>, </a:t>
            </a:r>
            <a:r>
              <a:rPr lang="en-US" dirty="0" err="1" smtClean="0"/>
              <a:t>fouten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veiligheidsissues</a:t>
            </a:r>
            <a:r>
              <a:rPr lang="en-US" dirty="0" smtClean="0"/>
              <a:t>?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23528" y="260648"/>
            <a:ext cx="8496944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Aandachtspunten werkgroep</a:t>
            </a:r>
            <a:r>
              <a:rPr lang="nl-NL" dirty="0" smtClean="0">
                <a:solidFill>
                  <a:schemeClr val="bg1"/>
                </a:solidFill>
              </a:rPr>
              <a:t>		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5" y="623731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07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01341E18E83F4FB1330FE68ED72210" ma:contentTypeVersion="0" ma:contentTypeDescription="Een nieuw document maken." ma:contentTypeScope="" ma:versionID="3cf2ba213b8c9ff72f1d9bbaf342e05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17e5968c79d9fe2fc9f8835eee23f5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DE1F1D-98A6-4135-9DB5-0989189C4B41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A39F67A-C526-493B-BF19-5FB517432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122628B-CE20-4779-A3AC-C79F5702D8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26467</TotalTime>
  <Words>328</Words>
  <Application>Microsoft Office PowerPoint</Application>
  <PresentationFormat>Diavoorstelling (4:3)</PresentationFormat>
  <Paragraphs>43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Edukoppeling Transactiestandaard v1.2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Remco</dc:creator>
  <cp:lastModifiedBy>Brian Dommisse</cp:lastModifiedBy>
  <cp:revision>228</cp:revision>
  <cp:lastPrinted>2014-10-08T09:43:13Z</cp:lastPrinted>
  <dcterms:created xsi:type="dcterms:W3CDTF">2014-09-03T07:33:29Z</dcterms:created>
  <dcterms:modified xsi:type="dcterms:W3CDTF">2015-06-17T19:08:50Z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0x0101009301341E18E83F4FB1330FE68ED72210</vt:lpwstr>
  </property>
</Properties>
</file>