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6" r:id="rId3"/>
    <p:sldId id="271" r:id="rId4"/>
    <p:sldId id="267" r:id="rId5"/>
    <p:sldId id="264" r:id="rId6"/>
    <p:sldId id="272" r:id="rId7"/>
    <p:sldId id="277" r:id="rId8"/>
    <p:sldId id="269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5899F-B62D-457A-94BD-A229CB47C14B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4F2F7-36E0-474B-A1EC-68CBF56474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515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4F2F7-36E0-474B-A1EC-68CBF564741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14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20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874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83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98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17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59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34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701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356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6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05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E8567-18FA-45E5-BCBC-9DB717A3D3DE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7ED54-00DB-45A1-8B8F-C9DFCA86AF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75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8551" y="4171950"/>
            <a:ext cx="4571998" cy="268605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1" y="4140200"/>
            <a:ext cx="4572001" cy="268605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50" y="138586"/>
            <a:ext cx="9143999" cy="3352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Edukoppeling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599" y="3212976"/>
            <a:ext cx="6400800" cy="1752600"/>
          </a:xfrm>
        </p:spPr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Implementatie aanpak</a:t>
            </a:r>
            <a:endParaRPr lang="nl-NL" dirty="0" smtClean="0">
              <a:solidFill>
                <a:srgbClr val="0070C0"/>
              </a:solidFill>
            </a:endParaRPr>
          </a:p>
          <a:p>
            <a:r>
              <a:rPr lang="nl-NL" dirty="0" smtClean="0">
                <a:solidFill>
                  <a:srgbClr val="0070C0"/>
                </a:solidFill>
              </a:rPr>
              <a:t>Edustandaard Architectuurraad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23 juni 2016</a:t>
            </a:r>
            <a:endParaRPr lang="nl-N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Welk scenario </a:t>
            </a:r>
            <a:r>
              <a:rPr lang="en-US" dirty="0" err="1" smtClean="0"/>
              <a:t>kiezen</a:t>
            </a:r>
            <a:r>
              <a:rPr lang="en-US" dirty="0" smtClean="0"/>
              <a:t> we?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err="1" smtClean="0"/>
              <a:t>Standaard</a:t>
            </a:r>
            <a:r>
              <a:rPr lang="en-US" sz="2400" dirty="0" smtClean="0"/>
              <a:t> </a:t>
            </a:r>
            <a:r>
              <a:rPr lang="en-US" sz="2400" dirty="0" err="1" smtClean="0"/>
              <a:t>aanpassen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Issues </a:t>
            </a:r>
            <a:r>
              <a:rPr lang="en-US" sz="2000" dirty="0" err="1" smtClean="0"/>
              <a:t>verschillen</a:t>
            </a:r>
            <a:r>
              <a:rPr lang="en-US" sz="2000" dirty="0" smtClean="0"/>
              <a:t> per sector / </a:t>
            </a:r>
            <a:r>
              <a:rPr lang="en-US" sz="2000" dirty="0" err="1" smtClean="0"/>
              <a:t>leverancier</a:t>
            </a:r>
            <a:r>
              <a:rPr lang="en-US" sz="2000" dirty="0" smtClean="0"/>
              <a:t> -&gt; </a:t>
            </a:r>
            <a:r>
              <a:rPr lang="en-US" sz="2000" dirty="0" err="1" smtClean="0"/>
              <a:t>brede</a:t>
            </a:r>
            <a:r>
              <a:rPr lang="en-US" sz="2000" dirty="0" smtClean="0"/>
              <a:t> </a:t>
            </a:r>
            <a:r>
              <a:rPr lang="en-US" sz="2000" dirty="0" err="1" smtClean="0"/>
              <a:t>standaard</a:t>
            </a:r>
            <a:r>
              <a:rPr lang="en-US" sz="2000" dirty="0" smtClean="0"/>
              <a:t> met </a:t>
            </a:r>
            <a:r>
              <a:rPr lang="en-US" sz="2000" dirty="0" err="1" smtClean="0"/>
              <a:t>verschillende</a:t>
            </a:r>
            <a:r>
              <a:rPr lang="en-US" sz="2000" dirty="0" smtClean="0"/>
              <a:t> </a:t>
            </a:r>
            <a:r>
              <a:rPr lang="en-US" sz="2000" dirty="0" err="1" smtClean="0"/>
              <a:t>keuzemogelijkheden</a:t>
            </a:r>
            <a:r>
              <a:rPr lang="en-US" sz="2000" dirty="0" smtClean="0"/>
              <a:t>. </a:t>
            </a:r>
          </a:p>
          <a:p>
            <a:pPr lvl="1"/>
            <a:r>
              <a:rPr lang="en-US" sz="2000" dirty="0" err="1" smtClean="0"/>
              <a:t>Afwijken</a:t>
            </a:r>
            <a:r>
              <a:rPr lang="en-US" sz="2000" dirty="0" smtClean="0"/>
              <a:t> van </a:t>
            </a:r>
            <a:r>
              <a:rPr lang="en-US" sz="2000" dirty="0" err="1" smtClean="0"/>
              <a:t>Digikoppeling</a:t>
            </a:r>
            <a:r>
              <a:rPr lang="en-US" sz="2000" dirty="0"/>
              <a:t> </a:t>
            </a:r>
            <a:r>
              <a:rPr lang="en-US" sz="2000" dirty="0" smtClean="0"/>
              <a:t>-&gt; </a:t>
            </a:r>
            <a:r>
              <a:rPr lang="en-US" sz="2000" dirty="0" err="1" smtClean="0"/>
              <a:t>niet</a:t>
            </a:r>
            <a:r>
              <a:rPr lang="en-US" sz="2000" dirty="0" smtClean="0"/>
              <a:t> </a:t>
            </a:r>
            <a:r>
              <a:rPr lang="en-US" sz="2000" dirty="0" err="1" smtClean="0"/>
              <a:t>meer</a:t>
            </a:r>
            <a:r>
              <a:rPr lang="en-US" sz="2000" dirty="0" smtClean="0"/>
              <a:t> </a:t>
            </a:r>
            <a:r>
              <a:rPr lang="en-US" sz="2000" dirty="0" err="1" smtClean="0"/>
              <a:t>kunnen</a:t>
            </a:r>
            <a:r>
              <a:rPr lang="en-US" sz="2000" dirty="0" smtClean="0"/>
              <a:t> </a:t>
            </a:r>
            <a:r>
              <a:rPr lang="en-US" sz="2000" dirty="0" err="1" smtClean="0"/>
              <a:t>volgen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verwijzen</a:t>
            </a:r>
            <a:r>
              <a:rPr lang="en-US" sz="2000" dirty="0" smtClean="0"/>
              <a:t> </a:t>
            </a:r>
            <a:r>
              <a:rPr lang="en-US" sz="2000" dirty="0" err="1" smtClean="0"/>
              <a:t>naar</a:t>
            </a:r>
            <a:r>
              <a:rPr lang="en-US" sz="2000" dirty="0" smtClean="0"/>
              <a:t> </a:t>
            </a:r>
            <a:r>
              <a:rPr lang="en-US" sz="2000" dirty="0" err="1" smtClean="0"/>
              <a:t>deze</a:t>
            </a:r>
            <a:r>
              <a:rPr lang="en-US" sz="2000" dirty="0" smtClean="0"/>
              <a:t> </a:t>
            </a:r>
            <a:r>
              <a:rPr lang="en-US" sz="2000" dirty="0" err="1" smtClean="0"/>
              <a:t>overheidsstandaard</a:t>
            </a:r>
            <a:r>
              <a:rPr lang="en-US" sz="2000" dirty="0" smtClean="0"/>
              <a:t>.</a:t>
            </a:r>
          </a:p>
          <a:p>
            <a:r>
              <a:rPr lang="en-US" sz="2400" dirty="0" err="1" smtClean="0"/>
              <a:t>Standaard</a:t>
            </a:r>
            <a:r>
              <a:rPr lang="en-US" sz="2400" dirty="0" smtClean="0"/>
              <a:t> </a:t>
            </a:r>
            <a:r>
              <a:rPr lang="en-US" sz="2400" dirty="0" err="1" smtClean="0"/>
              <a:t>handhaven</a:t>
            </a:r>
            <a:r>
              <a:rPr lang="en-US" sz="2400" dirty="0" smtClean="0"/>
              <a:t>, </a:t>
            </a:r>
            <a:r>
              <a:rPr lang="en-US" sz="2400" dirty="0" err="1" smtClean="0"/>
              <a:t>voorlopig</a:t>
            </a:r>
            <a:r>
              <a:rPr lang="en-US" sz="2400" dirty="0" smtClean="0"/>
              <a:t> </a:t>
            </a:r>
            <a:r>
              <a:rPr lang="en-US" sz="2400" dirty="0" err="1" smtClean="0"/>
              <a:t>afwijkingen</a:t>
            </a:r>
            <a:r>
              <a:rPr lang="en-US" sz="2400" dirty="0" smtClean="0"/>
              <a:t> </a:t>
            </a:r>
            <a:r>
              <a:rPr lang="en-US" sz="2400" dirty="0" err="1" smtClean="0"/>
              <a:t>toestaan</a:t>
            </a:r>
            <a:r>
              <a:rPr lang="en-US" sz="2400" dirty="0" smtClean="0"/>
              <a:t>? </a:t>
            </a:r>
          </a:p>
          <a:p>
            <a:pPr lvl="1"/>
            <a:r>
              <a:rPr lang="en-US" sz="2000" dirty="0" smtClean="0"/>
              <a:t>DUO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Kennisnet</a:t>
            </a:r>
            <a:r>
              <a:rPr lang="en-US" sz="2000" dirty="0" smtClean="0"/>
              <a:t> </a:t>
            </a:r>
            <a:r>
              <a:rPr lang="en-US" sz="2000" dirty="0" err="1" smtClean="0"/>
              <a:t>moeten</a:t>
            </a:r>
            <a:r>
              <a:rPr lang="en-US" sz="2000" dirty="0" smtClean="0"/>
              <a:t> </a:t>
            </a:r>
            <a:r>
              <a:rPr lang="en-US" sz="2000" dirty="0" err="1" smtClean="0"/>
              <a:t>meerdere</a:t>
            </a:r>
            <a:r>
              <a:rPr lang="en-US" sz="2000" dirty="0" smtClean="0"/>
              <a:t> “</a:t>
            </a:r>
            <a:r>
              <a:rPr lang="en-US" sz="2000" dirty="0" err="1" smtClean="0"/>
              <a:t>stopcontacten</a:t>
            </a:r>
            <a:r>
              <a:rPr lang="en-US" sz="2000" dirty="0" smtClean="0"/>
              <a:t>” </a:t>
            </a:r>
            <a:r>
              <a:rPr lang="en-US" sz="2000" dirty="0" err="1" smtClean="0"/>
              <a:t>aanbieden</a:t>
            </a:r>
            <a:r>
              <a:rPr lang="en-US" sz="2000" dirty="0" smtClean="0"/>
              <a:t>/</a:t>
            </a:r>
            <a:r>
              <a:rPr lang="en-US" sz="2000" dirty="0" err="1" smtClean="0"/>
              <a:t>beheren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Wat </a:t>
            </a:r>
            <a:r>
              <a:rPr lang="en-US" sz="2000" dirty="0" err="1" smtClean="0"/>
              <a:t>als</a:t>
            </a:r>
            <a:r>
              <a:rPr lang="en-US" sz="2000" dirty="0" smtClean="0"/>
              <a:t> </a:t>
            </a:r>
            <a:r>
              <a:rPr lang="en-US" sz="2000" dirty="0" err="1" smtClean="0"/>
              <a:t>er</a:t>
            </a:r>
            <a:r>
              <a:rPr lang="en-US" sz="2000" dirty="0" smtClean="0"/>
              <a:t> twee </a:t>
            </a:r>
            <a:r>
              <a:rPr lang="en-US" sz="2000" dirty="0" err="1" smtClean="0"/>
              <a:t>partijen</a:t>
            </a:r>
            <a:r>
              <a:rPr lang="en-US" sz="2000" dirty="0" smtClean="0"/>
              <a:t> </a:t>
            </a:r>
            <a:r>
              <a:rPr lang="en-US" sz="2000" dirty="0" err="1" smtClean="0"/>
              <a:t>onderling</a:t>
            </a:r>
            <a:r>
              <a:rPr lang="en-US" sz="2000" dirty="0" smtClean="0"/>
              <a:t> </a:t>
            </a:r>
            <a:r>
              <a:rPr lang="en-US" sz="2000" dirty="0" err="1" smtClean="0"/>
              <a:t>gaan</a:t>
            </a:r>
            <a:r>
              <a:rPr lang="en-US" sz="2000" dirty="0" smtClean="0"/>
              <a:t> </a:t>
            </a:r>
            <a:r>
              <a:rPr lang="en-US" sz="2000" dirty="0" err="1" smtClean="0"/>
              <a:t>uitwisselen</a:t>
            </a:r>
            <a:r>
              <a:rPr lang="en-US" sz="2000" dirty="0" smtClean="0"/>
              <a:t> (OSO!)?</a:t>
            </a:r>
          </a:p>
          <a:p>
            <a:pPr lvl="1"/>
            <a:r>
              <a:rPr lang="en-US" sz="2000" dirty="0" err="1" smtClean="0"/>
              <a:t>Afspraken</a:t>
            </a:r>
            <a:r>
              <a:rPr lang="en-US" sz="2000" dirty="0" smtClean="0"/>
              <a:t>  </a:t>
            </a:r>
            <a:r>
              <a:rPr lang="en-US" sz="2000" dirty="0" err="1" smtClean="0"/>
              <a:t>maken</a:t>
            </a:r>
            <a:r>
              <a:rPr lang="en-US" sz="2000" dirty="0" smtClean="0"/>
              <a:t> over op </a:t>
            </a:r>
            <a:r>
              <a:rPr lang="en-US" sz="2000" dirty="0" err="1" smtClean="0"/>
              <a:t>termijn</a:t>
            </a:r>
            <a:r>
              <a:rPr lang="en-US" sz="2000" dirty="0" smtClean="0"/>
              <a:t> </a:t>
            </a:r>
            <a:r>
              <a:rPr lang="en-US" sz="2000" dirty="0" err="1" smtClean="0"/>
              <a:t>wel</a:t>
            </a:r>
            <a:r>
              <a:rPr lang="en-US" sz="2000" dirty="0" smtClean="0"/>
              <a:t> </a:t>
            </a:r>
            <a:r>
              <a:rPr lang="en-US" sz="2000" dirty="0" err="1" smtClean="0"/>
              <a:t>voldoen</a:t>
            </a:r>
            <a:r>
              <a:rPr lang="en-US" sz="2000" dirty="0"/>
              <a:t> </a:t>
            </a:r>
            <a:r>
              <a:rPr lang="en-US" sz="2000" dirty="0" err="1" smtClean="0"/>
              <a:t>aan</a:t>
            </a:r>
            <a:r>
              <a:rPr lang="en-US" sz="2000" dirty="0" smtClean="0"/>
              <a:t> de </a:t>
            </a:r>
            <a:r>
              <a:rPr lang="en-US" sz="2000" dirty="0" err="1" smtClean="0"/>
              <a:t>standaard</a:t>
            </a:r>
            <a:r>
              <a:rPr lang="en-US" sz="2000" dirty="0" smtClean="0"/>
              <a:t>: </a:t>
            </a:r>
            <a:r>
              <a:rPr lang="en-US" sz="2000" dirty="0" err="1" smtClean="0"/>
              <a:t>lukt</a:t>
            </a:r>
            <a:r>
              <a:rPr lang="en-US" sz="2000" dirty="0" smtClean="0"/>
              <a:t> </a:t>
            </a:r>
            <a:r>
              <a:rPr lang="en-US" sz="2000" dirty="0" err="1" smtClean="0"/>
              <a:t>dat</a:t>
            </a:r>
            <a:r>
              <a:rPr lang="en-US" sz="2000" dirty="0" smtClean="0"/>
              <a:t> want wat </a:t>
            </a:r>
            <a:r>
              <a:rPr lang="en-US" sz="2000" dirty="0" err="1" smtClean="0"/>
              <a:t>eenmaal</a:t>
            </a:r>
            <a:r>
              <a:rPr lang="en-US" sz="2000" dirty="0" smtClean="0"/>
              <a:t> </a:t>
            </a:r>
            <a:r>
              <a:rPr lang="en-US" sz="2000" dirty="0" err="1" smtClean="0"/>
              <a:t>draait</a:t>
            </a:r>
            <a:r>
              <a:rPr lang="en-US" sz="2000" dirty="0" smtClean="0"/>
              <a:t>…</a:t>
            </a:r>
          </a:p>
          <a:p>
            <a:r>
              <a:rPr lang="en-US" sz="2400" dirty="0" err="1" smtClean="0"/>
              <a:t>Zwaarder</a:t>
            </a:r>
            <a:r>
              <a:rPr lang="en-US" sz="2400" dirty="0" smtClean="0"/>
              <a:t> </a:t>
            </a:r>
            <a:r>
              <a:rPr lang="en-US" sz="2400" dirty="0" err="1" smtClean="0"/>
              <a:t>profiel</a:t>
            </a:r>
            <a:r>
              <a:rPr lang="en-US" sz="2400" dirty="0" smtClean="0"/>
              <a:t> </a:t>
            </a:r>
            <a:r>
              <a:rPr lang="en-US" sz="2400" dirty="0" err="1" smtClean="0"/>
              <a:t>kiezen</a:t>
            </a:r>
            <a:r>
              <a:rPr lang="en-US" sz="2400" dirty="0" smtClean="0"/>
              <a:t> </a:t>
            </a: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als</a:t>
            </a:r>
            <a:r>
              <a:rPr lang="en-US" sz="2400" dirty="0" smtClean="0"/>
              <a:t> </a:t>
            </a:r>
            <a:r>
              <a:rPr lang="en-US" sz="2400" dirty="0" err="1" smtClean="0"/>
              <a:t>daar</a:t>
            </a:r>
            <a:r>
              <a:rPr lang="en-US" sz="2400" dirty="0" smtClean="0"/>
              <a:t> </a:t>
            </a:r>
            <a:r>
              <a:rPr lang="en-US" sz="2400" dirty="0" err="1" smtClean="0"/>
              <a:t>geen</a:t>
            </a:r>
            <a:r>
              <a:rPr lang="en-US" sz="2400" dirty="0" smtClean="0"/>
              <a:t> </a:t>
            </a:r>
            <a:r>
              <a:rPr lang="en-US" sz="2400" dirty="0" err="1" smtClean="0"/>
              <a:t>functionele</a:t>
            </a:r>
            <a:r>
              <a:rPr lang="en-US" sz="2400" dirty="0" smtClean="0"/>
              <a:t> </a:t>
            </a:r>
            <a:r>
              <a:rPr lang="en-US" sz="2400" dirty="0" err="1" smtClean="0"/>
              <a:t>reden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is?</a:t>
            </a:r>
          </a:p>
          <a:p>
            <a:pPr lvl="1"/>
            <a:r>
              <a:rPr lang="en-US" sz="2000" dirty="0" err="1" smtClean="0"/>
              <a:t>Andere</a:t>
            </a:r>
            <a:r>
              <a:rPr lang="en-US" sz="2000" dirty="0" smtClean="0"/>
              <a:t> </a:t>
            </a:r>
            <a:r>
              <a:rPr lang="en-US" sz="2000" dirty="0" err="1" smtClean="0"/>
              <a:t>partijen</a:t>
            </a:r>
            <a:r>
              <a:rPr lang="en-US" sz="2000" dirty="0" smtClean="0"/>
              <a:t> </a:t>
            </a:r>
            <a:r>
              <a:rPr lang="en-US" sz="2000" dirty="0" err="1" smtClean="0"/>
              <a:t>worden</a:t>
            </a:r>
            <a:r>
              <a:rPr lang="en-US" sz="2000" dirty="0" smtClean="0"/>
              <a:t> met </a:t>
            </a:r>
            <a:r>
              <a:rPr lang="en-US" sz="2000" dirty="0" err="1" smtClean="0"/>
              <a:t>zwaardere</a:t>
            </a:r>
            <a:r>
              <a:rPr lang="en-US" sz="2000" dirty="0" smtClean="0"/>
              <a:t> </a:t>
            </a:r>
            <a:r>
              <a:rPr lang="en-US" sz="2000" dirty="0" err="1" smtClean="0"/>
              <a:t>lasten</a:t>
            </a:r>
            <a:r>
              <a:rPr lang="en-US" sz="2000" dirty="0" smtClean="0"/>
              <a:t> </a:t>
            </a:r>
            <a:r>
              <a:rPr lang="en-US" sz="2000" dirty="0" err="1" smtClean="0"/>
              <a:t>opgezadeld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We </a:t>
            </a:r>
            <a:r>
              <a:rPr lang="en-US" sz="2000" dirty="0" err="1" smtClean="0"/>
              <a:t>houden</a:t>
            </a:r>
            <a:r>
              <a:rPr lang="en-US" sz="2000" dirty="0" smtClean="0"/>
              <a:t> </a:t>
            </a:r>
            <a:r>
              <a:rPr lang="en-US" sz="2000" dirty="0" err="1" smtClean="0"/>
              <a:t>ons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wel</a:t>
            </a:r>
            <a:r>
              <a:rPr lang="en-US" sz="2000" dirty="0" smtClean="0"/>
              <a:t> </a:t>
            </a:r>
            <a:r>
              <a:rPr lang="en-US" sz="2000" dirty="0" err="1" smtClean="0"/>
              <a:t>aan</a:t>
            </a:r>
            <a:r>
              <a:rPr lang="en-US" sz="2000" dirty="0" smtClean="0"/>
              <a:t> de </a:t>
            </a:r>
            <a:r>
              <a:rPr lang="en-US" sz="2000" dirty="0" err="1" smtClean="0"/>
              <a:t>standaard</a:t>
            </a:r>
            <a:r>
              <a:rPr lang="en-US" sz="2000" dirty="0" smtClean="0"/>
              <a:t>.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67587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Compliancy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Laten</a:t>
            </a:r>
            <a:r>
              <a:rPr lang="en-US" sz="2400" dirty="0" smtClean="0"/>
              <a:t> we </a:t>
            </a:r>
            <a:r>
              <a:rPr lang="en-US" sz="2400" dirty="0" err="1" smtClean="0"/>
              <a:t>implementatie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controle</a:t>
            </a:r>
            <a:r>
              <a:rPr lang="en-US" sz="2400" dirty="0" smtClean="0"/>
              <a:t> </a:t>
            </a:r>
            <a:r>
              <a:rPr lang="en-US" sz="2400" dirty="0" err="1" smtClean="0"/>
              <a:t>erop</a:t>
            </a:r>
            <a:r>
              <a:rPr lang="en-US" sz="2400" dirty="0" smtClean="0"/>
              <a:t> over </a:t>
            </a:r>
            <a:r>
              <a:rPr lang="en-US" sz="2400" dirty="0" err="1" smtClean="0"/>
              <a:t>aan</a:t>
            </a:r>
            <a:r>
              <a:rPr lang="en-US" sz="2400" dirty="0" smtClean="0"/>
              <a:t> de </a:t>
            </a:r>
            <a:r>
              <a:rPr lang="en-US" sz="2400" dirty="0" err="1" smtClean="0"/>
              <a:t>ketenpartners</a:t>
            </a:r>
            <a:r>
              <a:rPr lang="en-US" sz="2400" dirty="0" smtClean="0"/>
              <a:t> die in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bepaalde</a:t>
            </a:r>
            <a:r>
              <a:rPr lang="en-US" sz="2400" dirty="0" smtClean="0"/>
              <a:t> context </a:t>
            </a:r>
            <a:r>
              <a:rPr lang="en-US" sz="2400" dirty="0" err="1" smtClean="0"/>
              <a:t>implementeren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Vertrouwen</a:t>
            </a:r>
            <a:r>
              <a:rPr lang="en-US" sz="2400" dirty="0" smtClean="0"/>
              <a:t> op </a:t>
            </a:r>
            <a:r>
              <a:rPr lang="en-US" sz="2400" dirty="0" err="1" smtClean="0"/>
              <a:t>sterke</a:t>
            </a:r>
            <a:r>
              <a:rPr lang="en-US" sz="2400" dirty="0" smtClean="0"/>
              <a:t> </a:t>
            </a:r>
            <a:r>
              <a:rPr lang="en-US" sz="2400" dirty="0" err="1" smtClean="0"/>
              <a:t>ketenpartner</a:t>
            </a:r>
            <a:r>
              <a:rPr lang="en-US" sz="2400" dirty="0" smtClean="0"/>
              <a:t>?</a:t>
            </a:r>
            <a:endParaRPr lang="en-US" sz="2400" dirty="0"/>
          </a:p>
          <a:p>
            <a:r>
              <a:rPr lang="en-US" sz="2400" dirty="0" err="1" smtClean="0"/>
              <a:t>Maken</a:t>
            </a:r>
            <a:r>
              <a:rPr lang="en-US" sz="2400" dirty="0" smtClean="0"/>
              <a:t> we </a:t>
            </a:r>
            <a:r>
              <a:rPr lang="en-US" sz="2400" dirty="0" err="1" smtClean="0"/>
              <a:t>gebruik</a:t>
            </a:r>
            <a:r>
              <a:rPr lang="en-US" sz="2400" dirty="0" smtClean="0"/>
              <a:t> van </a:t>
            </a:r>
            <a:r>
              <a:rPr lang="en-US" sz="2400" dirty="0" err="1" smtClean="0"/>
              <a:t>een</a:t>
            </a:r>
            <a:r>
              <a:rPr lang="en-US" sz="2400" dirty="0" smtClean="0"/>
              <a:t> compliancy </a:t>
            </a:r>
            <a:r>
              <a:rPr lang="en-US" sz="2400" dirty="0" err="1" smtClean="0"/>
              <a:t>voorziening</a:t>
            </a:r>
            <a:r>
              <a:rPr lang="en-US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8564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27584" y="0"/>
            <a:ext cx="8064000" cy="583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Edukoppeling </a:t>
            </a:r>
            <a:r>
              <a:rPr lang="en-US" dirty="0" err="1" smtClean="0"/>
              <a:t>architectuur</a:t>
            </a:r>
            <a:endParaRPr lang="nl-N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03648" y="11967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pSp>
        <p:nvGrpSpPr>
          <p:cNvPr id="7" name="Papier 1"/>
          <p:cNvGrpSpPr/>
          <p:nvPr/>
        </p:nvGrpSpPr>
        <p:grpSpPr>
          <a:xfrm>
            <a:off x="1792800" y="889200"/>
            <a:ext cx="5486400" cy="1688465"/>
            <a:chOff x="0" y="0"/>
            <a:chExt cx="5486400" cy="1688465"/>
          </a:xfrm>
        </p:grpSpPr>
        <p:sp>
          <p:nvSpPr>
            <p:cNvPr id="8" name="Rechthoek 7"/>
            <p:cNvSpPr/>
            <p:nvPr/>
          </p:nvSpPr>
          <p:spPr>
            <a:xfrm>
              <a:off x="0" y="0"/>
              <a:ext cx="5486400" cy="168846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9" name="Afgeronde rechthoek 8"/>
            <p:cNvSpPr>
              <a:spLocks noChangeArrowheads="1"/>
            </p:cNvSpPr>
            <p:nvPr/>
          </p:nvSpPr>
          <p:spPr bwMode="auto">
            <a:xfrm>
              <a:off x="1192530" y="208915"/>
              <a:ext cx="2987040" cy="34099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nl-NL" sz="1200" kern="5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END-TO-END</a:t>
              </a:r>
              <a:endParaRPr lang="nl-NL" sz="11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" name="Afgeronde rechthoek 9"/>
            <p:cNvSpPr>
              <a:spLocks noChangeArrowheads="1"/>
            </p:cNvSpPr>
            <p:nvPr/>
          </p:nvSpPr>
          <p:spPr bwMode="auto">
            <a:xfrm>
              <a:off x="1638300" y="756920"/>
              <a:ext cx="2133600" cy="33020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APP-TO-APP</a:t>
              </a:r>
              <a:endParaRPr lang="nl-N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Tekstvak 5"/>
            <p:cNvSpPr txBox="1">
              <a:spLocks noChangeArrowheads="1"/>
            </p:cNvSpPr>
            <p:nvPr/>
          </p:nvSpPr>
          <p:spPr bwMode="auto">
            <a:xfrm>
              <a:off x="87630" y="295275"/>
              <a:ext cx="1264920" cy="236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nl-NL" sz="1000" kern="5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eindorganisatie</a:t>
              </a:r>
              <a:endParaRPr lang="nl-NL" sz="1100" kern="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2" name="Tekstvak 5"/>
            <p:cNvSpPr txBox="1">
              <a:spLocks noChangeArrowheads="1"/>
            </p:cNvSpPr>
            <p:nvPr/>
          </p:nvSpPr>
          <p:spPr bwMode="auto">
            <a:xfrm>
              <a:off x="87630" y="813435"/>
              <a:ext cx="1264920" cy="29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gegevensbewerker</a:t>
              </a:r>
              <a:endParaRPr lang="nl-N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Tekstvak 5"/>
            <p:cNvSpPr txBox="1">
              <a:spLocks noChangeArrowheads="1"/>
            </p:cNvSpPr>
            <p:nvPr/>
          </p:nvSpPr>
          <p:spPr bwMode="auto">
            <a:xfrm>
              <a:off x="93980" y="1270000"/>
              <a:ext cx="1264920" cy="399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logistieke dienstverlener (s)</a:t>
              </a:r>
              <a:endParaRPr lang="nl-N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kstvak 5"/>
            <p:cNvSpPr txBox="1">
              <a:spLocks noChangeArrowheads="1"/>
            </p:cNvSpPr>
            <p:nvPr/>
          </p:nvSpPr>
          <p:spPr bwMode="auto">
            <a:xfrm>
              <a:off x="4253865" y="295275"/>
              <a:ext cx="1036320" cy="236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nl-NL" sz="1000" kern="5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eindorganisatie</a:t>
              </a:r>
              <a:endParaRPr lang="nl-NL" sz="1100" kern="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5" name="Tekstvak 5"/>
            <p:cNvSpPr txBox="1">
              <a:spLocks noChangeArrowheads="1"/>
            </p:cNvSpPr>
            <p:nvPr/>
          </p:nvSpPr>
          <p:spPr bwMode="auto">
            <a:xfrm>
              <a:off x="4078605" y="803910"/>
              <a:ext cx="1264920" cy="29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gegevensbewerker</a:t>
              </a:r>
              <a:endParaRPr lang="nl-N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kstvak 5"/>
            <p:cNvSpPr txBox="1">
              <a:spLocks noChangeArrowheads="1"/>
            </p:cNvSpPr>
            <p:nvPr/>
          </p:nvSpPr>
          <p:spPr bwMode="auto">
            <a:xfrm>
              <a:off x="3897630" y="1195705"/>
              <a:ext cx="1264920" cy="399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>
                <a:spcAft>
                  <a:spcPts val="0"/>
                </a:spcAft>
              </a:pPr>
              <a:r>
                <a:rPr lang="nl-NL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logistieke dienstverlener (s)</a:t>
              </a:r>
              <a:endParaRPr lang="nl-N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Afgeronde rechthoek 16"/>
            <p:cNvSpPr>
              <a:spLocks noChangeArrowheads="1"/>
            </p:cNvSpPr>
            <p:nvPr/>
          </p:nvSpPr>
          <p:spPr bwMode="auto">
            <a:xfrm>
              <a:off x="2686050" y="1273175"/>
              <a:ext cx="714375" cy="350520"/>
            </a:xfrm>
            <a:prstGeom prst="roundRect">
              <a:avLst>
                <a:gd name="adj" fmla="val 10870"/>
              </a:avLst>
            </a:prstGeom>
            <a:solidFill>
              <a:srgbClr val="90F03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POINT-TO-POINT</a:t>
              </a:r>
              <a:endParaRPr lang="nl-N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Afgeronde rechthoek 17"/>
            <p:cNvSpPr>
              <a:spLocks noChangeArrowheads="1"/>
            </p:cNvSpPr>
            <p:nvPr/>
          </p:nvSpPr>
          <p:spPr bwMode="auto">
            <a:xfrm>
              <a:off x="1914525" y="1273175"/>
              <a:ext cx="714375" cy="350520"/>
            </a:xfrm>
            <a:prstGeom prst="roundRect">
              <a:avLst>
                <a:gd name="adj" fmla="val 10144"/>
              </a:avLst>
            </a:prstGeom>
            <a:solidFill>
              <a:srgbClr val="90F03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POINT-TO-POINT</a:t>
              </a:r>
              <a:endParaRPr lang="nl-N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19" name="Afbeelding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23168"/>
            <a:ext cx="6192687" cy="38741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/>
          <p:cNvSpPr txBox="1"/>
          <p:nvPr/>
        </p:nvSpPr>
        <p:spPr>
          <a:xfrm>
            <a:off x="2657251" y="612632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school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150592" y="6126322"/>
            <a:ext cx="141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ketenpartner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611560" y="2723168"/>
            <a:ext cx="3867290" cy="3874183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06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27584" y="0"/>
            <a:ext cx="8064000" cy="583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Gebruik</a:t>
            </a:r>
            <a:r>
              <a:rPr lang="en-US" dirty="0" smtClean="0"/>
              <a:t> Edukoppeling </a:t>
            </a:r>
            <a:r>
              <a:rPr lang="en-US" dirty="0" err="1" smtClean="0"/>
              <a:t>voor</a:t>
            </a:r>
            <a:r>
              <a:rPr lang="en-US" dirty="0" smtClean="0"/>
              <a:t> M2M</a:t>
            </a:r>
            <a:endParaRPr lang="nl-N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03648" y="11967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5364088" y="5301208"/>
            <a:ext cx="141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ketenpartner</a:t>
            </a:r>
            <a:endParaRPr lang="nl-NL" dirty="0"/>
          </a:p>
        </p:txBody>
      </p:sp>
      <p:pic>
        <p:nvPicPr>
          <p:cNvPr id="20" name="Afbeelding 1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416824" cy="3240360"/>
          </a:xfrm>
          <a:prstGeom prst="rect">
            <a:avLst/>
          </a:prstGeom>
          <a:noFill/>
        </p:spPr>
      </p:pic>
      <p:sp>
        <p:nvSpPr>
          <p:cNvPr id="21" name="Tekstvak 20"/>
          <p:cNvSpPr txBox="1"/>
          <p:nvPr/>
        </p:nvSpPr>
        <p:spPr>
          <a:xfrm>
            <a:off x="2051720" y="5301208"/>
            <a:ext cx="141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ketenpartner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662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600" dirty="0" smtClean="0"/>
              <a:t>Edukoppeling als onderdeel van H2M2M geeft antwoord op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Is de “pijplijn” tussen twee machines veilig genoeg?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Kent de afzender de ontvanger en </a:t>
            </a:r>
            <a:r>
              <a:rPr lang="nl-NL" dirty="0" err="1" smtClean="0">
                <a:solidFill>
                  <a:srgbClr val="FF0000"/>
                </a:solidFill>
              </a:rPr>
              <a:t>vice</a:t>
            </a:r>
            <a:r>
              <a:rPr lang="nl-NL" dirty="0" smtClean="0">
                <a:solidFill>
                  <a:srgbClr val="FF0000"/>
                </a:solidFill>
              </a:rPr>
              <a:t> versa?</a:t>
            </a:r>
          </a:p>
          <a:p>
            <a:r>
              <a:rPr lang="nl-NL" dirty="0" smtClean="0"/>
              <a:t>Als de versturende partij een LAS-leverancier is hoe weet ik als ontvanger dat die namens de “echte” afzender (de school) acteert?</a:t>
            </a:r>
          </a:p>
          <a:p>
            <a:r>
              <a:rPr lang="nl-NL" dirty="0" smtClean="0"/>
              <a:t>Is postzending wel door de juiste persoon bij de “echte” afzender geïnitieerd?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Waar ben ik verantwoordelijk voor als school? Heb ik nog de regie?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937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 in gewone taal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Pijplijnbeveiliging op basis van een uniforme, door de overheid en het onderwijs als betrouwbaar geoormerkte standaard.</a:t>
            </a:r>
          </a:p>
          <a:p>
            <a:r>
              <a:rPr lang="nl-NL" dirty="0" smtClean="0"/>
              <a:t>Relatie tussen SaaS en school is vastgelegd in bewerkersovereenkomst. </a:t>
            </a:r>
          </a:p>
          <a:p>
            <a:pPr lvl="1"/>
            <a:r>
              <a:rPr lang="nl-NL" dirty="0" smtClean="0"/>
              <a:t>Gegevens hierover zijn openbaar.</a:t>
            </a:r>
          </a:p>
          <a:p>
            <a:pPr lvl="1"/>
            <a:r>
              <a:rPr lang="nl-NL" dirty="0" smtClean="0"/>
              <a:t>De relatie moet tijdens een verzending gecheckt kunnen worden.</a:t>
            </a:r>
          </a:p>
          <a:p>
            <a:pPr lvl="1"/>
            <a:r>
              <a:rPr lang="nl-NL" dirty="0" smtClean="0"/>
              <a:t>School kan te allen tijde de relatie wijzigen.</a:t>
            </a:r>
          </a:p>
          <a:p>
            <a:r>
              <a:rPr lang="nl-NL" dirty="0" smtClean="0"/>
              <a:t>SaaS toont aan dat die de informatie van een school “netjes” verwerkt.</a:t>
            </a:r>
          </a:p>
          <a:p>
            <a:r>
              <a:rPr lang="nl-NL" dirty="0" smtClean="0"/>
              <a:t>Bij processen met een redelijk hoog vertrouwensniveau is een extra waarborg nodig dat de juiste persoon bij een school achter de knoppen zit.</a:t>
            </a:r>
          </a:p>
          <a:p>
            <a:r>
              <a:rPr lang="nl-NL" dirty="0" smtClean="0"/>
              <a:t>Bovenstaande is (in principe) voor alle onderwijsprocessen waar uitwisseling van vertrouwelijke informatie in het geding is op dezelfde manier geregeld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09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ROSA</a:t>
            </a: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1506854"/>
            <a:ext cx="7416824" cy="50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90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Generieke digitale infrastructuur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200" dirty="0" smtClean="0"/>
              <a:t>&amp; </a:t>
            </a:r>
            <a:r>
              <a:rPr lang="nl-NL" sz="2200" dirty="0" smtClean="0"/>
              <a:t>voorbeeld uitwerking doorlopende leerlijnen</a:t>
            </a:r>
            <a:endParaRPr lang="nl-NL" sz="2200" dirty="0"/>
          </a:p>
        </p:txBody>
      </p:sp>
      <p:grpSp>
        <p:nvGrpSpPr>
          <p:cNvPr id="3" name="Groep 2"/>
          <p:cNvGrpSpPr/>
          <p:nvPr/>
        </p:nvGrpSpPr>
        <p:grpSpPr>
          <a:xfrm>
            <a:off x="0" y="1472124"/>
            <a:ext cx="9143999" cy="5125228"/>
            <a:chOff x="639288" y="819834"/>
            <a:chExt cx="10696927" cy="5675410"/>
          </a:xfrm>
        </p:grpSpPr>
        <p:sp>
          <p:nvSpPr>
            <p:cNvPr id="4" name="Rechthoek 3"/>
            <p:cNvSpPr/>
            <p:nvPr/>
          </p:nvSpPr>
          <p:spPr>
            <a:xfrm>
              <a:off x="639288" y="5805203"/>
              <a:ext cx="1773799" cy="690041"/>
            </a:xfrm>
            <a:prstGeom prst="rect">
              <a:avLst/>
            </a:prstGeom>
            <a:solidFill>
              <a:srgbClr val="0070C0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350" dirty="0"/>
                <a:t>Infrastructuur</a:t>
              </a:r>
              <a:endParaRPr lang="nl-NL" sz="1350" dirty="0"/>
            </a:p>
          </p:txBody>
        </p:sp>
        <p:sp>
          <p:nvSpPr>
            <p:cNvPr id="7" name="Rechthoek 6"/>
            <p:cNvSpPr/>
            <p:nvPr/>
          </p:nvSpPr>
          <p:spPr>
            <a:xfrm>
              <a:off x="639288" y="3735053"/>
              <a:ext cx="1773799" cy="690041"/>
            </a:xfrm>
            <a:prstGeom prst="rect">
              <a:avLst/>
            </a:prstGeom>
            <a:solidFill>
              <a:srgbClr val="0070C0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350" dirty="0"/>
                <a:t>Registers</a:t>
              </a:r>
              <a:endParaRPr lang="nl-NL" sz="1350" dirty="0"/>
            </a:p>
          </p:txBody>
        </p:sp>
        <p:sp>
          <p:nvSpPr>
            <p:cNvPr id="8" name="Rechthoek 7"/>
            <p:cNvSpPr/>
            <p:nvPr/>
          </p:nvSpPr>
          <p:spPr>
            <a:xfrm>
              <a:off x="639288" y="4425103"/>
              <a:ext cx="1773799" cy="690041"/>
            </a:xfrm>
            <a:prstGeom prst="rect">
              <a:avLst/>
            </a:prstGeom>
            <a:solidFill>
              <a:srgbClr val="0070C0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350" dirty="0"/>
                <a:t>Gegevens</a:t>
              </a:r>
              <a:endParaRPr lang="nl-NL" sz="1350" dirty="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639288" y="5115153"/>
              <a:ext cx="1773799" cy="690041"/>
            </a:xfrm>
            <a:prstGeom prst="rect">
              <a:avLst/>
            </a:prstGeom>
            <a:solidFill>
              <a:srgbClr val="0070C0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350" dirty="0"/>
                <a:t>Transport</a:t>
              </a:r>
              <a:endParaRPr lang="nl-NL" sz="1350" dirty="0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639288" y="2354953"/>
              <a:ext cx="1773799" cy="690041"/>
            </a:xfrm>
            <a:prstGeom prst="rect">
              <a:avLst/>
            </a:prstGeom>
            <a:solidFill>
              <a:srgbClr val="0070C0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350" dirty="0"/>
                <a:t>Processen</a:t>
              </a:r>
              <a:endParaRPr lang="nl-NL" sz="1350" dirty="0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639288" y="3045003"/>
              <a:ext cx="1773799" cy="690041"/>
            </a:xfrm>
            <a:prstGeom prst="rect">
              <a:avLst/>
            </a:prstGeom>
            <a:solidFill>
              <a:srgbClr val="0070C0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350" dirty="0"/>
                <a:t>Voorzieningen</a:t>
              </a:r>
            </a:p>
            <a:p>
              <a:pPr algn="ctr"/>
              <a:r>
                <a:rPr lang="nl-NL" sz="1350" dirty="0"/>
                <a:t>Diensten</a:t>
              </a:r>
              <a:endParaRPr lang="nl-NL" sz="1350" dirty="0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639288" y="1664903"/>
              <a:ext cx="1773799" cy="690041"/>
            </a:xfrm>
            <a:prstGeom prst="rect">
              <a:avLst/>
            </a:prstGeom>
            <a:solidFill>
              <a:srgbClr val="0070C0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350" dirty="0"/>
                <a:t>Beleid</a:t>
              </a:r>
              <a:endParaRPr lang="nl-NL" sz="1350" dirty="0"/>
            </a:p>
          </p:txBody>
        </p:sp>
        <p:sp>
          <p:nvSpPr>
            <p:cNvPr id="17" name="Rechthoek 16"/>
            <p:cNvSpPr/>
            <p:nvPr/>
          </p:nvSpPr>
          <p:spPr>
            <a:xfrm rot="5400000">
              <a:off x="9324449" y="4483477"/>
              <a:ext cx="3450926" cy="5726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050" dirty="0">
                  <a:solidFill>
                    <a:schemeClr val="tx1"/>
                  </a:solidFill>
                </a:rPr>
                <a:t>Informatiebeveiliging en privacy (IBP)</a:t>
              </a:r>
              <a:endParaRPr lang="nl-NL" sz="1050" dirty="0">
                <a:solidFill>
                  <a:schemeClr val="tx1"/>
                </a:solidFill>
              </a:endParaRPr>
            </a:p>
          </p:txBody>
        </p:sp>
        <p:sp>
          <p:nvSpPr>
            <p:cNvPr id="34" name="Rechthoek 33"/>
            <p:cNvSpPr/>
            <p:nvPr/>
          </p:nvSpPr>
          <p:spPr>
            <a:xfrm>
              <a:off x="3056833" y="5113433"/>
              <a:ext cx="7706776" cy="69004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/>
              <a:r>
                <a:rPr lang="nl-NL" sz="1050" dirty="0"/>
                <a:t>Standaarden en afspraken op logistiek niveau voor </a:t>
              </a:r>
              <a:r>
                <a:rPr lang="nl-NL" sz="1050" dirty="0"/>
                <a:t>het uitwisselen van gegevens</a:t>
              </a:r>
              <a:r>
                <a:rPr lang="nl-NL" sz="900" dirty="0"/>
                <a:t>.</a:t>
              </a:r>
            </a:p>
          </p:txBody>
        </p:sp>
        <p:sp>
          <p:nvSpPr>
            <p:cNvPr id="35" name="Rechthoek 34"/>
            <p:cNvSpPr/>
            <p:nvPr/>
          </p:nvSpPr>
          <p:spPr>
            <a:xfrm>
              <a:off x="3056833" y="5803138"/>
              <a:ext cx="7706776" cy="69004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050" dirty="0"/>
                <a:t>Technische </a:t>
              </a:r>
              <a:r>
                <a:rPr lang="nl-NL" sz="1050" dirty="0"/>
                <a:t>infrastructuur van/voor </a:t>
              </a:r>
              <a:r>
                <a:rPr lang="nl-NL" sz="1050" dirty="0"/>
                <a:t>onderwijsinstellingen.</a:t>
              </a:r>
              <a:endParaRPr lang="nl-NL" sz="1050" dirty="0"/>
            </a:p>
          </p:txBody>
        </p:sp>
        <p:sp>
          <p:nvSpPr>
            <p:cNvPr id="36" name="Stroomdiagram: Ophalen 35"/>
            <p:cNvSpPr/>
            <p:nvPr/>
          </p:nvSpPr>
          <p:spPr>
            <a:xfrm>
              <a:off x="726832" y="819834"/>
              <a:ext cx="10515599" cy="831722"/>
            </a:xfrm>
            <a:prstGeom prst="flowChartExtract">
              <a:avLst/>
            </a:prstGeom>
            <a:solidFill>
              <a:srgbClr val="0070C0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  <p:sp>
          <p:nvSpPr>
            <p:cNvPr id="37" name="Rechthoek 36"/>
            <p:cNvSpPr/>
            <p:nvPr/>
          </p:nvSpPr>
          <p:spPr>
            <a:xfrm>
              <a:off x="2413086" y="2354609"/>
              <a:ext cx="8923129" cy="69004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/>
                <a:t>De </a:t>
              </a:r>
              <a:r>
                <a:rPr lang="en-US" sz="1050" dirty="0" err="1"/>
                <a:t>informatieprocessen</a:t>
              </a:r>
              <a:r>
                <a:rPr lang="en-US" sz="1050" dirty="0"/>
                <a:t> die </a:t>
              </a:r>
              <a:r>
                <a:rPr lang="en-US" sz="1050" dirty="0" err="1"/>
                <a:t>nodig</a:t>
              </a:r>
              <a:r>
                <a:rPr lang="en-US" sz="1050" dirty="0"/>
                <a:t> </a:t>
              </a:r>
              <a:r>
                <a:rPr lang="en-US" sz="1050" dirty="0" err="1"/>
                <a:t>zijn</a:t>
              </a:r>
              <a:r>
                <a:rPr lang="en-US" sz="1050" dirty="0"/>
                <a:t> om de </a:t>
              </a:r>
              <a:r>
                <a:rPr lang="en-US" sz="1050" dirty="0" err="1"/>
                <a:t>beleidsdoelen</a:t>
              </a:r>
              <a:r>
                <a:rPr lang="en-US" sz="1050" dirty="0"/>
                <a:t> </a:t>
              </a:r>
              <a:r>
                <a:rPr lang="en-US" sz="1050" dirty="0" err="1"/>
                <a:t>waar</a:t>
              </a:r>
              <a:r>
                <a:rPr lang="en-US" sz="1050" dirty="0"/>
                <a:t> </a:t>
              </a:r>
              <a:r>
                <a:rPr lang="en-US" sz="1050" dirty="0" err="1"/>
                <a:t>te</a:t>
              </a:r>
              <a:r>
                <a:rPr lang="en-US" sz="1050" dirty="0"/>
                <a:t> </a:t>
              </a:r>
              <a:r>
                <a:rPr lang="en-US" sz="1050" dirty="0" err="1"/>
                <a:t>maken</a:t>
              </a:r>
              <a:r>
                <a:rPr lang="en-US" sz="900" dirty="0"/>
                <a:t>.</a:t>
              </a:r>
              <a:endParaRPr lang="nl-NL" sz="900" dirty="0"/>
            </a:p>
          </p:txBody>
        </p:sp>
        <p:sp>
          <p:nvSpPr>
            <p:cNvPr id="38" name="Rechthoek 37"/>
            <p:cNvSpPr/>
            <p:nvPr/>
          </p:nvSpPr>
          <p:spPr>
            <a:xfrm>
              <a:off x="2413086" y="1664903"/>
              <a:ext cx="8923129" cy="69004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/>
                <a:t>De </a:t>
              </a:r>
              <a:r>
                <a:rPr lang="en-US" sz="1050" dirty="0" err="1"/>
                <a:t>beleidsdoelen</a:t>
              </a:r>
              <a:r>
                <a:rPr lang="en-US" sz="1050" dirty="0"/>
                <a:t> die </a:t>
              </a:r>
              <a:r>
                <a:rPr lang="en-US" sz="1050" dirty="0" err="1"/>
                <a:t>moeten</a:t>
              </a:r>
              <a:r>
                <a:rPr lang="en-US" sz="1050" dirty="0"/>
                <a:t> </a:t>
              </a:r>
              <a:r>
                <a:rPr lang="en-US" sz="1050" dirty="0" err="1"/>
                <a:t>worden</a:t>
              </a:r>
              <a:r>
                <a:rPr lang="en-US" sz="1050" dirty="0"/>
                <a:t> </a:t>
              </a:r>
              <a:r>
                <a:rPr lang="en-US" sz="1050" dirty="0" err="1"/>
                <a:t>bereikt</a:t>
              </a:r>
              <a:r>
                <a:rPr lang="en-US" sz="1050" dirty="0"/>
                <a:t>. </a:t>
              </a:r>
              <a:endParaRPr lang="nl-NL" sz="1050" dirty="0"/>
            </a:p>
          </p:txBody>
        </p:sp>
        <p:sp>
          <p:nvSpPr>
            <p:cNvPr id="39" name="Rechthoek 38"/>
            <p:cNvSpPr/>
            <p:nvPr/>
          </p:nvSpPr>
          <p:spPr>
            <a:xfrm>
              <a:off x="3056833" y="3044315"/>
              <a:ext cx="7706776" cy="69004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050" dirty="0"/>
                <a:t>Gezamenlijke diensten en voorzieningen die in de sector </a:t>
              </a:r>
              <a:r>
                <a:rPr lang="nl-NL" sz="1050" dirty="0"/>
                <a:t>of </a:t>
              </a:r>
              <a:r>
                <a:rPr lang="nl-NL" sz="1050" dirty="0" err="1"/>
                <a:t>bovensectoraal</a:t>
              </a:r>
              <a:r>
                <a:rPr lang="nl-NL" sz="1050" dirty="0"/>
                <a:t> worden gebruikt.</a:t>
              </a:r>
              <a:endParaRPr lang="nl-NL" sz="1050" dirty="0"/>
            </a:p>
          </p:txBody>
        </p:sp>
        <p:sp>
          <p:nvSpPr>
            <p:cNvPr id="40" name="Rechthoek 39"/>
            <p:cNvSpPr/>
            <p:nvPr/>
          </p:nvSpPr>
          <p:spPr>
            <a:xfrm>
              <a:off x="3056833" y="4423727"/>
              <a:ext cx="7706776" cy="69004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/>
              <a:r>
                <a:rPr lang="nl-NL" sz="1050" dirty="0"/>
                <a:t>De gegevens en standaarden </a:t>
              </a:r>
              <a:r>
                <a:rPr lang="nl-NL" sz="1050" dirty="0"/>
                <a:t>die het uitwisselen van gegevens </a:t>
              </a:r>
              <a:r>
                <a:rPr lang="nl-NL" sz="1050" dirty="0"/>
                <a:t>beschrijven en de overkoepelende </a:t>
              </a:r>
              <a:r>
                <a:rPr lang="nl-NL" sz="1050" dirty="0" err="1"/>
                <a:t>metadatabronnen</a:t>
              </a:r>
              <a:r>
                <a:rPr lang="nl-NL" sz="1050" dirty="0"/>
                <a:t>.</a:t>
              </a:r>
              <a:endParaRPr lang="nl-NL" sz="1050" dirty="0"/>
            </a:p>
          </p:txBody>
        </p:sp>
        <p:sp>
          <p:nvSpPr>
            <p:cNvPr id="41" name="Rechthoek 40"/>
            <p:cNvSpPr/>
            <p:nvPr/>
          </p:nvSpPr>
          <p:spPr>
            <a:xfrm>
              <a:off x="3056833" y="3734021"/>
              <a:ext cx="7706776" cy="69004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050" dirty="0"/>
                <a:t>Gezamenlijke registers waar gegevens in worden </a:t>
              </a:r>
              <a:r>
                <a:rPr lang="nl-NL" sz="1050" dirty="0"/>
                <a:t>opgeslagen en gebruikt kunnen worden voor diverse toepassingen.</a:t>
              </a:r>
              <a:endParaRPr lang="nl-NL" sz="1050" dirty="0"/>
            </a:p>
          </p:txBody>
        </p:sp>
        <p:sp>
          <p:nvSpPr>
            <p:cNvPr id="49" name="Rechthoek 48"/>
            <p:cNvSpPr/>
            <p:nvPr/>
          </p:nvSpPr>
          <p:spPr>
            <a:xfrm>
              <a:off x="7432176" y="5416269"/>
              <a:ext cx="3231735" cy="313182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825" dirty="0"/>
                <a:t>Edukoppeling Transactiestandaard, SAAS-model voor PKI</a:t>
              </a:r>
              <a:endParaRPr lang="nl-NL" sz="825" dirty="0"/>
            </a:p>
          </p:txBody>
        </p:sp>
        <p:sp>
          <p:nvSpPr>
            <p:cNvPr id="50" name="Rechthoek 49"/>
            <p:cNvSpPr/>
            <p:nvPr/>
          </p:nvSpPr>
          <p:spPr>
            <a:xfrm>
              <a:off x="7432176" y="6079823"/>
              <a:ext cx="3231735" cy="313182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/>
                <a:t>TLS, internet</a:t>
              </a:r>
              <a:endParaRPr lang="nl-NL" sz="900" dirty="0"/>
            </a:p>
          </p:txBody>
        </p:sp>
        <p:sp>
          <p:nvSpPr>
            <p:cNvPr id="51" name="Rechthoek 50"/>
            <p:cNvSpPr/>
            <p:nvPr/>
          </p:nvSpPr>
          <p:spPr>
            <a:xfrm>
              <a:off x="7432176" y="2643615"/>
              <a:ext cx="3741797" cy="313182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/>
                <a:t>Overdracht</a:t>
              </a:r>
              <a:r>
                <a:rPr lang="en-US" sz="900" dirty="0"/>
                <a:t> van dossiers</a:t>
              </a:r>
              <a:endParaRPr lang="nl-NL" sz="900" dirty="0"/>
            </a:p>
          </p:txBody>
        </p:sp>
        <p:sp>
          <p:nvSpPr>
            <p:cNvPr id="52" name="Rechthoek 51"/>
            <p:cNvSpPr/>
            <p:nvPr/>
          </p:nvSpPr>
          <p:spPr>
            <a:xfrm>
              <a:off x="7432176" y="1964738"/>
              <a:ext cx="3741797" cy="313182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/>
                <a:t>Doorlopende</a:t>
              </a:r>
              <a:r>
                <a:rPr lang="en-US" sz="900" dirty="0"/>
                <a:t> </a:t>
              </a:r>
              <a:r>
                <a:rPr lang="en-US" sz="900" dirty="0" err="1"/>
                <a:t>leerlijnen</a:t>
              </a:r>
              <a:endParaRPr lang="nl-NL" sz="900" dirty="0"/>
            </a:p>
          </p:txBody>
        </p:sp>
        <p:sp>
          <p:nvSpPr>
            <p:cNvPr id="53" name="Rechthoek 52"/>
            <p:cNvSpPr/>
            <p:nvPr/>
          </p:nvSpPr>
          <p:spPr>
            <a:xfrm>
              <a:off x="7432176" y="3344150"/>
              <a:ext cx="3231735" cy="313182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/>
                <a:t>OSO</a:t>
              </a:r>
              <a:endParaRPr lang="nl-NL" sz="900" dirty="0"/>
            </a:p>
          </p:txBody>
        </p:sp>
        <p:sp>
          <p:nvSpPr>
            <p:cNvPr id="54" name="Rechthoek 53"/>
            <p:cNvSpPr/>
            <p:nvPr/>
          </p:nvSpPr>
          <p:spPr>
            <a:xfrm>
              <a:off x="7432176" y="4673232"/>
              <a:ext cx="3231735" cy="313182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900" dirty="0"/>
                <a:t>KOI en OSO </a:t>
              </a:r>
              <a:r>
                <a:rPr lang="nl-NL" sz="900" dirty="0" err="1"/>
                <a:t>gegevensset</a:t>
              </a:r>
              <a:r>
                <a:rPr lang="nl-NL" sz="675" dirty="0"/>
                <a:t>.</a:t>
              </a:r>
              <a:endParaRPr lang="nl-NL" sz="675" dirty="0"/>
            </a:p>
          </p:txBody>
        </p:sp>
        <p:sp>
          <p:nvSpPr>
            <p:cNvPr id="55" name="Rechthoek 54"/>
            <p:cNvSpPr/>
            <p:nvPr/>
          </p:nvSpPr>
          <p:spPr>
            <a:xfrm>
              <a:off x="7432176" y="4047203"/>
              <a:ext cx="3231735" cy="313182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/>
                <a:t>Onderwijsaanbod (nu nog BRIN)</a:t>
              </a:r>
              <a:endParaRPr lang="nl-NL" sz="900" dirty="0"/>
            </a:p>
          </p:txBody>
        </p:sp>
        <p:sp>
          <p:nvSpPr>
            <p:cNvPr id="56" name="Rechthoek 55"/>
            <p:cNvSpPr/>
            <p:nvPr/>
          </p:nvSpPr>
          <p:spPr>
            <a:xfrm rot="5400000">
              <a:off x="1001223" y="4454118"/>
              <a:ext cx="3450930" cy="62720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nl-NL" sz="1050" dirty="0">
                  <a:solidFill>
                    <a:schemeClr val="tx1"/>
                  </a:solidFill>
                </a:rPr>
                <a:t>Identificatie, authenticatie, autorisatie (IAA)</a:t>
              </a:r>
              <a:endParaRPr lang="nl-NL" sz="1050" dirty="0">
                <a:solidFill>
                  <a:schemeClr val="tx1"/>
                </a:solidFill>
              </a:endParaRPr>
            </a:p>
          </p:txBody>
        </p:sp>
        <p:sp>
          <p:nvSpPr>
            <p:cNvPr id="5" name="Rechthoek 4"/>
            <p:cNvSpPr/>
            <p:nvPr/>
          </p:nvSpPr>
          <p:spPr>
            <a:xfrm rot="5400000">
              <a:off x="1454869" y="5016289"/>
              <a:ext cx="2327582" cy="291130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/>
                  </a:solidFill>
                </a:rPr>
                <a:t>Mijn OSO, OSO Serviceregister</a:t>
              </a:r>
              <a:endParaRPr lang="nl-NL" sz="900" dirty="0">
                <a:solidFill>
                  <a:schemeClr val="bg1"/>
                </a:solidFill>
              </a:endParaRPr>
            </a:p>
          </p:txBody>
        </p:sp>
        <p:sp>
          <p:nvSpPr>
            <p:cNvPr id="57" name="Rechthoek 56"/>
            <p:cNvSpPr/>
            <p:nvPr/>
          </p:nvSpPr>
          <p:spPr>
            <a:xfrm rot="5400000">
              <a:off x="9428107" y="4739662"/>
              <a:ext cx="3048856" cy="257834"/>
            </a:xfrm>
            <a:prstGeom prst="rect">
              <a:avLst/>
            </a:prstGeom>
            <a:solidFill>
              <a:schemeClr val="accent4"/>
            </a:solidFill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750" dirty="0">
                  <a:solidFill>
                    <a:schemeClr val="bg1"/>
                  </a:solidFill>
                </a:rPr>
                <a:t>Bewerkersovereenkomst, certificeringsschema</a:t>
              </a:r>
              <a:endParaRPr lang="nl-NL" sz="7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4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636593"/>
              </p:ext>
            </p:extLst>
          </p:nvPr>
        </p:nvGraphicFramePr>
        <p:xfrm>
          <a:off x="683568" y="1417637"/>
          <a:ext cx="8003232" cy="5025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8619"/>
                <a:gridCol w="2718309"/>
                <a:gridCol w="2446304"/>
              </a:tblGrid>
              <a:tr h="41468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Wat 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Hoe 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Middel 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1780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Gegevens </a:t>
                      </a:r>
                      <a:r>
                        <a:rPr lang="nl-NL" sz="1600" dirty="0">
                          <a:effectLst/>
                        </a:rPr>
                        <a:t>worden in opdracht van de scholen veilig tussen de systemen van de SaaS leveranciers uitgewisseld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Beveiligde </a:t>
                      </a:r>
                      <a:r>
                        <a:rPr lang="nl-NL" sz="1600" dirty="0">
                          <a:effectLst/>
                        </a:rPr>
                        <a:t>verbinding tussen de systemen en de leverancier is identificeerbaar.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- TLS1.2 </a:t>
                      </a:r>
                      <a:r>
                        <a:rPr lang="nl-NL" sz="1600" dirty="0">
                          <a:effectLst/>
                        </a:rPr>
                        <a:t>voor beveiligde </a:t>
                      </a:r>
                      <a:r>
                        <a:rPr lang="nl-NL" sz="1600" dirty="0" smtClean="0">
                          <a:effectLst/>
                        </a:rPr>
                        <a:t>verbinding</a:t>
                      </a: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</a:endParaRP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- PKI </a:t>
                      </a:r>
                      <a:r>
                        <a:rPr lang="nl-NL" sz="1600" dirty="0">
                          <a:effectLst/>
                        </a:rPr>
                        <a:t>certificaat van de SaaS leverancier voor identificatie. </a:t>
                      </a:r>
                      <a:endParaRPr lang="nl-NL" sz="1600" dirty="0" smtClean="0">
                        <a:effectLst/>
                      </a:endParaRP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nl-NL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Edukoppeling 1.2 als transportprotocol</a:t>
                      </a:r>
                      <a:endParaRPr lang="nl-N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6937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Er </a:t>
                      </a:r>
                      <a:r>
                        <a:rPr lang="nl-NL" sz="1600" dirty="0">
                          <a:effectLst/>
                        </a:rPr>
                        <a:t>is zekerheid over de juistheid van de school en over het mandaat dat is verstrekt aan de SaaS leverancier voor het uitwisselen van gegevens met andere partijen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Controle </a:t>
                      </a:r>
                      <a:r>
                        <a:rPr lang="nl-NL" sz="1600" dirty="0">
                          <a:effectLst/>
                        </a:rPr>
                        <a:t>of SaaS leverancier voor onderwijsinstelling een dienst mag uitvoeren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- Register </a:t>
                      </a:r>
                      <a:r>
                        <a:rPr lang="nl-NL" sz="1600" dirty="0">
                          <a:effectLst/>
                        </a:rPr>
                        <a:t>van </a:t>
                      </a:r>
                      <a:r>
                        <a:rPr lang="nl-NL" sz="1600" dirty="0" smtClean="0">
                          <a:effectLst/>
                        </a:rPr>
                        <a:t>onderwijsinstellingen</a:t>
                      </a: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</a:endParaRP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- Vastlegging </a:t>
                      </a:r>
                      <a:r>
                        <a:rPr lang="nl-NL" sz="1600" dirty="0">
                          <a:effectLst/>
                        </a:rPr>
                        <a:t>welke dienst door een leverancier mag worden uitgevoerd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1780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Scholen </a:t>
                      </a:r>
                      <a:r>
                        <a:rPr lang="nl-NL" sz="1600" dirty="0">
                          <a:effectLst/>
                        </a:rPr>
                        <a:t>weten welke personen de uitwisseling hebben geactiveerd </a:t>
                      </a:r>
                      <a:r>
                        <a:rPr lang="nl-NL" sz="1600" dirty="0" smtClean="0">
                          <a:effectLst/>
                        </a:rPr>
                        <a:t>van de systemen met </a:t>
                      </a:r>
                      <a:r>
                        <a:rPr lang="nl-NL" sz="1600" dirty="0">
                          <a:effectLst/>
                        </a:rPr>
                        <a:t>andere partijen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err="1" smtClean="0">
                          <a:effectLst/>
                        </a:rPr>
                        <a:t>Two</a:t>
                      </a:r>
                      <a:r>
                        <a:rPr lang="nl-NL" sz="1600" dirty="0" smtClean="0">
                          <a:effectLst/>
                        </a:rPr>
                        <a:t> </a:t>
                      </a:r>
                      <a:r>
                        <a:rPr lang="nl-NL" sz="1600" dirty="0">
                          <a:effectLst/>
                        </a:rPr>
                        <a:t>Factor </a:t>
                      </a:r>
                      <a:r>
                        <a:rPr lang="nl-NL" sz="1600" dirty="0" err="1">
                          <a:effectLst/>
                        </a:rPr>
                        <a:t>Authentication</a:t>
                      </a:r>
                      <a:r>
                        <a:rPr lang="nl-NL" sz="1600" dirty="0">
                          <a:effectLst/>
                        </a:rPr>
                        <a:t> van de gebruiker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 smtClean="0">
                        <a:effectLst/>
                      </a:endParaRP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- Username </a:t>
                      </a:r>
                      <a:r>
                        <a:rPr lang="nl-NL" sz="1600" dirty="0">
                          <a:effectLst/>
                        </a:rPr>
                        <a:t>password en Token voor de </a:t>
                      </a:r>
                      <a:r>
                        <a:rPr lang="nl-NL" sz="1600" dirty="0" smtClean="0">
                          <a:effectLst/>
                        </a:rPr>
                        <a:t>gebruiker</a:t>
                      </a: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</a:endParaRPr>
                    </a:p>
                    <a:p>
                      <a:pPr marL="71755" indent="-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- Register </a:t>
                      </a:r>
                      <a:r>
                        <a:rPr lang="nl-NL" sz="1600" dirty="0">
                          <a:effectLst/>
                        </a:rPr>
                        <a:t>van gebruikers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9849" y="2481714"/>
            <a:ext cx="12554089" cy="1335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7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Partijen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voldoen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implementatievoorschriften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Authenticatie is verplicht met TLS en </a:t>
            </a:r>
            <a:r>
              <a:rPr lang="nl-NL" sz="2800" dirty="0" err="1"/>
              <a:t>PKIoverheid</a:t>
            </a:r>
            <a:r>
              <a:rPr lang="nl-NL" sz="2800" dirty="0"/>
              <a:t> </a:t>
            </a:r>
            <a:r>
              <a:rPr lang="nl-NL" sz="2800" dirty="0" smtClean="0"/>
              <a:t>certificaten (of PKI-ODOC)</a:t>
            </a:r>
          </a:p>
          <a:p>
            <a:r>
              <a:rPr lang="en-US" sz="2800" dirty="0" err="1" smtClean="0"/>
              <a:t>Tweezijdig</a:t>
            </a:r>
            <a:r>
              <a:rPr lang="en-US" sz="2800" dirty="0" smtClean="0"/>
              <a:t> TLS 1.2</a:t>
            </a:r>
          </a:p>
          <a:p>
            <a:r>
              <a:rPr lang="nl-NL" sz="2800" dirty="0"/>
              <a:t>TLS 1.0 en TLS 1.1 zijn niet meer toegestaan</a:t>
            </a:r>
            <a:endParaRPr lang="en-US" sz="2800" dirty="0" smtClean="0"/>
          </a:p>
          <a:p>
            <a:r>
              <a:rPr lang="nl-NL" sz="2800" dirty="0" smtClean="0"/>
              <a:t>Voor </a:t>
            </a:r>
            <a:r>
              <a:rPr lang="nl-NL" sz="2800" dirty="0"/>
              <a:t>communicatie over HTTPS wordt port 443 gebruikt </a:t>
            </a:r>
            <a:endParaRPr lang="nl-NL" sz="2800" dirty="0" smtClean="0"/>
          </a:p>
          <a:p>
            <a:r>
              <a:rPr lang="en-US" sz="2800" dirty="0" err="1" smtClean="0"/>
              <a:t>Basisprofiel</a:t>
            </a:r>
            <a:r>
              <a:rPr lang="en-US" sz="2800" dirty="0" smtClean="0"/>
              <a:t> (2W-be), Signing-profile (2W-be-S), </a:t>
            </a:r>
            <a:r>
              <a:rPr lang="en-US" sz="2800" dirty="0" err="1" smtClean="0"/>
              <a:t>Signing+encryptie</a:t>
            </a:r>
            <a:r>
              <a:rPr lang="en-US" sz="2800" dirty="0" smtClean="0"/>
              <a:t> (2W-be-SE)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9019905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697</Words>
  <Application>Microsoft Office PowerPoint</Application>
  <PresentationFormat>Diavoorstelling (4:3)</PresentationFormat>
  <Paragraphs>118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Kantoorthema</vt:lpstr>
      <vt:lpstr>Edukoppeling</vt:lpstr>
      <vt:lpstr> Edukoppeling architectuur</vt:lpstr>
      <vt:lpstr> Gebruik Edukoppeling voor M2M</vt:lpstr>
      <vt:lpstr>Edukoppeling als onderdeel van H2M2M geeft antwoord op</vt:lpstr>
      <vt:lpstr>Uitgangspunten in gewone taal</vt:lpstr>
      <vt:lpstr>ROSA</vt:lpstr>
      <vt:lpstr>Generieke digitale infrastructuur  &amp; voorbeeld uitwerking doorlopende leerlijnen</vt:lpstr>
      <vt:lpstr>Uitgangspunten</vt:lpstr>
      <vt:lpstr>Partijen kunnen niet voldoen aan implementatievoorschriften</vt:lpstr>
      <vt:lpstr>Welk scenario kiezen we?</vt:lpstr>
      <vt:lpstr>Compliancy</vt:lpstr>
    </vt:vector>
  </TitlesOfParts>
  <Company>Stichting Kennisnet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Brian Dommisse</dc:creator>
  <cp:lastModifiedBy>Brian Dommisse</cp:lastModifiedBy>
  <cp:revision>25</cp:revision>
  <dcterms:created xsi:type="dcterms:W3CDTF">2014-03-13T10:33:44Z</dcterms:created>
  <dcterms:modified xsi:type="dcterms:W3CDTF">2016-06-23T11:45:56Z</dcterms:modified>
</cp:coreProperties>
</file>