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62" r:id="rId6"/>
    <p:sldId id="265" r:id="rId7"/>
    <p:sldId id="264" r:id="rId8"/>
    <p:sldId id="263" r:id="rId9"/>
    <p:sldId id="277" r:id="rId10"/>
    <p:sldId id="273" r:id="rId11"/>
    <p:sldId id="274" r:id="rId12"/>
    <p:sldId id="275" r:id="rId13"/>
    <p:sldId id="276" r:id="rId14"/>
    <p:sldId id="278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534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055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59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57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583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79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6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32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66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856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267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002F0-641A-46EB-9017-D0D4ADB5EFF3}" type="datetimeFigureOut">
              <a:rPr lang="nl-NL" smtClean="0"/>
              <a:t>13-1-2016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48267-5507-42C1-BC5B-B7013F33B8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48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Certificeringsschema</a:t>
            </a:r>
            <a:endParaRPr lang="nl-NL" b="1" dirty="0"/>
          </a:p>
        </p:txBody>
      </p:sp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Architectuurraad 14 – 1 – 2016</a:t>
            </a:r>
          </a:p>
          <a:p>
            <a:r>
              <a:rPr lang="nl-NL" dirty="0" smtClean="0"/>
              <a:t>Dirk Linden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5922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Overwegingen invoeringsstrategie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Zorg:</a:t>
            </a:r>
          </a:p>
          <a:p>
            <a:r>
              <a:rPr lang="nl-NL" sz="2000" dirty="0"/>
              <a:t>Door de vele normen zien leveranciers op tegen integrale toepassing van het schema</a:t>
            </a:r>
          </a:p>
          <a:p>
            <a:endParaRPr lang="nl-NL" sz="2000" dirty="0"/>
          </a:p>
          <a:p>
            <a:r>
              <a:rPr lang="nl-NL" sz="2000" dirty="0"/>
              <a:t>Het is niet duidelijk hoe de normen leiden tot praktische maatregelen</a:t>
            </a:r>
          </a:p>
          <a:p>
            <a:endParaRPr lang="nl-NL" sz="2000" dirty="0"/>
          </a:p>
          <a:p>
            <a:r>
              <a:rPr lang="nl-NL" sz="2000" dirty="0"/>
              <a:t>Teveel haast met de implementatie leidt tot beperkt gebruik van het schema</a:t>
            </a:r>
          </a:p>
          <a:p>
            <a:endParaRPr lang="nl-NL" sz="2000" dirty="0"/>
          </a:p>
          <a:p>
            <a:r>
              <a:rPr lang="nl-NL" sz="2000" dirty="0"/>
              <a:t>Sprong van </a:t>
            </a:r>
            <a:r>
              <a:rPr lang="nl-NL" sz="2000" dirty="0" err="1"/>
              <a:t>self</a:t>
            </a:r>
            <a:r>
              <a:rPr lang="nl-NL" sz="2000" dirty="0"/>
              <a:t>-assessment naar externe audit is te groot</a:t>
            </a:r>
          </a:p>
          <a:p>
            <a:endParaRPr lang="nl-NL" sz="20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Maatregel:</a:t>
            </a:r>
          </a:p>
          <a:p>
            <a:r>
              <a:rPr lang="nl-NL" sz="2000" dirty="0"/>
              <a:t>Gebruik een op risico gebaseerde aanpak om te starten met de belangrijkste maatregelen</a:t>
            </a:r>
          </a:p>
          <a:p>
            <a:endParaRPr lang="nl-NL" sz="2000" dirty="0"/>
          </a:p>
          <a:p>
            <a:r>
              <a:rPr lang="nl-NL" sz="2000" dirty="0"/>
              <a:t>Gebruik een voorbeeld van praktische maatregelen</a:t>
            </a:r>
          </a:p>
          <a:p>
            <a:endParaRPr lang="nl-NL" sz="2000" dirty="0"/>
          </a:p>
          <a:p>
            <a:r>
              <a:rPr lang="nl-NL" sz="2000" dirty="0"/>
              <a:t>Stel duidelijke en haalbare doelen en tussenliggende mijlpalen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000" dirty="0"/>
              <a:t>Faciliteer interne audit/peer review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41982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Voorbeeld: bepalen beschermingsniveaus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347" y="1308266"/>
            <a:ext cx="8850015" cy="542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103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Voorbeeld: bepalen bijbehorende maatregelen</a:t>
            </a: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53" y="1690688"/>
            <a:ext cx="10203925" cy="457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966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717314"/>
              </p:ext>
            </p:extLst>
          </p:nvPr>
        </p:nvGraphicFramePr>
        <p:xfrm>
          <a:off x="838201" y="1820398"/>
          <a:ext cx="8938846" cy="4351337"/>
        </p:xfrm>
        <a:graphic>
          <a:graphicData uri="http://schemas.openxmlformats.org/drawingml/2006/table">
            <a:tbl>
              <a:tblPr/>
              <a:tblGrid>
                <a:gridCol w="1742995">
                  <a:extLst>
                    <a:ext uri="{9D8B030D-6E8A-4147-A177-3AD203B41FA5}">
                      <a16:colId xmlns:a16="http://schemas.microsoft.com/office/drawing/2014/main" val="2358488382"/>
                    </a:ext>
                  </a:extLst>
                </a:gridCol>
                <a:gridCol w="7195851">
                  <a:extLst>
                    <a:ext uri="{9D8B030D-6E8A-4147-A177-3AD203B41FA5}">
                      <a16:colId xmlns:a16="http://schemas.microsoft.com/office/drawing/2014/main" val="79006165"/>
                    </a:ext>
                  </a:extLst>
                </a:gridCol>
              </a:tblGrid>
              <a:tr h="87499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40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Q1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nl-NL" sz="1400">
                          <a:effectLst/>
                          <a:latin typeface="Arial" panose="020B0604020202020204" pitchFamily="34" charset="0"/>
                        </a:rPr>
                        <a:t>1. Implementatiestrategie certificeringsschema 2.0 klaar</a:t>
                      </a:r>
                      <a:br>
                        <a:rPr lang="nl-NL" sz="140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nl-NL" sz="1400">
                          <a:effectLst/>
                          <a:latin typeface="Arial" panose="020B0604020202020204" pitchFamily="34" charset="0"/>
                        </a:rPr>
                        <a:t>2. Pilot self-assessment certificeringsschema uitgevoerd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539360"/>
                  </a:ext>
                </a:extLst>
              </a:tr>
              <a:tr h="1087834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40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Q2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nl-NL" sz="1400">
                          <a:effectLst/>
                          <a:latin typeface="Arial" panose="020B0604020202020204" pitchFamily="34" charset="0"/>
                        </a:rPr>
                        <a:t>1. Publicatie certificeringsschema 2.0</a:t>
                      </a:r>
                      <a:br>
                        <a:rPr lang="nl-NL" sz="140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nl-NL" sz="1400">
                          <a:effectLst/>
                          <a:latin typeface="Arial" panose="020B0604020202020204" pitchFamily="34" charset="0"/>
                        </a:rPr>
                        <a:t>2. Leveranciers worden aangeschreven om minimaal een self-assessment te doen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296163"/>
                  </a:ext>
                </a:extLst>
              </a:tr>
              <a:tr h="1300672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40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Q3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1. Overzicht leveranciers/</a:t>
                      </a:r>
                      <a:r>
                        <a:rPr lang="nl-NL" sz="1400" dirty="0" err="1">
                          <a:effectLst/>
                          <a:latin typeface="Arial" panose="020B0604020202020204" pitchFamily="34" charset="0"/>
                        </a:rPr>
                        <a:t>self</a:t>
                      </a:r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-assessment is opgezet</a:t>
                      </a:r>
                      <a:br>
                        <a:rPr lang="nl-NL" sz="1400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2. Platforms en diensten Kennisnet zijn onderworpen aan </a:t>
                      </a:r>
                      <a:r>
                        <a:rPr lang="nl-NL" sz="1400" dirty="0" err="1">
                          <a:effectLst/>
                          <a:latin typeface="Arial" panose="020B0604020202020204" pitchFamily="34" charset="0"/>
                        </a:rPr>
                        <a:t>self</a:t>
                      </a:r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-assessment en voldoen aan certificeringsschema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61199"/>
                  </a:ext>
                </a:extLst>
              </a:tr>
              <a:tr h="1087834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40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Q4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1. Staat van informatiebeveiliging bij leveranciers (overzicht leveranciers/resultaten </a:t>
                      </a:r>
                      <a:r>
                        <a:rPr lang="nl-NL" sz="1400" dirty="0" err="1">
                          <a:effectLst/>
                          <a:latin typeface="Arial" panose="020B0604020202020204" pitchFamily="34" charset="0"/>
                        </a:rPr>
                        <a:t>self</a:t>
                      </a:r>
                      <a:r>
                        <a:rPr lang="nl-NL" sz="1400" dirty="0">
                          <a:effectLst/>
                          <a:latin typeface="Arial" panose="020B0604020202020204" pitchFamily="34" charset="0"/>
                        </a:rPr>
                        <a:t>-assessment) wordt gepubliceerd richting scholen.</a:t>
                      </a:r>
                    </a:p>
                  </a:txBody>
                  <a:tcPr marL="17736" marR="17736" marT="11824" marB="11824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12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904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Bespreken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958363" y="2162908"/>
            <a:ext cx="9592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Hoe verhoudt certificeringsschema tot anderen ontwikkelingen zoals de discussie over H2M2M?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59804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Informeren</a:t>
            </a:r>
            <a:r>
              <a:rPr lang="en-US" dirty="0" smtClean="0"/>
              <a:t> over </a:t>
            </a:r>
            <a:r>
              <a:rPr lang="en-US" dirty="0" smtClean="0"/>
              <a:t>stand van </a:t>
            </a:r>
            <a:r>
              <a:rPr lang="en-US" dirty="0" err="1" smtClean="0"/>
              <a:t>zaken</a:t>
            </a:r>
            <a:r>
              <a:rPr lang="en-US" dirty="0" smtClean="0"/>
              <a:t> </a:t>
            </a:r>
            <a:r>
              <a:rPr lang="en-US" dirty="0" err="1" smtClean="0"/>
              <a:t>Certificeringsschema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Vaststellen</a:t>
            </a:r>
            <a:r>
              <a:rPr lang="en-US" dirty="0" smtClean="0"/>
              <a:t> process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komen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nieuwe</a:t>
            </a:r>
            <a:r>
              <a:rPr lang="en-US" dirty="0" smtClean="0"/>
              <a:t> </a:t>
            </a:r>
            <a:r>
              <a:rPr lang="en-US" dirty="0" err="1" smtClean="0"/>
              <a:t>versie</a:t>
            </a:r>
            <a:r>
              <a:rPr lang="en-US" dirty="0" smtClean="0"/>
              <a:t> van het </a:t>
            </a:r>
            <a:r>
              <a:rPr lang="en-US" dirty="0" err="1" smtClean="0"/>
              <a:t>Certifiseringsschema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Doorspreken</a:t>
            </a:r>
            <a:r>
              <a:rPr lang="en-US" dirty="0" smtClean="0"/>
              <a:t> over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certificeringsschema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ontwikkelingen</a:t>
            </a:r>
            <a:r>
              <a:rPr lang="en-US" dirty="0" smtClean="0"/>
              <a:t> (</a:t>
            </a:r>
            <a:r>
              <a:rPr lang="en-US" dirty="0" err="1" smtClean="0"/>
              <a:t>zoals</a:t>
            </a:r>
            <a:r>
              <a:rPr lang="en-US" dirty="0" smtClean="0"/>
              <a:t> H2M2M)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291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648287" y="4503160"/>
            <a:ext cx="1963881" cy="136120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Kennisnet</a:t>
            </a:r>
            <a:endParaRPr lang="nl-NL" dirty="0"/>
          </a:p>
        </p:txBody>
      </p:sp>
      <p:sp>
        <p:nvSpPr>
          <p:cNvPr id="6" name="Ovaal 5"/>
          <p:cNvSpPr/>
          <p:nvPr/>
        </p:nvSpPr>
        <p:spPr>
          <a:xfrm>
            <a:off x="9704893" y="4503160"/>
            <a:ext cx="1963881" cy="13612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saMBO</a:t>
            </a:r>
            <a:r>
              <a:rPr lang="en-US" dirty="0" smtClean="0"/>
              <a:t>-ICT</a:t>
            </a:r>
          </a:p>
          <a:p>
            <a:pPr algn="ctr"/>
            <a:r>
              <a:rPr lang="en-US" dirty="0" smtClean="0"/>
              <a:t>/ MBO Taskforce</a:t>
            </a: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4826578" y="490104"/>
            <a:ext cx="1963881" cy="136120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SURF</a:t>
            </a:r>
            <a:endParaRPr lang="nl-NL" dirty="0"/>
          </a:p>
        </p:txBody>
      </p:sp>
      <p:sp>
        <p:nvSpPr>
          <p:cNvPr id="8" name="Ovaal 7"/>
          <p:cNvSpPr/>
          <p:nvPr/>
        </p:nvSpPr>
        <p:spPr>
          <a:xfrm>
            <a:off x="4715446" y="3000992"/>
            <a:ext cx="2208069" cy="136120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Edustandaard</a:t>
            </a: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3173609" y="5445150"/>
            <a:ext cx="1215659" cy="87601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Edu-K</a:t>
            </a:r>
            <a:endParaRPr lang="nl-NL" dirty="0"/>
          </a:p>
        </p:txBody>
      </p:sp>
      <p:sp>
        <p:nvSpPr>
          <p:cNvPr id="10" name="Ovaal 9"/>
          <p:cNvSpPr/>
          <p:nvPr/>
        </p:nvSpPr>
        <p:spPr>
          <a:xfrm>
            <a:off x="3330582" y="632543"/>
            <a:ext cx="1021770" cy="85378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NCSC</a:t>
            </a:r>
            <a:endParaRPr lang="nl-NL" dirty="0"/>
          </a:p>
        </p:txBody>
      </p:sp>
      <p:sp>
        <p:nvSpPr>
          <p:cNvPr id="11" name="Ovaal 10"/>
          <p:cNvSpPr/>
          <p:nvPr/>
        </p:nvSpPr>
        <p:spPr>
          <a:xfrm>
            <a:off x="7202045" y="600323"/>
            <a:ext cx="1558636" cy="74208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SURFcert</a:t>
            </a:r>
            <a:endParaRPr lang="nl-NL" dirty="0"/>
          </a:p>
        </p:txBody>
      </p:sp>
      <p:cxnSp>
        <p:nvCxnSpPr>
          <p:cNvPr id="17" name="Rechte verbindingslijn 16"/>
          <p:cNvCxnSpPr>
            <a:stCxn id="5" idx="0"/>
            <a:endCxn id="7" idx="3"/>
          </p:cNvCxnSpPr>
          <p:nvPr/>
        </p:nvCxnSpPr>
        <p:spPr>
          <a:xfrm flipV="1">
            <a:off x="1630228" y="1651969"/>
            <a:ext cx="3483954" cy="28511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>
            <a:stCxn id="7" idx="5"/>
            <a:endCxn id="6" idx="0"/>
          </p:cNvCxnSpPr>
          <p:nvPr/>
        </p:nvCxnSpPr>
        <p:spPr>
          <a:xfrm>
            <a:off x="6502855" y="1651969"/>
            <a:ext cx="4183979" cy="28511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>
            <a:stCxn id="5" idx="6"/>
            <a:endCxn id="6" idx="2"/>
          </p:cNvCxnSpPr>
          <p:nvPr/>
        </p:nvCxnSpPr>
        <p:spPr>
          <a:xfrm>
            <a:off x="2612168" y="5183765"/>
            <a:ext cx="70927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>
            <a:stCxn id="11" idx="2"/>
            <a:endCxn id="7" idx="6"/>
          </p:cNvCxnSpPr>
          <p:nvPr/>
        </p:nvCxnSpPr>
        <p:spPr>
          <a:xfrm flipH="1">
            <a:off x="6790459" y="971366"/>
            <a:ext cx="411586" cy="1993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Rechte verbindingslijn 54"/>
          <p:cNvCxnSpPr>
            <a:stCxn id="9" idx="2"/>
            <a:endCxn id="5" idx="5"/>
          </p:cNvCxnSpPr>
          <p:nvPr/>
        </p:nvCxnSpPr>
        <p:spPr>
          <a:xfrm flipH="1" flipV="1">
            <a:off x="2324564" y="5665025"/>
            <a:ext cx="849045" cy="218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Rechte verbindingslijn 57"/>
          <p:cNvCxnSpPr>
            <a:stCxn id="10" idx="6"/>
            <a:endCxn id="7" idx="2"/>
          </p:cNvCxnSpPr>
          <p:nvPr/>
        </p:nvCxnSpPr>
        <p:spPr>
          <a:xfrm>
            <a:off x="4352352" y="1059437"/>
            <a:ext cx="474226" cy="111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Rechte verbindingslijn 68"/>
          <p:cNvCxnSpPr>
            <a:stCxn id="7" idx="4"/>
            <a:endCxn id="8" idx="0"/>
          </p:cNvCxnSpPr>
          <p:nvPr/>
        </p:nvCxnSpPr>
        <p:spPr>
          <a:xfrm>
            <a:off x="5808519" y="1851313"/>
            <a:ext cx="10962" cy="114967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70"/>
          <p:cNvCxnSpPr>
            <a:stCxn id="5" idx="7"/>
            <a:endCxn id="8" idx="2"/>
          </p:cNvCxnSpPr>
          <p:nvPr/>
        </p:nvCxnSpPr>
        <p:spPr>
          <a:xfrm flipV="1">
            <a:off x="2324564" y="3681597"/>
            <a:ext cx="2390882" cy="10209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Rechte verbindingslijn 72"/>
          <p:cNvCxnSpPr>
            <a:stCxn id="8" idx="6"/>
            <a:endCxn id="6" idx="1"/>
          </p:cNvCxnSpPr>
          <p:nvPr/>
        </p:nvCxnSpPr>
        <p:spPr>
          <a:xfrm>
            <a:off x="6923515" y="3681597"/>
            <a:ext cx="3068982" cy="10209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Rechthoekige toelichting 18"/>
          <p:cNvSpPr/>
          <p:nvPr/>
        </p:nvSpPr>
        <p:spPr>
          <a:xfrm>
            <a:off x="1195896" y="3766238"/>
            <a:ext cx="1527464" cy="801748"/>
          </a:xfrm>
          <a:prstGeom prst="wedgeRectCallout">
            <a:avLst>
              <a:gd name="adj1" fmla="val -5187"/>
              <a:gd name="adj2" fmla="val 83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Advisering</a:t>
            </a:r>
            <a:r>
              <a:rPr lang="en-US" sz="1400" dirty="0"/>
              <a:t> </a:t>
            </a:r>
            <a:r>
              <a:rPr lang="en-US" sz="1400" dirty="0" err="1" smtClean="0"/>
              <a:t>raden</a:t>
            </a:r>
            <a:r>
              <a:rPr lang="en-US" sz="1400" dirty="0" smtClean="0"/>
              <a:t> </a:t>
            </a:r>
            <a:r>
              <a:rPr lang="en-US" sz="1400" dirty="0" err="1"/>
              <a:t>bij</a:t>
            </a:r>
            <a:r>
              <a:rPr lang="en-US" sz="1400" dirty="0"/>
              <a:t> </a:t>
            </a:r>
            <a:r>
              <a:rPr lang="en-US" sz="1400" dirty="0" err="1"/>
              <a:t>sectorale</a:t>
            </a:r>
            <a:r>
              <a:rPr lang="en-US" sz="1400" dirty="0"/>
              <a:t> </a:t>
            </a:r>
            <a:r>
              <a:rPr lang="en-US" sz="1400" dirty="0" err="1" smtClean="0"/>
              <a:t>aanpak</a:t>
            </a:r>
            <a:r>
              <a:rPr lang="en-US" sz="1400" dirty="0" smtClean="0"/>
              <a:t> IBB</a:t>
            </a:r>
            <a:endParaRPr lang="en-US" sz="1400" dirty="0"/>
          </a:p>
        </p:txBody>
      </p:sp>
      <p:sp>
        <p:nvSpPr>
          <p:cNvPr id="35" name="Rechthoekige toelichting 34"/>
          <p:cNvSpPr/>
          <p:nvPr/>
        </p:nvSpPr>
        <p:spPr>
          <a:xfrm>
            <a:off x="2802328" y="4652951"/>
            <a:ext cx="2272003" cy="705863"/>
          </a:xfrm>
          <a:prstGeom prst="wedgeRectCallout">
            <a:avLst>
              <a:gd name="adj1" fmla="val -5187"/>
              <a:gd name="adj2" fmla="val 83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/>
              <a:t>Implementatie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informatiebeveiliging</a:t>
            </a:r>
            <a:endParaRPr lang="en-US" sz="1400" dirty="0"/>
          </a:p>
        </p:txBody>
      </p:sp>
      <p:sp>
        <p:nvSpPr>
          <p:cNvPr id="39" name="Rechthoekige toelichting 38"/>
          <p:cNvSpPr/>
          <p:nvPr/>
        </p:nvSpPr>
        <p:spPr>
          <a:xfrm>
            <a:off x="9506539" y="3542326"/>
            <a:ext cx="1527464" cy="913089"/>
          </a:xfrm>
          <a:prstGeom prst="wedgeRectCallout">
            <a:avLst>
              <a:gd name="adj1" fmla="val -5187"/>
              <a:gd name="adj2" fmla="val 8387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Kennisdeling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en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ondersteuning</a:t>
            </a:r>
            <a:r>
              <a:rPr lang="en-US" sz="1400" dirty="0" smtClean="0">
                <a:solidFill>
                  <a:schemeClr val="bg1"/>
                </a:solidFill>
              </a:rPr>
              <a:t> MBO-</a:t>
            </a:r>
            <a:r>
              <a:rPr lang="en-US" sz="1400" dirty="0" err="1" smtClean="0">
                <a:solidFill>
                  <a:schemeClr val="bg1"/>
                </a:solidFill>
              </a:rPr>
              <a:t>instellingen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0" name="Rechthoekige toelichting 39"/>
          <p:cNvSpPr/>
          <p:nvPr/>
        </p:nvSpPr>
        <p:spPr>
          <a:xfrm>
            <a:off x="4659934" y="149358"/>
            <a:ext cx="1178288" cy="705863"/>
          </a:xfrm>
          <a:prstGeom prst="wedgeRectCallout">
            <a:avLst>
              <a:gd name="adj1" fmla="val -11491"/>
              <a:gd name="adj2" fmla="val 7945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SURFaudit</a:t>
            </a:r>
            <a:endParaRPr lang="en-US" sz="1400" dirty="0" smtClean="0"/>
          </a:p>
        </p:txBody>
      </p:sp>
      <p:sp>
        <p:nvSpPr>
          <p:cNvPr id="48" name="Ovaal 47"/>
          <p:cNvSpPr/>
          <p:nvPr/>
        </p:nvSpPr>
        <p:spPr>
          <a:xfrm>
            <a:off x="1133512" y="6135840"/>
            <a:ext cx="993430" cy="66384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C&amp;B</a:t>
            </a:r>
            <a:endParaRPr lang="nl-NL" dirty="0"/>
          </a:p>
        </p:txBody>
      </p:sp>
      <p:cxnSp>
        <p:nvCxnSpPr>
          <p:cNvPr id="49" name="Rechte verbindingslijn 48"/>
          <p:cNvCxnSpPr>
            <a:stCxn id="9" idx="2"/>
            <a:endCxn id="48" idx="6"/>
          </p:cNvCxnSpPr>
          <p:nvPr/>
        </p:nvCxnSpPr>
        <p:spPr>
          <a:xfrm flipH="1">
            <a:off x="2126942" y="5883157"/>
            <a:ext cx="1046667" cy="5846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51"/>
          <p:cNvCxnSpPr>
            <a:stCxn id="5" idx="4"/>
            <a:endCxn id="48" idx="0"/>
          </p:cNvCxnSpPr>
          <p:nvPr/>
        </p:nvCxnSpPr>
        <p:spPr>
          <a:xfrm flipH="1">
            <a:off x="1630227" y="5864369"/>
            <a:ext cx="1" cy="2714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al 58"/>
          <p:cNvSpPr/>
          <p:nvPr/>
        </p:nvSpPr>
        <p:spPr>
          <a:xfrm>
            <a:off x="4885983" y="5611366"/>
            <a:ext cx="1904476" cy="102090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Leveranciers</a:t>
            </a:r>
            <a:endParaRPr lang="nl-NL" dirty="0"/>
          </a:p>
        </p:txBody>
      </p:sp>
      <p:cxnSp>
        <p:nvCxnSpPr>
          <p:cNvPr id="60" name="Rechte verbindingslijn 59"/>
          <p:cNvCxnSpPr>
            <a:stCxn id="59" idx="3"/>
            <a:endCxn id="48" idx="6"/>
          </p:cNvCxnSpPr>
          <p:nvPr/>
        </p:nvCxnSpPr>
        <p:spPr>
          <a:xfrm flipH="1" flipV="1">
            <a:off x="2126942" y="6467761"/>
            <a:ext cx="3037945" cy="15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Rechte verbindingslijn 69"/>
          <p:cNvCxnSpPr>
            <a:stCxn id="59" idx="2"/>
            <a:endCxn id="9" idx="6"/>
          </p:cNvCxnSpPr>
          <p:nvPr/>
        </p:nvCxnSpPr>
        <p:spPr>
          <a:xfrm flipH="1" flipV="1">
            <a:off x="4389268" y="5883157"/>
            <a:ext cx="496715" cy="2386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Rechte verbindingslijn 71"/>
          <p:cNvCxnSpPr>
            <a:stCxn id="8" idx="4"/>
            <a:endCxn id="59" idx="0"/>
          </p:cNvCxnSpPr>
          <p:nvPr/>
        </p:nvCxnSpPr>
        <p:spPr>
          <a:xfrm>
            <a:off x="5819481" y="4362201"/>
            <a:ext cx="18740" cy="124916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Rechthoekige toelichting 40"/>
          <p:cNvSpPr/>
          <p:nvPr/>
        </p:nvSpPr>
        <p:spPr>
          <a:xfrm>
            <a:off x="8177429" y="4725463"/>
            <a:ext cx="1527464" cy="709097"/>
          </a:xfrm>
          <a:prstGeom prst="wedgeRectCallout">
            <a:avLst>
              <a:gd name="adj1" fmla="val 62840"/>
              <a:gd name="adj2" fmla="val -830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MBO </a:t>
            </a:r>
            <a:r>
              <a:rPr lang="en-US" sz="1400" dirty="0" err="1" smtClean="0">
                <a:solidFill>
                  <a:schemeClr val="bg1"/>
                </a:solidFill>
              </a:rPr>
              <a:t>Normen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en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toetsingskader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2" name="Rechthoekige toelichting 41"/>
          <p:cNvSpPr/>
          <p:nvPr/>
        </p:nvSpPr>
        <p:spPr>
          <a:xfrm>
            <a:off x="8670325" y="5642068"/>
            <a:ext cx="1527464" cy="619302"/>
          </a:xfrm>
          <a:prstGeom prst="wedgeRectCallout">
            <a:avLst>
              <a:gd name="adj1" fmla="val 55357"/>
              <a:gd name="adj2" fmla="val -6520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Assessment </a:t>
            </a:r>
            <a:r>
              <a:rPr lang="en-US" sz="1400" dirty="0" err="1" smtClean="0">
                <a:solidFill>
                  <a:schemeClr val="bg1"/>
                </a:solidFill>
              </a:rPr>
              <a:t>en</a:t>
            </a:r>
            <a:r>
              <a:rPr lang="en-US" sz="1400" dirty="0" smtClean="0">
                <a:solidFill>
                  <a:schemeClr val="bg1"/>
                </a:solidFill>
              </a:rPr>
              <a:t> benchmark</a:t>
            </a:r>
          </a:p>
        </p:txBody>
      </p:sp>
      <p:sp>
        <p:nvSpPr>
          <p:cNvPr id="43" name="Rechthoekige toelichting 42"/>
          <p:cNvSpPr/>
          <p:nvPr/>
        </p:nvSpPr>
        <p:spPr>
          <a:xfrm>
            <a:off x="10297886" y="5938113"/>
            <a:ext cx="1132114" cy="619302"/>
          </a:xfrm>
          <a:prstGeom prst="wedgeRectCallout">
            <a:avLst>
              <a:gd name="adj1" fmla="val -9269"/>
              <a:gd name="adj2" fmla="val -8533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bg1"/>
                </a:solidFill>
              </a:rPr>
              <a:t>Crisisteams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44" name="Rechthoekige toelichting 43"/>
          <p:cNvSpPr/>
          <p:nvPr/>
        </p:nvSpPr>
        <p:spPr>
          <a:xfrm>
            <a:off x="6244743" y="1610073"/>
            <a:ext cx="1914603" cy="436041"/>
          </a:xfrm>
          <a:prstGeom prst="wedgeRectCallout">
            <a:avLst>
              <a:gd name="adj1" fmla="val -33742"/>
              <a:gd name="adj2" fmla="val -8940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SURF </a:t>
            </a:r>
            <a:r>
              <a:rPr lang="en-US" sz="1400" dirty="0" err="1" smtClean="0"/>
              <a:t>Normenkader</a:t>
            </a:r>
            <a:r>
              <a:rPr lang="en-US" sz="1400" dirty="0" smtClean="0"/>
              <a:t> HO</a:t>
            </a:r>
            <a:endParaRPr lang="en-US" sz="1400" dirty="0"/>
          </a:p>
        </p:txBody>
      </p:sp>
      <p:sp>
        <p:nvSpPr>
          <p:cNvPr id="46" name="Rechthoekige toelichting 45"/>
          <p:cNvSpPr/>
          <p:nvPr/>
        </p:nvSpPr>
        <p:spPr>
          <a:xfrm>
            <a:off x="3884022" y="1565633"/>
            <a:ext cx="1914603" cy="838749"/>
          </a:xfrm>
          <a:prstGeom prst="wedgeRectCallout">
            <a:avLst>
              <a:gd name="adj1" fmla="val 31927"/>
              <a:gd name="adj2" fmla="val -6415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SURF </a:t>
            </a:r>
            <a:r>
              <a:rPr lang="en-US" sz="1400" dirty="0" err="1" smtClean="0"/>
              <a:t>Juridisch</a:t>
            </a:r>
            <a:r>
              <a:rPr lang="en-US" sz="1400" dirty="0" smtClean="0"/>
              <a:t> </a:t>
            </a:r>
            <a:r>
              <a:rPr lang="en-US" sz="1400" dirty="0" err="1" smtClean="0"/>
              <a:t>normenkader</a:t>
            </a:r>
            <a:r>
              <a:rPr lang="en-US" sz="1400" dirty="0" smtClean="0"/>
              <a:t> </a:t>
            </a:r>
            <a:r>
              <a:rPr lang="en-US" sz="1400" dirty="0" err="1" smtClean="0"/>
              <a:t>Cloudservices</a:t>
            </a:r>
            <a:endParaRPr lang="en-US" sz="1400" dirty="0"/>
          </a:p>
        </p:txBody>
      </p:sp>
      <p:sp>
        <p:nvSpPr>
          <p:cNvPr id="47" name="Rechthoekige toelichting 46"/>
          <p:cNvSpPr/>
          <p:nvPr/>
        </p:nvSpPr>
        <p:spPr>
          <a:xfrm>
            <a:off x="3561498" y="3542326"/>
            <a:ext cx="1441409" cy="675706"/>
          </a:xfrm>
          <a:prstGeom prst="wedgeRectCallout">
            <a:avLst>
              <a:gd name="adj1" fmla="val 65915"/>
              <a:gd name="adj2" fmla="val 40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Edukoppeling</a:t>
            </a:r>
            <a:r>
              <a:rPr lang="en-US" sz="1400" dirty="0" smtClean="0"/>
              <a:t> </a:t>
            </a:r>
            <a:r>
              <a:rPr lang="en-US" sz="1400" dirty="0" err="1" smtClean="0"/>
              <a:t>architectuur</a:t>
            </a:r>
            <a:endParaRPr lang="en-US" sz="1400" dirty="0"/>
          </a:p>
        </p:txBody>
      </p:sp>
      <p:sp>
        <p:nvSpPr>
          <p:cNvPr id="50" name="Rechthoekige toelichting 49"/>
          <p:cNvSpPr/>
          <p:nvPr/>
        </p:nvSpPr>
        <p:spPr>
          <a:xfrm>
            <a:off x="6081891" y="2696330"/>
            <a:ext cx="1441409" cy="675706"/>
          </a:xfrm>
          <a:prstGeom prst="wedgeRectCallout">
            <a:avLst>
              <a:gd name="adj1" fmla="val -14103"/>
              <a:gd name="adj2" fmla="val 732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IAA-</a:t>
            </a:r>
            <a:r>
              <a:rPr lang="en-US" sz="1400" dirty="0" err="1" smtClean="0"/>
              <a:t>architectuur</a:t>
            </a:r>
            <a:endParaRPr lang="en-US" sz="1400" dirty="0"/>
          </a:p>
        </p:txBody>
      </p:sp>
      <p:sp>
        <p:nvSpPr>
          <p:cNvPr id="51" name="Rechthoekige toelichting 50"/>
          <p:cNvSpPr/>
          <p:nvPr/>
        </p:nvSpPr>
        <p:spPr>
          <a:xfrm>
            <a:off x="6475932" y="3855100"/>
            <a:ext cx="1441409" cy="675706"/>
          </a:xfrm>
          <a:prstGeom prst="wedgeRectCallout">
            <a:avLst>
              <a:gd name="adj1" fmla="val -75378"/>
              <a:gd name="adj2" fmla="val -190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Certificerings</a:t>
            </a:r>
            <a:r>
              <a:rPr lang="en-US" sz="1400" dirty="0" smtClean="0"/>
              <a:t>-schema ICT-</a:t>
            </a:r>
            <a:r>
              <a:rPr lang="en-US" sz="1400" dirty="0" err="1" smtClean="0"/>
              <a:t>leveranciers</a:t>
            </a:r>
            <a:endParaRPr lang="en-US" sz="1400" dirty="0"/>
          </a:p>
        </p:txBody>
      </p:sp>
      <p:sp>
        <p:nvSpPr>
          <p:cNvPr id="53" name="Rechthoekige toelichting 52"/>
          <p:cNvSpPr/>
          <p:nvPr/>
        </p:nvSpPr>
        <p:spPr>
          <a:xfrm>
            <a:off x="4249734" y="2688975"/>
            <a:ext cx="1441409" cy="675706"/>
          </a:xfrm>
          <a:prstGeom prst="wedgeRectCallout">
            <a:avLst>
              <a:gd name="adj1" fmla="val 47173"/>
              <a:gd name="adj2" fmla="val 7476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ROSA </a:t>
            </a:r>
            <a:r>
              <a:rPr lang="en-US" sz="1400" dirty="0" err="1" smtClean="0"/>
              <a:t>Katern</a:t>
            </a:r>
            <a:r>
              <a:rPr lang="en-US" sz="1400" dirty="0" smtClean="0"/>
              <a:t> IB</a:t>
            </a:r>
            <a:endParaRPr lang="en-US" sz="1400" dirty="0"/>
          </a:p>
        </p:txBody>
      </p:sp>
      <p:sp>
        <p:nvSpPr>
          <p:cNvPr id="54" name="Rechthoekige toelichting 53"/>
          <p:cNvSpPr/>
          <p:nvPr/>
        </p:nvSpPr>
        <p:spPr>
          <a:xfrm>
            <a:off x="5955025" y="5324724"/>
            <a:ext cx="999172" cy="446670"/>
          </a:xfrm>
          <a:prstGeom prst="wedgeRectCallout">
            <a:avLst>
              <a:gd name="adj1" fmla="val -39488"/>
              <a:gd name="adj2" fmla="val 794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Audits</a:t>
            </a:r>
            <a:endParaRPr lang="en-US" sz="1400" dirty="0"/>
          </a:p>
        </p:txBody>
      </p:sp>
      <p:sp>
        <p:nvSpPr>
          <p:cNvPr id="56" name="Rechthoekige toelichting 55"/>
          <p:cNvSpPr/>
          <p:nvPr/>
        </p:nvSpPr>
        <p:spPr>
          <a:xfrm>
            <a:off x="81994" y="5334207"/>
            <a:ext cx="1527464" cy="801748"/>
          </a:xfrm>
          <a:prstGeom prst="wedgeRectCallout">
            <a:avLst>
              <a:gd name="adj1" fmla="val -1105"/>
              <a:gd name="adj2" fmla="val -76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Ondersteuning</a:t>
            </a:r>
            <a:r>
              <a:rPr lang="en-US" sz="1400" dirty="0" smtClean="0"/>
              <a:t> </a:t>
            </a:r>
            <a:r>
              <a:rPr lang="en-US" sz="1400" dirty="0" err="1"/>
              <a:t>bij</a:t>
            </a:r>
            <a:r>
              <a:rPr lang="en-US" sz="1400" dirty="0"/>
              <a:t> </a:t>
            </a:r>
            <a:r>
              <a:rPr lang="en-US" sz="1400" dirty="0" err="1"/>
              <a:t>organiseren</a:t>
            </a:r>
            <a:r>
              <a:rPr lang="en-US" sz="1400" dirty="0"/>
              <a:t> </a:t>
            </a:r>
            <a:r>
              <a:rPr lang="en-US" sz="1400" dirty="0" err="1"/>
              <a:t>certificering</a:t>
            </a:r>
            <a:endParaRPr lang="nl-NL" sz="1400" dirty="0"/>
          </a:p>
        </p:txBody>
      </p:sp>
      <p:sp>
        <p:nvSpPr>
          <p:cNvPr id="3" name="Tekstvak 2"/>
          <p:cNvSpPr txBox="1"/>
          <p:nvPr/>
        </p:nvSpPr>
        <p:spPr>
          <a:xfrm>
            <a:off x="263236" y="360218"/>
            <a:ext cx="2593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Wat </a:t>
            </a:r>
            <a:r>
              <a:rPr lang="en-US" sz="2000" i="1" dirty="0" err="1" smtClean="0"/>
              <a:t>gebeurt</a:t>
            </a:r>
            <a:r>
              <a:rPr lang="en-US" sz="2000" i="1" dirty="0" smtClean="0"/>
              <a:t> op het </a:t>
            </a:r>
            <a:r>
              <a:rPr lang="en-US" sz="2000" i="1" dirty="0" err="1" smtClean="0"/>
              <a:t>gebied</a:t>
            </a:r>
            <a:r>
              <a:rPr lang="en-US" sz="2000" i="1" dirty="0" smtClean="0"/>
              <a:t> van </a:t>
            </a:r>
            <a:r>
              <a:rPr lang="en-US" sz="2000" i="1" dirty="0" err="1" smtClean="0"/>
              <a:t>informatiebeveiliging</a:t>
            </a:r>
            <a:r>
              <a:rPr lang="en-US" sz="2000" i="1" dirty="0" smtClean="0"/>
              <a:t> in het </a:t>
            </a:r>
            <a:r>
              <a:rPr lang="en-US" sz="2000" i="1" dirty="0" err="1" smtClean="0"/>
              <a:t>onderwijs</a:t>
            </a:r>
            <a:r>
              <a:rPr lang="en-US" sz="2000" i="1" dirty="0" smtClean="0"/>
              <a:t>?</a:t>
            </a: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66304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50" grpId="0" animBg="1"/>
      <p:bldP spid="51" grpId="0" animBg="1"/>
      <p:bldP spid="53" grpId="0" animBg="1"/>
      <p:bldP spid="54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al 4"/>
          <p:cNvSpPr/>
          <p:nvPr/>
        </p:nvSpPr>
        <p:spPr>
          <a:xfrm>
            <a:off x="648287" y="4503160"/>
            <a:ext cx="1963881" cy="1361209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Kennisnet</a:t>
            </a:r>
            <a:endParaRPr lang="nl-NL" dirty="0"/>
          </a:p>
        </p:txBody>
      </p:sp>
      <p:sp>
        <p:nvSpPr>
          <p:cNvPr id="6" name="Ovaal 5"/>
          <p:cNvSpPr/>
          <p:nvPr/>
        </p:nvSpPr>
        <p:spPr>
          <a:xfrm>
            <a:off x="9704893" y="4503160"/>
            <a:ext cx="1963881" cy="13612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saMBO</a:t>
            </a:r>
            <a:r>
              <a:rPr lang="en-US" dirty="0" smtClean="0"/>
              <a:t>-ICT</a:t>
            </a:r>
          </a:p>
          <a:p>
            <a:pPr algn="ctr"/>
            <a:r>
              <a:rPr lang="en-US" dirty="0" smtClean="0"/>
              <a:t>/ MBO Taskforce</a:t>
            </a:r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4826578" y="490104"/>
            <a:ext cx="1963881" cy="136120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SURF</a:t>
            </a:r>
            <a:endParaRPr lang="nl-NL" dirty="0"/>
          </a:p>
        </p:txBody>
      </p:sp>
      <p:sp>
        <p:nvSpPr>
          <p:cNvPr id="8" name="Ovaal 7"/>
          <p:cNvSpPr/>
          <p:nvPr/>
        </p:nvSpPr>
        <p:spPr>
          <a:xfrm>
            <a:off x="4715446" y="3000992"/>
            <a:ext cx="2208069" cy="136120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Edustandaard</a:t>
            </a: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3173609" y="5445150"/>
            <a:ext cx="1215659" cy="87601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Edu-K</a:t>
            </a:r>
            <a:endParaRPr lang="nl-NL" dirty="0"/>
          </a:p>
        </p:txBody>
      </p:sp>
      <p:sp>
        <p:nvSpPr>
          <p:cNvPr id="10" name="Ovaal 9"/>
          <p:cNvSpPr/>
          <p:nvPr/>
        </p:nvSpPr>
        <p:spPr>
          <a:xfrm>
            <a:off x="3330582" y="632543"/>
            <a:ext cx="1021770" cy="85378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NCSC</a:t>
            </a:r>
            <a:endParaRPr lang="nl-NL" dirty="0"/>
          </a:p>
        </p:txBody>
      </p:sp>
      <p:sp>
        <p:nvSpPr>
          <p:cNvPr id="11" name="Ovaal 10"/>
          <p:cNvSpPr/>
          <p:nvPr/>
        </p:nvSpPr>
        <p:spPr>
          <a:xfrm>
            <a:off x="7202045" y="600323"/>
            <a:ext cx="1558636" cy="74208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SURFcert</a:t>
            </a:r>
            <a:endParaRPr lang="nl-NL" dirty="0"/>
          </a:p>
        </p:txBody>
      </p:sp>
      <p:cxnSp>
        <p:nvCxnSpPr>
          <p:cNvPr id="17" name="Rechte verbindingslijn 16"/>
          <p:cNvCxnSpPr>
            <a:stCxn id="5" idx="0"/>
            <a:endCxn id="7" idx="3"/>
          </p:cNvCxnSpPr>
          <p:nvPr/>
        </p:nvCxnSpPr>
        <p:spPr>
          <a:xfrm flipV="1">
            <a:off x="1630228" y="1651969"/>
            <a:ext cx="3483954" cy="28511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>
            <a:stCxn id="7" idx="5"/>
            <a:endCxn id="6" idx="0"/>
          </p:cNvCxnSpPr>
          <p:nvPr/>
        </p:nvCxnSpPr>
        <p:spPr>
          <a:xfrm>
            <a:off x="6502855" y="1651969"/>
            <a:ext cx="4183979" cy="28511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>
            <a:stCxn id="5" idx="6"/>
            <a:endCxn id="6" idx="2"/>
          </p:cNvCxnSpPr>
          <p:nvPr/>
        </p:nvCxnSpPr>
        <p:spPr>
          <a:xfrm>
            <a:off x="2612168" y="5183765"/>
            <a:ext cx="70927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>
            <a:stCxn id="11" idx="2"/>
            <a:endCxn id="7" idx="6"/>
          </p:cNvCxnSpPr>
          <p:nvPr/>
        </p:nvCxnSpPr>
        <p:spPr>
          <a:xfrm flipH="1">
            <a:off x="6790459" y="971366"/>
            <a:ext cx="411586" cy="1993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Rechte verbindingslijn 54"/>
          <p:cNvCxnSpPr>
            <a:stCxn id="9" idx="2"/>
            <a:endCxn id="5" idx="5"/>
          </p:cNvCxnSpPr>
          <p:nvPr/>
        </p:nvCxnSpPr>
        <p:spPr>
          <a:xfrm flipH="1" flipV="1">
            <a:off x="2324564" y="5665025"/>
            <a:ext cx="849045" cy="2181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Rechte verbindingslijn 57"/>
          <p:cNvCxnSpPr>
            <a:stCxn id="10" idx="6"/>
            <a:endCxn id="7" idx="2"/>
          </p:cNvCxnSpPr>
          <p:nvPr/>
        </p:nvCxnSpPr>
        <p:spPr>
          <a:xfrm>
            <a:off x="4352352" y="1059437"/>
            <a:ext cx="474226" cy="111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Rechte verbindingslijn 68"/>
          <p:cNvCxnSpPr>
            <a:stCxn id="7" idx="4"/>
            <a:endCxn id="8" idx="0"/>
          </p:cNvCxnSpPr>
          <p:nvPr/>
        </p:nvCxnSpPr>
        <p:spPr>
          <a:xfrm>
            <a:off x="5808519" y="1851313"/>
            <a:ext cx="10962" cy="114967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70"/>
          <p:cNvCxnSpPr>
            <a:stCxn id="5" idx="7"/>
            <a:endCxn id="8" idx="2"/>
          </p:cNvCxnSpPr>
          <p:nvPr/>
        </p:nvCxnSpPr>
        <p:spPr>
          <a:xfrm flipV="1">
            <a:off x="2324564" y="3681597"/>
            <a:ext cx="2390882" cy="10209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Rechte verbindingslijn 72"/>
          <p:cNvCxnSpPr>
            <a:stCxn id="8" idx="6"/>
            <a:endCxn id="6" idx="1"/>
          </p:cNvCxnSpPr>
          <p:nvPr/>
        </p:nvCxnSpPr>
        <p:spPr>
          <a:xfrm>
            <a:off x="6923515" y="3681597"/>
            <a:ext cx="3068982" cy="10209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Ovaal 47"/>
          <p:cNvSpPr/>
          <p:nvPr/>
        </p:nvSpPr>
        <p:spPr>
          <a:xfrm>
            <a:off x="1133512" y="6135840"/>
            <a:ext cx="993430" cy="66384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C&amp;B</a:t>
            </a:r>
            <a:endParaRPr lang="nl-NL" dirty="0"/>
          </a:p>
        </p:txBody>
      </p:sp>
      <p:cxnSp>
        <p:nvCxnSpPr>
          <p:cNvPr id="49" name="Rechte verbindingslijn 48"/>
          <p:cNvCxnSpPr>
            <a:stCxn id="9" idx="2"/>
            <a:endCxn id="48" idx="6"/>
          </p:cNvCxnSpPr>
          <p:nvPr/>
        </p:nvCxnSpPr>
        <p:spPr>
          <a:xfrm flipH="1">
            <a:off x="2126942" y="5883157"/>
            <a:ext cx="1046667" cy="5846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51"/>
          <p:cNvCxnSpPr>
            <a:stCxn id="5" idx="4"/>
            <a:endCxn id="48" idx="0"/>
          </p:cNvCxnSpPr>
          <p:nvPr/>
        </p:nvCxnSpPr>
        <p:spPr>
          <a:xfrm flipH="1">
            <a:off x="1630227" y="5864369"/>
            <a:ext cx="1" cy="2714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al 58"/>
          <p:cNvSpPr/>
          <p:nvPr/>
        </p:nvSpPr>
        <p:spPr>
          <a:xfrm>
            <a:off x="4885983" y="5611366"/>
            <a:ext cx="1904476" cy="102090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Leveranciers</a:t>
            </a:r>
            <a:endParaRPr lang="nl-NL" dirty="0"/>
          </a:p>
        </p:txBody>
      </p:sp>
      <p:cxnSp>
        <p:nvCxnSpPr>
          <p:cNvPr id="60" name="Rechte verbindingslijn 59"/>
          <p:cNvCxnSpPr>
            <a:stCxn id="59" idx="3"/>
            <a:endCxn id="48" idx="6"/>
          </p:cNvCxnSpPr>
          <p:nvPr/>
        </p:nvCxnSpPr>
        <p:spPr>
          <a:xfrm flipH="1" flipV="1">
            <a:off x="2126942" y="6467761"/>
            <a:ext cx="3037945" cy="15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Rechte verbindingslijn 69"/>
          <p:cNvCxnSpPr>
            <a:stCxn id="59" idx="2"/>
            <a:endCxn id="9" idx="6"/>
          </p:cNvCxnSpPr>
          <p:nvPr/>
        </p:nvCxnSpPr>
        <p:spPr>
          <a:xfrm flipH="1" flipV="1">
            <a:off x="4389268" y="5883157"/>
            <a:ext cx="496715" cy="2386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Rechte verbindingslijn 71"/>
          <p:cNvCxnSpPr>
            <a:stCxn id="8" idx="4"/>
            <a:endCxn id="59" idx="0"/>
          </p:cNvCxnSpPr>
          <p:nvPr/>
        </p:nvCxnSpPr>
        <p:spPr>
          <a:xfrm>
            <a:off x="5819481" y="4362201"/>
            <a:ext cx="18740" cy="124916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7" name="Rechthoekige toelichting 46"/>
          <p:cNvSpPr/>
          <p:nvPr/>
        </p:nvSpPr>
        <p:spPr>
          <a:xfrm>
            <a:off x="3561498" y="3542326"/>
            <a:ext cx="1441409" cy="675706"/>
          </a:xfrm>
          <a:prstGeom prst="wedgeRectCallout">
            <a:avLst>
              <a:gd name="adj1" fmla="val 65915"/>
              <a:gd name="adj2" fmla="val 40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Edukoppeling</a:t>
            </a:r>
            <a:r>
              <a:rPr lang="en-US" sz="1400" dirty="0" smtClean="0"/>
              <a:t> </a:t>
            </a:r>
            <a:r>
              <a:rPr lang="en-US" sz="1400" dirty="0" err="1" smtClean="0"/>
              <a:t>architectuur</a:t>
            </a:r>
            <a:endParaRPr lang="en-US" sz="1400" dirty="0"/>
          </a:p>
        </p:txBody>
      </p:sp>
      <p:sp>
        <p:nvSpPr>
          <p:cNvPr id="50" name="Rechthoekige toelichting 49"/>
          <p:cNvSpPr/>
          <p:nvPr/>
        </p:nvSpPr>
        <p:spPr>
          <a:xfrm>
            <a:off x="6081891" y="2696330"/>
            <a:ext cx="1441409" cy="675706"/>
          </a:xfrm>
          <a:prstGeom prst="wedgeRectCallout">
            <a:avLst>
              <a:gd name="adj1" fmla="val -14103"/>
              <a:gd name="adj2" fmla="val 7322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IAA-</a:t>
            </a:r>
            <a:r>
              <a:rPr lang="en-US" sz="1400" dirty="0" err="1" smtClean="0"/>
              <a:t>architectuur</a:t>
            </a:r>
            <a:endParaRPr lang="en-US" sz="1400" dirty="0"/>
          </a:p>
        </p:txBody>
      </p:sp>
      <p:sp>
        <p:nvSpPr>
          <p:cNvPr id="53" name="Rechthoekige toelichting 52"/>
          <p:cNvSpPr/>
          <p:nvPr/>
        </p:nvSpPr>
        <p:spPr>
          <a:xfrm>
            <a:off x="4249734" y="2688975"/>
            <a:ext cx="1441409" cy="675706"/>
          </a:xfrm>
          <a:prstGeom prst="wedgeRectCallout">
            <a:avLst>
              <a:gd name="adj1" fmla="val 47173"/>
              <a:gd name="adj2" fmla="val 7476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ROSA </a:t>
            </a:r>
            <a:r>
              <a:rPr lang="en-US" sz="1400" dirty="0" err="1" smtClean="0"/>
              <a:t>Katern</a:t>
            </a:r>
            <a:r>
              <a:rPr lang="en-US" sz="1400" dirty="0" smtClean="0"/>
              <a:t> IB</a:t>
            </a:r>
            <a:endParaRPr lang="en-US" sz="1400" dirty="0"/>
          </a:p>
        </p:txBody>
      </p:sp>
      <p:sp>
        <p:nvSpPr>
          <p:cNvPr id="45" name="Rechthoekige toelichting 44"/>
          <p:cNvSpPr/>
          <p:nvPr/>
        </p:nvSpPr>
        <p:spPr>
          <a:xfrm>
            <a:off x="6475932" y="3855100"/>
            <a:ext cx="1441409" cy="675706"/>
          </a:xfrm>
          <a:prstGeom prst="wedgeRectCallout">
            <a:avLst>
              <a:gd name="adj1" fmla="val -75378"/>
              <a:gd name="adj2" fmla="val -190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err="1" smtClean="0"/>
              <a:t>Certificerings</a:t>
            </a:r>
            <a:r>
              <a:rPr lang="en-US" sz="1400" dirty="0" smtClean="0"/>
              <a:t>-schema ICT-</a:t>
            </a:r>
            <a:r>
              <a:rPr lang="en-US" sz="1400" dirty="0" err="1" smtClean="0"/>
              <a:t>leveranciers</a:t>
            </a:r>
            <a:endParaRPr lang="en-US" sz="1400" dirty="0"/>
          </a:p>
        </p:txBody>
      </p:sp>
      <p:sp>
        <p:nvSpPr>
          <p:cNvPr id="57" name="Tekstvak 56"/>
          <p:cNvSpPr txBox="1"/>
          <p:nvPr/>
        </p:nvSpPr>
        <p:spPr>
          <a:xfrm>
            <a:off x="263236" y="360218"/>
            <a:ext cx="2593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/>
              <a:t>Welke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rol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heeft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Edustandaard</a:t>
            </a:r>
            <a:r>
              <a:rPr lang="en-US" sz="2000" i="1" dirty="0" smtClean="0"/>
              <a:t> op het </a:t>
            </a:r>
            <a:r>
              <a:rPr lang="en-US" sz="2000" i="1" dirty="0" err="1" smtClean="0"/>
              <a:t>gebied</a:t>
            </a:r>
            <a:r>
              <a:rPr lang="en-US" sz="2000" i="1" dirty="0" smtClean="0"/>
              <a:t> van </a:t>
            </a:r>
            <a:r>
              <a:rPr lang="en-US" sz="2000" i="1" dirty="0" err="1" smtClean="0"/>
              <a:t>informatiebeveiliging</a:t>
            </a:r>
            <a:r>
              <a:rPr lang="en-US" sz="2000" i="1" dirty="0" smtClean="0"/>
              <a:t>?</a:t>
            </a: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2381778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ROSA Katern Informatiebeveiliging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22526"/>
            <a:ext cx="10515600" cy="4351338"/>
          </a:xfrm>
        </p:spPr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nl-NL" b="1" dirty="0" smtClean="0"/>
              <a:t>Doel:  	Borgen </a:t>
            </a:r>
            <a:r>
              <a:rPr lang="nl-NL" b="1" dirty="0" err="1" smtClean="0"/>
              <a:t>ketenbrede</a:t>
            </a:r>
            <a:r>
              <a:rPr lang="nl-NL" b="1" dirty="0" smtClean="0"/>
              <a:t> basisniveau informatiebeveiliging en zorgen voor 	samenhang tussen normenkaders</a:t>
            </a:r>
          </a:p>
        </p:txBody>
      </p:sp>
      <p:sp>
        <p:nvSpPr>
          <p:cNvPr id="7" name="7-puntige ster 6"/>
          <p:cNvSpPr/>
          <p:nvPr/>
        </p:nvSpPr>
        <p:spPr>
          <a:xfrm>
            <a:off x="9403773" y="5311297"/>
            <a:ext cx="2109354" cy="133888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Status: </a:t>
            </a:r>
            <a:r>
              <a:rPr lang="en-US" sz="1400" dirty="0" err="1" smtClean="0"/>
              <a:t>onderdeel</a:t>
            </a:r>
            <a:r>
              <a:rPr lang="en-US" sz="1400" dirty="0" smtClean="0"/>
              <a:t> van ROSA 3.1</a:t>
            </a:r>
            <a:endParaRPr lang="nl-NL" sz="1400" dirty="0"/>
          </a:p>
        </p:txBody>
      </p:sp>
      <p:sp>
        <p:nvSpPr>
          <p:cNvPr id="25" name="Afgeronde rechthoek 24"/>
          <p:cNvSpPr/>
          <p:nvPr/>
        </p:nvSpPr>
        <p:spPr>
          <a:xfrm>
            <a:off x="1380952" y="3615101"/>
            <a:ext cx="6619009" cy="1010579"/>
          </a:xfrm>
          <a:prstGeom prst="roundRect">
            <a:avLst>
              <a:gd name="adj" fmla="val 6517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ROSA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kaders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informatiebeveiliging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de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onderwijsketen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" name="Afgeronde rechthoek 19"/>
          <p:cNvSpPr/>
          <p:nvPr/>
        </p:nvSpPr>
        <p:spPr>
          <a:xfrm>
            <a:off x="1241904" y="4970050"/>
            <a:ext cx="1388302" cy="7920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Normenkader</a:t>
            </a:r>
            <a:r>
              <a:rPr kumimoji="0" lang="nl-NL" sz="14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nl-NL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</a:t>
            </a:r>
          </a:p>
        </p:txBody>
      </p:sp>
      <p:sp>
        <p:nvSpPr>
          <p:cNvPr id="21" name="Afgeronde rechthoek 20"/>
          <p:cNvSpPr/>
          <p:nvPr/>
        </p:nvSpPr>
        <p:spPr>
          <a:xfrm>
            <a:off x="2939072" y="4981480"/>
            <a:ext cx="1532318" cy="7920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Normenkader MBO</a:t>
            </a:r>
          </a:p>
        </p:txBody>
      </p:sp>
      <p:sp>
        <p:nvSpPr>
          <p:cNvPr id="22" name="Afgeronde rechthoek 21"/>
          <p:cNvSpPr/>
          <p:nvPr/>
        </p:nvSpPr>
        <p:spPr>
          <a:xfrm>
            <a:off x="4703407" y="4986904"/>
            <a:ext cx="1676028" cy="7920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Normenkader PO/VO</a:t>
            </a:r>
          </a:p>
        </p:txBody>
      </p:sp>
      <p:sp>
        <p:nvSpPr>
          <p:cNvPr id="23" name="Afgeronde rechthoek 22"/>
          <p:cNvSpPr/>
          <p:nvPr/>
        </p:nvSpPr>
        <p:spPr>
          <a:xfrm>
            <a:off x="6668602" y="4992910"/>
            <a:ext cx="1961048" cy="7920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Normenkader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leveranciers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400" kern="0" dirty="0" err="1" smtClean="0">
                <a:solidFill>
                  <a:prstClr val="black"/>
                </a:solidFill>
                <a:latin typeface="Calibri"/>
              </a:rPr>
              <a:t>certificeringsschema</a:t>
            </a:r>
            <a:r>
              <a:rPr lang="en-US" sz="1400" kern="0" dirty="0" smtClean="0">
                <a:solidFill>
                  <a:prstClr val="black"/>
                </a:solidFill>
                <a:latin typeface="Calibri"/>
              </a:rPr>
              <a:t>)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PIJL-RECHTS 23"/>
          <p:cNvSpPr/>
          <p:nvPr/>
        </p:nvSpPr>
        <p:spPr>
          <a:xfrm rot="5400000">
            <a:off x="7033433" y="4580622"/>
            <a:ext cx="544215" cy="348942"/>
          </a:xfrm>
          <a:prstGeom prst="rightArrow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PIJL-RECHTS 27"/>
          <p:cNvSpPr/>
          <p:nvPr/>
        </p:nvSpPr>
        <p:spPr>
          <a:xfrm rot="5400000">
            <a:off x="5278125" y="4623395"/>
            <a:ext cx="544215" cy="348942"/>
          </a:xfrm>
          <a:prstGeom prst="rightArrow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PIJL-RECHTS 28"/>
          <p:cNvSpPr/>
          <p:nvPr/>
        </p:nvSpPr>
        <p:spPr>
          <a:xfrm rot="5400000">
            <a:off x="3482513" y="4595863"/>
            <a:ext cx="544215" cy="348942"/>
          </a:xfrm>
          <a:prstGeom prst="rightArrow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PIJL-RECHTS 29"/>
          <p:cNvSpPr/>
          <p:nvPr/>
        </p:nvSpPr>
        <p:spPr>
          <a:xfrm rot="5400000">
            <a:off x="1825163" y="4641582"/>
            <a:ext cx="544215" cy="348942"/>
          </a:xfrm>
          <a:prstGeom prst="rightArrow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oelichting met afgeronde rechthoek 30"/>
          <p:cNvSpPr/>
          <p:nvPr/>
        </p:nvSpPr>
        <p:spPr>
          <a:xfrm>
            <a:off x="5576263" y="1846649"/>
            <a:ext cx="6480720" cy="3024336"/>
          </a:xfrm>
          <a:prstGeom prst="wedgeRoundRectCallout">
            <a:avLst>
              <a:gd name="adj1" fmla="val -67343"/>
              <a:gd name="adj2" fmla="val 330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i="1" dirty="0" err="1"/>
              <a:t>Ketenbrede</a:t>
            </a:r>
            <a:r>
              <a:rPr lang="nl-NL" i="1" dirty="0"/>
              <a:t> waarborging van </a:t>
            </a:r>
            <a:r>
              <a:rPr lang="nl-NL" i="1" u="sng" dirty="0"/>
              <a:t>vertrouwelijkheid</a:t>
            </a:r>
            <a:r>
              <a:rPr lang="nl-NL" i="1" dirty="0"/>
              <a:t> en </a:t>
            </a:r>
            <a:r>
              <a:rPr lang="nl-NL" i="1" u="sng" dirty="0" smtClean="0"/>
              <a:t>integriteit:</a:t>
            </a:r>
            <a:r>
              <a:rPr lang="nl-NL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Voorkom onrechtmatige toegang en verspreiding van gegevens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Voorkom aantasting van integriteit van gegevens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Zorg dat handelingen herleidbaar zijn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Waarborg de toewijzing van persoonsgebonden gegevens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Voer proactief technisch beheer uit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Gebruik technieken voor veilig programmeren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Bewaar gegevens niet langer dan strikt noodzakelijk</a:t>
            </a:r>
          </a:p>
          <a:p>
            <a:pPr>
              <a:buFont typeface="Arial" pitchFamily="34" charset="0"/>
              <a:buChar char="•"/>
            </a:pPr>
            <a:r>
              <a:rPr lang="nl-NL" dirty="0" smtClean="0"/>
              <a:t> Voorkom ongewenste traceerbaarheid en vindbaarheid van personen</a:t>
            </a:r>
          </a:p>
        </p:txBody>
      </p:sp>
      <p:sp>
        <p:nvSpPr>
          <p:cNvPr id="32" name="Toelichting met afgeronde rechthoek 31"/>
          <p:cNvSpPr/>
          <p:nvPr/>
        </p:nvSpPr>
        <p:spPr>
          <a:xfrm>
            <a:off x="298506" y="2199899"/>
            <a:ext cx="4176464" cy="1368152"/>
          </a:xfrm>
          <a:prstGeom prst="wedgeRoundRectCallout">
            <a:avLst>
              <a:gd name="adj1" fmla="val 15314"/>
              <a:gd name="adj2" fmla="val 718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Conformeer je aan de ‘Code voor informatiebeveiliging’ (ISO 27001/27002)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003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</a:t>
            </a:r>
            <a:r>
              <a:rPr lang="nl-NL" dirty="0" smtClean="0"/>
              <a:t>. </a:t>
            </a:r>
            <a:r>
              <a:rPr lang="nl-NL" dirty="0" smtClean="0"/>
              <a:t>IAA-architectuur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nl-NL" b="1" dirty="0" smtClean="0"/>
              <a:t>Doel:  Creëren van een IAA-stelsel voor betrouwbare identificatie en toegang binnen het onderwijsdomein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7-puntige ster 3"/>
          <p:cNvSpPr/>
          <p:nvPr/>
        </p:nvSpPr>
        <p:spPr>
          <a:xfrm>
            <a:off x="9382991" y="4973015"/>
            <a:ext cx="2109354" cy="133888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Status: </a:t>
            </a:r>
            <a:r>
              <a:rPr lang="en-US" sz="1400" dirty="0" err="1" smtClean="0"/>
              <a:t>onderdeel</a:t>
            </a:r>
            <a:r>
              <a:rPr lang="en-US" sz="1400" dirty="0" smtClean="0"/>
              <a:t> van ROSA 3.1</a:t>
            </a:r>
            <a:endParaRPr lang="nl-NL" sz="1400" dirty="0"/>
          </a:p>
        </p:txBody>
      </p:sp>
      <p:sp>
        <p:nvSpPr>
          <p:cNvPr id="6" name="Tekstvak 5"/>
          <p:cNvSpPr txBox="1"/>
          <p:nvPr/>
        </p:nvSpPr>
        <p:spPr>
          <a:xfrm>
            <a:off x="998393" y="2922409"/>
            <a:ext cx="82244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Gebruik </a:t>
            </a:r>
            <a:r>
              <a:rPr lang="nl-NL" dirty="0"/>
              <a:t>een gemeenschappelijke onderwijsidentiteit alleen waar strikt </a:t>
            </a:r>
            <a:r>
              <a:rPr lang="nl-NL" dirty="0" smtClean="0"/>
              <a:t>nodig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Gebruik </a:t>
            </a:r>
            <a:r>
              <a:rPr lang="nl-NL" dirty="0"/>
              <a:t>pseudoniemen zoveel waar mogelijk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Er wordt gebruik gemaakt van meerdere expliciete betrouwbaarheidsniveaus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Het </a:t>
            </a:r>
            <a:r>
              <a:rPr lang="nl-NL" dirty="0"/>
              <a:t>gemeenschappelijk IAA-stelsel kent een publiek-private </a:t>
            </a:r>
            <a:r>
              <a:rPr lang="nl-NL" dirty="0" err="1" smtClean="0"/>
              <a:t>governance</a:t>
            </a:r>
            <a:endParaRPr lang="nl-NL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Kwaliteit </a:t>
            </a:r>
            <a:r>
              <a:rPr lang="nl-NL" dirty="0"/>
              <a:t>van identiteiten wordt geborgd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/>
              <a:t>Marktpartijen kunnen IAA-diensten leveren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Lokale </a:t>
            </a:r>
            <a:r>
              <a:rPr lang="nl-NL" dirty="0"/>
              <a:t>informatiediensten worden </a:t>
            </a:r>
            <a:r>
              <a:rPr lang="nl-NL" dirty="0" smtClean="0"/>
              <a:t>ontsloten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Er </a:t>
            </a:r>
            <a:r>
              <a:rPr lang="nl-NL" dirty="0"/>
              <a:t>wordt zoveel mogelijk toenadering gezocht tot nationale </a:t>
            </a:r>
            <a:r>
              <a:rPr lang="nl-NL" dirty="0" err="1"/>
              <a:t>overheidstelsels</a:t>
            </a:r>
            <a:r>
              <a:rPr lang="nl-NL" dirty="0"/>
              <a:t> zoals </a:t>
            </a:r>
            <a:r>
              <a:rPr lang="nl-NL" dirty="0" err="1"/>
              <a:t>eID</a:t>
            </a:r>
            <a:r>
              <a:rPr lang="nl-NL" dirty="0"/>
              <a:t> en </a:t>
            </a:r>
            <a:r>
              <a:rPr lang="nl-NL" dirty="0" err="1" smtClean="0"/>
              <a:t>Idensys</a:t>
            </a:r>
            <a:endParaRPr lang="nl-NL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Er </a:t>
            </a:r>
            <a:r>
              <a:rPr lang="nl-NL" dirty="0"/>
              <a:t>wordt voortgebouwd op bestaande federaties in het onderwijs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06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</a:t>
            </a:r>
            <a:r>
              <a:rPr lang="nl-NL" dirty="0" err="1" smtClean="0"/>
              <a:t>Edukoppeling</a:t>
            </a:r>
            <a:r>
              <a:rPr lang="nl-NL" dirty="0" smtClean="0"/>
              <a:t> architectuur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nl-NL" b="1" dirty="0" smtClean="0"/>
              <a:t>Doel:  Verzorgen van een veilige end-</a:t>
            </a:r>
            <a:r>
              <a:rPr lang="nl-NL" b="1" dirty="0" err="1" smtClean="0"/>
              <a:t>to</a:t>
            </a:r>
            <a:r>
              <a:rPr lang="nl-NL" b="1" dirty="0" smtClean="0"/>
              <a:t>-end uitwisseling van persoonsgegevens tussen ketenpartijen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97081"/>
            <a:ext cx="6476133" cy="1821873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7" name="7-puntige ster 6"/>
          <p:cNvSpPr/>
          <p:nvPr/>
        </p:nvSpPr>
        <p:spPr>
          <a:xfrm>
            <a:off x="9307657" y="3971131"/>
            <a:ext cx="2182091" cy="1596881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Status: </a:t>
            </a:r>
            <a:r>
              <a:rPr lang="en-US" sz="1400" dirty="0" err="1" smtClean="0"/>
              <a:t>onderdeel</a:t>
            </a:r>
            <a:r>
              <a:rPr lang="en-US" sz="1400" dirty="0" smtClean="0"/>
              <a:t> van ROSA 3.1</a:t>
            </a:r>
            <a:endParaRPr lang="nl-NL" sz="1400" dirty="0"/>
          </a:p>
        </p:txBody>
      </p:sp>
      <p:sp>
        <p:nvSpPr>
          <p:cNvPr id="8" name="7-puntige ster 7"/>
          <p:cNvSpPr/>
          <p:nvPr/>
        </p:nvSpPr>
        <p:spPr>
          <a:xfrm>
            <a:off x="8260772" y="4904509"/>
            <a:ext cx="2282537" cy="1658242"/>
          </a:xfrm>
          <a:prstGeom prst="star7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Status </a:t>
            </a:r>
            <a:r>
              <a:rPr lang="en-US" sz="1400" dirty="0" err="1" smtClean="0"/>
              <a:t>transactie-standaard</a:t>
            </a:r>
            <a:r>
              <a:rPr lang="en-US" sz="1400" dirty="0" smtClean="0"/>
              <a:t>: </a:t>
            </a:r>
            <a:r>
              <a:rPr lang="en-US" sz="1400" dirty="0" err="1" smtClean="0"/>
              <a:t>versie</a:t>
            </a:r>
            <a:r>
              <a:rPr lang="en-US" sz="1400" dirty="0" smtClean="0"/>
              <a:t> 1.2 in </a:t>
            </a:r>
            <a:r>
              <a:rPr lang="en-US" sz="1400" dirty="0" err="1" smtClean="0"/>
              <a:t>beheer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396494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</a:t>
            </a:r>
            <a:r>
              <a:rPr lang="nl-NL" dirty="0" smtClean="0"/>
              <a:t>. </a:t>
            </a:r>
            <a:r>
              <a:rPr lang="nl-NL" dirty="0" smtClean="0"/>
              <a:t>Certificeringsschema ICT-leveranciers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1000"/>
              </a:spcBef>
              <a:buNone/>
            </a:pPr>
            <a:r>
              <a:rPr lang="nl-NL" b="1" dirty="0" smtClean="0"/>
              <a:t>Doel:  Generiek instrument inzicht te krijgen of de door de leveranciers geleverde ICT-diensten voldoen aan de benodigde beveiligingsmaatregelen. </a:t>
            </a:r>
          </a:p>
          <a:p>
            <a:endParaRPr lang="nl-NL" b="1" dirty="0"/>
          </a:p>
        </p:txBody>
      </p:sp>
      <p:sp>
        <p:nvSpPr>
          <p:cNvPr id="4" name="Rechthoek 3"/>
          <p:cNvSpPr/>
          <p:nvPr/>
        </p:nvSpPr>
        <p:spPr>
          <a:xfrm>
            <a:off x="7523018" y="2992688"/>
            <a:ext cx="436418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specificeert de minimale normen waaraan ICT-diensten moeten voldoen om te mogen worden ingezet (o.b.v. ISO27002); 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 smtClean="0"/>
              <a:t>beschrijft de wijze waarop wordt toegezien dat aan deze normen wordt voldaan (door interne of externe audits)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24" y="2820562"/>
            <a:ext cx="7440394" cy="3016536"/>
          </a:xfrm>
          <a:prstGeom prst="rect">
            <a:avLst/>
          </a:prstGeom>
        </p:spPr>
      </p:pic>
      <p:sp>
        <p:nvSpPr>
          <p:cNvPr id="6" name="7-puntige ster 5"/>
          <p:cNvSpPr/>
          <p:nvPr/>
        </p:nvSpPr>
        <p:spPr>
          <a:xfrm>
            <a:off x="9403773" y="5024013"/>
            <a:ext cx="2109354" cy="162617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Status: </a:t>
            </a:r>
            <a:r>
              <a:rPr lang="en-US" sz="1400" dirty="0" err="1" smtClean="0"/>
              <a:t>versie</a:t>
            </a:r>
            <a:r>
              <a:rPr lang="en-US" sz="1400" dirty="0" smtClean="0"/>
              <a:t> 1.1 in </a:t>
            </a:r>
            <a:r>
              <a:rPr lang="en-US" sz="1400" dirty="0" err="1" smtClean="0"/>
              <a:t>beheer</a:t>
            </a:r>
            <a:r>
              <a:rPr lang="en-US" sz="1400" dirty="0" smtClean="0"/>
              <a:t>, </a:t>
            </a:r>
            <a:r>
              <a:rPr lang="en-US" sz="1400" dirty="0" err="1" smtClean="0"/>
              <a:t>versie</a:t>
            </a:r>
            <a:r>
              <a:rPr lang="en-US" sz="1400" dirty="0" smtClean="0"/>
              <a:t> 2.0 concept status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48547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Status Certificeringsschema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Versie 1.1 </a:t>
            </a:r>
          </a:p>
          <a:p>
            <a:r>
              <a:rPr lang="nl-NL" sz="1800" dirty="0" smtClean="0"/>
              <a:t>In eerste instantie ontwikkeld voor </a:t>
            </a:r>
            <a:r>
              <a:rPr lang="nl-NL" sz="1800" dirty="0" err="1" smtClean="0"/>
              <a:t>edukoppeling</a:t>
            </a:r>
            <a:endParaRPr lang="nl-NL" sz="1800" dirty="0" smtClean="0"/>
          </a:p>
          <a:p>
            <a:r>
              <a:rPr lang="nl-NL" sz="1800" dirty="0" smtClean="0"/>
              <a:t>Gebaseerd op Cloud Control Matrix</a:t>
            </a:r>
          </a:p>
          <a:p>
            <a:r>
              <a:rPr lang="nl-NL" sz="1800" dirty="0" smtClean="0"/>
              <a:t>in beheer bij </a:t>
            </a:r>
            <a:r>
              <a:rPr lang="nl-NL" sz="1800" dirty="0" err="1" smtClean="0"/>
              <a:t>Edustandaard</a:t>
            </a:r>
            <a:endParaRPr lang="nl-NL" sz="1800" dirty="0" smtClean="0"/>
          </a:p>
          <a:p>
            <a:endParaRPr lang="nl-NL" sz="1800" dirty="0"/>
          </a:p>
          <a:p>
            <a:pPr marL="0" indent="0">
              <a:buNone/>
            </a:pPr>
            <a:r>
              <a:rPr lang="nl-NL" dirty="0"/>
              <a:t>Versie </a:t>
            </a:r>
            <a:r>
              <a:rPr lang="nl-NL" dirty="0" smtClean="0"/>
              <a:t>2.0 </a:t>
            </a:r>
            <a:endParaRPr lang="nl-NL" dirty="0"/>
          </a:p>
          <a:p>
            <a:r>
              <a:rPr lang="nl-NL" sz="1800" dirty="0" smtClean="0"/>
              <a:t>Moet inzetbaar zijn voor alle diensten die leveranciers aan het onderwijs aanbieden</a:t>
            </a:r>
            <a:endParaRPr lang="nl-NL" sz="1800" dirty="0"/>
          </a:p>
          <a:p>
            <a:r>
              <a:rPr lang="nl-NL" sz="1800" dirty="0"/>
              <a:t>Gebaseerd </a:t>
            </a:r>
            <a:r>
              <a:rPr lang="nl-NL" sz="1800" dirty="0" smtClean="0"/>
              <a:t>ISO 27002 normen kader (sluit daarmee aan op de andere normenkaders)</a:t>
            </a:r>
            <a:endParaRPr lang="nl-NL" sz="1800" dirty="0"/>
          </a:p>
          <a:p>
            <a:r>
              <a:rPr lang="nl-NL" sz="1800" dirty="0"/>
              <a:t>in </a:t>
            </a:r>
            <a:r>
              <a:rPr lang="nl-NL" sz="1800" dirty="0" smtClean="0"/>
              <a:t>concept bij </a:t>
            </a:r>
            <a:r>
              <a:rPr lang="nl-NL" sz="1800" dirty="0" err="1" smtClean="0"/>
              <a:t>Edustandaard</a:t>
            </a:r>
            <a:endParaRPr lang="nl-NL" sz="1800" dirty="0" smtClean="0"/>
          </a:p>
          <a:p>
            <a:r>
              <a:rPr lang="nl-NL" sz="1800" dirty="0" smtClean="0"/>
              <a:t>Conclusie laatste werkgroep: de basis is goed maar er mist een invoeringsstrategie</a:t>
            </a:r>
          </a:p>
          <a:p>
            <a:r>
              <a:rPr lang="nl-NL" sz="1800" dirty="0" smtClean="0"/>
              <a:t>Momenteel wordt gewerkt aan de </a:t>
            </a:r>
            <a:r>
              <a:rPr lang="nl-NL" sz="1800" dirty="0" err="1" smtClean="0"/>
              <a:t>invoeringstrategie</a:t>
            </a:r>
            <a:endParaRPr lang="nl-NL" sz="1800" dirty="0"/>
          </a:p>
          <a:p>
            <a:pPr marL="0" indent="0">
              <a:buNone/>
            </a:pPr>
            <a:endParaRPr lang="nl-NL" sz="180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16994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2115</TotalTime>
  <Words>641</Words>
  <Application>Microsoft Office PowerPoint</Application>
  <PresentationFormat>Breedbeeld</PresentationFormat>
  <Paragraphs>131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Kantoorthema</vt:lpstr>
      <vt:lpstr>Certificeringsschema</vt:lpstr>
      <vt:lpstr>Doel</vt:lpstr>
      <vt:lpstr>PowerPoint-presentatie</vt:lpstr>
      <vt:lpstr>PowerPoint-presentatie</vt:lpstr>
      <vt:lpstr>1. ROSA Katern Informatiebeveiliging</vt:lpstr>
      <vt:lpstr>2. IAA-architectuur</vt:lpstr>
      <vt:lpstr>3. Edukoppeling architectuur</vt:lpstr>
      <vt:lpstr>4. Certificeringsschema ICT-leveranciers</vt:lpstr>
      <vt:lpstr>Status Certificeringsschema</vt:lpstr>
      <vt:lpstr>Overwegingen invoeringsstrategie</vt:lpstr>
      <vt:lpstr>Voorbeeld: bepalen beschermingsniveaus</vt:lpstr>
      <vt:lpstr>Voorbeeld: bepalen bijbehorende maatregelen</vt:lpstr>
      <vt:lpstr>Planning</vt:lpstr>
      <vt:lpstr>Bespreken</vt:lpstr>
    </vt:vector>
  </TitlesOfParts>
  <Company>Stichting Kennisnet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Tonny Plas</dc:creator>
  <cp:lastModifiedBy>linden01</cp:lastModifiedBy>
  <cp:revision>45</cp:revision>
  <dcterms:created xsi:type="dcterms:W3CDTF">2015-10-08T11:15:49Z</dcterms:created>
  <dcterms:modified xsi:type="dcterms:W3CDTF">2016-01-14T19:49:20Z</dcterms:modified>
</cp:coreProperties>
</file>