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B8DD4-637B-4EC9-B4D8-BF1D1E1ACBE8}" type="datetimeFigureOut">
              <a:rPr lang="nl-NL" smtClean="0"/>
              <a:t>17-1-2017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ED000-283A-4D96-BD41-E22F04CD85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538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130426"/>
            <a:ext cx="12192000" cy="1442591"/>
          </a:xfrm>
          <a:solidFill>
            <a:srgbClr val="0FA67E"/>
          </a:solidFill>
        </p:spPr>
        <p:txBody>
          <a:bodyPr>
            <a:normAutofit/>
          </a:bodyPr>
          <a:lstStyle>
            <a:lvl1pPr>
              <a:defRPr sz="3200" b="0" i="0">
                <a:solidFill>
                  <a:schemeClr val="bg1"/>
                </a:solidFill>
                <a:latin typeface="Montserrat Light" charset="0"/>
                <a:ea typeface="Montserrat Light" charset="0"/>
                <a:cs typeface="Montserrat Light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  <a:solidFill>
            <a:srgbClr val="F3F3F3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sz="2400" b="0" i="0" baseline="0">
                <a:solidFill>
                  <a:srgbClr val="333333"/>
                </a:solidFill>
                <a:latin typeface="Montserrat Light" charset="0"/>
                <a:ea typeface="Montserrat Light" charset="0"/>
                <a:cs typeface="Montserrat Light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&lt;Naam</a:t>
            </a:r>
            <a:r>
              <a:rPr lang="nl-NL"/>
              <a:t>, bijeenkomst</a:t>
            </a:r>
            <a:r>
              <a:rPr lang="nl-NL" dirty="0"/>
              <a:t>, </a:t>
            </a:r>
            <a:r>
              <a:rPr lang="nl-NL"/>
              <a:t>datum&gt;</a:t>
            </a:r>
            <a:endParaRPr lang="nl-NL" dirty="0"/>
          </a:p>
        </p:txBody>
      </p:sp>
      <p:pic>
        <p:nvPicPr>
          <p:cNvPr id="8" name="Picture 2" descr="\\fileserver\users$\dommisse01\Edustandaard\Edustandaard logo vrijstaand.png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072" y="116632"/>
            <a:ext cx="2487600" cy="543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8832304" y="6021288"/>
            <a:ext cx="3240360" cy="83671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139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5360" y="274639"/>
            <a:ext cx="11521280" cy="706090"/>
          </a:xfr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nl-NL" sz="3200" b="0" i="0" dirty="0">
                <a:solidFill>
                  <a:schemeClr val="bg1"/>
                </a:solidFill>
                <a:latin typeface="Montserrat Light" charset="0"/>
                <a:ea typeface="Montserrat Light" charset="0"/>
                <a:cs typeface="Montserrat Light" charset="0"/>
              </a:defRPr>
            </a:lvl1pPr>
          </a:lstStyle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0" i="0">
                <a:latin typeface="Montserrat Light" charset="0"/>
                <a:ea typeface="Montserrat Light" charset="0"/>
                <a:cs typeface="Montserrat Light" charset="0"/>
              </a:defRPr>
            </a:lvl1pPr>
            <a:lvl2pPr>
              <a:defRPr sz="2400" b="0" i="0">
                <a:latin typeface="Montserrat Light" charset="0"/>
                <a:ea typeface="Montserrat Light" charset="0"/>
                <a:cs typeface="Montserrat Light" charset="0"/>
              </a:defRPr>
            </a:lvl2pPr>
            <a:lvl3pPr>
              <a:defRPr sz="2000" b="0" i="0">
                <a:latin typeface="Montserrat Light" charset="0"/>
                <a:ea typeface="Montserrat Light" charset="0"/>
                <a:cs typeface="Montserrat Light" charset="0"/>
              </a:defRPr>
            </a:lvl3pPr>
            <a:lvl4pPr>
              <a:defRPr b="0" i="0">
                <a:latin typeface="Montserrat Light" charset="0"/>
                <a:ea typeface="Montserrat Light" charset="0"/>
                <a:cs typeface="Montserrat Light" charset="0"/>
              </a:defRPr>
            </a:lvl4pPr>
            <a:lvl5pPr>
              <a:defRPr b="0" i="0">
                <a:latin typeface="Montserrat Light" charset="0"/>
                <a:ea typeface="Montserrat Light" charset="0"/>
                <a:cs typeface="Montserrat Light" charset="0"/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226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13850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22705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4288153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496490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571448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35360" y="274638"/>
            <a:ext cx="11521280" cy="706092"/>
          </a:xfrm>
          <a:prstGeom prst="rect">
            <a:avLst/>
          </a:prstGeom>
          <a:solidFill>
            <a:srgbClr val="0FA67E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lvl="0"/>
            <a:r>
              <a:rPr lang="nl-NL" dirty="0"/>
              <a:t>Klik om het opmaakprofiel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opmaakprofielen van de </a:t>
            </a:r>
            <a:r>
              <a:rPr lang="nl-NL" dirty="0" err="1"/>
              <a:t>modeltekst</a:t>
            </a:r>
            <a:r>
              <a:rPr lang="nl-NL" dirty="0"/>
              <a:t>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9" name="Picture 2" descr="\\fileserver\users$\dommisse01\Edustandaard\Edustandaard logo vrijstaand.png"/>
          <p:cNvPicPr preferRelativeResize="0">
            <a:picLocks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072" y="6237313"/>
            <a:ext cx="2487600" cy="5425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977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ctr" defTabSz="914400" rtl="0" eaLnBrk="1" latinLnBrk="0" hangingPunct="1">
        <a:spcBef>
          <a:spcPct val="0"/>
        </a:spcBef>
        <a:buNone/>
        <a:defRPr lang="nl-NL" sz="3200" b="0" i="0" kern="1200" dirty="0">
          <a:solidFill>
            <a:schemeClr val="bg1"/>
          </a:solidFill>
          <a:latin typeface="Montserrat Light" charset="0"/>
          <a:ea typeface="Montserrat Light" charset="0"/>
          <a:cs typeface="Montserrat Light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0" i="0" kern="1200">
          <a:solidFill>
            <a:schemeClr val="tx1"/>
          </a:solidFill>
          <a:latin typeface="Montserrat Light" charset="0"/>
          <a:ea typeface="Montserrat Light" charset="0"/>
          <a:cs typeface="Montserrat Light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b="0" i="0" kern="1200">
          <a:solidFill>
            <a:schemeClr val="tx1"/>
          </a:solidFill>
          <a:latin typeface="Montserrat Light" charset="0"/>
          <a:ea typeface="Montserrat Light" charset="0"/>
          <a:cs typeface="Montserrat Light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i="0" kern="1200">
          <a:solidFill>
            <a:schemeClr val="tx1"/>
          </a:solidFill>
          <a:latin typeface="Montserrat Light" charset="0"/>
          <a:ea typeface="Montserrat Light" charset="0"/>
          <a:cs typeface="Montserrat Light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0" i="0" kern="1200">
          <a:solidFill>
            <a:schemeClr val="tx1"/>
          </a:solidFill>
          <a:latin typeface="Montserrat Light" charset="0"/>
          <a:ea typeface="Montserrat Light" charset="0"/>
          <a:cs typeface="Montserrat Light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0" i="0" kern="1200">
          <a:solidFill>
            <a:schemeClr val="tx1"/>
          </a:solidFill>
          <a:latin typeface="Montserrat Light" charset="0"/>
          <a:ea typeface="Montserrat Light" charset="0"/>
          <a:cs typeface="Montserrat Light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Scope Domein Toetsen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Werkgroep Toetsen</a:t>
            </a:r>
          </a:p>
          <a:p>
            <a:r>
              <a:rPr lang="nl-NL" dirty="0"/>
              <a:t>Architectuurraad </a:t>
            </a:r>
            <a:r>
              <a:rPr lang="nl-NL"/>
              <a:t>16 januari 2017</a:t>
            </a:r>
          </a:p>
        </p:txBody>
      </p:sp>
    </p:spTree>
    <p:extLst>
      <p:ext uri="{BB962C8B-B14F-4D97-AF65-F5344CB8AC3E}">
        <p14:creationId xmlns:p14="http://schemas.microsoft.com/office/powerpoint/2010/main" val="52989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Achtergrond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/>
              <a:t>Presentatie Bart </a:t>
            </a:r>
            <a:r>
              <a:rPr lang="nl-NL" dirty="0" err="1"/>
              <a:t>Ratgers</a:t>
            </a:r>
            <a:r>
              <a:rPr lang="nl-NL" dirty="0"/>
              <a:t> in SR nov 2016:</a:t>
            </a:r>
          </a:p>
          <a:p>
            <a:pPr lvl="1"/>
            <a:r>
              <a:rPr lang="nl-NL" dirty="0"/>
              <a:t>Komen tot een domeinarchitectuur Toetsen.</a:t>
            </a:r>
          </a:p>
          <a:p>
            <a:pPr lvl="1"/>
            <a:r>
              <a:rPr lang="nl-NL" dirty="0"/>
              <a:t>Identificeren van overlap in domeinarchitectuur met bestaande architecturen / infrastructuren, en met lopende initiatieven/trajecten.</a:t>
            </a:r>
          </a:p>
          <a:p>
            <a:pPr lvl="1"/>
            <a:r>
              <a:rPr lang="nl-NL" dirty="0"/>
              <a:t>Bijwerken van de ROSA met de opgedane kennis.</a:t>
            </a:r>
          </a:p>
          <a:p>
            <a:pPr lvl="1"/>
            <a:r>
              <a:rPr lang="nl-NL" dirty="0"/>
              <a:t>Identificeren van de gaten, kansrijk hergebruik, vereiste aanpassingen.</a:t>
            </a:r>
          </a:p>
          <a:p>
            <a:pPr lvl="1"/>
            <a:r>
              <a:rPr lang="nl-NL" dirty="0"/>
              <a:t>Opstellen van een </a:t>
            </a:r>
            <a:r>
              <a:rPr lang="nl-NL" dirty="0" err="1"/>
              <a:t>roadmap</a:t>
            </a:r>
            <a:endParaRPr lang="nl-NL" dirty="0"/>
          </a:p>
          <a:p>
            <a:r>
              <a:rPr lang="nl-NL" dirty="0"/>
              <a:t>Reactie SR:</a:t>
            </a:r>
          </a:p>
          <a:p>
            <a:pPr lvl="1"/>
            <a:r>
              <a:rPr lang="nl-NL" dirty="0"/>
              <a:t>De vergadering heeft vragen bij de scope van de activiteiten van de werkgroep en stelt voor dat er eerst een sessie wordt belegd waarin dit verder wordt uitgewerkt. 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5686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Architectuurwerkgroep Toetsen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257799"/>
          </a:xfrm>
        </p:spPr>
        <p:txBody>
          <a:bodyPr>
            <a:normAutofit fontScale="85000" lnSpcReduction="20000"/>
          </a:bodyPr>
          <a:lstStyle/>
          <a:p>
            <a:r>
              <a:rPr lang="nl-NL" dirty="0"/>
              <a:t>Activiteit:</a:t>
            </a:r>
          </a:p>
          <a:p>
            <a:pPr lvl="1"/>
            <a:r>
              <a:rPr lang="nl-NL" dirty="0"/>
              <a:t>Inventariseren van architectuurbouwstenen  binnen het domein toetsen, om meer inzicht te verkrijgen in:</a:t>
            </a:r>
          </a:p>
          <a:p>
            <a:pPr lvl="2"/>
            <a:r>
              <a:rPr lang="nl-NL" dirty="0"/>
              <a:t>De aanwezige architectuurbouwstenen binnen de keten</a:t>
            </a:r>
          </a:p>
          <a:p>
            <a:pPr lvl="2"/>
            <a:r>
              <a:rPr lang="nl-NL" dirty="0"/>
              <a:t>Eventuele wensen, knelpunten en kansen ten aanzien van deze bouwstenen</a:t>
            </a:r>
          </a:p>
          <a:p>
            <a:pPr lvl="2"/>
            <a:r>
              <a:rPr lang="nl-NL" dirty="0"/>
              <a:t>De verschillende visies en trends ten aanzien van de ontwikkeling van deze bouwstenen</a:t>
            </a:r>
          </a:p>
          <a:p>
            <a:r>
              <a:rPr lang="nl-NL" dirty="0"/>
              <a:t>Scope:</a:t>
            </a:r>
          </a:p>
          <a:p>
            <a:pPr lvl="1"/>
            <a:r>
              <a:rPr lang="nl-NL" dirty="0"/>
              <a:t>Op basis van procesmodel uit ‘Semantisch model Toetsen’: Construeren, Plannen, Afname, Verwerken Afname, Beschikbaar stellen resultaat</a:t>
            </a:r>
          </a:p>
          <a:p>
            <a:pPr lvl="1"/>
            <a:r>
              <a:rPr lang="nl-NL" dirty="0"/>
              <a:t>Applicatiefunctie (ketenniveau), Gebruikersrollen, uitwisselstandaarden (nat/int)</a:t>
            </a:r>
          </a:p>
          <a:p>
            <a:pPr lvl="1"/>
            <a:r>
              <a:rPr lang="nl-NL" dirty="0"/>
              <a:t>Perspectief: rol ‘docent’</a:t>
            </a:r>
          </a:p>
          <a:p>
            <a:r>
              <a:rPr lang="nl-NL" dirty="0"/>
              <a:t>Deliverables:</a:t>
            </a:r>
          </a:p>
          <a:p>
            <a:pPr lvl="1"/>
            <a:r>
              <a:rPr lang="nl-NL"/>
              <a:t>Architectuurkaart met </a:t>
            </a:r>
            <a:r>
              <a:rPr lang="nl-NL" dirty="0"/>
              <a:t>bouwstenen (opnemen in ROSA)</a:t>
            </a:r>
          </a:p>
          <a:p>
            <a:pPr lvl="1"/>
            <a:r>
              <a:rPr lang="nl-NL" dirty="0"/>
              <a:t>Uitwerking van processtappen vanuit perspectief ‘docent’</a:t>
            </a:r>
          </a:p>
          <a:p>
            <a:pPr lvl="1"/>
            <a:r>
              <a:rPr lang="nl-NL" dirty="0"/>
              <a:t>Ingebrachte wensen, knelpunten, kansen</a:t>
            </a:r>
          </a:p>
          <a:p>
            <a:pPr lvl="1"/>
            <a:r>
              <a:rPr lang="nl-NL" dirty="0"/>
              <a:t>Advies over </a:t>
            </a:r>
            <a:r>
              <a:rPr lang="nl-NL" dirty="0" err="1"/>
              <a:t>roadmap</a:t>
            </a:r>
            <a:r>
              <a:rPr lang="nl-NL" dirty="0"/>
              <a:t> doorontwikkeling aan SR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455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 ES-presentatie Powerpoint_</Template>
  <TotalTime>56</TotalTime>
  <Words>219</Words>
  <Application>Microsoft Office PowerPoint</Application>
  <PresentationFormat>Breedbeeld</PresentationFormat>
  <Paragraphs>27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Montserrat Light</vt:lpstr>
      <vt:lpstr>Office-thema</vt:lpstr>
      <vt:lpstr>Scope Domein Toetsen</vt:lpstr>
      <vt:lpstr>Achtergrond</vt:lpstr>
      <vt:lpstr>Architectuurwerkgroep Toetsen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Scope Domein Toetsen</dc:title>
  <dc:creator>Marc Fleischeuers</dc:creator>
  <cp:lastModifiedBy>Marc Fleischeuers</cp:lastModifiedBy>
  <cp:revision>14</cp:revision>
  <dcterms:created xsi:type="dcterms:W3CDTF">2017-01-12T16:02:59Z</dcterms:created>
  <dcterms:modified xsi:type="dcterms:W3CDTF">2017-01-17T13:38:47Z</dcterms:modified>
</cp:coreProperties>
</file>