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25"/>
  </p:notesMasterIdLst>
  <p:sldIdLst>
    <p:sldId id="287" r:id="rId5"/>
    <p:sldId id="298" r:id="rId6"/>
    <p:sldId id="289" r:id="rId7"/>
    <p:sldId id="290" r:id="rId8"/>
    <p:sldId id="291" r:id="rId9"/>
    <p:sldId id="292" r:id="rId10"/>
    <p:sldId id="293" r:id="rId11"/>
    <p:sldId id="294" r:id="rId12"/>
    <p:sldId id="295" r:id="rId13"/>
    <p:sldId id="296" r:id="rId14"/>
    <p:sldId id="299" r:id="rId15"/>
    <p:sldId id="276" r:id="rId16"/>
    <p:sldId id="279" r:id="rId17"/>
    <p:sldId id="277" r:id="rId18"/>
    <p:sldId id="280" r:id="rId19"/>
    <p:sldId id="281"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p:cViewPr varScale="1">
        <p:scale>
          <a:sx n="97" d="100"/>
          <a:sy n="97" d="100"/>
        </p:scale>
        <p:origin x="608"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8801A-6D39-8040-BF2F-96ECCCE79F67}" type="doc">
      <dgm:prSet loTypeId="urn:microsoft.com/office/officeart/2005/8/layout/arrow2" loCatId="" qsTypeId="urn:microsoft.com/office/officeart/2005/8/quickstyle/simple4" qsCatId="simple" csTypeId="urn:microsoft.com/office/officeart/2005/8/colors/accent1_2" csCatId="accent1" phldr="1"/>
      <dgm:spPr/>
    </dgm:pt>
    <dgm:pt modelId="{9428C5E1-3755-A140-8F78-0EB5799B94FA}">
      <dgm:prSet phldrT="[Tekst]"/>
      <dgm:spPr/>
      <dgm:t>
        <a:bodyPr/>
        <a:lstStyle/>
        <a:p>
          <a:r>
            <a:rPr lang="nl-NL" dirty="0" smtClean="0"/>
            <a:t>ECK D&amp;T 1.0</a:t>
          </a:r>
          <a:endParaRPr lang="nl-NL" dirty="0"/>
        </a:p>
      </dgm:t>
    </dgm:pt>
    <dgm:pt modelId="{9DCB2C04-8D1C-B246-B9B5-D01A9FD44448}" type="parTrans" cxnId="{691E3C47-7867-EB4D-AAED-E9B82EC2A0FB}">
      <dgm:prSet/>
      <dgm:spPr/>
      <dgm:t>
        <a:bodyPr/>
        <a:lstStyle/>
        <a:p>
          <a:endParaRPr lang="nl-NL"/>
        </a:p>
      </dgm:t>
    </dgm:pt>
    <dgm:pt modelId="{335509FC-7F4C-0A4C-84C6-4E8B1FBEA5B9}" type="sibTrans" cxnId="{691E3C47-7867-EB4D-AAED-E9B82EC2A0FB}">
      <dgm:prSet/>
      <dgm:spPr/>
      <dgm:t>
        <a:bodyPr/>
        <a:lstStyle/>
        <a:p>
          <a:endParaRPr lang="nl-NL"/>
        </a:p>
      </dgm:t>
    </dgm:pt>
    <dgm:pt modelId="{B5FC1189-B1EC-6341-97FB-E81606F4B059}">
      <dgm:prSet phldrT="[Tekst]"/>
      <dgm:spPr/>
      <dgm:t>
        <a:bodyPr/>
        <a:lstStyle/>
        <a:p>
          <a:r>
            <a:rPr lang="nl-NL" dirty="0" smtClean="0"/>
            <a:t>LiMBO</a:t>
          </a:r>
          <a:endParaRPr lang="nl-NL" dirty="0"/>
        </a:p>
      </dgm:t>
    </dgm:pt>
    <dgm:pt modelId="{B0B6E111-C605-7A4C-B45B-9B1C00D2EA02}" type="parTrans" cxnId="{50478E5C-B11C-D145-899C-6DFB441F24FD}">
      <dgm:prSet/>
      <dgm:spPr/>
      <dgm:t>
        <a:bodyPr/>
        <a:lstStyle/>
        <a:p>
          <a:endParaRPr lang="nl-NL"/>
        </a:p>
      </dgm:t>
    </dgm:pt>
    <dgm:pt modelId="{9E2B2E6C-CC40-AD4A-9470-A4D0E035A5C2}" type="sibTrans" cxnId="{50478E5C-B11C-D145-899C-6DFB441F24FD}">
      <dgm:prSet/>
      <dgm:spPr/>
      <dgm:t>
        <a:bodyPr/>
        <a:lstStyle/>
        <a:p>
          <a:endParaRPr lang="nl-NL"/>
        </a:p>
      </dgm:t>
    </dgm:pt>
    <dgm:pt modelId="{E59CB750-6FE3-1A49-B290-D212109518BA}">
      <dgm:prSet phldrT="[Tekst]"/>
      <dgm:spPr/>
      <dgm:t>
        <a:bodyPr/>
        <a:lstStyle/>
        <a:p>
          <a:r>
            <a:rPr lang="nl-NL" dirty="0" smtClean="0"/>
            <a:t>ECK D&amp;T 1.5</a:t>
          </a:r>
          <a:endParaRPr lang="nl-NL" dirty="0"/>
        </a:p>
      </dgm:t>
    </dgm:pt>
    <dgm:pt modelId="{06C2AED0-251B-AC4D-B020-407EB2AC8280}" type="parTrans" cxnId="{9D9894FB-3A20-1F49-A341-0CAA227D8FD7}">
      <dgm:prSet/>
      <dgm:spPr/>
      <dgm:t>
        <a:bodyPr/>
        <a:lstStyle/>
        <a:p>
          <a:endParaRPr lang="nl-NL"/>
        </a:p>
      </dgm:t>
    </dgm:pt>
    <dgm:pt modelId="{695935D0-6D6A-5141-968B-24B918488682}" type="sibTrans" cxnId="{9D9894FB-3A20-1F49-A341-0CAA227D8FD7}">
      <dgm:prSet/>
      <dgm:spPr/>
      <dgm:t>
        <a:bodyPr/>
        <a:lstStyle/>
        <a:p>
          <a:endParaRPr lang="nl-NL"/>
        </a:p>
      </dgm:t>
    </dgm:pt>
    <dgm:pt modelId="{AD9C1A0B-EDEA-9E4D-9E7B-CE17AC241612}">
      <dgm:prSet phldrT="[Tekst]"/>
      <dgm:spPr/>
      <dgm:t>
        <a:bodyPr/>
        <a:lstStyle/>
        <a:p>
          <a:r>
            <a:rPr lang="nl-NL" dirty="0" smtClean="0"/>
            <a:t>Registratie verzoek Directe Toegang VO</a:t>
          </a:r>
          <a:endParaRPr lang="nl-NL" dirty="0"/>
        </a:p>
      </dgm:t>
    </dgm:pt>
    <dgm:pt modelId="{D585735C-BC07-924E-9684-4E9D4B1280A7}" type="parTrans" cxnId="{BC4B9172-61A5-2646-8BE4-E2DBB5F2A95E}">
      <dgm:prSet/>
      <dgm:spPr/>
      <dgm:t>
        <a:bodyPr/>
        <a:lstStyle/>
        <a:p>
          <a:endParaRPr lang="nl-NL"/>
        </a:p>
      </dgm:t>
    </dgm:pt>
    <dgm:pt modelId="{3C68F61F-1241-AF4C-9628-BA4672BC86AE}" type="sibTrans" cxnId="{BC4B9172-61A5-2646-8BE4-E2DBB5F2A95E}">
      <dgm:prSet/>
      <dgm:spPr/>
      <dgm:t>
        <a:bodyPr/>
        <a:lstStyle/>
        <a:p>
          <a:endParaRPr lang="nl-NL"/>
        </a:p>
      </dgm:t>
    </dgm:pt>
    <dgm:pt modelId="{A37CF5FE-D037-8144-8D26-D5B280BCD730}">
      <dgm:prSet phldrT="[Tekst]"/>
      <dgm:spPr/>
      <dgm:t>
        <a:bodyPr/>
        <a:lstStyle/>
        <a:p>
          <a:r>
            <a:rPr lang="nl-NL" dirty="0" smtClean="0"/>
            <a:t>Harmonisatie proces</a:t>
          </a:r>
          <a:endParaRPr lang="nl-NL" dirty="0"/>
        </a:p>
      </dgm:t>
    </dgm:pt>
    <dgm:pt modelId="{42741A07-7BBA-E846-B21D-0BAA62AF38D8}" type="parTrans" cxnId="{4C31753B-C977-8E49-9886-7B3F8DF3F01B}">
      <dgm:prSet/>
      <dgm:spPr/>
      <dgm:t>
        <a:bodyPr/>
        <a:lstStyle/>
        <a:p>
          <a:endParaRPr lang="nl-NL"/>
        </a:p>
      </dgm:t>
    </dgm:pt>
    <dgm:pt modelId="{24CA943E-ECDF-DB48-A0C7-4A78193FABEB}" type="sibTrans" cxnId="{4C31753B-C977-8E49-9886-7B3F8DF3F01B}">
      <dgm:prSet/>
      <dgm:spPr/>
      <dgm:t>
        <a:bodyPr/>
        <a:lstStyle/>
        <a:p>
          <a:endParaRPr lang="nl-NL"/>
        </a:p>
      </dgm:t>
    </dgm:pt>
    <dgm:pt modelId="{421A5281-42BB-A340-8E91-59EF7A78F133}">
      <dgm:prSet phldrT="[Tekst]"/>
      <dgm:spPr/>
      <dgm:t>
        <a:bodyPr/>
        <a:lstStyle/>
        <a:p>
          <a:endParaRPr lang="nl-NL" dirty="0"/>
        </a:p>
      </dgm:t>
    </dgm:pt>
    <dgm:pt modelId="{0991C7E5-AC2E-B247-8342-4B40941D20E6}" type="parTrans" cxnId="{ADD68E7B-D4F4-FF49-A9C7-F79ED4926B33}">
      <dgm:prSet/>
      <dgm:spPr/>
      <dgm:t>
        <a:bodyPr/>
        <a:lstStyle/>
        <a:p>
          <a:endParaRPr lang="nl-NL"/>
        </a:p>
      </dgm:t>
    </dgm:pt>
    <dgm:pt modelId="{340706BA-A9A9-4649-A9BC-277BBCB04A12}" type="sibTrans" cxnId="{ADD68E7B-D4F4-FF49-A9C7-F79ED4926B33}">
      <dgm:prSet/>
      <dgm:spPr/>
      <dgm:t>
        <a:bodyPr/>
        <a:lstStyle/>
        <a:p>
          <a:endParaRPr lang="nl-NL"/>
        </a:p>
      </dgm:t>
    </dgm:pt>
    <dgm:pt modelId="{1473801E-EE75-4041-9466-091F8F695532}" type="pres">
      <dgm:prSet presAssocID="{AD28801A-6D39-8040-BF2F-96ECCCE79F67}" presName="arrowDiagram" presStyleCnt="0">
        <dgm:presLayoutVars>
          <dgm:chMax val="5"/>
          <dgm:dir/>
          <dgm:resizeHandles val="exact"/>
        </dgm:presLayoutVars>
      </dgm:prSet>
      <dgm:spPr/>
    </dgm:pt>
    <dgm:pt modelId="{17719B48-EA31-2A4E-A198-5801098A3EA3}" type="pres">
      <dgm:prSet presAssocID="{AD28801A-6D39-8040-BF2F-96ECCCE79F67}" presName="arrow" presStyleLbl="bgShp" presStyleIdx="0" presStyleCnt="1"/>
      <dgm:spPr/>
    </dgm:pt>
    <dgm:pt modelId="{5F755127-71B4-B54A-BA7A-CCE6F96173FC}" type="pres">
      <dgm:prSet presAssocID="{AD28801A-6D39-8040-BF2F-96ECCCE79F67}" presName="arrowDiagram5" presStyleCnt="0"/>
      <dgm:spPr/>
    </dgm:pt>
    <dgm:pt modelId="{D10D4257-87A0-1440-87B6-4D190699B1CF}" type="pres">
      <dgm:prSet presAssocID="{9428C5E1-3755-A140-8F78-0EB5799B94FA}" presName="bullet5a" presStyleLbl="node1" presStyleIdx="0" presStyleCnt="5"/>
      <dgm:spPr/>
    </dgm:pt>
    <dgm:pt modelId="{7428CCD8-882B-E348-975E-A445354E5609}" type="pres">
      <dgm:prSet presAssocID="{9428C5E1-3755-A140-8F78-0EB5799B94FA}" presName="textBox5a" presStyleLbl="revTx" presStyleIdx="0" presStyleCnt="5">
        <dgm:presLayoutVars>
          <dgm:bulletEnabled val="1"/>
        </dgm:presLayoutVars>
      </dgm:prSet>
      <dgm:spPr/>
      <dgm:t>
        <a:bodyPr/>
        <a:lstStyle/>
        <a:p>
          <a:endParaRPr lang="nl-NL"/>
        </a:p>
      </dgm:t>
    </dgm:pt>
    <dgm:pt modelId="{2393866C-8F6B-3347-A988-D8EF03467202}" type="pres">
      <dgm:prSet presAssocID="{B5FC1189-B1EC-6341-97FB-E81606F4B059}" presName="bullet5b" presStyleLbl="node1" presStyleIdx="1" presStyleCnt="5"/>
      <dgm:spPr/>
    </dgm:pt>
    <dgm:pt modelId="{9C563473-2035-E04C-B6F0-3C279EEA979F}" type="pres">
      <dgm:prSet presAssocID="{B5FC1189-B1EC-6341-97FB-E81606F4B059}" presName="textBox5b" presStyleLbl="revTx" presStyleIdx="1" presStyleCnt="5">
        <dgm:presLayoutVars>
          <dgm:bulletEnabled val="1"/>
        </dgm:presLayoutVars>
      </dgm:prSet>
      <dgm:spPr/>
      <dgm:t>
        <a:bodyPr/>
        <a:lstStyle/>
        <a:p>
          <a:endParaRPr lang="nl-NL"/>
        </a:p>
      </dgm:t>
    </dgm:pt>
    <dgm:pt modelId="{7BD9204A-CCBA-3D4D-A313-B465424B2B6B}" type="pres">
      <dgm:prSet presAssocID="{E59CB750-6FE3-1A49-B290-D212109518BA}" presName="bullet5c" presStyleLbl="node1" presStyleIdx="2" presStyleCnt="5"/>
      <dgm:spPr/>
    </dgm:pt>
    <dgm:pt modelId="{C1B514F0-4E7D-474F-B8C9-35162EFF565E}" type="pres">
      <dgm:prSet presAssocID="{E59CB750-6FE3-1A49-B290-D212109518BA}" presName="textBox5c" presStyleLbl="revTx" presStyleIdx="2" presStyleCnt="5">
        <dgm:presLayoutVars>
          <dgm:bulletEnabled val="1"/>
        </dgm:presLayoutVars>
      </dgm:prSet>
      <dgm:spPr/>
      <dgm:t>
        <a:bodyPr/>
        <a:lstStyle/>
        <a:p>
          <a:endParaRPr lang="nl-NL"/>
        </a:p>
      </dgm:t>
    </dgm:pt>
    <dgm:pt modelId="{D162A1C8-B5C1-4C42-B208-6D28C73721AD}" type="pres">
      <dgm:prSet presAssocID="{AD9C1A0B-EDEA-9E4D-9E7B-CE17AC241612}" presName="bullet5d" presStyleLbl="node1" presStyleIdx="3" presStyleCnt="5"/>
      <dgm:spPr/>
    </dgm:pt>
    <dgm:pt modelId="{7EA03B5D-B123-7B4C-89D4-65D8AC3CA38C}" type="pres">
      <dgm:prSet presAssocID="{AD9C1A0B-EDEA-9E4D-9E7B-CE17AC241612}" presName="textBox5d" presStyleLbl="revTx" presStyleIdx="3" presStyleCnt="5">
        <dgm:presLayoutVars>
          <dgm:bulletEnabled val="1"/>
        </dgm:presLayoutVars>
      </dgm:prSet>
      <dgm:spPr/>
      <dgm:t>
        <a:bodyPr/>
        <a:lstStyle/>
        <a:p>
          <a:endParaRPr lang="nl-NL"/>
        </a:p>
      </dgm:t>
    </dgm:pt>
    <dgm:pt modelId="{829DD9A4-BAF5-104D-96CC-12BB13B46492}" type="pres">
      <dgm:prSet presAssocID="{A37CF5FE-D037-8144-8D26-D5B280BCD730}" presName="bullet5e" presStyleLbl="node1" presStyleIdx="4" presStyleCnt="5"/>
      <dgm:spPr/>
      <dgm:t>
        <a:bodyPr/>
        <a:lstStyle/>
        <a:p>
          <a:endParaRPr lang="nl-NL"/>
        </a:p>
      </dgm:t>
    </dgm:pt>
    <dgm:pt modelId="{FA47C30A-6935-2B4D-A7CD-65BDBEA23307}" type="pres">
      <dgm:prSet presAssocID="{A37CF5FE-D037-8144-8D26-D5B280BCD730}" presName="textBox5e" presStyleLbl="revTx" presStyleIdx="4" presStyleCnt="5">
        <dgm:presLayoutVars>
          <dgm:bulletEnabled val="1"/>
        </dgm:presLayoutVars>
      </dgm:prSet>
      <dgm:spPr/>
      <dgm:t>
        <a:bodyPr/>
        <a:lstStyle/>
        <a:p>
          <a:endParaRPr lang="nl-NL"/>
        </a:p>
      </dgm:t>
    </dgm:pt>
  </dgm:ptLst>
  <dgm:cxnLst>
    <dgm:cxn modelId="{691E3C47-7867-EB4D-AAED-E9B82EC2A0FB}" srcId="{AD28801A-6D39-8040-BF2F-96ECCCE79F67}" destId="{9428C5E1-3755-A140-8F78-0EB5799B94FA}" srcOrd="0" destOrd="0" parTransId="{9DCB2C04-8D1C-B246-B9B5-D01A9FD44448}" sibTransId="{335509FC-7F4C-0A4C-84C6-4E8B1FBEA5B9}"/>
    <dgm:cxn modelId="{67C7EFD3-4FAD-9E47-9368-E401E8A78B40}" type="presOf" srcId="{AD9C1A0B-EDEA-9E4D-9E7B-CE17AC241612}" destId="{7EA03B5D-B123-7B4C-89D4-65D8AC3CA38C}" srcOrd="0" destOrd="0" presId="urn:microsoft.com/office/officeart/2005/8/layout/arrow2"/>
    <dgm:cxn modelId="{C5D0F959-C9A1-C245-9670-F349B1610B2E}" type="presOf" srcId="{A37CF5FE-D037-8144-8D26-D5B280BCD730}" destId="{FA47C30A-6935-2B4D-A7CD-65BDBEA23307}" srcOrd="0" destOrd="0" presId="urn:microsoft.com/office/officeart/2005/8/layout/arrow2"/>
    <dgm:cxn modelId="{43E85558-CF58-1842-954C-4B6FCB3E5E19}" type="presOf" srcId="{E59CB750-6FE3-1A49-B290-D212109518BA}" destId="{C1B514F0-4E7D-474F-B8C9-35162EFF565E}" srcOrd="0" destOrd="0" presId="urn:microsoft.com/office/officeart/2005/8/layout/arrow2"/>
    <dgm:cxn modelId="{50478E5C-B11C-D145-899C-6DFB441F24FD}" srcId="{AD28801A-6D39-8040-BF2F-96ECCCE79F67}" destId="{B5FC1189-B1EC-6341-97FB-E81606F4B059}" srcOrd="1" destOrd="0" parTransId="{B0B6E111-C605-7A4C-B45B-9B1C00D2EA02}" sibTransId="{9E2B2E6C-CC40-AD4A-9470-A4D0E035A5C2}"/>
    <dgm:cxn modelId="{4C31753B-C977-8E49-9886-7B3F8DF3F01B}" srcId="{AD28801A-6D39-8040-BF2F-96ECCCE79F67}" destId="{A37CF5FE-D037-8144-8D26-D5B280BCD730}" srcOrd="4" destOrd="0" parTransId="{42741A07-7BBA-E846-B21D-0BAA62AF38D8}" sibTransId="{24CA943E-ECDF-DB48-A0C7-4A78193FABEB}"/>
    <dgm:cxn modelId="{45D6EAE7-7A02-DE41-9EE6-548FA55BF3EB}" type="presOf" srcId="{B5FC1189-B1EC-6341-97FB-E81606F4B059}" destId="{9C563473-2035-E04C-B6F0-3C279EEA979F}" srcOrd="0" destOrd="0" presId="urn:microsoft.com/office/officeart/2005/8/layout/arrow2"/>
    <dgm:cxn modelId="{D6FAA780-86BB-FB48-B81D-4A49C400B73E}" type="presOf" srcId="{9428C5E1-3755-A140-8F78-0EB5799B94FA}" destId="{7428CCD8-882B-E348-975E-A445354E5609}" srcOrd="0" destOrd="0" presId="urn:microsoft.com/office/officeart/2005/8/layout/arrow2"/>
    <dgm:cxn modelId="{9D9894FB-3A20-1F49-A341-0CAA227D8FD7}" srcId="{AD28801A-6D39-8040-BF2F-96ECCCE79F67}" destId="{E59CB750-6FE3-1A49-B290-D212109518BA}" srcOrd="2" destOrd="0" parTransId="{06C2AED0-251B-AC4D-B020-407EB2AC8280}" sibTransId="{695935D0-6D6A-5141-968B-24B918488682}"/>
    <dgm:cxn modelId="{BC4B9172-61A5-2646-8BE4-E2DBB5F2A95E}" srcId="{AD28801A-6D39-8040-BF2F-96ECCCE79F67}" destId="{AD9C1A0B-EDEA-9E4D-9E7B-CE17AC241612}" srcOrd="3" destOrd="0" parTransId="{D585735C-BC07-924E-9684-4E9D4B1280A7}" sibTransId="{3C68F61F-1241-AF4C-9628-BA4672BC86AE}"/>
    <dgm:cxn modelId="{ADD68E7B-D4F4-FF49-A9C7-F79ED4926B33}" srcId="{AD28801A-6D39-8040-BF2F-96ECCCE79F67}" destId="{421A5281-42BB-A340-8E91-59EF7A78F133}" srcOrd="5" destOrd="0" parTransId="{0991C7E5-AC2E-B247-8342-4B40941D20E6}" sibTransId="{340706BA-A9A9-4649-A9BC-277BBCB04A12}"/>
    <dgm:cxn modelId="{3CF4A836-8359-F94E-8E94-E64E54CC0130}" type="presOf" srcId="{AD28801A-6D39-8040-BF2F-96ECCCE79F67}" destId="{1473801E-EE75-4041-9466-091F8F695532}" srcOrd="0" destOrd="0" presId="urn:microsoft.com/office/officeart/2005/8/layout/arrow2"/>
    <dgm:cxn modelId="{34721AB9-9521-814D-9013-BAF2DDB5EEF4}" type="presParOf" srcId="{1473801E-EE75-4041-9466-091F8F695532}" destId="{17719B48-EA31-2A4E-A198-5801098A3EA3}" srcOrd="0" destOrd="0" presId="urn:microsoft.com/office/officeart/2005/8/layout/arrow2"/>
    <dgm:cxn modelId="{7C7115D3-4467-FB44-82F0-8D2DD6377047}" type="presParOf" srcId="{1473801E-EE75-4041-9466-091F8F695532}" destId="{5F755127-71B4-B54A-BA7A-CCE6F96173FC}" srcOrd="1" destOrd="0" presId="urn:microsoft.com/office/officeart/2005/8/layout/arrow2"/>
    <dgm:cxn modelId="{111800A9-9740-524E-9B58-5ACDEC80DC15}" type="presParOf" srcId="{5F755127-71B4-B54A-BA7A-CCE6F96173FC}" destId="{D10D4257-87A0-1440-87B6-4D190699B1CF}" srcOrd="0" destOrd="0" presId="urn:microsoft.com/office/officeart/2005/8/layout/arrow2"/>
    <dgm:cxn modelId="{DA990B31-00F8-164D-99B5-2CEDA70C42D7}" type="presParOf" srcId="{5F755127-71B4-B54A-BA7A-CCE6F96173FC}" destId="{7428CCD8-882B-E348-975E-A445354E5609}" srcOrd="1" destOrd="0" presId="urn:microsoft.com/office/officeart/2005/8/layout/arrow2"/>
    <dgm:cxn modelId="{5BCF6442-6771-FE4A-8CB9-794B31168BDE}" type="presParOf" srcId="{5F755127-71B4-B54A-BA7A-CCE6F96173FC}" destId="{2393866C-8F6B-3347-A988-D8EF03467202}" srcOrd="2" destOrd="0" presId="urn:microsoft.com/office/officeart/2005/8/layout/arrow2"/>
    <dgm:cxn modelId="{99534A86-BECC-5F48-85DD-D999A19714D0}" type="presParOf" srcId="{5F755127-71B4-B54A-BA7A-CCE6F96173FC}" destId="{9C563473-2035-E04C-B6F0-3C279EEA979F}" srcOrd="3" destOrd="0" presId="urn:microsoft.com/office/officeart/2005/8/layout/arrow2"/>
    <dgm:cxn modelId="{7377B7E8-D194-BF4F-8D1A-A6845A206E34}" type="presParOf" srcId="{5F755127-71B4-B54A-BA7A-CCE6F96173FC}" destId="{7BD9204A-CCBA-3D4D-A313-B465424B2B6B}" srcOrd="4" destOrd="0" presId="urn:microsoft.com/office/officeart/2005/8/layout/arrow2"/>
    <dgm:cxn modelId="{DA7E9EED-2C3F-F54C-8B10-9BA0A34A3ED9}" type="presParOf" srcId="{5F755127-71B4-B54A-BA7A-CCE6F96173FC}" destId="{C1B514F0-4E7D-474F-B8C9-35162EFF565E}" srcOrd="5" destOrd="0" presId="urn:microsoft.com/office/officeart/2005/8/layout/arrow2"/>
    <dgm:cxn modelId="{9C834707-9902-5846-8D2B-F83E60DFE538}" type="presParOf" srcId="{5F755127-71B4-B54A-BA7A-CCE6F96173FC}" destId="{D162A1C8-B5C1-4C42-B208-6D28C73721AD}" srcOrd="6" destOrd="0" presId="urn:microsoft.com/office/officeart/2005/8/layout/arrow2"/>
    <dgm:cxn modelId="{B223C6AA-FC8F-504F-A404-B15DADC50750}" type="presParOf" srcId="{5F755127-71B4-B54A-BA7A-CCE6F96173FC}" destId="{7EA03B5D-B123-7B4C-89D4-65D8AC3CA38C}" srcOrd="7" destOrd="0" presId="urn:microsoft.com/office/officeart/2005/8/layout/arrow2"/>
    <dgm:cxn modelId="{41F278BB-AB0F-374B-9444-B7CDC98670BA}" type="presParOf" srcId="{5F755127-71B4-B54A-BA7A-CCE6F96173FC}" destId="{829DD9A4-BAF5-104D-96CC-12BB13B46492}" srcOrd="8" destOrd="0" presId="urn:microsoft.com/office/officeart/2005/8/layout/arrow2"/>
    <dgm:cxn modelId="{7AB759E4-BF11-0041-B211-941230D7435D}" type="presParOf" srcId="{5F755127-71B4-B54A-BA7A-CCE6F96173FC}" destId="{FA47C30A-6935-2B4D-A7CD-65BDBEA2330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B9DB6-9019-BE47-A87F-44E341A852C8}"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nl-NL"/>
        </a:p>
      </dgm:t>
    </dgm:pt>
    <dgm:pt modelId="{DDC16A50-DCDA-2D45-8098-C6A2F9CE6BBE}">
      <dgm:prSet phldrT="[Tekst]" custT="1"/>
      <dgm:spPr/>
      <dgm:t>
        <a:bodyPr/>
        <a:lstStyle/>
        <a:p>
          <a:r>
            <a:rPr lang="nl-NL" sz="1600" dirty="0" smtClean="0"/>
            <a:t>iECK stuurgroep</a:t>
          </a:r>
          <a:endParaRPr lang="nl-NL" sz="1600" dirty="0"/>
        </a:p>
      </dgm:t>
    </dgm:pt>
    <dgm:pt modelId="{0A36BCF8-BA06-DF48-BEF8-FF462FE6FEE2}" type="parTrans" cxnId="{380B48C5-43FE-C44B-A6C7-F3D873A3EED8}">
      <dgm:prSet/>
      <dgm:spPr/>
      <dgm:t>
        <a:bodyPr/>
        <a:lstStyle/>
        <a:p>
          <a:endParaRPr lang="nl-NL" sz="1600"/>
        </a:p>
      </dgm:t>
    </dgm:pt>
    <dgm:pt modelId="{0D15EE3E-A4EC-DE48-A5BB-FC5F853321A0}" type="sibTrans" cxnId="{380B48C5-43FE-C44B-A6C7-F3D873A3EED8}">
      <dgm:prSet/>
      <dgm:spPr/>
      <dgm:t>
        <a:bodyPr/>
        <a:lstStyle/>
        <a:p>
          <a:endParaRPr lang="nl-NL" sz="1600"/>
        </a:p>
      </dgm:t>
    </dgm:pt>
    <dgm:pt modelId="{8DFB29F5-6200-7B4D-944E-4B4ECCEA3135}" type="asst">
      <dgm:prSet phldrT="[Tekst]" custT="1"/>
      <dgm:spPr/>
      <dgm:t>
        <a:bodyPr/>
        <a:lstStyle/>
        <a:p>
          <a:r>
            <a:rPr lang="nl-NL" sz="1600" dirty="0" smtClean="0"/>
            <a:t>Projectmanager</a:t>
          </a:r>
          <a:endParaRPr lang="nl-NL" sz="1600" dirty="0"/>
        </a:p>
      </dgm:t>
    </dgm:pt>
    <dgm:pt modelId="{F17C8746-DAFA-844C-9FE7-93E7C407D33E}" type="parTrans" cxnId="{11BD19C6-EF2D-7B48-8854-9F3E0971D7D3}">
      <dgm:prSet/>
      <dgm:spPr/>
      <dgm:t>
        <a:bodyPr/>
        <a:lstStyle/>
        <a:p>
          <a:endParaRPr lang="nl-NL" sz="1600"/>
        </a:p>
      </dgm:t>
    </dgm:pt>
    <dgm:pt modelId="{D058B4D6-2E9B-804C-BBAB-325015FCC75F}" type="sibTrans" cxnId="{11BD19C6-EF2D-7B48-8854-9F3E0971D7D3}">
      <dgm:prSet/>
      <dgm:spPr/>
      <dgm:t>
        <a:bodyPr/>
        <a:lstStyle/>
        <a:p>
          <a:endParaRPr lang="nl-NL" sz="1600"/>
        </a:p>
      </dgm:t>
    </dgm:pt>
    <dgm:pt modelId="{D4972089-B311-E240-B293-3050B16D282F}">
      <dgm:prSet phldrT="[Tekst]" custT="1"/>
      <dgm:spPr/>
      <dgm:t>
        <a:bodyPr/>
        <a:lstStyle/>
        <a:p>
          <a:r>
            <a:rPr lang="nl-NL" sz="1600" dirty="0" smtClean="0"/>
            <a:t>KAT (kern architectuur team)</a:t>
          </a:r>
          <a:endParaRPr lang="nl-NL" sz="1600" dirty="0"/>
        </a:p>
      </dgm:t>
    </dgm:pt>
    <dgm:pt modelId="{51FE30A1-0015-3A4B-BDBC-FB8F0F1EBCB9}" type="parTrans" cxnId="{1C0BFE72-8C6E-404A-B279-EB31AE8F3D6F}">
      <dgm:prSet/>
      <dgm:spPr/>
      <dgm:t>
        <a:bodyPr/>
        <a:lstStyle/>
        <a:p>
          <a:endParaRPr lang="nl-NL" sz="1600"/>
        </a:p>
      </dgm:t>
    </dgm:pt>
    <dgm:pt modelId="{D6771716-E72D-234A-8D1E-48565D8F197C}" type="sibTrans" cxnId="{1C0BFE72-8C6E-404A-B279-EB31AE8F3D6F}">
      <dgm:prSet/>
      <dgm:spPr/>
      <dgm:t>
        <a:bodyPr/>
        <a:lstStyle/>
        <a:p>
          <a:endParaRPr lang="nl-NL" sz="1600"/>
        </a:p>
      </dgm:t>
    </dgm:pt>
    <dgm:pt modelId="{779D60E5-BA8F-774B-8660-697A0179AF70}" type="asst">
      <dgm:prSet phldrT="[Tekst]" custT="1"/>
      <dgm:spPr/>
      <dgm:t>
        <a:bodyPr/>
        <a:lstStyle/>
        <a:p>
          <a:r>
            <a:rPr lang="nl-NL" sz="1600" dirty="0" smtClean="0"/>
            <a:t>Adviesgroep</a:t>
          </a:r>
          <a:endParaRPr lang="nl-NL" sz="1600" dirty="0"/>
        </a:p>
      </dgm:t>
    </dgm:pt>
    <dgm:pt modelId="{2EAA2555-C5FC-A048-8EBB-1308BF7E91E5}" type="parTrans" cxnId="{F5AE4A49-F67F-B344-997D-88D877197A23}">
      <dgm:prSet/>
      <dgm:spPr/>
      <dgm:t>
        <a:bodyPr/>
        <a:lstStyle/>
        <a:p>
          <a:endParaRPr lang="nl-NL" sz="1600"/>
        </a:p>
      </dgm:t>
    </dgm:pt>
    <dgm:pt modelId="{7F257701-05ED-C147-BC30-270294D99E41}" type="sibTrans" cxnId="{F5AE4A49-F67F-B344-997D-88D877197A23}">
      <dgm:prSet/>
      <dgm:spPr/>
      <dgm:t>
        <a:bodyPr/>
        <a:lstStyle/>
        <a:p>
          <a:endParaRPr lang="nl-NL" sz="1600"/>
        </a:p>
      </dgm:t>
    </dgm:pt>
    <dgm:pt modelId="{DA63800C-F32C-B249-8A2C-95246BB2D8CD}" type="pres">
      <dgm:prSet presAssocID="{06FB9DB6-9019-BE47-A87F-44E341A852C8}" presName="hierChild1" presStyleCnt="0">
        <dgm:presLayoutVars>
          <dgm:orgChart val="1"/>
          <dgm:chPref val="1"/>
          <dgm:dir/>
          <dgm:animOne val="branch"/>
          <dgm:animLvl val="lvl"/>
          <dgm:resizeHandles/>
        </dgm:presLayoutVars>
      </dgm:prSet>
      <dgm:spPr/>
      <dgm:t>
        <a:bodyPr/>
        <a:lstStyle/>
        <a:p>
          <a:endParaRPr lang="nl-NL"/>
        </a:p>
      </dgm:t>
    </dgm:pt>
    <dgm:pt modelId="{7BF5AA7B-54AF-F54F-B120-737C8EF940BC}" type="pres">
      <dgm:prSet presAssocID="{DDC16A50-DCDA-2D45-8098-C6A2F9CE6BBE}" presName="hierRoot1" presStyleCnt="0">
        <dgm:presLayoutVars>
          <dgm:hierBranch val="init"/>
        </dgm:presLayoutVars>
      </dgm:prSet>
      <dgm:spPr/>
    </dgm:pt>
    <dgm:pt modelId="{2952970F-08B6-4E43-8BA5-F0C654456A5B}" type="pres">
      <dgm:prSet presAssocID="{DDC16A50-DCDA-2D45-8098-C6A2F9CE6BBE}" presName="rootComposite1" presStyleCnt="0"/>
      <dgm:spPr/>
    </dgm:pt>
    <dgm:pt modelId="{2F0B2DA6-BEC4-4C4E-9039-2CA13E78921F}" type="pres">
      <dgm:prSet presAssocID="{DDC16A50-DCDA-2D45-8098-C6A2F9CE6BBE}" presName="rootText1" presStyleLbl="node0" presStyleIdx="0" presStyleCnt="1">
        <dgm:presLayoutVars>
          <dgm:chPref val="3"/>
        </dgm:presLayoutVars>
      </dgm:prSet>
      <dgm:spPr/>
      <dgm:t>
        <a:bodyPr/>
        <a:lstStyle/>
        <a:p>
          <a:endParaRPr lang="nl-NL"/>
        </a:p>
      </dgm:t>
    </dgm:pt>
    <dgm:pt modelId="{CF56FA87-7F7D-1A45-AE6B-51CA71DAB414}" type="pres">
      <dgm:prSet presAssocID="{DDC16A50-DCDA-2D45-8098-C6A2F9CE6BBE}" presName="rootConnector1" presStyleLbl="node1" presStyleIdx="0" presStyleCnt="0"/>
      <dgm:spPr/>
      <dgm:t>
        <a:bodyPr/>
        <a:lstStyle/>
        <a:p>
          <a:endParaRPr lang="nl-NL"/>
        </a:p>
      </dgm:t>
    </dgm:pt>
    <dgm:pt modelId="{878BDF73-7768-DD47-B852-6BABE4F3BF9A}" type="pres">
      <dgm:prSet presAssocID="{DDC16A50-DCDA-2D45-8098-C6A2F9CE6BBE}" presName="hierChild2" presStyleCnt="0"/>
      <dgm:spPr/>
    </dgm:pt>
    <dgm:pt modelId="{C9F8D702-5DBB-FB40-A666-C316DE25C600}" type="pres">
      <dgm:prSet presAssocID="{51FE30A1-0015-3A4B-BDBC-FB8F0F1EBCB9}" presName="Name37" presStyleLbl="parChTrans1D2" presStyleIdx="0" presStyleCnt="3"/>
      <dgm:spPr/>
      <dgm:t>
        <a:bodyPr/>
        <a:lstStyle/>
        <a:p>
          <a:endParaRPr lang="nl-NL"/>
        </a:p>
      </dgm:t>
    </dgm:pt>
    <dgm:pt modelId="{7BD1FF5C-882C-DF44-8879-5669B34033F6}" type="pres">
      <dgm:prSet presAssocID="{D4972089-B311-E240-B293-3050B16D282F}" presName="hierRoot2" presStyleCnt="0">
        <dgm:presLayoutVars>
          <dgm:hierBranch val="init"/>
        </dgm:presLayoutVars>
      </dgm:prSet>
      <dgm:spPr/>
    </dgm:pt>
    <dgm:pt modelId="{B229168A-5A89-D546-9CB7-073E2DA3974D}" type="pres">
      <dgm:prSet presAssocID="{D4972089-B311-E240-B293-3050B16D282F}" presName="rootComposite" presStyleCnt="0"/>
      <dgm:spPr/>
    </dgm:pt>
    <dgm:pt modelId="{1A0D8B9A-CA01-2640-A832-B2CB244CDD79}" type="pres">
      <dgm:prSet presAssocID="{D4972089-B311-E240-B293-3050B16D282F}" presName="rootText" presStyleLbl="node2" presStyleIdx="0" presStyleCnt="1">
        <dgm:presLayoutVars>
          <dgm:chPref val="3"/>
        </dgm:presLayoutVars>
      </dgm:prSet>
      <dgm:spPr/>
      <dgm:t>
        <a:bodyPr/>
        <a:lstStyle/>
        <a:p>
          <a:endParaRPr lang="nl-NL"/>
        </a:p>
      </dgm:t>
    </dgm:pt>
    <dgm:pt modelId="{EBC38300-7ABE-474F-9121-399D0616165D}" type="pres">
      <dgm:prSet presAssocID="{D4972089-B311-E240-B293-3050B16D282F}" presName="rootConnector" presStyleLbl="node2" presStyleIdx="0" presStyleCnt="1"/>
      <dgm:spPr/>
      <dgm:t>
        <a:bodyPr/>
        <a:lstStyle/>
        <a:p>
          <a:endParaRPr lang="nl-NL"/>
        </a:p>
      </dgm:t>
    </dgm:pt>
    <dgm:pt modelId="{C9E0E16F-D8A5-1241-A0C2-702DEB74276E}" type="pres">
      <dgm:prSet presAssocID="{D4972089-B311-E240-B293-3050B16D282F}" presName="hierChild4" presStyleCnt="0"/>
      <dgm:spPr/>
    </dgm:pt>
    <dgm:pt modelId="{9D85FD15-67D0-314B-AE64-51A39F9C5E9B}" type="pres">
      <dgm:prSet presAssocID="{D4972089-B311-E240-B293-3050B16D282F}" presName="hierChild5" presStyleCnt="0"/>
      <dgm:spPr/>
    </dgm:pt>
    <dgm:pt modelId="{9F2EA1D7-FDCF-E741-B7E0-79BDB00E3FCC}" type="pres">
      <dgm:prSet presAssocID="{DDC16A50-DCDA-2D45-8098-C6A2F9CE6BBE}" presName="hierChild3" presStyleCnt="0"/>
      <dgm:spPr/>
    </dgm:pt>
    <dgm:pt modelId="{DC2122D4-4B38-4D41-8CEA-18C0C877C87D}" type="pres">
      <dgm:prSet presAssocID="{2EAA2555-C5FC-A048-8EBB-1308BF7E91E5}" presName="Name111" presStyleLbl="parChTrans1D2" presStyleIdx="1" presStyleCnt="3"/>
      <dgm:spPr/>
      <dgm:t>
        <a:bodyPr/>
        <a:lstStyle/>
        <a:p>
          <a:endParaRPr lang="nl-NL"/>
        </a:p>
      </dgm:t>
    </dgm:pt>
    <dgm:pt modelId="{26691DCF-1F2D-3C43-9AA4-6285E95D4CAB}" type="pres">
      <dgm:prSet presAssocID="{779D60E5-BA8F-774B-8660-697A0179AF70}" presName="hierRoot3" presStyleCnt="0">
        <dgm:presLayoutVars>
          <dgm:hierBranch val="init"/>
        </dgm:presLayoutVars>
      </dgm:prSet>
      <dgm:spPr/>
    </dgm:pt>
    <dgm:pt modelId="{9D959A0D-BDE5-1C4E-8D2B-908CA35807E4}" type="pres">
      <dgm:prSet presAssocID="{779D60E5-BA8F-774B-8660-697A0179AF70}" presName="rootComposite3" presStyleCnt="0"/>
      <dgm:spPr/>
    </dgm:pt>
    <dgm:pt modelId="{4F26DDDA-1155-2145-9EB0-EFC2306F6C80}" type="pres">
      <dgm:prSet presAssocID="{779D60E5-BA8F-774B-8660-697A0179AF70}" presName="rootText3" presStyleLbl="asst1" presStyleIdx="0" presStyleCnt="2">
        <dgm:presLayoutVars>
          <dgm:chPref val="3"/>
        </dgm:presLayoutVars>
      </dgm:prSet>
      <dgm:spPr/>
      <dgm:t>
        <a:bodyPr/>
        <a:lstStyle/>
        <a:p>
          <a:endParaRPr lang="nl-NL"/>
        </a:p>
      </dgm:t>
    </dgm:pt>
    <dgm:pt modelId="{7C6365EF-85C9-B842-9F75-D5FAA4BC7333}" type="pres">
      <dgm:prSet presAssocID="{779D60E5-BA8F-774B-8660-697A0179AF70}" presName="rootConnector3" presStyleLbl="asst1" presStyleIdx="0" presStyleCnt="2"/>
      <dgm:spPr/>
      <dgm:t>
        <a:bodyPr/>
        <a:lstStyle/>
        <a:p>
          <a:endParaRPr lang="nl-NL"/>
        </a:p>
      </dgm:t>
    </dgm:pt>
    <dgm:pt modelId="{1CC5330D-FC5E-3941-BB45-117C3D8DE4A3}" type="pres">
      <dgm:prSet presAssocID="{779D60E5-BA8F-774B-8660-697A0179AF70}" presName="hierChild6" presStyleCnt="0"/>
      <dgm:spPr/>
    </dgm:pt>
    <dgm:pt modelId="{060E5B84-6F23-A44F-BBF9-BA439744DDBB}" type="pres">
      <dgm:prSet presAssocID="{779D60E5-BA8F-774B-8660-697A0179AF70}" presName="hierChild7" presStyleCnt="0"/>
      <dgm:spPr/>
    </dgm:pt>
    <dgm:pt modelId="{DDCF2254-9286-7F4A-9699-A5E1B8D5E56D}" type="pres">
      <dgm:prSet presAssocID="{F17C8746-DAFA-844C-9FE7-93E7C407D33E}" presName="Name111" presStyleLbl="parChTrans1D2" presStyleIdx="2" presStyleCnt="3"/>
      <dgm:spPr/>
      <dgm:t>
        <a:bodyPr/>
        <a:lstStyle/>
        <a:p>
          <a:endParaRPr lang="nl-NL"/>
        </a:p>
      </dgm:t>
    </dgm:pt>
    <dgm:pt modelId="{A861C21C-C0F2-C34A-AEA5-59D92C9B5334}" type="pres">
      <dgm:prSet presAssocID="{8DFB29F5-6200-7B4D-944E-4B4ECCEA3135}" presName="hierRoot3" presStyleCnt="0">
        <dgm:presLayoutVars>
          <dgm:hierBranch val="init"/>
        </dgm:presLayoutVars>
      </dgm:prSet>
      <dgm:spPr/>
    </dgm:pt>
    <dgm:pt modelId="{38E86B10-4A42-2B42-AF62-82476A105302}" type="pres">
      <dgm:prSet presAssocID="{8DFB29F5-6200-7B4D-944E-4B4ECCEA3135}" presName="rootComposite3" presStyleCnt="0"/>
      <dgm:spPr/>
    </dgm:pt>
    <dgm:pt modelId="{E1E32420-0711-434C-98FC-F8AAC7C28431}" type="pres">
      <dgm:prSet presAssocID="{8DFB29F5-6200-7B4D-944E-4B4ECCEA3135}" presName="rootText3" presStyleLbl="asst1" presStyleIdx="1" presStyleCnt="2">
        <dgm:presLayoutVars>
          <dgm:chPref val="3"/>
        </dgm:presLayoutVars>
      </dgm:prSet>
      <dgm:spPr/>
      <dgm:t>
        <a:bodyPr/>
        <a:lstStyle/>
        <a:p>
          <a:endParaRPr lang="nl-NL"/>
        </a:p>
      </dgm:t>
    </dgm:pt>
    <dgm:pt modelId="{1C204266-D366-864F-8080-991A7CAE7D51}" type="pres">
      <dgm:prSet presAssocID="{8DFB29F5-6200-7B4D-944E-4B4ECCEA3135}" presName="rootConnector3" presStyleLbl="asst1" presStyleIdx="1" presStyleCnt="2"/>
      <dgm:spPr/>
      <dgm:t>
        <a:bodyPr/>
        <a:lstStyle/>
        <a:p>
          <a:endParaRPr lang="nl-NL"/>
        </a:p>
      </dgm:t>
    </dgm:pt>
    <dgm:pt modelId="{BC4DA8BB-1EE0-3243-BADD-22BBA6BA2AF8}" type="pres">
      <dgm:prSet presAssocID="{8DFB29F5-6200-7B4D-944E-4B4ECCEA3135}" presName="hierChild6" presStyleCnt="0"/>
      <dgm:spPr/>
    </dgm:pt>
    <dgm:pt modelId="{CC20ED90-1DA0-4244-9D70-CA6BBC99F459}" type="pres">
      <dgm:prSet presAssocID="{8DFB29F5-6200-7B4D-944E-4B4ECCEA3135}" presName="hierChild7" presStyleCnt="0"/>
      <dgm:spPr/>
    </dgm:pt>
  </dgm:ptLst>
  <dgm:cxnLst>
    <dgm:cxn modelId="{DAF64371-4A94-ED44-A27B-758553B65D59}" type="presOf" srcId="{DDC16A50-DCDA-2D45-8098-C6A2F9CE6BBE}" destId="{CF56FA87-7F7D-1A45-AE6B-51CA71DAB414}" srcOrd="1" destOrd="0" presId="urn:microsoft.com/office/officeart/2005/8/layout/orgChart1"/>
    <dgm:cxn modelId="{380B48C5-43FE-C44B-A6C7-F3D873A3EED8}" srcId="{06FB9DB6-9019-BE47-A87F-44E341A852C8}" destId="{DDC16A50-DCDA-2D45-8098-C6A2F9CE6BBE}" srcOrd="0" destOrd="0" parTransId="{0A36BCF8-BA06-DF48-BEF8-FF462FE6FEE2}" sibTransId="{0D15EE3E-A4EC-DE48-A5BB-FC5F853321A0}"/>
    <dgm:cxn modelId="{11BD19C6-EF2D-7B48-8854-9F3E0971D7D3}" srcId="{DDC16A50-DCDA-2D45-8098-C6A2F9CE6BBE}" destId="{8DFB29F5-6200-7B4D-944E-4B4ECCEA3135}" srcOrd="1" destOrd="0" parTransId="{F17C8746-DAFA-844C-9FE7-93E7C407D33E}" sibTransId="{D058B4D6-2E9B-804C-BBAB-325015FCC75F}"/>
    <dgm:cxn modelId="{785D568F-106E-0047-98A5-0ED06E904F97}" type="presOf" srcId="{06FB9DB6-9019-BE47-A87F-44E341A852C8}" destId="{DA63800C-F32C-B249-8A2C-95246BB2D8CD}" srcOrd="0" destOrd="0" presId="urn:microsoft.com/office/officeart/2005/8/layout/orgChart1"/>
    <dgm:cxn modelId="{B22B4FB5-BB2D-F34F-A728-45A64063270F}" type="presOf" srcId="{DDC16A50-DCDA-2D45-8098-C6A2F9CE6BBE}" destId="{2F0B2DA6-BEC4-4C4E-9039-2CA13E78921F}" srcOrd="0" destOrd="0" presId="urn:microsoft.com/office/officeart/2005/8/layout/orgChart1"/>
    <dgm:cxn modelId="{F665A12F-CBB8-D840-99DD-80D2B5AEC88B}" type="presOf" srcId="{2EAA2555-C5FC-A048-8EBB-1308BF7E91E5}" destId="{DC2122D4-4B38-4D41-8CEA-18C0C877C87D}" srcOrd="0" destOrd="0" presId="urn:microsoft.com/office/officeart/2005/8/layout/orgChart1"/>
    <dgm:cxn modelId="{AF430DEB-7D69-0C45-B3BC-C6AEC2BD545D}" type="presOf" srcId="{8DFB29F5-6200-7B4D-944E-4B4ECCEA3135}" destId="{E1E32420-0711-434C-98FC-F8AAC7C28431}" srcOrd="0" destOrd="0" presId="urn:microsoft.com/office/officeart/2005/8/layout/orgChart1"/>
    <dgm:cxn modelId="{F5AE4A49-F67F-B344-997D-88D877197A23}" srcId="{DDC16A50-DCDA-2D45-8098-C6A2F9CE6BBE}" destId="{779D60E5-BA8F-774B-8660-697A0179AF70}" srcOrd="0" destOrd="0" parTransId="{2EAA2555-C5FC-A048-8EBB-1308BF7E91E5}" sibTransId="{7F257701-05ED-C147-BC30-270294D99E41}"/>
    <dgm:cxn modelId="{055DB27B-8977-0440-A1A6-678B49B883E5}" type="presOf" srcId="{779D60E5-BA8F-774B-8660-697A0179AF70}" destId="{4F26DDDA-1155-2145-9EB0-EFC2306F6C80}" srcOrd="0" destOrd="0" presId="urn:microsoft.com/office/officeart/2005/8/layout/orgChart1"/>
    <dgm:cxn modelId="{0DB04D53-5C89-7B4F-91B1-9AEC7DE3F04E}" type="presOf" srcId="{779D60E5-BA8F-774B-8660-697A0179AF70}" destId="{7C6365EF-85C9-B842-9F75-D5FAA4BC7333}" srcOrd="1" destOrd="0" presId="urn:microsoft.com/office/officeart/2005/8/layout/orgChart1"/>
    <dgm:cxn modelId="{56D5A141-727B-404C-A344-C3C9B50B14BB}" type="presOf" srcId="{51FE30A1-0015-3A4B-BDBC-FB8F0F1EBCB9}" destId="{C9F8D702-5DBB-FB40-A666-C316DE25C600}" srcOrd="0" destOrd="0" presId="urn:microsoft.com/office/officeart/2005/8/layout/orgChart1"/>
    <dgm:cxn modelId="{4AC80BAD-7416-5547-BD75-C166E592A421}" type="presOf" srcId="{D4972089-B311-E240-B293-3050B16D282F}" destId="{1A0D8B9A-CA01-2640-A832-B2CB244CDD79}" srcOrd="0" destOrd="0" presId="urn:microsoft.com/office/officeart/2005/8/layout/orgChart1"/>
    <dgm:cxn modelId="{1C0BFE72-8C6E-404A-B279-EB31AE8F3D6F}" srcId="{DDC16A50-DCDA-2D45-8098-C6A2F9CE6BBE}" destId="{D4972089-B311-E240-B293-3050B16D282F}" srcOrd="2" destOrd="0" parTransId="{51FE30A1-0015-3A4B-BDBC-FB8F0F1EBCB9}" sibTransId="{D6771716-E72D-234A-8D1E-48565D8F197C}"/>
    <dgm:cxn modelId="{F9F22425-F7A7-0849-B3D2-00516729ECCF}" type="presOf" srcId="{F17C8746-DAFA-844C-9FE7-93E7C407D33E}" destId="{DDCF2254-9286-7F4A-9699-A5E1B8D5E56D}" srcOrd="0" destOrd="0" presId="urn:microsoft.com/office/officeart/2005/8/layout/orgChart1"/>
    <dgm:cxn modelId="{82941FAE-83A2-8D48-8EA2-FC501610C53C}" type="presOf" srcId="{D4972089-B311-E240-B293-3050B16D282F}" destId="{EBC38300-7ABE-474F-9121-399D0616165D}" srcOrd="1" destOrd="0" presId="urn:microsoft.com/office/officeart/2005/8/layout/orgChart1"/>
    <dgm:cxn modelId="{19611E9A-B692-AB4B-A1B2-76F8FAB3BA00}" type="presOf" srcId="{8DFB29F5-6200-7B4D-944E-4B4ECCEA3135}" destId="{1C204266-D366-864F-8080-991A7CAE7D51}" srcOrd="1" destOrd="0" presId="urn:microsoft.com/office/officeart/2005/8/layout/orgChart1"/>
    <dgm:cxn modelId="{4F1451CC-4278-E94E-918E-201D2FA8D3BA}" type="presParOf" srcId="{DA63800C-F32C-B249-8A2C-95246BB2D8CD}" destId="{7BF5AA7B-54AF-F54F-B120-737C8EF940BC}" srcOrd="0" destOrd="0" presId="urn:microsoft.com/office/officeart/2005/8/layout/orgChart1"/>
    <dgm:cxn modelId="{C53773E0-3AF6-7A4B-BD1C-18274802C8EB}" type="presParOf" srcId="{7BF5AA7B-54AF-F54F-B120-737C8EF940BC}" destId="{2952970F-08B6-4E43-8BA5-F0C654456A5B}" srcOrd="0" destOrd="0" presId="urn:microsoft.com/office/officeart/2005/8/layout/orgChart1"/>
    <dgm:cxn modelId="{6852F6FF-B01F-774C-B6A9-B910098244D5}" type="presParOf" srcId="{2952970F-08B6-4E43-8BA5-F0C654456A5B}" destId="{2F0B2DA6-BEC4-4C4E-9039-2CA13E78921F}" srcOrd="0" destOrd="0" presId="urn:microsoft.com/office/officeart/2005/8/layout/orgChart1"/>
    <dgm:cxn modelId="{4D3BD928-AC00-744F-9F2C-5FE8216DF6AF}" type="presParOf" srcId="{2952970F-08B6-4E43-8BA5-F0C654456A5B}" destId="{CF56FA87-7F7D-1A45-AE6B-51CA71DAB414}" srcOrd="1" destOrd="0" presId="urn:microsoft.com/office/officeart/2005/8/layout/orgChart1"/>
    <dgm:cxn modelId="{CBBA7F57-EF98-5D44-A0C1-1246015259D9}" type="presParOf" srcId="{7BF5AA7B-54AF-F54F-B120-737C8EF940BC}" destId="{878BDF73-7768-DD47-B852-6BABE4F3BF9A}" srcOrd="1" destOrd="0" presId="urn:microsoft.com/office/officeart/2005/8/layout/orgChart1"/>
    <dgm:cxn modelId="{4DA361AF-372E-514D-8FC0-8D6D3FB08B04}" type="presParOf" srcId="{878BDF73-7768-DD47-B852-6BABE4F3BF9A}" destId="{C9F8D702-5DBB-FB40-A666-C316DE25C600}" srcOrd="0" destOrd="0" presId="urn:microsoft.com/office/officeart/2005/8/layout/orgChart1"/>
    <dgm:cxn modelId="{5BAB3D3E-D5D1-4C46-B916-99CFCE54A517}" type="presParOf" srcId="{878BDF73-7768-DD47-B852-6BABE4F3BF9A}" destId="{7BD1FF5C-882C-DF44-8879-5669B34033F6}" srcOrd="1" destOrd="0" presId="urn:microsoft.com/office/officeart/2005/8/layout/orgChart1"/>
    <dgm:cxn modelId="{4F5B59ED-0D0A-CA4E-BC02-3ADA009E57E2}" type="presParOf" srcId="{7BD1FF5C-882C-DF44-8879-5669B34033F6}" destId="{B229168A-5A89-D546-9CB7-073E2DA3974D}" srcOrd="0" destOrd="0" presId="urn:microsoft.com/office/officeart/2005/8/layout/orgChart1"/>
    <dgm:cxn modelId="{E764822F-5622-EE46-8354-8ED59044BE03}" type="presParOf" srcId="{B229168A-5A89-D546-9CB7-073E2DA3974D}" destId="{1A0D8B9A-CA01-2640-A832-B2CB244CDD79}" srcOrd="0" destOrd="0" presId="urn:microsoft.com/office/officeart/2005/8/layout/orgChart1"/>
    <dgm:cxn modelId="{7592901A-F4DB-1343-B680-52FB7AF096B2}" type="presParOf" srcId="{B229168A-5A89-D546-9CB7-073E2DA3974D}" destId="{EBC38300-7ABE-474F-9121-399D0616165D}" srcOrd="1" destOrd="0" presId="urn:microsoft.com/office/officeart/2005/8/layout/orgChart1"/>
    <dgm:cxn modelId="{BDC3AE08-94D4-D94C-B910-8D3D948CA116}" type="presParOf" srcId="{7BD1FF5C-882C-DF44-8879-5669B34033F6}" destId="{C9E0E16F-D8A5-1241-A0C2-702DEB74276E}" srcOrd="1" destOrd="0" presId="urn:microsoft.com/office/officeart/2005/8/layout/orgChart1"/>
    <dgm:cxn modelId="{4F227559-8C7E-004D-B735-F846676EAF5B}" type="presParOf" srcId="{7BD1FF5C-882C-DF44-8879-5669B34033F6}" destId="{9D85FD15-67D0-314B-AE64-51A39F9C5E9B}" srcOrd="2" destOrd="0" presId="urn:microsoft.com/office/officeart/2005/8/layout/orgChart1"/>
    <dgm:cxn modelId="{C578ADAE-DD04-BD4E-8842-BAD75EE5A83D}" type="presParOf" srcId="{7BF5AA7B-54AF-F54F-B120-737C8EF940BC}" destId="{9F2EA1D7-FDCF-E741-B7E0-79BDB00E3FCC}" srcOrd="2" destOrd="0" presId="urn:microsoft.com/office/officeart/2005/8/layout/orgChart1"/>
    <dgm:cxn modelId="{2BEB7F79-0B13-B148-A4D5-6187A3946924}" type="presParOf" srcId="{9F2EA1D7-FDCF-E741-B7E0-79BDB00E3FCC}" destId="{DC2122D4-4B38-4D41-8CEA-18C0C877C87D}" srcOrd="0" destOrd="0" presId="urn:microsoft.com/office/officeart/2005/8/layout/orgChart1"/>
    <dgm:cxn modelId="{91F4667B-5BCC-AE43-8448-863D770E7F86}" type="presParOf" srcId="{9F2EA1D7-FDCF-E741-B7E0-79BDB00E3FCC}" destId="{26691DCF-1F2D-3C43-9AA4-6285E95D4CAB}" srcOrd="1" destOrd="0" presId="urn:microsoft.com/office/officeart/2005/8/layout/orgChart1"/>
    <dgm:cxn modelId="{F1AEC292-4D6E-824D-8728-C663B2A52A94}" type="presParOf" srcId="{26691DCF-1F2D-3C43-9AA4-6285E95D4CAB}" destId="{9D959A0D-BDE5-1C4E-8D2B-908CA35807E4}" srcOrd="0" destOrd="0" presId="urn:microsoft.com/office/officeart/2005/8/layout/orgChart1"/>
    <dgm:cxn modelId="{D25D8DB1-7B5E-904D-AA85-670728196997}" type="presParOf" srcId="{9D959A0D-BDE5-1C4E-8D2B-908CA35807E4}" destId="{4F26DDDA-1155-2145-9EB0-EFC2306F6C80}" srcOrd="0" destOrd="0" presId="urn:microsoft.com/office/officeart/2005/8/layout/orgChart1"/>
    <dgm:cxn modelId="{8C13A5E9-F3BA-B249-8129-819721A438C8}" type="presParOf" srcId="{9D959A0D-BDE5-1C4E-8D2B-908CA35807E4}" destId="{7C6365EF-85C9-B842-9F75-D5FAA4BC7333}" srcOrd="1" destOrd="0" presId="urn:microsoft.com/office/officeart/2005/8/layout/orgChart1"/>
    <dgm:cxn modelId="{1E19FB02-115F-1240-AA72-BD222987EA84}" type="presParOf" srcId="{26691DCF-1F2D-3C43-9AA4-6285E95D4CAB}" destId="{1CC5330D-FC5E-3941-BB45-117C3D8DE4A3}" srcOrd="1" destOrd="0" presId="urn:microsoft.com/office/officeart/2005/8/layout/orgChart1"/>
    <dgm:cxn modelId="{ECDD9DF3-44F4-C54A-8473-44ECDB9FA6A7}" type="presParOf" srcId="{26691DCF-1F2D-3C43-9AA4-6285E95D4CAB}" destId="{060E5B84-6F23-A44F-BBF9-BA439744DDBB}" srcOrd="2" destOrd="0" presId="urn:microsoft.com/office/officeart/2005/8/layout/orgChart1"/>
    <dgm:cxn modelId="{93B97A31-C0B2-BB48-9D20-45372EC94066}" type="presParOf" srcId="{9F2EA1D7-FDCF-E741-B7E0-79BDB00E3FCC}" destId="{DDCF2254-9286-7F4A-9699-A5E1B8D5E56D}" srcOrd="2" destOrd="0" presId="urn:microsoft.com/office/officeart/2005/8/layout/orgChart1"/>
    <dgm:cxn modelId="{AFF7AD8E-3495-AC43-A124-94A4456AAE5E}" type="presParOf" srcId="{9F2EA1D7-FDCF-E741-B7E0-79BDB00E3FCC}" destId="{A861C21C-C0F2-C34A-AEA5-59D92C9B5334}" srcOrd="3" destOrd="0" presId="urn:microsoft.com/office/officeart/2005/8/layout/orgChart1"/>
    <dgm:cxn modelId="{C7133F17-82D3-1947-A9A2-08787ADE3579}" type="presParOf" srcId="{A861C21C-C0F2-C34A-AEA5-59D92C9B5334}" destId="{38E86B10-4A42-2B42-AF62-82476A105302}" srcOrd="0" destOrd="0" presId="urn:microsoft.com/office/officeart/2005/8/layout/orgChart1"/>
    <dgm:cxn modelId="{94A8DC53-BA09-E24B-A69F-BD3727B3DA74}" type="presParOf" srcId="{38E86B10-4A42-2B42-AF62-82476A105302}" destId="{E1E32420-0711-434C-98FC-F8AAC7C28431}" srcOrd="0" destOrd="0" presId="urn:microsoft.com/office/officeart/2005/8/layout/orgChart1"/>
    <dgm:cxn modelId="{E85839AD-8D57-D64B-B429-3350BEC2AD38}" type="presParOf" srcId="{38E86B10-4A42-2B42-AF62-82476A105302}" destId="{1C204266-D366-864F-8080-991A7CAE7D51}" srcOrd="1" destOrd="0" presId="urn:microsoft.com/office/officeart/2005/8/layout/orgChart1"/>
    <dgm:cxn modelId="{A6FC6D7B-5808-7045-96EF-3CBE2E08A958}" type="presParOf" srcId="{A861C21C-C0F2-C34A-AEA5-59D92C9B5334}" destId="{BC4DA8BB-1EE0-3243-BADD-22BBA6BA2AF8}" srcOrd="1" destOrd="0" presId="urn:microsoft.com/office/officeart/2005/8/layout/orgChart1"/>
    <dgm:cxn modelId="{D469CFB8-EA2F-904A-B423-5200CF7E5BEB}" type="presParOf" srcId="{A861C21C-C0F2-C34A-AEA5-59D92C9B5334}" destId="{CC20ED90-1DA0-4244-9D70-CA6BBC99F4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19B48-EA31-2A4E-A198-5801098A3EA3}">
      <dsp:nvSpPr>
        <dsp:cNvPr id="0" name=""/>
        <dsp:cNvSpPr/>
      </dsp:nvSpPr>
      <dsp:spPr>
        <a:xfrm>
          <a:off x="48610" y="0"/>
          <a:ext cx="6815547" cy="4259717"/>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0D4257-87A0-1440-87B6-4D190699B1CF}">
      <dsp:nvSpPr>
        <dsp:cNvPr id="0" name=""/>
        <dsp:cNvSpPr/>
      </dsp:nvSpPr>
      <dsp:spPr>
        <a:xfrm>
          <a:off x="719941" y="3167525"/>
          <a:ext cx="156757" cy="1567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28CCD8-882B-E348-975E-A445354E5609}">
      <dsp:nvSpPr>
        <dsp:cNvPr id="0" name=""/>
        <dsp:cNvSpPr/>
      </dsp:nvSpPr>
      <dsp:spPr>
        <a:xfrm>
          <a:off x="798320" y="3245904"/>
          <a:ext cx="892836" cy="101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63" tIns="0" rIns="0" bIns="0" numCol="1" spcCol="1270" anchor="t" anchorCtr="0">
          <a:noAutofit/>
        </a:bodyPr>
        <a:lstStyle/>
        <a:p>
          <a:pPr lvl="0" algn="l" defTabSz="622300">
            <a:lnSpc>
              <a:spcPct val="90000"/>
            </a:lnSpc>
            <a:spcBef>
              <a:spcPct val="0"/>
            </a:spcBef>
            <a:spcAft>
              <a:spcPct val="35000"/>
            </a:spcAft>
          </a:pPr>
          <a:r>
            <a:rPr lang="nl-NL" sz="1400" kern="1200" dirty="0" smtClean="0"/>
            <a:t>ECK D&amp;T 1.0</a:t>
          </a:r>
          <a:endParaRPr lang="nl-NL" sz="1400" kern="1200" dirty="0"/>
        </a:p>
      </dsp:txBody>
      <dsp:txXfrm>
        <a:off x="798320" y="3245904"/>
        <a:ext cx="892836" cy="1013812"/>
      </dsp:txXfrm>
    </dsp:sp>
    <dsp:sp modelId="{2393866C-8F6B-3347-A988-D8EF03467202}">
      <dsp:nvSpPr>
        <dsp:cNvPr id="0" name=""/>
        <dsp:cNvSpPr/>
      </dsp:nvSpPr>
      <dsp:spPr>
        <a:xfrm>
          <a:off x="1568477" y="2352215"/>
          <a:ext cx="245359" cy="2453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563473-2035-E04C-B6F0-3C279EEA979F}">
      <dsp:nvSpPr>
        <dsp:cNvPr id="0" name=""/>
        <dsp:cNvSpPr/>
      </dsp:nvSpPr>
      <dsp:spPr>
        <a:xfrm>
          <a:off x="1691157" y="2474895"/>
          <a:ext cx="1131380" cy="178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11" tIns="0" rIns="0" bIns="0" numCol="1" spcCol="1270" anchor="t" anchorCtr="0">
          <a:noAutofit/>
        </a:bodyPr>
        <a:lstStyle/>
        <a:p>
          <a:pPr lvl="0" algn="l" defTabSz="622300">
            <a:lnSpc>
              <a:spcPct val="90000"/>
            </a:lnSpc>
            <a:spcBef>
              <a:spcPct val="0"/>
            </a:spcBef>
            <a:spcAft>
              <a:spcPct val="35000"/>
            </a:spcAft>
          </a:pPr>
          <a:r>
            <a:rPr lang="nl-NL" sz="1400" kern="1200" dirty="0" smtClean="0"/>
            <a:t>LiMBO</a:t>
          </a:r>
          <a:endParaRPr lang="nl-NL" sz="1400" kern="1200" dirty="0"/>
        </a:p>
      </dsp:txBody>
      <dsp:txXfrm>
        <a:off x="1691157" y="2474895"/>
        <a:ext cx="1131380" cy="1784821"/>
      </dsp:txXfrm>
    </dsp:sp>
    <dsp:sp modelId="{7BD9204A-CCBA-3D4D-A313-B465424B2B6B}">
      <dsp:nvSpPr>
        <dsp:cNvPr id="0" name=""/>
        <dsp:cNvSpPr/>
      </dsp:nvSpPr>
      <dsp:spPr>
        <a:xfrm>
          <a:off x="2658964" y="1702182"/>
          <a:ext cx="327146" cy="3271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B514F0-4E7D-474F-B8C9-35162EFF565E}">
      <dsp:nvSpPr>
        <dsp:cNvPr id="0" name=""/>
        <dsp:cNvSpPr/>
      </dsp:nvSpPr>
      <dsp:spPr>
        <a:xfrm>
          <a:off x="2822538" y="1865756"/>
          <a:ext cx="1315400" cy="239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48" tIns="0" rIns="0" bIns="0" numCol="1" spcCol="1270" anchor="t" anchorCtr="0">
          <a:noAutofit/>
        </a:bodyPr>
        <a:lstStyle/>
        <a:p>
          <a:pPr lvl="0" algn="l" defTabSz="622300">
            <a:lnSpc>
              <a:spcPct val="90000"/>
            </a:lnSpc>
            <a:spcBef>
              <a:spcPct val="0"/>
            </a:spcBef>
            <a:spcAft>
              <a:spcPct val="35000"/>
            </a:spcAft>
          </a:pPr>
          <a:r>
            <a:rPr lang="nl-NL" sz="1400" kern="1200" dirty="0" smtClean="0"/>
            <a:t>ECK D&amp;T 1.5</a:t>
          </a:r>
          <a:endParaRPr lang="nl-NL" sz="1400" kern="1200" dirty="0"/>
        </a:p>
      </dsp:txBody>
      <dsp:txXfrm>
        <a:off x="2822538" y="1865756"/>
        <a:ext cx="1315400" cy="2393960"/>
      </dsp:txXfrm>
    </dsp:sp>
    <dsp:sp modelId="{D162A1C8-B5C1-4C42-B208-6D28C73721AD}">
      <dsp:nvSpPr>
        <dsp:cNvPr id="0" name=""/>
        <dsp:cNvSpPr/>
      </dsp:nvSpPr>
      <dsp:spPr>
        <a:xfrm>
          <a:off x="3926656" y="1194424"/>
          <a:ext cx="422563" cy="4225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A03B5D-B123-7B4C-89D4-65D8AC3CA38C}">
      <dsp:nvSpPr>
        <dsp:cNvPr id="0" name=""/>
        <dsp:cNvSpPr/>
      </dsp:nvSpPr>
      <dsp:spPr>
        <a:xfrm>
          <a:off x="4137938" y="1405706"/>
          <a:ext cx="1363109" cy="285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08" tIns="0" rIns="0" bIns="0" numCol="1" spcCol="1270" anchor="t" anchorCtr="0">
          <a:noAutofit/>
        </a:bodyPr>
        <a:lstStyle/>
        <a:p>
          <a:pPr lvl="0" algn="l" defTabSz="622300">
            <a:lnSpc>
              <a:spcPct val="90000"/>
            </a:lnSpc>
            <a:spcBef>
              <a:spcPct val="0"/>
            </a:spcBef>
            <a:spcAft>
              <a:spcPct val="35000"/>
            </a:spcAft>
          </a:pPr>
          <a:r>
            <a:rPr lang="nl-NL" sz="1400" kern="1200" dirty="0" smtClean="0"/>
            <a:t>Registratie verzoek Directe Toegang VO</a:t>
          </a:r>
          <a:endParaRPr lang="nl-NL" sz="1400" kern="1200" dirty="0"/>
        </a:p>
      </dsp:txBody>
      <dsp:txXfrm>
        <a:off x="4137938" y="1405706"/>
        <a:ext cx="1363109" cy="2854010"/>
      </dsp:txXfrm>
    </dsp:sp>
    <dsp:sp modelId="{829DD9A4-BAF5-104D-96CC-12BB13B46492}">
      <dsp:nvSpPr>
        <dsp:cNvPr id="0" name=""/>
        <dsp:cNvSpPr/>
      </dsp:nvSpPr>
      <dsp:spPr>
        <a:xfrm>
          <a:off x="5231834" y="855351"/>
          <a:ext cx="538428" cy="53842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47C30A-6935-2B4D-A7CD-65BDBEA23307}">
      <dsp:nvSpPr>
        <dsp:cNvPr id="0" name=""/>
        <dsp:cNvSpPr/>
      </dsp:nvSpPr>
      <dsp:spPr>
        <a:xfrm>
          <a:off x="5501048" y="1124565"/>
          <a:ext cx="1363109" cy="313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302" tIns="0" rIns="0" bIns="0" numCol="1" spcCol="1270" anchor="t" anchorCtr="0">
          <a:noAutofit/>
        </a:bodyPr>
        <a:lstStyle/>
        <a:p>
          <a:pPr lvl="0" algn="l" defTabSz="622300">
            <a:lnSpc>
              <a:spcPct val="90000"/>
            </a:lnSpc>
            <a:spcBef>
              <a:spcPct val="0"/>
            </a:spcBef>
            <a:spcAft>
              <a:spcPct val="35000"/>
            </a:spcAft>
          </a:pPr>
          <a:r>
            <a:rPr lang="nl-NL" sz="1400" kern="1200" dirty="0" smtClean="0"/>
            <a:t>Harmonisatie proces</a:t>
          </a:r>
          <a:endParaRPr lang="nl-NL" sz="1400" kern="1200" dirty="0"/>
        </a:p>
      </dsp:txBody>
      <dsp:txXfrm>
        <a:off x="5501048" y="1124565"/>
        <a:ext cx="1363109" cy="3135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2254-9286-7F4A-9699-A5E1B8D5E56D}">
      <dsp:nvSpPr>
        <dsp:cNvPr id="0" name=""/>
        <dsp:cNvSpPr/>
      </dsp:nvSpPr>
      <dsp:spPr>
        <a:xfrm>
          <a:off x="3047999" y="1059854"/>
          <a:ext cx="221902" cy="972145"/>
        </a:xfrm>
        <a:custGeom>
          <a:avLst/>
          <a:gdLst/>
          <a:ahLst/>
          <a:cxnLst/>
          <a:rect l="0" t="0" r="0" b="0"/>
          <a:pathLst>
            <a:path>
              <a:moveTo>
                <a:pt x="0" y="0"/>
              </a:moveTo>
              <a:lnTo>
                <a:pt x="0" y="972145"/>
              </a:lnTo>
              <a:lnTo>
                <a:pt x="221902" y="9721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122D4-4B38-4D41-8CEA-18C0C877C87D}">
      <dsp:nvSpPr>
        <dsp:cNvPr id="0" name=""/>
        <dsp:cNvSpPr/>
      </dsp:nvSpPr>
      <dsp:spPr>
        <a:xfrm>
          <a:off x="2826097"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8D702-5DBB-FB40-A666-C316DE25C600}">
      <dsp:nvSpPr>
        <dsp:cNvPr id="0" name=""/>
        <dsp:cNvSpPr/>
      </dsp:nvSpPr>
      <dsp:spPr>
        <a:xfrm>
          <a:off x="3002279" y="1059854"/>
          <a:ext cx="91440" cy="1944290"/>
        </a:xfrm>
        <a:custGeom>
          <a:avLst/>
          <a:gdLst/>
          <a:ahLst/>
          <a:cxnLst/>
          <a:rect l="0" t="0" r="0" b="0"/>
          <a:pathLst>
            <a:path>
              <a:moveTo>
                <a:pt x="45720" y="0"/>
              </a:moveTo>
              <a:lnTo>
                <a:pt x="45720" y="19442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B2DA6-BEC4-4C4E-9039-2CA13E78921F}">
      <dsp:nvSpPr>
        <dsp:cNvPr id="0" name=""/>
        <dsp:cNvSpPr/>
      </dsp:nvSpPr>
      <dsp:spPr>
        <a:xfrm>
          <a:off x="199132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iECK stuurgroep</a:t>
          </a:r>
          <a:endParaRPr lang="nl-NL" sz="1600" kern="1200" dirty="0"/>
        </a:p>
      </dsp:txBody>
      <dsp:txXfrm>
        <a:off x="1991320" y="3175"/>
        <a:ext cx="2113359" cy="1056679"/>
      </dsp:txXfrm>
    </dsp:sp>
    <dsp:sp modelId="{1A0D8B9A-CA01-2640-A832-B2CB244CDD79}">
      <dsp:nvSpPr>
        <dsp:cNvPr id="0" name=""/>
        <dsp:cNvSpPr/>
      </dsp:nvSpPr>
      <dsp:spPr>
        <a:xfrm>
          <a:off x="1991320" y="3004145"/>
          <a:ext cx="2113359" cy="10566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KAT (kern architectuur team)</a:t>
          </a:r>
          <a:endParaRPr lang="nl-NL" sz="1600" kern="1200" dirty="0"/>
        </a:p>
      </dsp:txBody>
      <dsp:txXfrm>
        <a:off x="1991320" y="3004145"/>
        <a:ext cx="2113359" cy="1056679"/>
      </dsp:txXfrm>
    </dsp:sp>
    <dsp:sp modelId="{4F26DDDA-1155-2145-9EB0-EFC2306F6C80}">
      <dsp:nvSpPr>
        <dsp:cNvPr id="0" name=""/>
        <dsp:cNvSpPr/>
      </dsp:nvSpPr>
      <dsp:spPr>
        <a:xfrm>
          <a:off x="712737" y="1503660"/>
          <a:ext cx="2113359" cy="10566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Adviesgroep</a:t>
          </a:r>
          <a:endParaRPr lang="nl-NL" sz="1600" kern="1200" dirty="0"/>
        </a:p>
      </dsp:txBody>
      <dsp:txXfrm>
        <a:off x="712737" y="1503660"/>
        <a:ext cx="2113359" cy="1056679"/>
      </dsp:txXfrm>
    </dsp:sp>
    <dsp:sp modelId="{E1E32420-0711-434C-98FC-F8AAC7C28431}">
      <dsp:nvSpPr>
        <dsp:cNvPr id="0" name=""/>
        <dsp:cNvSpPr/>
      </dsp:nvSpPr>
      <dsp:spPr>
        <a:xfrm>
          <a:off x="3269902" y="1503660"/>
          <a:ext cx="2113359" cy="10566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Projectmanager</a:t>
          </a:r>
          <a:endParaRPr lang="nl-NL" sz="1600" kern="1200" dirty="0"/>
        </a:p>
      </dsp:txBody>
      <dsp:txXfrm>
        <a:off x="3269902" y="1503660"/>
        <a:ext cx="2113359" cy="105667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D0DF3-5B55-4C00-B5F4-E33927370C3D}" type="datetimeFigureOut">
              <a:rPr lang="nl-NL" smtClean="0"/>
              <a:t>12-04-16</a:t>
            </a:fld>
            <a:endParaRPr 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13C9-A73B-418D-8B41-8F3950B468F0}" type="slidenum">
              <a:rPr lang="nl-NL" smtClean="0"/>
              <a:t>‹nr.›</a:t>
            </a:fld>
            <a:endParaRPr lang="nl-NL" dirty="0"/>
          </a:p>
        </p:txBody>
      </p:sp>
    </p:spTree>
    <p:extLst>
      <p:ext uri="{BB962C8B-B14F-4D97-AF65-F5344CB8AC3E}">
        <p14:creationId xmlns:p14="http://schemas.microsoft.com/office/powerpoint/2010/main" val="76080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199365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199365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ECK Referentiearchitectuur principes (toe te passen standaarden) lijken niet direct in lijn te zijn met de ECK D&amp;T standaard. In eerste instantie willen we deze verschillen kunnen onderkennen. Daarna zal er een onderbouwing geformuleerd worden hoe en waarom deze verschillen er zijn. Hierbij wordt niet uitgesloten dat er ook een wijzigingsvoorstel voor de ECK referentiearchitectuur opgesteld wordt. Dit omdat de principes hierin en de onderliggende standaarden al in een redelijk ver verleden zijn vastgesteld en er bij de ECK keten ( in ieder geval in ECK D&amp;T context) geen voordeel gezien wordt in het toepassen hiervan.</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rPr>
              <a:t>GAP algemeen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ECK D&amp;T standaard is voortgekomen uit een harmonisatie van verschillende standaarden die reeds binnen de ECK keten toegepast worden. De doelstelling was eenduidigheid binnen de keten brengen en niet om nieuwe zaken te introduceren. Met betrekking tot een aantal aspecten is wel de afweging gemaakt of de introductie van iets nieuws efficiënt was of om de ECK D&amp;T standaard beter te laten aansluiten op bekende standaarden. De resulterende ECK D&amp;T standaard sluit goed aan op de huidige processen en de reeds toegepaste technologie binnen de keten.</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199365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ECK Referentiearchitectuur principes (toe te passen standaarden) lijken niet direct in lijn te zijn met de ECK D&amp;T standaard. In eerste instantie willen we deze verschillen kunnen onderkennen. Daarna zal er een onderbouwing geformuleerd worden hoe en waarom deze verschillen er zijn. Hierbij wordt niet uitgesloten dat er ook een wijzigingsvoorstel voor de ECK referentiearchitectuur opgesteld wordt. Dit omdat de principes hierin en de onderliggende standaarden al in een redelijk ver verleden zijn vastgesteld en er bij de ECK keten ( in ieder geval in ECK D&amp;T context) geen voordeel gezien wordt in het toepassen hiervan.</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rPr>
              <a:t>GAP algemeen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ECK D&amp;T standaard is voortgekomen uit een harmonisatie van verschillende standaarden die reeds binnen de ECK keten toegepast worden. De doelstelling was eenduidigheid binnen de keten brengen en niet om nieuwe zaken te introduceren. Met betrekking tot een aantal aspecten is wel de afweging gemaakt of de introductie van iets nieuws efficiënt was of om de ECK D&amp;T standaard beter te laten aansluiten op bekende standaarden. De resulterende ECK D&amp;T standaard sluit goed aan op de huidige processen en de reeds toegepaste technologie binnen de keten.</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199365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ECK Referentiearchitectuur principes (toe te passen standaarden) lijken niet direct in lijn te zijn met de ECK D&amp;T standaard. In eerste instantie willen we deze verschillen kunnen onderkennen. Daarna zal er een onderbouwing geformuleerd worden hoe en waarom deze verschillen er zijn. Hierbij wordt niet uitgesloten dat er ook een wijzigingsvoorstel voor de ECK referentiearchitectuur opgesteld wordt. Dit omdat de principes hierin en de onderliggende standaarden al in een redelijk ver verleden zijn vastgesteld en er bij de ECK keten ( in ieder geval in ECK D&amp;T context) geen voordeel gezien wordt in het toepassen hiervan.</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rPr>
              <a:t>GAP algemeen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ECK D&amp;T standaard is voortgekomen uit een harmonisatie van verschillende standaarden die reeds binnen de ECK keten toegepast worden. De doelstelling was eenduidigheid binnen de keten brengen en niet om nieuwe zaken te introduceren. Met betrekking tot een aantal aspecten is wel de afweging gemaakt of de introductie van iets nieuws efficiënt was of om de ECK D&amp;T standaard beter te laten aansluiten op bekende standaarden. De resulterende ECK D&amp;T standaard sluit goed aan op de huidige processen en de reeds toegepaste technologie binnen de keten.</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1993653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lgemee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723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of opsomm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5" name="Slide Number Placeholder 4"/>
          <p:cNvSpPr>
            <a:spLocks noGrp="1"/>
          </p:cNvSpPr>
          <p:nvPr>
            <p:ph type="sldNum" sz="quarter" idx="11"/>
          </p:nvPr>
        </p:nvSpPr>
        <p:spPr/>
        <p:txBody>
          <a:bodyPr/>
          <a:lstStyle/>
          <a:p>
            <a:fld id="{0E924C9A-6C93-49AE-BFE5-6539B145F2C9}" type="slidenum">
              <a:rPr lang="nl-NL" smtClean="0"/>
              <a:pPr/>
              <a:t>‹nr.›</a:t>
            </a:fld>
            <a:endParaRPr lang="nl-NL"/>
          </a:p>
        </p:txBody>
      </p:sp>
      <p:sp>
        <p:nvSpPr>
          <p:cNvPr id="7" name="Rounded Rectangle 6"/>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9" name="Rounded Rectangle 8"/>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302612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kst of opsomming paars">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10" name="Slide Number Placeholder 9"/>
          <p:cNvSpPr>
            <a:spLocks noGrp="1"/>
          </p:cNvSpPr>
          <p:nvPr>
            <p:ph type="sldNum" sz="quarter" idx="11"/>
          </p:nvPr>
        </p:nvSpPr>
        <p:spPr/>
        <p:txBody>
          <a:bodyPr/>
          <a:lstStyle/>
          <a:p>
            <a:fld id="{0E924C9A-6C93-49AE-BFE5-6539B145F2C9}" type="slidenum">
              <a:rPr lang="nl-NL" smtClean="0"/>
              <a:pPr/>
              <a:t>‹nr.›</a:t>
            </a:fld>
            <a:endParaRPr lang="nl-NL"/>
          </a:p>
        </p:txBody>
      </p:sp>
      <p:sp>
        <p:nvSpPr>
          <p:cNvPr id="11" name="Footer Placeholder 10"/>
          <p:cNvSpPr>
            <a:spLocks noGrp="1"/>
          </p:cNvSpPr>
          <p:nvPr>
            <p:ph type="ftr" sz="quarter" idx="12"/>
          </p:nvPr>
        </p:nvSpPr>
        <p:spPr/>
        <p:txBody>
          <a:bodyPr/>
          <a:lstStyle/>
          <a:p>
            <a:pPr algn="l"/>
            <a:r>
              <a:rPr lang="nl-NL" smtClean="0"/>
              <a:t>Type hier de titel van de presentatie</a:t>
            </a:r>
            <a:endParaRPr lang="nl-NL"/>
          </a:p>
        </p:txBody>
      </p:sp>
      <p:sp>
        <p:nvSpPr>
          <p:cNvPr id="9" name="Rectangle 8"/>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ounded Rectangle 11"/>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3" name="Rounded Rectangle 12"/>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1141676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fiek">
    <p:bg>
      <p:bgPr>
        <a:solidFill>
          <a:schemeClr val="bg1"/>
        </a:solidFill>
        <a:effectLst/>
      </p:bgPr>
    </p:bg>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720000" y="1238400"/>
            <a:ext cx="8064000" cy="4845600"/>
          </a:xfrm>
        </p:spPr>
        <p:txBody>
          <a:bodyPr/>
          <a:lstStyle/>
          <a:p>
            <a:r>
              <a:rPr lang="nl-NL" noProof="0" smtClean="0"/>
              <a:t>Klik op het pictogram als u een grafiek wilt toevoegen</a:t>
            </a:r>
            <a:endParaRPr lang="nl-NL" noProof="0"/>
          </a:p>
        </p:txBody>
      </p:sp>
      <p:sp>
        <p:nvSpPr>
          <p:cNvPr id="2" name="Footer Placeholder 1"/>
          <p:cNvSpPr>
            <a:spLocks noGrp="1"/>
          </p:cNvSpPr>
          <p:nvPr>
            <p:ph type="ftr" sz="quarter" idx="12"/>
          </p:nvPr>
        </p:nvSpPr>
        <p:spPr/>
        <p:txBody>
          <a:bodyPr/>
          <a:lstStyle/>
          <a:p>
            <a:pPr algn="l"/>
            <a:r>
              <a:rPr lang="nl-NL" smtClean="0"/>
              <a:t>Type hier de titel van de presentatie</a:t>
            </a:r>
            <a:endParaRPr lang="nl-NL"/>
          </a:p>
        </p:txBody>
      </p:sp>
      <p:sp>
        <p:nvSpPr>
          <p:cNvPr id="3" name="Slide Number Placeholder 2"/>
          <p:cNvSpPr>
            <a:spLocks noGrp="1"/>
          </p:cNvSpPr>
          <p:nvPr>
            <p:ph type="sldNum" sz="quarter" idx="13"/>
          </p:nvPr>
        </p:nvSpPr>
        <p:spPr/>
        <p:txBody>
          <a:bodyPr/>
          <a:lstStyle/>
          <a:p>
            <a:fld id="{0E924C9A-6C93-49AE-BFE5-6539B145F2C9}" type="slidenum">
              <a:rPr lang="nl-NL" smtClean="0"/>
              <a:pPr/>
              <a:t>‹nr.›</a:t>
            </a:fld>
            <a:endParaRPr lang="nl-NL"/>
          </a:p>
        </p:txBody>
      </p:sp>
    </p:spTree>
    <p:extLst>
      <p:ext uri="{BB962C8B-B14F-4D97-AF65-F5344CB8AC3E}">
        <p14:creationId xmlns:p14="http://schemas.microsoft.com/office/powerpoint/2010/main" val="592412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ee tekstvakke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720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5094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4" name="Footer Placeholder 3"/>
          <p:cNvSpPr>
            <a:spLocks noGrp="1"/>
          </p:cNvSpPr>
          <p:nvPr>
            <p:ph type="ftr" sz="quarter" idx="11"/>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2"/>
          </p:nvPr>
        </p:nvSpPr>
        <p:spPr/>
        <p:txBody>
          <a:bodyPr/>
          <a:lstStyle/>
          <a:p>
            <a:fld id="{0E924C9A-6C93-49AE-BFE5-6539B145F2C9}" type="slidenum">
              <a:rPr lang="nl-NL" smtClean="0"/>
              <a:pPr/>
              <a:t>‹nr.›</a:t>
            </a:fld>
            <a:endParaRPr lang="nl-NL"/>
          </a:p>
        </p:txBody>
      </p:sp>
      <p:sp>
        <p:nvSpPr>
          <p:cNvPr id="9" name="Rounded Rectangle 8"/>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0" name="Rounded Rectangle 9"/>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9286011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ee tekstvakken paars">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720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5094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5" name="Footer Placeholder 4"/>
          <p:cNvSpPr>
            <a:spLocks noGrp="1"/>
          </p:cNvSpPr>
          <p:nvPr>
            <p:ph type="ftr" sz="quarter" idx="11"/>
          </p:nvPr>
        </p:nvSpPr>
        <p:spPr/>
        <p:txBody>
          <a:bodyPr/>
          <a:lstStyle/>
          <a:p>
            <a:pPr algn="l"/>
            <a:r>
              <a:rPr lang="nl-NL" smtClean="0"/>
              <a:t>Type hier de titel van de presentatie</a:t>
            </a:r>
            <a:endParaRPr lang="nl-NL"/>
          </a:p>
        </p:txBody>
      </p:sp>
      <p:sp>
        <p:nvSpPr>
          <p:cNvPr id="9" name="Slide Number Placeholder 8"/>
          <p:cNvSpPr>
            <a:spLocks noGrp="1"/>
          </p:cNvSpPr>
          <p:nvPr>
            <p:ph type="sldNum" sz="quarter" idx="12"/>
          </p:nvPr>
        </p:nvSpPr>
        <p:spPr/>
        <p:txBody>
          <a:bodyPr/>
          <a:lstStyle/>
          <a:p>
            <a:fld id="{0E924C9A-6C93-49AE-BFE5-6539B145F2C9}" type="slidenum">
              <a:rPr lang="nl-NL" smtClean="0"/>
              <a:pPr/>
              <a:t>‹nr.›</a:t>
            </a:fld>
            <a:endParaRPr lang="nl-NL"/>
          </a:p>
        </p:txBody>
      </p:sp>
      <p:sp>
        <p:nvSpPr>
          <p:cNvPr id="10" name="Rectangle 9"/>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ounded Rectangle 10"/>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2" name="Rounded Rectangle 11"/>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4347858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ier vakke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237874"/>
            <a:ext cx="8064000" cy="583200"/>
          </a:xfrm>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7200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47952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9" name="Content Placeholder 2"/>
          <p:cNvSpPr>
            <a:spLocks noGrp="1"/>
          </p:cNvSpPr>
          <p:nvPr>
            <p:ph idx="11"/>
          </p:nvPr>
        </p:nvSpPr>
        <p:spPr>
          <a:xfrm>
            <a:off x="7200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10" name="Content Placeholder 2"/>
          <p:cNvSpPr>
            <a:spLocks noGrp="1"/>
          </p:cNvSpPr>
          <p:nvPr>
            <p:ph idx="12"/>
          </p:nvPr>
        </p:nvSpPr>
        <p:spPr>
          <a:xfrm>
            <a:off x="47952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1" name="Rounded Rectangle 10"/>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2" name="Rounded Rectangle 11"/>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14666169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Vier vakken paars">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720000" y="1237874"/>
            <a:ext cx="8064000" cy="583200"/>
          </a:xfrm>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7200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47952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9" name="Content Placeholder 2"/>
          <p:cNvSpPr>
            <a:spLocks noGrp="1"/>
          </p:cNvSpPr>
          <p:nvPr>
            <p:ph idx="11"/>
          </p:nvPr>
        </p:nvSpPr>
        <p:spPr>
          <a:xfrm>
            <a:off x="7200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10" name="Content Placeholder 2"/>
          <p:cNvSpPr>
            <a:spLocks noGrp="1"/>
          </p:cNvSpPr>
          <p:nvPr>
            <p:ph idx="12"/>
          </p:nvPr>
        </p:nvSpPr>
        <p:spPr>
          <a:xfrm>
            <a:off x="47952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2" name="Rectangle 11"/>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ounded Rectangle 12"/>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4" name="Rounded Rectangle 13"/>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302407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inddia">
    <p:spTree>
      <p:nvGrpSpPr>
        <p:cNvPr id="1" name=""/>
        <p:cNvGrpSpPr/>
        <p:nvPr/>
      </p:nvGrpSpPr>
      <p:grpSpPr>
        <a:xfrm>
          <a:off x="0" y="0"/>
          <a:ext cx="0" cy="0"/>
          <a:chOff x="0" y="0"/>
          <a:chExt cx="0" cy="0"/>
        </a:xfrm>
      </p:grpSpPr>
      <p:sp>
        <p:nvSpPr>
          <p:cNvPr id="6" name="Rectangle 5"/>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000" y="1520778"/>
            <a:ext cx="7740000" cy="583200"/>
          </a:xfrm>
        </p:spPr>
        <p:txBody>
          <a:bodyPr/>
          <a:lstStyle>
            <a:lvl1pPr>
              <a:defRPr>
                <a:solidFill>
                  <a:schemeClr val="bg1"/>
                </a:solidFill>
              </a:defRPr>
            </a:lvl1pPr>
          </a:lstStyle>
          <a:p>
            <a:r>
              <a:rPr lang="nl-NL" smtClean="0"/>
              <a:t>Klik om de stijl te bewerken</a:t>
            </a:r>
            <a:endParaRPr lang="de-DE"/>
          </a:p>
        </p:txBody>
      </p:sp>
      <p:sp>
        <p:nvSpPr>
          <p:cNvPr id="5" name="Text Placeholder 4"/>
          <p:cNvSpPr>
            <a:spLocks noGrp="1"/>
          </p:cNvSpPr>
          <p:nvPr>
            <p:ph type="body" sz="quarter" idx="11"/>
          </p:nvPr>
        </p:nvSpPr>
        <p:spPr>
          <a:xfrm>
            <a:off x="1044000" y="2409262"/>
            <a:ext cx="7740000" cy="1523794"/>
          </a:xfrm>
        </p:spPr>
        <p:txBody>
          <a:bodyPr/>
          <a:lstStyle>
            <a:lvl1pPr>
              <a:lnSpc>
                <a:spcPct val="100000"/>
              </a:lnSpc>
              <a:spcAft>
                <a:spcPts val="0"/>
              </a:spcAft>
              <a:defRPr sz="1800" b="1" baseline="0">
                <a:solidFill>
                  <a:schemeClr val="bg1"/>
                </a:solidFill>
              </a:defRPr>
            </a:lvl1pPr>
            <a:lvl2pPr marL="0" indent="0">
              <a:lnSpc>
                <a:spcPct val="100000"/>
              </a:lnSpc>
              <a:spcBef>
                <a:spcPts val="0"/>
              </a:spcBef>
              <a:spcAft>
                <a:spcPts val="0"/>
              </a:spcAft>
              <a:buNone/>
              <a:defRPr sz="1800" spc="30" baseline="0">
                <a:solidFill>
                  <a:schemeClr val="bg1"/>
                </a:solidFill>
              </a:defRPr>
            </a:lvl2pPr>
            <a:lvl3pPr marL="0" indent="0">
              <a:lnSpc>
                <a:spcPct val="100000"/>
              </a:lnSpc>
              <a:spcBef>
                <a:spcPts val="0"/>
              </a:spcBef>
              <a:spcAft>
                <a:spcPts val="0"/>
              </a:spcAft>
              <a:buNone/>
              <a:defRPr sz="1800" spc="30" baseline="0">
                <a:solidFill>
                  <a:schemeClr val="bg1"/>
                </a:solidFill>
              </a:defRPr>
            </a:lvl3pPr>
            <a:lvl4pPr marL="0" indent="0">
              <a:lnSpc>
                <a:spcPct val="100000"/>
              </a:lnSpc>
              <a:spcBef>
                <a:spcPts val="0"/>
              </a:spcBef>
              <a:spcAft>
                <a:spcPts val="0"/>
              </a:spcAft>
              <a:buNone/>
              <a:defRPr sz="1800" spc="30" baseline="0">
                <a:solidFill>
                  <a:schemeClr val="bg1"/>
                </a:solidFill>
              </a:defRPr>
            </a:lvl4pPr>
            <a:lvl5pPr marL="0" indent="0">
              <a:lnSpc>
                <a:spcPct val="100000"/>
              </a:lnSpc>
              <a:spcBef>
                <a:spcPts val="0"/>
              </a:spcBef>
              <a:spcAft>
                <a:spcPts val="0"/>
              </a:spcAft>
              <a:buNone/>
              <a:defRPr sz="1800" spc="30" baseline="0">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9" name="Text Placeholder 3"/>
          <p:cNvSpPr>
            <a:spLocks noGrp="1"/>
          </p:cNvSpPr>
          <p:nvPr>
            <p:ph type="body" sz="half" idx="2" hasCustomPrompt="1"/>
          </p:nvPr>
        </p:nvSpPr>
        <p:spPr>
          <a:xfrm>
            <a:off x="1044000" y="4500000"/>
            <a:ext cx="7740000" cy="720000"/>
          </a:xfrm>
        </p:spPr>
        <p:txBody>
          <a:bodyPr anchor="ctr"/>
          <a:lstStyle>
            <a:lvl1pPr marL="0" indent="0" algn="l">
              <a:lnSpc>
                <a:spcPct val="100000"/>
              </a:lnSpc>
              <a:buNone/>
              <a:defRPr sz="2000" b="0" spc="1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smtClean="0"/>
              <a:t>kennisnet.nl</a:t>
            </a:r>
          </a:p>
        </p:txBody>
      </p:sp>
      <p:sp>
        <p:nvSpPr>
          <p:cNvPr id="10" name="Rectangle 9"/>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userDrawn="1"/>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509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28650" y="6356355"/>
            <a:ext cx="2057400" cy="365125"/>
          </a:xfrm>
          <a:prstGeom prst="rect">
            <a:avLst/>
          </a:prstGeom>
        </p:spPr>
        <p:txBody>
          <a:bodyPr/>
          <a:lstStyle/>
          <a:p>
            <a:fld id="{BAE3DAF5-5216-DB42-80C5-7C166F372331}" type="datetimeFigureOut">
              <a:rPr lang="nl-NL" smtClean="0">
                <a:solidFill>
                  <a:prstClr val="black">
                    <a:tint val="75000"/>
                  </a:prstClr>
                </a:solidFill>
              </a:rPr>
              <a:pPr/>
              <a:t>13-04-16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2FC26C62-39F9-464B-ABBB-1CB2B2B1648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364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Titelstijl van model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628650" y="6356355"/>
            <a:ext cx="2057400" cy="365125"/>
          </a:xfrm>
          <a:prstGeom prst="rect">
            <a:avLst/>
          </a:prstGeom>
        </p:spPr>
        <p:txBody>
          <a:bodyPr/>
          <a:lstStyle/>
          <a:p>
            <a:fld id="{BAE3DAF5-5216-DB42-80C5-7C166F372331}" type="datetimeFigureOut">
              <a:rPr lang="nl-NL" smtClean="0">
                <a:solidFill>
                  <a:prstClr val="black">
                    <a:tint val="75000"/>
                  </a:prstClr>
                </a:solidFill>
              </a:rPr>
              <a:pPr/>
              <a:t>13-04-16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FC26C62-39F9-464B-ABBB-1CB2B2B1648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0137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P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902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V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0"/>
            <a:ext cx="9144000" cy="4536350"/>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0"/>
            <a:ext cx="9144000" cy="4536350"/>
          </a:xfrm>
          <a:prstGeom prst="rect">
            <a:avLst/>
          </a:prstGeom>
        </p:spPr>
      </p:pic>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890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MB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0"/>
            <a:ext cx="9144000" cy="4536350"/>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0"/>
            <a:ext cx="9144000" cy="4536350"/>
          </a:xfrm>
          <a:prstGeom prst="rect">
            <a:avLst/>
          </a:prstGeom>
        </p:spPr>
      </p:pic>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1134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2 Algemee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424400"/>
            <a:ext cx="8280000" cy="444760"/>
          </a:xfrm>
        </p:spPr>
        <p:txBody>
          <a:bodyPr/>
          <a:lstStyle>
            <a:lvl1pPr>
              <a:defRPr sz="320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396000" y="5013208"/>
            <a:ext cx="8280000" cy="288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3" name="Rectangle 12"/>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0539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 2 P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1"/>
            <a:ext cx="9143999" cy="4536351"/>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424400"/>
            <a:ext cx="8280000" cy="444760"/>
          </a:xfrm>
        </p:spPr>
        <p:txBody>
          <a:bodyPr/>
          <a:lstStyle>
            <a:lvl1pPr>
              <a:defRPr sz="320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396000" y="5013208"/>
            <a:ext cx="8280000" cy="288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1"/>
            <a:ext cx="9143999" cy="4536351"/>
          </a:xfrm>
          <a:prstGeom prst="rect">
            <a:avLst/>
          </a:prstGeom>
        </p:spPr>
      </p:pic>
      <p:sp>
        <p:nvSpPr>
          <p:cNvPr id="13" name="Rectangle 12"/>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310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2 V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1"/>
            <a:ext cx="9143999" cy="4536350"/>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424400"/>
            <a:ext cx="8280000" cy="444760"/>
          </a:xfrm>
        </p:spPr>
        <p:txBody>
          <a:bodyPr/>
          <a:lstStyle>
            <a:lvl1pPr>
              <a:defRPr sz="320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396000" y="5013208"/>
            <a:ext cx="8280000" cy="288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1"/>
            <a:ext cx="9143999" cy="4536350"/>
          </a:xfrm>
          <a:prstGeom prst="rect">
            <a:avLst/>
          </a:prstGeom>
        </p:spPr>
      </p:pic>
      <p:sp>
        <p:nvSpPr>
          <p:cNvPr id="13" name="Rectangle 12"/>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0534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2 MB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80001"/>
            <a:ext cx="9143997" cy="4536350"/>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424400"/>
            <a:ext cx="8280000" cy="444760"/>
          </a:xfrm>
        </p:spPr>
        <p:txBody>
          <a:bodyPr/>
          <a:lstStyle>
            <a:lvl1pPr>
              <a:defRPr sz="320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396000" y="5013208"/>
            <a:ext cx="8280000" cy="288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80001"/>
            <a:ext cx="9143997" cy="4536350"/>
          </a:xfrm>
          <a:prstGeom prst="rect">
            <a:avLst/>
          </a:prstGeom>
        </p:spPr>
      </p:pic>
      <p:sp>
        <p:nvSpPr>
          <p:cNvPr id="13" name="Rectangle 12"/>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4335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 3">
    <p:spTree>
      <p:nvGrpSpPr>
        <p:cNvPr id="1" name=""/>
        <p:cNvGrpSpPr/>
        <p:nvPr/>
      </p:nvGrpSpPr>
      <p:grpSpPr>
        <a:xfrm>
          <a:off x="0" y="0"/>
          <a:ext cx="0" cy="0"/>
          <a:chOff x="0" y="0"/>
          <a:chExt cx="0" cy="0"/>
        </a:xfrm>
      </p:grpSpPr>
      <p:sp>
        <p:nvSpPr>
          <p:cNvPr id="12" name="Rectangle 11"/>
          <p:cNvSpPr/>
          <p:nvPr/>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626" y="4319940"/>
            <a:ext cx="7740000" cy="1080120"/>
          </a:xfrm>
        </p:spPr>
        <p:txBody>
          <a:bodyPr anchor="ctr"/>
          <a:lstStyle>
            <a:lvl1pPr>
              <a:defRPr>
                <a:solidFill>
                  <a:schemeClr val="bg1"/>
                </a:solidFill>
              </a:defRPr>
            </a:lvl1pPr>
          </a:lstStyle>
          <a:p>
            <a:r>
              <a:rPr lang="nl-NL" smtClean="0"/>
              <a:t>Klik om de stijl te bewerken</a:t>
            </a:r>
            <a:endParaRPr lang="de-DE"/>
          </a:p>
        </p:txBody>
      </p:sp>
      <p:sp>
        <p:nvSpPr>
          <p:cNvPr id="15" name="Subtitle 2"/>
          <p:cNvSpPr>
            <a:spLocks noGrp="1"/>
          </p:cNvSpPr>
          <p:nvPr>
            <p:ph type="subTitle" idx="1"/>
          </p:nvPr>
        </p:nvSpPr>
        <p:spPr>
          <a:xfrm>
            <a:off x="1044068" y="5661248"/>
            <a:ext cx="7740000" cy="360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6" name="Rectangle 5"/>
          <p:cNvSpPr/>
          <p:nvPr userDrawn="1"/>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869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237874"/>
            <a:ext cx="8064000" cy="583200"/>
          </a:xfrm>
          <a:prstGeom prst="rect">
            <a:avLst/>
          </a:prstGeom>
        </p:spPr>
        <p:txBody>
          <a:bodyPr vert="horz" lIns="0" tIns="0" rIns="0" bIns="0" rtlCol="0" anchor="t" anchorCtr="0">
            <a:noAutofit/>
          </a:bodyPr>
          <a:lstStyle/>
          <a:p>
            <a:r>
              <a:rPr lang="nl-NL" noProof="0" smtClean="0"/>
              <a:t>Klik om de stijl te bewerken</a:t>
            </a:r>
            <a:endParaRPr lang="nl-NL" noProof="0"/>
          </a:p>
        </p:txBody>
      </p:sp>
      <p:sp>
        <p:nvSpPr>
          <p:cNvPr id="3" name="Text Placeholder 2"/>
          <p:cNvSpPr>
            <a:spLocks noGrp="1"/>
          </p:cNvSpPr>
          <p:nvPr>
            <p:ph type="body" idx="1"/>
          </p:nvPr>
        </p:nvSpPr>
        <p:spPr>
          <a:xfrm>
            <a:off x="720000" y="1952469"/>
            <a:ext cx="8064000" cy="4045069"/>
          </a:xfrm>
          <a:prstGeom prst="rect">
            <a:avLst/>
          </a:prstGeom>
        </p:spPr>
        <p:txBody>
          <a:bodyPr vert="horz" lIns="0"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 name="Footer Placeholder 11"/>
          <p:cNvSpPr>
            <a:spLocks noGrp="1"/>
          </p:cNvSpPr>
          <p:nvPr>
            <p:ph type="ftr" sz="quarter" idx="3"/>
          </p:nvPr>
        </p:nvSpPr>
        <p:spPr>
          <a:xfrm>
            <a:off x="720000" y="6304235"/>
            <a:ext cx="6804328" cy="365125"/>
          </a:xfrm>
          <a:prstGeom prst="rect">
            <a:avLst/>
          </a:prstGeom>
        </p:spPr>
        <p:txBody>
          <a:bodyPr vert="horz" lIns="91440" tIns="45720" rIns="91440" bIns="45720" rtlCol="0" anchor="ctr"/>
          <a:lstStyle>
            <a:lvl1pPr algn="ctr">
              <a:defRPr sz="1000">
                <a:solidFill>
                  <a:schemeClr val="accent2"/>
                </a:solidFill>
              </a:defRPr>
            </a:lvl1pPr>
          </a:lstStyle>
          <a:p>
            <a:pPr algn="l"/>
            <a:r>
              <a:rPr lang="nl-NL" smtClean="0"/>
              <a:t>Type hier de titel van de presentatie</a:t>
            </a:r>
            <a:endParaRPr lang="nl-NL"/>
          </a:p>
        </p:txBody>
      </p:sp>
      <p:sp>
        <p:nvSpPr>
          <p:cNvPr id="13" name="Slide Number Placeholder 12"/>
          <p:cNvSpPr>
            <a:spLocks noGrp="1"/>
          </p:cNvSpPr>
          <p:nvPr>
            <p:ph type="sldNum" sz="quarter" idx="4"/>
          </p:nvPr>
        </p:nvSpPr>
        <p:spPr>
          <a:xfrm>
            <a:off x="7693536" y="6304235"/>
            <a:ext cx="1090464" cy="365125"/>
          </a:xfrm>
          <a:prstGeom prst="rect">
            <a:avLst/>
          </a:prstGeom>
        </p:spPr>
        <p:txBody>
          <a:bodyPr vert="horz" lIns="91440" tIns="45720" rIns="91440" bIns="45720" rtlCol="0" anchor="ctr"/>
          <a:lstStyle>
            <a:lvl1pPr algn="r">
              <a:defRPr sz="1000">
                <a:solidFill>
                  <a:schemeClr val="accent2"/>
                </a:solidFill>
              </a:defRPr>
            </a:lvl1pPr>
          </a:lstStyle>
          <a:p>
            <a:fld id="{0E924C9A-6C93-49AE-BFE5-6539B145F2C9}" type="slidenum">
              <a:rPr lang="nl-NL" smtClean="0"/>
              <a:pPr/>
              <a:t>‹nr.›</a:t>
            </a:fld>
            <a:endParaRPr lang="nl-NL"/>
          </a:p>
        </p:txBody>
      </p:sp>
      <p:sp>
        <p:nvSpPr>
          <p:cNvPr id="14" name="Rectangle 13"/>
          <p:cNvSpPr/>
          <p:nvPr/>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1366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spc="0" baseline="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None/>
        <a:defRPr sz="1800" kern="1200" spc="10" baseline="0">
          <a:solidFill>
            <a:schemeClr val="accent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accent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Registratie</a:t>
            </a:r>
            <a:r>
              <a:rPr lang="nl-NL" dirty="0" smtClean="0"/>
              <a:t> ECK standaard </a:t>
            </a:r>
            <a:br>
              <a:rPr lang="nl-NL" dirty="0" smtClean="0"/>
            </a:br>
            <a:r>
              <a:rPr lang="nl-NL" dirty="0" smtClean="0"/>
              <a:t>Distributie &amp; toegang 2.0</a:t>
            </a:r>
            <a:endParaRPr lang="nl-NL" dirty="0"/>
          </a:p>
        </p:txBody>
      </p:sp>
      <p:sp>
        <p:nvSpPr>
          <p:cNvPr id="5" name="Tijdelijke aanduiding voor inhoud 4"/>
          <p:cNvSpPr>
            <a:spLocks noGrp="1"/>
          </p:cNvSpPr>
          <p:nvPr>
            <p:ph type="body" sz="quarter" idx="13"/>
          </p:nvPr>
        </p:nvSpPr>
        <p:spPr/>
        <p:txBody>
          <a:bodyPr/>
          <a:lstStyle/>
          <a:p>
            <a:r>
              <a:rPr lang="nl-NL" dirty="0" smtClean="0"/>
              <a:t>Architectuurraad 14 april 2016</a:t>
            </a:r>
            <a:endParaRPr lang="nl-NL" dirty="0"/>
          </a:p>
        </p:txBody>
      </p:sp>
      <p:pic>
        <p:nvPicPr>
          <p:cNvPr id="7" name="Picture 2" descr="Educatieve contentke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2275840" cy="7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655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hoek 75"/>
          <p:cNvSpPr/>
          <p:nvPr/>
        </p:nvSpPr>
        <p:spPr>
          <a:xfrm>
            <a:off x="2275108" y="4541428"/>
            <a:ext cx="1072756" cy="143867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black"/>
              </a:solidFill>
            </a:endParaRPr>
          </a:p>
        </p:txBody>
      </p:sp>
      <p:sp>
        <p:nvSpPr>
          <p:cNvPr id="66" name="Rechthoek 65"/>
          <p:cNvSpPr/>
          <p:nvPr/>
        </p:nvSpPr>
        <p:spPr>
          <a:xfrm>
            <a:off x="1008419" y="1524993"/>
            <a:ext cx="973005" cy="4455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black"/>
              </a:solidFill>
            </a:endParaRPr>
          </a:p>
        </p:txBody>
      </p:sp>
      <p:sp>
        <p:nvSpPr>
          <p:cNvPr id="63" name="Rechthoek 62"/>
          <p:cNvSpPr/>
          <p:nvPr/>
        </p:nvSpPr>
        <p:spPr>
          <a:xfrm>
            <a:off x="7114572" y="1524993"/>
            <a:ext cx="810090" cy="4455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black"/>
              </a:solidFill>
            </a:endParaRPr>
          </a:p>
        </p:txBody>
      </p:sp>
      <p:sp>
        <p:nvSpPr>
          <p:cNvPr id="103" name="Rechthoek 102"/>
          <p:cNvSpPr/>
          <p:nvPr/>
        </p:nvSpPr>
        <p:spPr>
          <a:xfrm>
            <a:off x="3087246" y="1524990"/>
            <a:ext cx="810090" cy="28003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black"/>
              </a:solidFill>
            </a:endParaRPr>
          </a:p>
        </p:txBody>
      </p:sp>
      <p:sp>
        <p:nvSpPr>
          <p:cNvPr id="8" name="Rechthoek 7"/>
          <p:cNvSpPr/>
          <p:nvPr/>
        </p:nvSpPr>
        <p:spPr>
          <a:xfrm>
            <a:off x="6975115" y="2447654"/>
            <a:ext cx="1171740" cy="338110"/>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Catalog</a:t>
            </a:r>
            <a:endParaRPr lang="nl-NL" sz="1100" dirty="0">
              <a:solidFill>
                <a:prstClr val="white"/>
              </a:solidFill>
            </a:endParaRPr>
          </a:p>
          <a:p>
            <a:pPr algn="ctr"/>
            <a:r>
              <a:rPr lang="nl-NL" sz="1100" dirty="0">
                <a:solidFill>
                  <a:prstClr val="white"/>
                </a:solidFill>
              </a:rPr>
              <a:t>Service</a:t>
            </a:r>
          </a:p>
        </p:txBody>
      </p:sp>
      <p:sp>
        <p:nvSpPr>
          <p:cNvPr id="9" name="Rechthoek 8"/>
          <p:cNvSpPr/>
          <p:nvPr/>
        </p:nvSpPr>
        <p:spPr>
          <a:xfrm>
            <a:off x="6978716" y="2847022"/>
            <a:ext cx="1168139" cy="317014"/>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prstClr val="white"/>
                </a:solidFill>
              </a:rPr>
              <a:t>Order Service</a:t>
            </a:r>
          </a:p>
        </p:txBody>
      </p:sp>
      <p:sp>
        <p:nvSpPr>
          <p:cNvPr id="11" name="Rechthoek 10"/>
          <p:cNvSpPr/>
          <p:nvPr/>
        </p:nvSpPr>
        <p:spPr>
          <a:xfrm>
            <a:off x="6975115" y="3284984"/>
            <a:ext cx="1197284" cy="437467"/>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Specify</a:t>
            </a:r>
            <a:endParaRPr lang="nl-NL" sz="1100" dirty="0">
              <a:solidFill>
                <a:prstClr val="white"/>
              </a:solidFill>
            </a:endParaRPr>
          </a:p>
          <a:p>
            <a:pPr algn="ctr"/>
            <a:r>
              <a:rPr lang="nl-NL" sz="1100" dirty="0">
                <a:solidFill>
                  <a:prstClr val="white"/>
                </a:solidFill>
              </a:rPr>
              <a:t>Service</a:t>
            </a:r>
          </a:p>
        </p:txBody>
      </p:sp>
      <p:sp>
        <p:nvSpPr>
          <p:cNvPr id="13" name="Rechthoek 12"/>
          <p:cNvSpPr/>
          <p:nvPr/>
        </p:nvSpPr>
        <p:spPr>
          <a:xfrm>
            <a:off x="6975112" y="4221088"/>
            <a:ext cx="1197287" cy="384743"/>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prstClr val="white"/>
                </a:solidFill>
              </a:rPr>
              <a:t>License Service</a:t>
            </a:r>
          </a:p>
        </p:txBody>
      </p:sp>
      <p:sp>
        <p:nvSpPr>
          <p:cNvPr id="185" name="Rechthoek 184"/>
          <p:cNvSpPr/>
          <p:nvPr/>
        </p:nvSpPr>
        <p:spPr>
          <a:xfrm>
            <a:off x="6992257" y="4752694"/>
            <a:ext cx="853374" cy="11227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100" dirty="0">
                <a:solidFill>
                  <a:prstClr val="white"/>
                </a:solidFill>
              </a:rPr>
              <a:t>Content</a:t>
            </a:r>
          </a:p>
          <a:p>
            <a:pPr algn="ctr"/>
            <a:r>
              <a:rPr lang="nl-NL" sz="1100" dirty="0">
                <a:solidFill>
                  <a:prstClr val="white"/>
                </a:solidFill>
              </a:rPr>
              <a:t>applicatie</a:t>
            </a:r>
          </a:p>
        </p:txBody>
      </p:sp>
      <p:sp>
        <p:nvSpPr>
          <p:cNvPr id="85" name="Rechthoek 84"/>
          <p:cNvSpPr/>
          <p:nvPr/>
        </p:nvSpPr>
        <p:spPr>
          <a:xfrm>
            <a:off x="1331640" y="4761270"/>
            <a:ext cx="862051" cy="3259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27000" rIns="27000" rtlCol="0" anchor="ctr"/>
          <a:lstStyle/>
          <a:p>
            <a:pPr algn="ctr"/>
            <a:r>
              <a:rPr lang="nl-NL" sz="1100" dirty="0">
                <a:solidFill>
                  <a:prstClr val="white"/>
                </a:solidFill>
              </a:rPr>
              <a:t>Authenticatie dienst</a:t>
            </a:r>
          </a:p>
        </p:txBody>
      </p:sp>
      <p:sp>
        <p:nvSpPr>
          <p:cNvPr id="94" name="Rechthoek 93"/>
          <p:cNvSpPr/>
          <p:nvPr/>
        </p:nvSpPr>
        <p:spPr>
          <a:xfrm>
            <a:off x="1331641" y="5132181"/>
            <a:ext cx="862050" cy="3494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100" dirty="0">
                <a:solidFill>
                  <a:prstClr val="white"/>
                </a:solidFill>
              </a:rPr>
              <a:t>Attributen</a:t>
            </a:r>
          </a:p>
          <a:p>
            <a:pPr algn="ctr"/>
            <a:r>
              <a:rPr lang="nl-NL" sz="1100" dirty="0">
                <a:solidFill>
                  <a:prstClr val="white"/>
                </a:solidFill>
              </a:rPr>
              <a:t>Bron</a:t>
            </a:r>
          </a:p>
        </p:txBody>
      </p:sp>
      <p:sp>
        <p:nvSpPr>
          <p:cNvPr id="106" name="Tekstvak 105"/>
          <p:cNvSpPr txBox="1"/>
          <p:nvPr/>
        </p:nvSpPr>
        <p:spPr>
          <a:xfrm>
            <a:off x="5162522" y="2492765"/>
            <a:ext cx="623890" cy="196208"/>
          </a:xfrm>
          <a:prstGeom prst="rect">
            <a:avLst/>
          </a:prstGeom>
          <a:noFill/>
        </p:spPr>
        <p:txBody>
          <a:bodyPr wrap="none" rtlCol="0">
            <a:spAutoFit/>
          </a:bodyPr>
          <a:lstStyle/>
          <a:p>
            <a:pPr algn="ctr"/>
            <a:r>
              <a:rPr lang="nl-NL" sz="675" dirty="0" err="1">
                <a:solidFill>
                  <a:prstClr val="black"/>
                </a:solidFill>
              </a:rPr>
              <a:t>ReadCatalog</a:t>
            </a:r>
            <a:endParaRPr lang="nl-NL" sz="675" dirty="0">
              <a:solidFill>
                <a:prstClr val="black"/>
              </a:solidFill>
            </a:endParaRPr>
          </a:p>
        </p:txBody>
      </p:sp>
      <p:sp>
        <p:nvSpPr>
          <p:cNvPr id="270" name="Tekstvak 269"/>
          <p:cNvSpPr txBox="1"/>
          <p:nvPr/>
        </p:nvSpPr>
        <p:spPr>
          <a:xfrm>
            <a:off x="1227567" y="1246907"/>
            <a:ext cx="697628" cy="253916"/>
          </a:xfrm>
          <a:prstGeom prst="rect">
            <a:avLst/>
          </a:prstGeom>
          <a:noFill/>
        </p:spPr>
        <p:txBody>
          <a:bodyPr wrap="none" rtlCol="0">
            <a:spAutoFit/>
          </a:bodyPr>
          <a:lstStyle/>
          <a:p>
            <a:pPr algn="ctr"/>
            <a:r>
              <a:rPr lang="nl-NL" sz="1050" b="1" dirty="0">
                <a:solidFill>
                  <a:prstClr val="black"/>
                </a:solidFill>
              </a:rPr>
              <a:t>Instelling</a:t>
            </a:r>
          </a:p>
        </p:txBody>
      </p:sp>
      <p:sp>
        <p:nvSpPr>
          <p:cNvPr id="271" name="Tekstvak 270"/>
          <p:cNvSpPr txBox="1"/>
          <p:nvPr/>
        </p:nvSpPr>
        <p:spPr>
          <a:xfrm>
            <a:off x="3057242" y="1228212"/>
            <a:ext cx="864340" cy="369332"/>
          </a:xfrm>
          <a:prstGeom prst="rect">
            <a:avLst/>
          </a:prstGeom>
          <a:noFill/>
        </p:spPr>
        <p:txBody>
          <a:bodyPr wrap="none" rtlCol="0">
            <a:spAutoFit/>
          </a:bodyPr>
          <a:lstStyle/>
          <a:p>
            <a:pPr algn="ctr"/>
            <a:r>
              <a:rPr lang="nl-NL" sz="1050" b="1" dirty="0">
                <a:solidFill>
                  <a:prstClr val="black"/>
                </a:solidFill>
              </a:rPr>
              <a:t>Distributeur</a:t>
            </a:r>
          </a:p>
          <a:p>
            <a:pPr algn="ctr"/>
            <a:r>
              <a:rPr lang="nl-NL" sz="750" b="1" dirty="0">
                <a:solidFill>
                  <a:prstClr val="black"/>
                </a:solidFill>
              </a:rPr>
              <a:t>(Bestellen)</a:t>
            </a:r>
          </a:p>
        </p:txBody>
      </p:sp>
      <p:sp>
        <p:nvSpPr>
          <p:cNvPr id="272" name="Tekstvak 271"/>
          <p:cNvSpPr txBox="1"/>
          <p:nvPr/>
        </p:nvSpPr>
        <p:spPr>
          <a:xfrm>
            <a:off x="7181667" y="1223090"/>
            <a:ext cx="663964" cy="253916"/>
          </a:xfrm>
          <a:prstGeom prst="rect">
            <a:avLst/>
          </a:prstGeom>
          <a:noFill/>
        </p:spPr>
        <p:txBody>
          <a:bodyPr wrap="none" rtlCol="0">
            <a:spAutoFit/>
          </a:bodyPr>
          <a:lstStyle/>
          <a:p>
            <a:pPr algn="ctr"/>
            <a:r>
              <a:rPr lang="nl-NL" sz="1050" b="1" dirty="0">
                <a:solidFill>
                  <a:prstClr val="black"/>
                </a:solidFill>
              </a:rPr>
              <a:t>Uitgever</a:t>
            </a:r>
          </a:p>
        </p:txBody>
      </p:sp>
      <p:sp>
        <p:nvSpPr>
          <p:cNvPr id="73" name="Rechthoek 72"/>
          <p:cNvSpPr/>
          <p:nvPr/>
        </p:nvSpPr>
        <p:spPr>
          <a:xfrm>
            <a:off x="2411759" y="4761268"/>
            <a:ext cx="925309" cy="3168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27000" rIns="27000" rtlCol="0" anchor="ctr"/>
          <a:lstStyle/>
          <a:p>
            <a:pPr algn="ctr"/>
            <a:r>
              <a:rPr lang="nl-NL" sz="1100" dirty="0">
                <a:solidFill>
                  <a:prstClr val="white"/>
                </a:solidFill>
              </a:rPr>
              <a:t>Federatie</a:t>
            </a:r>
          </a:p>
        </p:txBody>
      </p:sp>
      <p:sp>
        <p:nvSpPr>
          <p:cNvPr id="75" name="Rechthoek 74"/>
          <p:cNvSpPr/>
          <p:nvPr/>
        </p:nvSpPr>
        <p:spPr>
          <a:xfrm>
            <a:off x="2411760" y="5133612"/>
            <a:ext cx="936104" cy="34047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100" dirty="0">
                <a:solidFill>
                  <a:prstClr val="white"/>
                </a:solidFill>
              </a:rPr>
              <a:t>Attributen dienst</a:t>
            </a:r>
          </a:p>
        </p:txBody>
      </p:sp>
      <p:cxnSp>
        <p:nvCxnSpPr>
          <p:cNvPr id="3" name="Rechte verbindingslijn met pijl 2"/>
          <p:cNvCxnSpPr/>
          <p:nvPr/>
        </p:nvCxnSpPr>
        <p:spPr>
          <a:xfrm>
            <a:off x="3897339" y="3647495"/>
            <a:ext cx="30777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kstvak 82"/>
          <p:cNvSpPr txBox="1"/>
          <p:nvPr/>
        </p:nvSpPr>
        <p:spPr>
          <a:xfrm>
            <a:off x="3888765" y="2012497"/>
            <a:ext cx="1170513" cy="196208"/>
          </a:xfrm>
          <a:prstGeom prst="rect">
            <a:avLst/>
          </a:prstGeom>
          <a:noFill/>
        </p:spPr>
        <p:txBody>
          <a:bodyPr wrap="none" rtlCol="0">
            <a:spAutoFit/>
          </a:bodyPr>
          <a:lstStyle/>
          <a:p>
            <a:r>
              <a:rPr lang="nl-NL" sz="675" dirty="0" err="1">
                <a:solidFill>
                  <a:prstClr val="black"/>
                </a:solidFill>
              </a:rPr>
              <a:t>ReadEducationalContentList</a:t>
            </a:r>
            <a:endParaRPr lang="nl-NL" sz="675" dirty="0">
              <a:solidFill>
                <a:prstClr val="black"/>
              </a:solidFill>
            </a:endParaRPr>
          </a:p>
        </p:txBody>
      </p:sp>
      <p:cxnSp>
        <p:nvCxnSpPr>
          <p:cNvPr id="14" name="Gebogen verbindingslijn 13"/>
          <p:cNvCxnSpPr>
            <a:stCxn id="75" idx="3"/>
          </p:cNvCxnSpPr>
          <p:nvPr/>
        </p:nvCxnSpPr>
        <p:spPr>
          <a:xfrm flipV="1">
            <a:off x="3347864" y="4319605"/>
            <a:ext cx="390388" cy="984246"/>
          </a:xfrm>
          <a:prstGeom prst="bent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5" name="Rechte verbindingslijn met pijl 94"/>
          <p:cNvCxnSpPr>
            <a:stCxn id="94" idx="3"/>
            <a:endCxn id="75" idx="1"/>
          </p:cNvCxnSpPr>
          <p:nvPr/>
        </p:nvCxnSpPr>
        <p:spPr>
          <a:xfrm flipV="1">
            <a:off x="2193691" y="5303851"/>
            <a:ext cx="218069" cy="303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Gebogen verbindingslijn 98"/>
          <p:cNvCxnSpPr>
            <a:stCxn id="73" idx="3"/>
          </p:cNvCxnSpPr>
          <p:nvPr/>
        </p:nvCxnSpPr>
        <p:spPr>
          <a:xfrm flipV="1">
            <a:off x="3337068" y="4319612"/>
            <a:ext cx="107167" cy="60008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Rechte verbindingslijn met pijl 108"/>
          <p:cNvCxnSpPr>
            <a:stCxn id="85" idx="3"/>
            <a:endCxn id="73" idx="1"/>
          </p:cNvCxnSpPr>
          <p:nvPr/>
        </p:nvCxnSpPr>
        <p:spPr>
          <a:xfrm flipV="1">
            <a:off x="2193691" y="4919700"/>
            <a:ext cx="218068" cy="4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kstvak 110"/>
          <p:cNvSpPr txBox="1"/>
          <p:nvPr/>
        </p:nvSpPr>
        <p:spPr>
          <a:xfrm>
            <a:off x="2231268" y="4529891"/>
            <a:ext cx="949299" cy="253916"/>
          </a:xfrm>
          <a:prstGeom prst="rect">
            <a:avLst/>
          </a:prstGeom>
          <a:noFill/>
        </p:spPr>
        <p:txBody>
          <a:bodyPr wrap="none" rtlCol="0" anchor="ctr">
            <a:spAutoFit/>
          </a:bodyPr>
          <a:lstStyle/>
          <a:p>
            <a:pPr algn="ctr"/>
            <a:r>
              <a:rPr lang="nl-NL" sz="1050" b="1" dirty="0">
                <a:solidFill>
                  <a:prstClr val="black"/>
                </a:solidFill>
              </a:rPr>
              <a:t>Centrale infra</a:t>
            </a:r>
          </a:p>
        </p:txBody>
      </p:sp>
      <p:sp>
        <p:nvSpPr>
          <p:cNvPr id="151" name="Tekstvak 150"/>
          <p:cNvSpPr txBox="1"/>
          <p:nvPr/>
        </p:nvSpPr>
        <p:spPr>
          <a:xfrm>
            <a:off x="1960543" y="4189678"/>
            <a:ext cx="1066319" cy="300082"/>
          </a:xfrm>
          <a:prstGeom prst="rect">
            <a:avLst/>
          </a:prstGeom>
          <a:noFill/>
        </p:spPr>
        <p:txBody>
          <a:bodyPr wrap="none" rtlCol="0">
            <a:spAutoFit/>
          </a:bodyPr>
          <a:lstStyle/>
          <a:p>
            <a:pPr algn="ctr"/>
            <a:r>
              <a:rPr lang="nl-NL" sz="675" dirty="0" err="1">
                <a:solidFill>
                  <a:prstClr val="black"/>
                </a:solidFill>
              </a:rPr>
              <a:t>ReadUserLicense</a:t>
            </a:r>
            <a:r>
              <a:rPr lang="nl-NL" sz="675" dirty="0">
                <a:solidFill>
                  <a:prstClr val="black"/>
                </a:solidFill>
              </a:rPr>
              <a:t> </a:t>
            </a:r>
          </a:p>
          <a:p>
            <a:pPr algn="ctr"/>
            <a:r>
              <a:rPr lang="nl-NL" sz="675" dirty="0" err="1">
                <a:solidFill>
                  <a:prstClr val="black"/>
                </a:solidFill>
              </a:rPr>
              <a:t>ReadOrganisationLicense</a:t>
            </a:r>
            <a:endParaRPr lang="nl-NL" sz="675" dirty="0">
              <a:solidFill>
                <a:prstClr val="black"/>
              </a:solidFill>
            </a:endParaRPr>
          </a:p>
        </p:txBody>
      </p:sp>
      <p:cxnSp>
        <p:nvCxnSpPr>
          <p:cNvPr id="155" name="Rechte verbindingslijn met pijl 154"/>
          <p:cNvCxnSpPr>
            <a:stCxn id="73" idx="3"/>
          </p:cNvCxnSpPr>
          <p:nvPr/>
        </p:nvCxnSpPr>
        <p:spPr>
          <a:xfrm>
            <a:off x="3337068" y="4919700"/>
            <a:ext cx="3722049" cy="45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6" name="Tekstvak 175"/>
          <p:cNvSpPr txBox="1"/>
          <p:nvPr/>
        </p:nvSpPr>
        <p:spPr>
          <a:xfrm>
            <a:off x="4883983" y="3178288"/>
            <a:ext cx="1106393" cy="507831"/>
          </a:xfrm>
          <a:prstGeom prst="rect">
            <a:avLst/>
          </a:prstGeom>
          <a:noFill/>
        </p:spPr>
        <p:txBody>
          <a:bodyPr wrap="none" rtlCol="0">
            <a:spAutoFit/>
          </a:bodyPr>
          <a:lstStyle/>
          <a:p>
            <a:pPr algn="ctr"/>
            <a:r>
              <a:rPr lang="nl-NL" sz="675" dirty="0" err="1">
                <a:solidFill>
                  <a:prstClr val="black"/>
                </a:solidFill>
              </a:rPr>
              <a:t>SpecifyOrganisationCredit</a:t>
            </a:r>
            <a:endParaRPr lang="nl-NL" sz="675" dirty="0">
              <a:solidFill>
                <a:prstClr val="black"/>
              </a:solidFill>
            </a:endParaRPr>
          </a:p>
          <a:p>
            <a:pPr algn="ctr"/>
            <a:r>
              <a:rPr lang="nl-NL" sz="675" dirty="0" err="1">
                <a:solidFill>
                  <a:prstClr val="black"/>
                </a:solidFill>
              </a:rPr>
              <a:t>SpecifyUserCredit</a:t>
            </a:r>
            <a:endParaRPr lang="nl-NL" sz="675" dirty="0">
              <a:solidFill>
                <a:prstClr val="black"/>
              </a:solidFill>
            </a:endParaRPr>
          </a:p>
          <a:p>
            <a:pPr algn="ctr"/>
            <a:r>
              <a:rPr lang="nl-NL" sz="675" dirty="0" err="1">
                <a:solidFill>
                  <a:prstClr val="black"/>
                </a:solidFill>
              </a:rPr>
              <a:t>CorrectOrganisationCredit</a:t>
            </a:r>
            <a:endParaRPr lang="nl-NL" sz="675" dirty="0">
              <a:solidFill>
                <a:prstClr val="black"/>
              </a:solidFill>
            </a:endParaRPr>
          </a:p>
          <a:p>
            <a:pPr algn="ctr"/>
            <a:r>
              <a:rPr lang="nl-NL" sz="675" dirty="0" err="1">
                <a:solidFill>
                  <a:prstClr val="black"/>
                </a:solidFill>
              </a:rPr>
              <a:t>CorrectUserCredit</a:t>
            </a:r>
            <a:endParaRPr lang="nl-NL" sz="675" b="1" dirty="0">
              <a:solidFill>
                <a:prstClr val="black"/>
              </a:solidFill>
            </a:endParaRPr>
          </a:p>
        </p:txBody>
      </p:sp>
      <p:cxnSp>
        <p:nvCxnSpPr>
          <p:cNvPr id="188" name="Rechte verbindingslijn met pijl 187"/>
          <p:cNvCxnSpPr>
            <a:stCxn id="75" idx="3"/>
            <a:endCxn id="185" idx="1"/>
          </p:cNvCxnSpPr>
          <p:nvPr/>
        </p:nvCxnSpPr>
        <p:spPr>
          <a:xfrm>
            <a:off x="3347864" y="5303851"/>
            <a:ext cx="3644393" cy="1019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8" name="Tekstvak 197"/>
          <p:cNvSpPr txBox="1"/>
          <p:nvPr/>
        </p:nvSpPr>
        <p:spPr>
          <a:xfrm>
            <a:off x="5125175" y="2742900"/>
            <a:ext cx="720070" cy="403957"/>
          </a:xfrm>
          <a:prstGeom prst="rect">
            <a:avLst/>
          </a:prstGeom>
          <a:noFill/>
        </p:spPr>
        <p:txBody>
          <a:bodyPr wrap="none" rtlCol="0">
            <a:spAutoFit/>
          </a:bodyPr>
          <a:lstStyle/>
          <a:p>
            <a:pPr algn="ctr"/>
            <a:r>
              <a:rPr lang="nl-NL" sz="675" dirty="0" err="1">
                <a:solidFill>
                  <a:prstClr val="black"/>
                </a:solidFill>
              </a:rPr>
              <a:t>GetStockStatus</a:t>
            </a:r>
            <a:endParaRPr lang="nl-NL" sz="675" dirty="0">
              <a:solidFill>
                <a:prstClr val="black"/>
              </a:solidFill>
            </a:endParaRPr>
          </a:p>
          <a:p>
            <a:pPr algn="ctr"/>
            <a:endParaRPr lang="nl-NL" sz="675" dirty="0">
              <a:solidFill>
                <a:prstClr val="black"/>
              </a:solidFill>
            </a:endParaRPr>
          </a:p>
          <a:p>
            <a:pPr algn="ctr"/>
            <a:r>
              <a:rPr lang="nl-NL" sz="675" dirty="0" err="1">
                <a:solidFill>
                  <a:prstClr val="black"/>
                </a:solidFill>
              </a:rPr>
              <a:t>PlaceOrder</a:t>
            </a:r>
            <a:endParaRPr lang="nl-NL" sz="675" dirty="0">
              <a:solidFill>
                <a:prstClr val="black"/>
              </a:solidFill>
            </a:endParaRPr>
          </a:p>
        </p:txBody>
      </p:sp>
      <p:cxnSp>
        <p:nvCxnSpPr>
          <p:cNvPr id="230" name="Rechte verbindingslijn met pijl 229"/>
          <p:cNvCxnSpPr>
            <a:endCxn id="77" idx="2"/>
          </p:cNvCxnSpPr>
          <p:nvPr/>
        </p:nvCxnSpPr>
        <p:spPr>
          <a:xfrm flipH="1">
            <a:off x="1297525" y="4463855"/>
            <a:ext cx="5672618" cy="581"/>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7" name="Tekstvak 76"/>
          <p:cNvSpPr txBox="1"/>
          <p:nvPr/>
        </p:nvSpPr>
        <p:spPr>
          <a:xfrm rot="16200000">
            <a:off x="461077" y="4337478"/>
            <a:ext cx="1418979" cy="253916"/>
          </a:xfrm>
          <a:prstGeom prst="rect">
            <a:avLst/>
          </a:prstGeom>
          <a:noFill/>
        </p:spPr>
        <p:txBody>
          <a:bodyPr wrap="none" rtlCol="0">
            <a:spAutoFit/>
          </a:bodyPr>
          <a:lstStyle/>
          <a:p>
            <a:pPr algn="ctr"/>
            <a:r>
              <a:rPr lang="nl-NL" sz="1050" b="1" dirty="0">
                <a:solidFill>
                  <a:prstClr val="black"/>
                </a:solidFill>
              </a:rPr>
              <a:t>ELO / Toegangspagina</a:t>
            </a:r>
          </a:p>
        </p:txBody>
      </p:sp>
      <p:sp>
        <p:nvSpPr>
          <p:cNvPr id="84" name="Tekstvak 83"/>
          <p:cNvSpPr txBox="1"/>
          <p:nvPr/>
        </p:nvSpPr>
        <p:spPr>
          <a:xfrm rot="16200000">
            <a:off x="976442" y="5176893"/>
            <a:ext cx="388248" cy="253916"/>
          </a:xfrm>
          <a:prstGeom prst="rect">
            <a:avLst/>
          </a:prstGeom>
          <a:noFill/>
        </p:spPr>
        <p:txBody>
          <a:bodyPr wrap="none" rtlCol="0">
            <a:spAutoFit/>
          </a:bodyPr>
          <a:lstStyle/>
          <a:p>
            <a:pPr algn="ctr"/>
            <a:r>
              <a:rPr lang="nl-NL" sz="1050" b="1" dirty="0">
                <a:solidFill>
                  <a:prstClr val="black"/>
                </a:solidFill>
              </a:rPr>
              <a:t>LAS</a:t>
            </a:r>
          </a:p>
        </p:txBody>
      </p:sp>
      <p:cxnSp>
        <p:nvCxnSpPr>
          <p:cNvPr id="6" name="Rechte verbindingslijn 5"/>
          <p:cNvCxnSpPr/>
          <p:nvPr/>
        </p:nvCxnSpPr>
        <p:spPr>
          <a:xfrm>
            <a:off x="1259632" y="3864867"/>
            <a:ext cx="1" cy="121326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flipH="1">
            <a:off x="1259632" y="5104945"/>
            <a:ext cx="1" cy="37664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kstvak 91"/>
          <p:cNvSpPr txBox="1"/>
          <p:nvPr/>
        </p:nvSpPr>
        <p:spPr>
          <a:xfrm>
            <a:off x="1467943" y="338213"/>
            <a:ext cx="3912289" cy="461665"/>
          </a:xfrm>
          <a:prstGeom prst="rect">
            <a:avLst/>
          </a:prstGeom>
          <a:noFill/>
        </p:spPr>
        <p:txBody>
          <a:bodyPr wrap="none" rtlCol="0">
            <a:spAutoFit/>
          </a:bodyPr>
          <a:lstStyle/>
          <a:p>
            <a:pPr algn="r"/>
            <a:r>
              <a:rPr lang="nl-NL" sz="2400" b="1" i="1" dirty="0">
                <a:solidFill>
                  <a:srgbClr val="58447C"/>
                </a:solidFill>
                <a:latin typeface="Arial Black" pitchFamily="34" charset="0"/>
              </a:rPr>
              <a:t>Voorbeeldconfiguratie</a:t>
            </a:r>
          </a:p>
        </p:txBody>
      </p:sp>
      <p:sp>
        <p:nvSpPr>
          <p:cNvPr id="89" name="Rechthoek 88"/>
          <p:cNvSpPr/>
          <p:nvPr/>
        </p:nvSpPr>
        <p:spPr>
          <a:xfrm>
            <a:off x="2411760" y="5539765"/>
            <a:ext cx="936104" cy="3901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100" dirty="0">
                <a:solidFill>
                  <a:prstClr val="white"/>
                </a:solidFill>
              </a:rPr>
              <a:t>Nummer voorziening</a:t>
            </a:r>
          </a:p>
        </p:txBody>
      </p:sp>
      <p:cxnSp>
        <p:nvCxnSpPr>
          <p:cNvPr id="90" name="Rechte verbindingslijn met pijl 89"/>
          <p:cNvCxnSpPr/>
          <p:nvPr/>
        </p:nvCxnSpPr>
        <p:spPr>
          <a:xfrm flipH="1" flipV="1">
            <a:off x="3939661" y="4268393"/>
            <a:ext cx="3006799" cy="5121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6" name="Rechthoek 95"/>
          <p:cNvSpPr/>
          <p:nvPr/>
        </p:nvSpPr>
        <p:spPr>
          <a:xfrm>
            <a:off x="3180567" y="2142026"/>
            <a:ext cx="767895" cy="62505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27000" rIns="27000" rtlCol="0" anchor="ctr"/>
          <a:lstStyle/>
          <a:p>
            <a:pPr algn="ctr"/>
            <a:r>
              <a:rPr lang="nl-NL" sz="1100" dirty="0">
                <a:solidFill>
                  <a:prstClr val="white"/>
                </a:solidFill>
              </a:rPr>
              <a:t>Bestel </a:t>
            </a:r>
          </a:p>
          <a:p>
            <a:pPr algn="ctr"/>
            <a:r>
              <a:rPr lang="nl-NL" sz="1100" dirty="0">
                <a:solidFill>
                  <a:prstClr val="white"/>
                </a:solidFill>
              </a:rPr>
              <a:t>omgeving</a:t>
            </a:r>
          </a:p>
        </p:txBody>
      </p:sp>
      <p:sp>
        <p:nvSpPr>
          <p:cNvPr id="97" name="Rechthoek 96"/>
          <p:cNvSpPr/>
          <p:nvPr/>
        </p:nvSpPr>
        <p:spPr>
          <a:xfrm>
            <a:off x="4939955" y="1524995"/>
            <a:ext cx="1255995" cy="967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black"/>
              </a:solidFill>
            </a:endParaRPr>
          </a:p>
        </p:txBody>
      </p:sp>
      <p:sp>
        <p:nvSpPr>
          <p:cNvPr id="74" name="Rechthoek 73"/>
          <p:cNvSpPr/>
          <p:nvPr/>
        </p:nvSpPr>
        <p:spPr>
          <a:xfrm>
            <a:off x="4922236" y="2015808"/>
            <a:ext cx="973976" cy="467074"/>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nl-NL" sz="1100" dirty="0" err="1">
                <a:solidFill>
                  <a:prstClr val="white"/>
                </a:solidFill>
              </a:rPr>
              <a:t>Educational</a:t>
            </a:r>
            <a:r>
              <a:rPr lang="nl-NL" sz="1100" dirty="0">
                <a:solidFill>
                  <a:prstClr val="white"/>
                </a:solidFill>
              </a:rPr>
              <a:t> </a:t>
            </a:r>
            <a:r>
              <a:rPr lang="nl-NL" sz="1100" dirty="0" err="1">
                <a:solidFill>
                  <a:prstClr val="white"/>
                </a:solidFill>
              </a:rPr>
              <a:t>ContentList</a:t>
            </a:r>
            <a:endParaRPr lang="nl-NL" sz="1100" dirty="0">
              <a:solidFill>
                <a:prstClr val="white"/>
              </a:solidFill>
            </a:endParaRPr>
          </a:p>
          <a:p>
            <a:pPr algn="ctr"/>
            <a:r>
              <a:rPr lang="nl-NL" sz="1100" dirty="0">
                <a:solidFill>
                  <a:prstClr val="white"/>
                </a:solidFill>
              </a:rPr>
              <a:t>Service</a:t>
            </a:r>
          </a:p>
        </p:txBody>
      </p:sp>
      <p:sp>
        <p:nvSpPr>
          <p:cNvPr id="100" name="Tekstvak 99"/>
          <p:cNvSpPr txBox="1"/>
          <p:nvPr/>
        </p:nvSpPr>
        <p:spPr>
          <a:xfrm>
            <a:off x="5106854" y="1228786"/>
            <a:ext cx="864340" cy="369332"/>
          </a:xfrm>
          <a:prstGeom prst="rect">
            <a:avLst/>
          </a:prstGeom>
          <a:noFill/>
        </p:spPr>
        <p:txBody>
          <a:bodyPr wrap="none" rtlCol="0">
            <a:spAutoFit/>
          </a:bodyPr>
          <a:lstStyle/>
          <a:p>
            <a:pPr algn="ctr"/>
            <a:r>
              <a:rPr lang="nl-NL" sz="1050" b="1" dirty="0">
                <a:solidFill>
                  <a:prstClr val="black"/>
                </a:solidFill>
              </a:rPr>
              <a:t>Distributeur</a:t>
            </a:r>
          </a:p>
          <a:p>
            <a:pPr algn="ctr"/>
            <a:r>
              <a:rPr lang="nl-NL" sz="750" b="1" dirty="0">
                <a:solidFill>
                  <a:prstClr val="black"/>
                </a:solidFill>
              </a:rPr>
              <a:t>(Bepalen)</a:t>
            </a:r>
          </a:p>
        </p:txBody>
      </p:sp>
      <p:cxnSp>
        <p:nvCxnSpPr>
          <p:cNvPr id="105" name="Rechte verbindingslijn met pijl 104"/>
          <p:cNvCxnSpPr/>
          <p:nvPr/>
        </p:nvCxnSpPr>
        <p:spPr>
          <a:xfrm>
            <a:off x="3897029" y="3085523"/>
            <a:ext cx="309523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Rechte verbindingslijn met pijl 106"/>
          <p:cNvCxnSpPr>
            <a:stCxn id="74" idx="1"/>
          </p:cNvCxnSpPr>
          <p:nvPr/>
        </p:nvCxnSpPr>
        <p:spPr>
          <a:xfrm flipH="1">
            <a:off x="3915055" y="2249345"/>
            <a:ext cx="1007181" cy="275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Rechthoek 116"/>
          <p:cNvSpPr/>
          <p:nvPr/>
        </p:nvSpPr>
        <p:spPr>
          <a:xfrm>
            <a:off x="6978714" y="3775829"/>
            <a:ext cx="1193686" cy="401886"/>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smtClean="0">
                <a:solidFill>
                  <a:prstClr val="white"/>
                </a:solidFill>
              </a:rPr>
              <a:t>Activationcode</a:t>
            </a:r>
            <a:endParaRPr lang="nl-NL" sz="1100" dirty="0">
              <a:solidFill>
                <a:prstClr val="white"/>
              </a:solidFill>
            </a:endParaRPr>
          </a:p>
          <a:p>
            <a:pPr algn="ctr"/>
            <a:r>
              <a:rPr lang="nl-NL" sz="1100" dirty="0">
                <a:solidFill>
                  <a:prstClr val="white"/>
                </a:solidFill>
              </a:rPr>
              <a:t>Service</a:t>
            </a:r>
          </a:p>
        </p:txBody>
      </p:sp>
      <p:cxnSp>
        <p:nvCxnSpPr>
          <p:cNvPr id="120" name="Rechte verbindingslijn met pijl 119"/>
          <p:cNvCxnSpPr/>
          <p:nvPr/>
        </p:nvCxnSpPr>
        <p:spPr>
          <a:xfrm flipH="1">
            <a:off x="3888455" y="2925177"/>
            <a:ext cx="308168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Rechte verbindingslijn met pijl 123"/>
          <p:cNvCxnSpPr>
            <a:stCxn id="117" idx="1"/>
          </p:cNvCxnSpPr>
          <p:nvPr/>
        </p:nvCxnSpPr>
        <p:spPr>
          <a:xfrm flipH="1" flipV="1">
            <a:off x="3897340" y="3942404"/>
            <a:ext cx="3081374" cy="34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Tekstvak 126"/>
          <p:cNvSpPr txBox="1"/>
          <p:nvPr/>
        </p:nvSpPr>
        <p:spPr>
          <a:xfrm>
            <a:off x="5052711" y="3778301"/>
            <a:ext cx="843501" cy="196208"/>
          </a:xfrm>
          <a:prstGeom prst="rect">
            <a:avLst/>
          </a:prstGeom>
          <a:noFill/>
        </p:spPr>
        <p:txBody>
          <a:bodyPr wrap="none" rtlCol="0">
            <a:spAutoFit/>
          </a:bodyPr>
          <a:lstStyle/>
          <a:p>
            <a:pPr algn="ctr"/>
            <a:r>
              <a:rPr lang="nl-NL" sz="675" dirty="0" err="1">
                <a:solidFill>
                  <a:prstClr val="black"/>
                </a:solidFill>
              </a:rPr>
              <a:t>GetActivationCode</a:t>
            </a:r>
            <a:endParaRPr lang="nl-NL" sz="675" dirty="0">
              <a:solidFill>
                <a:prstClr val="black"/>
              </a:solidFill>
            </a:endParaRPr>
          </a:p>
        </p:txBody>
      </p:sp>
      <p:cxnSp>
        <p:nvCxnSpPr>
          <p:cNvPr id="145" name="Rechte verbindingslijn met pijl 144"/>
          <p:cNvCxnSpPr>
            <a:stCxn id="8" idx="1"/>
          </p:cNvCxnSpPr>
          <p:nvPr/>
        </p:nvCxnSpPr>
        <p:spPr>
          <a:xfrm flipH="1">
            <a:off x="3948463" y="2616709"/>
            <a:ext cx="30266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Rechthoek 167"/>
          <p:cNvSpPr/>
          <p:nvPr/>
        </p:nvSpPr>
        <p:spPr>
          <a:xfrm>
            <a:off x="4932040" y="1606585"/>
            <a:ext cx="1323348" cy="34794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27000" rIns="27000" rtlCol="0" anchor="ctr"/>
          <a:lstStyle/>
          <a:p>
            <a:pPr algn="ctr"/>
            <a:r>
              <a:rPr lang="nl-NL" sz="1100" dirty="0">
                <a:solidFill>
                  <a:prstClr val="white"/>
                </a:solidFill>
              </a:rPr>
              <a:t>Ontwikkelomgeving leermiddelenlijst</a:t>
            </a:r>
          </a:p>
        </p:txBody>
      </p:sp>
      <p:cxnSp>
        <p:nvCxnSpPr>
          <p:cNvPr id="215" name="Rechte verbindingslijn met pijl 214"/>
          <p:cNvCxnSpPr>
            <a:stCxn id="8" idx="1"/>
            <a:endCxn id="168" idx="3"/>
          </p:cNvCxnSpPr>
          <p:nvPr/>
        </p:nvCxnSpPr>
        <p:spPr>
          <a:xfrm flipH="1" flipV="1">
            <a:off x="6255388" y="1780558"/>
            <a:ext cx="719727" cy="836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 name="Tekstvak 217"/>
          <p:cNvSpPr txBox="1"/>
          <p:nvPr/>
        </p:nvSpPr>
        <p:spPr>
          <a:xfrm rot="3030022">
            <a:off x="6360395" y="2043922"/>
            <a:ext cx="623890" cy="196208"/>
          </a:xfrm>
          <a:prstGeom prst="rect">
            <a:avLst/>
          </a:prstGeom>
          <a:noFill/>
        </p:spPr>
        <p:txBody>
          <a:bodyPr wrap="none" rtlCol="0">
            <a:spAutoFit/>
          </a:bodyPr>
          <a:lstStyle/>
          <a:p>
            <a:pPr algn="ctr"/>
            <a:r>
              <a:rPr lang="nl-NL" sz="675" dirty="0" err="1">
                <a:solidFill>
                  <a:prstClr val="black"/>
                </a:solidFill>
              </a:rPr>
              <a:t>ReadCatalog</a:t>
            </a:r>
            <a:endParaRPr lang="nl-NL" sz="675" dirty="0">
              <a:solidFill>
                <a:prstClr val="black"/>
              </a:solidFill>
            </a:endParaRPr>
          </a:p>
        </p:txBody>
      </p:sp>
      <p:sp>
        <p:nvSpPr>
          <p:cNvPr id="288" name="Tekstvak 287"/>
          <p:cNvSpPr txBox="1"/>
          <p:nvPr/>
        </p:nvSpPr>
        <p:spPr>
          <a:xfrm>
            <a:off x="4964290" y="4035248"/>
            <a:ext cx="1066319" cy="196208"/>
          </a:xfrm>
          <a:prstGeom prst="rect">
            <a:avLst/>
          </a:prstGeom>
          <a:noFill/>
        </p:spPr>
        <p:txBody>
          <a:bodyPr wrap="none" rtlCol="0">
            <a:spAutoFit/>
          </a:bodyPr>
          <a:lstStyle/>
          <a:p>
            <a:pPr algn="ctr"/>
            <a:r>
              <a:rPr lang="nl-NL" sz="675" dirty="0" err="1">
                <a:solidFill>
                  <a:prstClr val="black"/>
                </a:solidFill>
              </a:rPr>
              <a:t>ReadOrganisationLicense</a:t>
            </a:r>
            <a:endParaRPr lang="nl-NL" sz="675" dirty="0">
              <a:solidFill>
                <a:prstClr val="black"/>
              </a:solidFill>
            </a:endParaRPr>
          </a:p>
        </p:txBody>
      </p:sp>
      <p:sp>
        <p:nvSpPr>
          <p:cNvPr id="289" name="Rechthoek 288"/>
          <p:cNvSpPr/>
          <p:nvPr/>
        </p:nvSpPr>
        <p:spPr>
          <a:xfrm>
            <a:off x="2803931" y="3875369"/>
            <a:ext cx="953434" cy="331494"/>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Catalog</a:t>
            </a:r>
            <a:endParaRPr lang="nl-NL" sz="1100" dirty="0">
              <a:solidFill>
                <a:prstClr val="white"/>
              </a:solidFill>
            </a:endParaRPr>
          </a:p>
          <a:p>
            <a:pPr algn="ctr"/>
            <a:r>
              <a:rPr lang="nl-NL" sz="1100" dirty="0">
                <a:solidFill>
                  <a:prstClr val="white"/>
                </a:solidFill>
              </a:rPr>
              <a:t>Service</a:t>
            </a:r>
          </a:p>
        </p:txBody>
      </p:sp>
      <p:cxnSp>
        <p:nvCxnSpPr>
          <p:cNvPr id="290" name="Rechte verbindingslijn met pijl 289"/>
          <p:cNvCxnSpPr/>
          <p:nvPr/>
        </p:nvCxnSpPr>
        <p:spPr>
          <a:xfrm flipH="1" flipV="1">
            <a:off x="1297524" y="4067881"/>
            <a:ext cx="1515337" cy="202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1" name="Tekstvak 290"/>
          <p:cNvSpPr txBox="1"/>
          <p:nvPr/>
        </p:nvSpPr>
        <p:spPr>
          <a:xfrm>
            <a:off x="2152099" y="3919151"/>
            <a:ext cx="623890" cy="196208"/>
          </a:xfrm>
          <a:prstGeom prst="rect">
            <a:avLst/>
          </a:prstGeom>
          <a:noFill/>
        </p:spPr>
        <p:txBody>
          <a:bodyPr wrap="none" rtlCol="0">
            <a:spAutoFit/>
          </a:bodyPr>
          <a:lstStyle/>
          <a:p>
            <a:pPr algn="ctr"/>
            <a:r>
              <a:rPr lang="nl-NL" sz="675" dirty="0" err="1">
                <a:solidFill>
                  <a:prstClr val="black"/>
                </a:solidFill>
              </a:rPr>
              <a:t>ReadCatalog</a:t>
            </a:r>
            <a:endParaRPr lang="nl-NL" sz="675" dirty="0">
              <a:solidFill>
                <a:prstClr val="black"/>
              </a:solidFill>
            </a:endParaRPr>
          </a:p>
        </p:txBody>
      </p:sp>
    </p:spTree>
    <p:extLst>
      <p:ext uri="{BB962C8B-B14F-4D97-AF65-F5344CB8AC3E}">
        <p14:creationId xmlns:p14="http://schemas.microsoft.com/office/powerpoint/2010/main" val="18564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7" grpId="0" animBg="1"/>
      <p:bldP spid="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pslag met directe toegang 4"/>
          <p:cNvSpPr/>
          <p:nvPr/>
        </p:nvSpPr>
        <p:spPr>
          <a:xfrm>
            <a:off x="3275856" y="3688967"/>
            <a:ext cx="2160240" cy="576064"/>
          </a:xfrm>
          <a:prstGeom prst="flowChartMagneticDrum">
            <a:avLst/>
          </a:prstGeom>
        </p:spPr>
        <p:style>
          <a:lnRef idx="3">
            <a:schemeClr val="lt1"/>
          </a:lnRef>
          <a:fillRef idx="1">
            <a:schemeClr val="accent2"/>
          </a:fillRef>
          <a:effectRef idx="1">
            <a:schemeClr val="accent2"/>
          </a:effectRef>
          <a:fontRef idx="minor">
            <a:schemeClr val="lt1"/>
          </a:fontRef>
        </p:style>
        <p:txBody>
          <a:bodyPr lIns="3600" tIns="36000" rIns="3600" bIns="36000" rtlCol="0" anchor="ctr"/>
          <a:lstStyle/>
          <a:p>
            <a:pPr algn="ctr"/>
            <a:r>
              <a:rPr lang="nl-NL" sz="1400" dirty="0" smtClean="0"/>
              <a:t>Catalogus HUB</a:t>
            </a:r>
            <a:endParaRPr lang="nl-NL" sz="1400" dirty="0"/>
          </a:p>
        </p:txBody>
      </p:sp>
      <p:sp>
        <p:nvSpPr>
          <p:cNvPr id="6" name="Opslag met directe toegang 5"/>
          <p:cNvSpPr/>
          <p:nvPr/>
        </p:nvSpPr>
        <p:spPr>
          <a:xfrm>
            <a:off x="3275856" y="4725144"/>
            <a:ext cx="2160240" cy="576064"/>
          </a:xfrm>
          <a:prstGeom prst="flowChartMagneticDrum">
            <a:avLst/>
          </a:prstGeom>
        </p:spPr>
        <p:style>
          <a:lnRef idx="3">
            <a:schemeClr val="lt1"/>
          </a:lnRef>
          <a:fillRef idx="1">
            <a:schemeClr val="accent2"/>
          </a:fillRef>
          <a:effectRef idx="1">
            <a:schemeClr val="accent2"/>
          </a:effectRef>
          <a:fontRef idx="minor">
            <a:schemeClr val="lt1"/>
          </a:fontRef>
        </p:style>
        <p:txBody>
          <a:bodyPr lIns="3600" tIns="36000" rIns="3600" bIns="36000" rtlCol="0" anchor="ctr"/>
          <a:lstStyle/>
          <a:p>
            <a:pPr algn="ctr"/>
            <a:r>
              <a:rPr lang="nl-NL" sz="1400" dirty="0" smtClean="0"/>
              <a:t>Licentie </a:t>
            </a:r>
          </a:p>
          <a:p>
            <a:pPr algn="ctr"/>
            <a:r>
              <a:rPr lang="nl-NL" sz="1400" dirty="0" smtClean="0"/>
              <a:t>HUB</a:t>
            </a:r>
            <a:endParaRPr lang="nl-NL" sz="1400" dirty="0"/>
          </a:p>
        </p:txBody>
      </p:sp>
      <p:sp>
        <p:nvSpPr>
          <p:cNvPr id="7" name="Opslag met directe toegang 6"/>
          <p:cNvSpPr/>
          <p:nvPr/>
        </p:nvSpPr>
        <p:spPr>
          <a:xfrm>
            <a:off x="3275856" y="5733256"/>
            <a:ext cx="2160240" cy="576064"/>
          </a:xfrm>
          <a:prstGeom prst="flowChartMagneticDrum">
            <a:avLst/>
          </a:prstGeom>
        </p:spPr>
        <p:style>
          <a:lnRef idx="3">
            <a:schemeClr val="lt1"/>
          </a:lnRef>
          <a:fillRef idx="1">
            <a:schemeClr val="accent2"/>
          </a:fillRef>
          <a:effectRef idx="1">
            <a:schemeClr val="accent2"/>
          </a:effectRef>
          <a:fontRef idx="minor">
            <a:schemeClr val="lt1"/>
          </a:fontRef>
        </p:style>
        <p:txBody>
          <a:bodyPr lIns="3600" tIns="36000" rIns="3600" bIns="36000" rtlCol="0" anchor="ctr"/>
          <a:lstStyle/>
          <a:p>
            <a:pPr algn="ctr"/>
            <a:r>
              <a:rPr lang="nl-NL" sz="1400" dirty="0" smtClean="0"/>
              <a:t>Authenticatie HUB</a:t>
            </a:r>
            <a:endParaRPr lang="nl-NL" sz="1400" dirty="0"/>
          </a:p>
        </p:txBody>
      </p:sp>
      <p:sp>
        <p:nvSpPr>
          <p:cNvPr id="8" name="Cilinder 7"/>
          <p:cNvSpPr/>
          <p:nvPr/>
        </p:nvSpPr>
        <p:spPr>
          <a:xfrm>
            <a:off x="755576" y="1484784"/>
            <a:ext cx="1512168"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smtClean="0"/>
              <a:t>Admin</a:t>
            </a:r>
            <a:endParaRPr lang="nl-NL" sz="1400" dirty="0" smtClean="0"/>
          </a:p>
          <a:p>
            <a:pPr algn="ctr"/>
            <a:r>
              <a:rPr lang="nl-NL" sz="1400" dirty="0" smtClean="0"/>
              <a:t>Bron identiteit</a:t>
            </a:r>
            <a:endParaRPr lang="nl-NL" sz="1400" dirty="0"/>
          </a:p>
        </p:txBody>
      </p:sp>
      <p:sp>
        <p:nvSpPr>
          <p:cNvPr id="9" name="Rechthoek 8"/>
          <p:cNvSpPr/>
          <p:nvPr/>
        </p:nvSpPr>
        <p:spPr>
          <a:xfrm>
            <a:off x="755576" y="2852936"/>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smtClean="0"/>
              <a:t>Authenticatie dienst</a:t>
            </a:r>
            <a:endParaRPr lang="nl-NL" sz="1400"/>
          </a:p>
        </p:txBody>
      </p:sp>
      <p:sp>
        <p:nvSpPr>
          <p:cNvPr id="10" name="Rechthoek 9"/>
          <p:cNvSpPr/>
          <p:nvPr/>
        </p:nvSpPr>
        <p:spPr>
          <a:xfrm>
            <a:off x="755576" y="3688966"/>
            <a:ext cx="1512168" cy="2620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Platform</a:t>
            </a:r>
          </a:p>
          <a:p>
            <a:pPr algn="ctr"/>
            <a:r>
              <a:rPr lang="nl-NL" sz="1400" dirty="0" smtClean="0"/>
              <a:t>(leren &amp; volgen)</a:t>
            </a:r>
            <a:endParaRPr lang="nl-NL" sz="1400" dirty="0"/>
          </a:p>
        </p:txBody>
      </p:sp>
      <p:sp>
        <p:nvSpPr>
          <p:cNvPr id="11" name="Cilinder 10"/>
          <p:cNvSpPr/>
          <p:nvPr/>
        </p:nvSpPr>
        <p:spPr>
          <a:xfrm>
            <a:off x="5277296" y="2258988"/>
            <a:ext cx="1454944" cy="8099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Catalogus distributie X</a:t>
            </a:r>
            <a:endParaRPr lang="nl-NL" sz="1400" dirty="0"/>
          </a:p>
        </p:txBody>
      </p:sp>
      <p:sp>
        <p:nvSpPr>
          <p:cNvPr id="13" name="Rechthoek 12"/>
          <p:cNvSpPr/>
          <p:nvPr/>
        </p:nvSpPr>
        <p:spPr>
          <a:xfrm>
            <a:off x="3728121" y="1322884"/>
            <a:ext cx="300411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Bestel</a:t>
            </a:r>
          </a:p>
          <a:p>
            <a:pPr algn="ctr"/>
            <a:r>
              <a:rPr lang="nl-NL" sz="1400" dirty="0" smtClean="0"/>
              <a:t>Omgeving X </a:t>
            </a:r>
            <a:endParaRPr lang="nl-NL" sz="1400" dirty="0"/>
          </a:p>
        </p:txBody>
      </p:sp>
      <p:sp>
        <p:nvSpPr>
          <p:cNvPr id="14" name="Rechthoek 13"/>
          <p:cNvSpPr/>
          <p:nvPr/>
        </p:nvSpPr>
        <p:spPr>
          <a:xfrm>
            <a:off x="7149173" y="5733256"/>
            <a:ext cx="14549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Applicatie uitgever Y</a:t>
            </a:r>
            <a:endParaRPr lang="nl-NL" sz="1400" dirty="0"/>
          </a:p>
        </p:txBody>
      </p:sp>
      <p:sp>
        <p:nvSpPr>
          <p:cNvPr id="15" name="Cilinder 14"/>
          <p:cNvSpPr/>
          <p:nvPr/>
        </p:nvSpPr>
        <p:spPr>
          <a:xfrm>
            <a:off x="7149173" y="4465177"/>
            <a:ext cx="1454944" cy="105205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Registratie gebruikers uitgever Y</a:t>
            </a:r>
            <a:endParaRPr lang="nl-NL" sz="1400" dirty="0"/>
          </a:p>
        </p:txBody>
      </p:sp>
      <p:sp>
        <p:nvSpPr>
          <p:cNvPr id="16" name="Cilinder 15"/>
          <p:cNvSpPr/>
          <p:nvPr/>
        </p:nvSpPr>
        <p:spPr>
          <a:xfrm>
            <a:off x="3715462" y="2258988"/>
            <a:ext cx="1454944" cy="8099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Registratie bestellingen X</a:t>
            </a:r>
            <a:endParaRPr lang="nl-NL" sz="1400" dirty="0"/>
          </a:p>
        </p:txBody>
      </p:sp>
      <p:cxnSp>
        <p:nvCxnSpPr>
          <p:cNvPr id="19" name="Rechte verbindingslijn 18"/>
          <p:cNvCxnSpPr>
            <a:stCxn id="10" idx="3"/>
            <a:endCxn id="6" idx="1"/>
          </p:cNvCxnSpPr>
          <p:nvPr/>
        </p:nvCxnSpPr>
        <p:spPr>
          <a:xfrm>
            <a:off x="2267744" y="4999143"/>
            <a:ext cx="1008112" cy="1403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endCxn id="10" idx="3"/>
          </p:cNvCxnSpPr>
          <p:nvPr/>
        </p:nvCxnSpPr>
        <p:spPr>
          <a:xfrm flipH="1">
            <a:off x="2267744" y="3995001"/>
            <a:ext cx="1008112" cy="100414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a:stCxn id="9" idx="2"/>
            <a:endCxn id="10" idx="0"/>
          </p:cNvCxnSpPr>
          <p:nvPr/>
        </p:nvCxnSpPr>
        <p:spPr>
          <a:xfrm>
            <a:off x="1511660" y="3429000"/>
            <a:ext cx="0" cy="25996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a:stCxn id="8" idx="3"/>
            <a:endCxn id="9" idx="0"/>
          </p:cNvCxnSpPr>
          <p:nvPr/>
        </p:nvCxnSpPr>
        <p:spPr>
          <a:xfrm>
            <a:off x="1511660" y="2636912"/>
            <a:ext cx="0" cy="21602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a:stCxn id="12" idx="2"/>
            <a:endCxn id="5" idx="4"/>
          </p:cNvCxnSpPr>
          <p:nvPr/>
        </p:nvCxnSpPr>
        <p:spPr>
          <a:xfrm flipH="1">
            <a:off x="5436096" y="3959117"/>
            <a:ext cx="1713077" cy="1788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a:stCxn id="15" idx="2"/>
            <a:endCxn id="6" idx="4"/>
          </p:cNvCxnSpPr>
          <p:nvPr/>
        </p:nvCxnSpPr>
        <p:spPr>
          <a:xfrm flipH="1">
            <a:off x="5436096" y="4991205"/>
            <a:ext cx="1713077" cy="21971"/>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Cilinder 11"/>
          <p:cNvSpPr/>
          <p:nvPr/>
        </p:nvSpPr>
        <p:spPr>
          <a:xfrm>
            <a:off x="7149173" y="3573016"/>
            <a:ext cx="1454944" cy="77220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Catalogus uitgever Y</a:t>
            </a:r>
            <a:endParaRPr lang="nl-NL" sz="1400" dirty="0"/>
          </a:p>
        </p:txBody>
      </p:sp>
      <p:cxnSp>
        <p:nvCxnSpPr>
          <p:cNvPr id="37" name="Rechte verbindingslijn 36"/>
          <p:cNvCxnSpPr>
            <a:stCxn id="14" idx="1"/>
            <a:endCxn id="7" idx="4"/>
          </p:cNvCxnSpPr>
          <p:nvPr/>
        </p:nvCxnSpPr>
        <p:spPr>
          <a:xfrm flipH="1">
            <a:off x="5436096" y="6021288"/>
            <a:ext cx="1713077"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7" name="Gebogen verbindingslijn 46"/>
          <p:cNvCxnSpPr>
            <a:stCxn id="11" idx="3"/>
            <a:endCxn id="5" idx="4"/>
          </p:cNvCxnSpPr>
          <p:nvPr/>
        </p:nvCxnSpPr>
        <p:spPr>
          <a:xfrm rot="5400000">
            <a:off x="5266413" y="3238643"/>
            <a:ext cx="908039" cy="568672"/>
          </a:xfrm>
          <a:prstGeom prst="bentConnector2">
            <a:avLst/>
          </a:prstGeom>
          <a:ln/>
        </p:spPr>
        <p:style>
          <a:lnRef idx="1">
            <a:schemeClr val="accent1"/>
          </a:lnRef>
          <a:fillRef idx="0">
            <a:schemeClr val="accent1"/>
          </a:fillRef>
          <a:effectRef idx="0">
            <a:schemeClr val="accent1"/>
          </a:effectRef>
          <a:fontRef idx="minor">
            <a:schemeClr val="tx1"/>
          </a:fontRef>
        </p:style>
      </p:cxnSp>
      <p:cxnSp>
        <p:nvCxnSpPr>
          <p:cNvPr id="50" name="Gebogen verbindingslijn 49"/>
          <p:cNvCxnSpPr>
            <a:stCxn id="16" idx="3"/>
            <a:endCxn id="15" idx="4"/>
          </p:cNvCxnSpPr>
          <p:nvPr/>
        </p:nvCxnSpPr>
        <p:spPr>
          <a:xfrm rot="16200000" flipH="1">
            <a:off x="5562403" y="1949490"/>
            <a:ext cx="1922245" cy="4161183"/>
          </a:xfrm>
          <a:prstGeom prst="bentConnector4">
            <a:avLst>
              <a:gd name="adj1" fmla="val 17818"/>
              <a:gd name="adj2" fmla="val 105494"/>
            </a:avLst>
          </a:prstGeom>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a:stCxn id="13" idx="2"/>
            <a:endCxn id="16" idx="1"/>
          </p:cNvCxnSpPr>
          <p:nvPr/>
        </p:nvCxnSpPr>
        <p:spPr>
          <a:xfrm flipH="1">
            <a:off x="4442934" y="1898948"/>
            <a:ext cx="787247"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stCxn id="13" idx="2"/>
            <a:endCxn id="11" idx="1"/>
          </p:cNvCxnSpPr>
          <p:nvPr/>
        </p:nvCxnSpPr>
        <p:spPr>
          <a:xfrm>
            <a:off x="5230181" y="1898948"/>
            <a:ext cx="774587" cy="360040"/>
          </a:xfrm>
          <a:prstGeom prst="line">
            <a:avLst/>
          </a:prstGeom>
          <a:ln/>
        </p:spPr>
        <p:style>
          <a:lnRef idx="1">
            <a:schemeClr val="accent1"/>
          </a:lnRef>
          <a:fillRef idx="0">
            <a:schemeClr val="accent1"/>
          </a:fillRef>
          <a:effectRef idx="0">
            <a:schemeClr val="accent1"/>
          </a:effectRef>
          <a:fontRef idx="minor">
            <a:schemeClr val="tx1"/>
          </a:fontRef>
        </p:style>
      </p:cxnSp>
      <p:sp>
        <p:nvSpPr>
          <p:cNvPr id="62" name="Rechthoek 61"/>
          <p:cNvSpPr/>
          <p:nvPr/>
        </p:nvSpPr>
        <p:spPr>
          <a:xfrm>
            <a:off x="755577" y="562654"/>
            <a:ext cx="1512168" cy="5760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1400" dirty="0" smtClean="0"/>
              <a:t>Nummer</a:t>
            </a:r>
          </a:p>
          <a:p>
            <a:pPr algn="ctr"/>
            <a:r>
              <a:rPr lang="nl-NL" sz="1400" dirty="0" smtClean="0"/>
              <a:t>voorziening</a:t>
            </a:r>
            <a:endParaRPr lang="nl-NL" sz="1400" dirty="0"/>
          </a:p>
        </p:txBody>
      </p:sp>
      <p:cxnSp>
        <p:nvCxnSpPr>
          <p:cNvPr id="63" name="Rechte verbindingslijn 62"/>
          <p:cNvCxnSpPr>
            <a:stCxn id="62" idx="2"/>
            <a:endCxn id="8" idx="1"/>
          </p:cNvCxnSpPr>
          <p:nvPr/>
        </p:nvCxnSpPr>
        <p:spPr>
          <a:xfrm flipH="1">
            <a:off x="1511660" y="1138718"/>
            <a:ext cx="1" cy="34606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stCxn id="15" idx="3"/>
            <a:endCxn id="14" idx="0"/>
          </p:cNvCxnSpPr>
          <p:nvPr/>
        </p:nvCxnSpPr>
        <p:spPr>
          <a:xfrm>
            <a:off x="7876645" y="5517232"/>
            <a:ext cx="0" cy="21602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a:stCxn id="12" idx="3"/>
            <a:endCxn id="15" idx="1"/>
          </p:cNvCxnSpPr>
          <p:nvPr/>
        </p:nvCxnSpPr>
        <p:spPr>
          <a:xfrm>
            <a:off x="7876645" y="4345217"/>
            <a:ext cx="0" cy="11996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0" name="Gebogen verbindingslijn 79"/>
          <p:cNvCxnSpPr>
            <a:stCxn id="9" idx="3"/>
            <a:endCxn id="7" idx="1"/>
          </p:cNvCxnSpPr>
          <p:nvPr/>
        </p:nvCxnSpPr>
        <p:spPr>
          <a:xfrm>
            <a:off x="2267744" y="3140968"/>
            <a:ext cx="1008112" cy="2880320"/>
          </a:xfrm>
          <a:prstGeom prst="bentConnector3">
            <a:avLst>
              <a:gd name="adj1" fmla="val 50000"/>
            </a:avLst>
          </a:prstGeom>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a:stCxn id="7" idx="1"/>
            <a:endCxn id="10" idx="3"/>
          </p:cNvCxnSpPr>
          <p:nvPr/>
        </p:nvCxnSpPr>
        <p:spPr>
          <a:xfrm flipH="1" flipV="1">
            <a:off x="2267744" y="4999143"/>
            <a:ext cx="1008112" cy="1022145"/>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949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Opname Distributie </a:t>
            </a:r>
            <a:r>
              <a:rPr lang="nl-NL" dirty="0"/>
              <a:t>en Toegang standaard in de ROSA</a:t>
            </a:r>
          </a:p>
        </p:txBody>
      </p:sp>
      <p:sp>
        <p:nvSpPr>
          <p:cNvPr id="5" name="Tijdelijke aanduiding voor inhoud 4"/>
          <p:cNvSpPr>
            <a:spLocks noGrp="1"/>
          </p:cNvSpPr>
          <p:nvPr>
            <p:ph type="body" sz="quarter" idx="13"/>
          </p:nvPr>
        </p:nvSpPr>
        <p:spPr/>
        <p:txBody>
          <a:bodyPr/>
          <a:lstStyle/>
          <a:p>
            <a:r>
              <a:rPr lang="nl-NL" dirty="0" smtClean="0"/>
              <a:t>Architectuurraad 14 april 2016</a:t>
            </a:r>
            <a:endParaRPr lang="nl-NL" dirty="0"/>
          </a:p>
        </p:txBody>
      </p:sp>
      <p:pic>
        <p:nvPicPr>
          <p:cNvPr id="7" name="Picture 2" descr="Educatieve contentke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2275840" cy="7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54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67544" y="1412776"/>
            <a:ext cx="8064000" cy="4045069"/>
          </a:xfrm>
        </p:spPr>
        <p:txBody>
          <a:bodyPr/>
          <a:lstStyle/>
          <a:p>
            <a:r>
              <a:rPr lang="nl-NL" dirty="0"/>
              <a:t>Uitgangspunten (o.a.):</a:t>
            </a:r>
          </a:p>
          <a:p>
            <a:pPr marL="285750" indent="-285750">
              <a:buFontTx/>
              <a:buChar char="-"/>
            </a:pPr>
            <a:r>
              <a:rPr lang="nl-NL" dirty="0"/>
              <a:t>De ROSA is nu geregistreerd bij </a:t>
            </a:r>
            <a:r>
              <a:rPr lang="nl-NL" dirty="0" err="1"/>
              <a:t>Edustandaard</a:t>
            </a:r>
            <a:r>
              <a:rPr lang="nl-NL" dirty="0"/>
              <a:t> en wordt gebruikt als toetsingsinstrument voor nieuwe standaarden</a:t>
            </a:r>
          </a:p>
          <a:p>
            <a:pPr marL="285750" indent="-285750">
              <a:buFontTx/>
              <a:buChar char="-"/>
            </a:pPr>
            <a:endParaRPr lang="nl-NL" dirty="0"/>
          </a:p>
          <a:p>
            <a:r>
              <a:rPr lang="nl-NL" dirty="0" smtClean="0"/>
              <a:t>Inhoud (</a:t>
            </a:r>
            <a:r>
              <a:rPr lang="nl-NL" dirty="0"/>
              <a:t>o.a.):</a:t>
            </a:r>
          </a:p>
          <a:p>
            <a:pPr marL="285750" indent="-285750">
              <a:buFontTx/>
              <a:buChar char="-"/>
            </a:pPr>
            <a:r>
              <a:rPr lang="nl-NL" dirty="0" err="1"/>
              <a:t>Edukoppeling</a:t>
            </a:r>
            <a:r>
              <a:rPr lang="nl-NL" dirty="0"/>
              <a:t> transactiestandaard</a:t>
            </a:r>
          </a:p>
          <a:p>
            <a:pPr marL="285750" indent="-285750">
              <a:buFontTx/>
              <a:buChar char="-"/>
            </a:pPr>
            <a:r>
              <a:rPr lang="nl-NL" dirty="0"/>
              <a:t>Kernmodel Onderwijsinformatie (KOI)</a:t>
            </a:r>
          </a:p>
          <a:p>
            <a:pPr marL="285750" indent="-285750">
              <a:buFontTx/>
              <a:buChar char="-"/>
            </a:pPr>
            <a:r>
              <a:rPr lang="nl-NL" dirty="0"/>
              <a:t>Certificeringsschema voor </a:t>
            </a:r>
            <a:r>
              <a:rPr lang="nl-NL" dirty="0" smtClean="0"/>
              <a:t>leveranciers</a:t>
            </a:r>
          </a:p>
          <a:p>
            <a:pPr marL="285750" indent="-285750">
              <a:buFontTx/>
              <a:buChar char="-"/>
            </a:pPr>
            <a:r>
              <a:rPr lang="nl-NL" dirty="0" smtClean="0">
                <a:solidFill>
                  <a:srgbClr val="FF0000"/>
                </a:solidFill>
              </a:rPr>
              <a:t>ECK Referentiearchitectuur</a:t>
            </a:r>
            <a:endParaRPr lang="nl-NL" dirty="0">
              <a:solidFill>
                <a:srgbClr val="FF0000"/>
              </a:solidFill>
            </a:endParaRPr>
          </a:p>
        </p:txBody>
      </p:sp>
      <p:sp>
        <p:nvSpPr>
          <p:cNvPr id="11" name="Titel 3"/>
          <p:cNvSpPr>
            <a:spLocks noGrp="1"/>
          </p:cNvSpPr>
          <p:nvPr>
            <p:ph type="title"/>
          </p:nvPr>
        </p:nvSpPr>
        <p:spPr>
          <a:xfrm>
            <a:off x="467544" y="829576"/>
            <a:ext cx="8316456" cy="583200"/>
          </a:xfrm>
        </p:spPr>
        <p:txBody>
          <a:bodyPr/>
          <a:lstStyle/>
          <a:p>
            <a:r>
              <a:rPr lang="nl-NL" dirty="0" smtClean="0"/>
              <a:t>De ROSA</a:t>
            </a:r>
            <a:endParaRPr lang="nl-NL" dirty="0"/>
          </a:p>
        </p:txBody>
      </p:sp>
      <p:pic>
        <p:nvPicPr>
          <p:cNvPr id="12" name="Picture 2" descr="Educatieve contentke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2275840" cy="7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4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51600"/>
            <a:ext cx="583264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467544" y="829576"/>
            <a:ext cx="8676456" cy="583200"/>
          </a:xfrm>
        </p:spPr>
        <p:txBody>
          <a:bodyPr/>
          <a:lstStyle/>
          <a:p>
            <a:r>
              <a:rPr lang="nl-NL" dirty="0"/>
              <a:t>ECK </a:t>
            </a:r>
            <a:r>
              <a:rPr lang="nl-NL" dirty="0" smtClean="0"/>
              <a:t>Referentiearchitectuur processen</a:t>
            </a:r>
            <a:endParaRPr lang="nl-NL" dirty="0"/>
          </a:p>
        </p:txBody>
      </p:sp>
      <p:sp>
        <p:nvSpPr>
          <p:cNvPr id="7" name="Rechthoek 6"/>
          <p:cNvSpPr/>
          <p:nvPr/>
        </p:nvSpPr>
        <p:spPr>
          <a:xfrm>
            <a:off x="4150226" y="2475736"/>
            <a:ext cx="2870046" cy="223224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979712" y="2475736"/>
            <a:ext cx="2160240" cy="115212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1979712" y="4203928"/>
            <a:ext cx="2164090" cy="504056"/>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0" name="Tabel 9"/>
          <p:cNvGraphicFramePr>
            <a:graphicFrameLocks noGrp="1"/>
          </p:cNvGraphicFramePr>
          <p:nvPr>
            <p:extLst>
              <p:ext uri="{D42A27DB-BD31-4B8C-83A1-F6EECF244321}">
                <p14:modId xmlns:p14="http://schemas.microsoft.com/office/powerpoint/2010/main" val="3742862119"/>
              </p:ext>
            </p:extLst>
          </p:nvPr>
        </p:nvGraphicFramePr>
        <p:xfrm>
          <a:off x="1763688" y="5140032"/>
          <a:ext cx="5832648" cy="1097280"/>
        </p:xfrm>
        <a:graphic>
          <a:graphicData uri="http://schemas.openxmlformats.org/drawingml/2006/table">
            <a:tbl>
              <a:tblPr firstRow="1" firstCol="1" bandRow="1">
                <a:tableStyleId>{0505E3EF-67EA-436B-97B2-0124C06EBD24}</a:tableStyleId>
              </a:tblPr>
              <a:tblGrid>
                <a:gridCol w="2916022"/>
                <a:gridCol w="2916626"/>
              </a:tblGrid>
              <a:tr h="0">
                <a:tc>
                  <a:txBody>
                    <a:bodyPr/>
                    <a:lstStyle/>
                    <a:p>
                      <a:pPr>
                        <a:spcAft>
                          <a:spcPts val="0"/>
                        </a:spcAft>
                      </a:pPr>
                      <a:r>
                        <a:rPr lang="nl-NL" sz="1200" dirty="0">
                          <a:effectLst/>
                        </a:rPr>
                        <a:t>ECK Referentiearchitectuur</a:t>
                      </a:r>
                      <a:endParaRPr lang="nl-NL" sz="1200" dirty="0">
                        <a:effectLst/>
                        <a:latin typeface="Arial"/>
                        <a:ea typeface="MS Mincho"/>
                        <a:cs typeface="Times New Roman"/>
                      </a:endParaRPr>
                    </a:p>
                  </a:txBody>
                  <a:tcPr marL="68580" marR="68580" marT="0" marB="0"/>
                </a:tc>
                <a:tc>
                  <a:txBody>
                    <a:bodyPr/>
                    <a:lstStyle/>
                    <a:p>
                      <a:pPr>
                        <a:spcAft>
                          <a:spcPts val="0"/>
                        </a:spcAft>
                      </a:pPr>
                      <a:r>
                        <a:rPr lang="nl-NL" sz="1200" dirty="0">
                          <a:effectLst/>
                        </a:rPr>
                        <a:t>ECK D&amp;T</a:t>
                      </a:r>
                      <a:endParaRPr lang="nl-NL" sz="1200" dirty="0">
                        <a:effectLst/>
                        <a:latin typeface="Arial"/>
                        <a:ea typeface="MS Mincho"/>
                        <a:cs typeface="Times New Roman"/>
                      </a:endParaRPr>
                    </a:p>
                  </a:txBody>
                  <a:tcPr marL="68580" marR="68580" marT="0" marB="0"/>
                </a:tc>
              </a:tr>
              <a:tr h="0">
                <a:tc>
                  <a:txBody>
                    <a:bodyPr/>
                    <a:lstStyle/>
                    <a:p>
                      <a:pPr>
                        <a:spcAft>
                          <a:spcPts val="0"/>
                        </a:spcAft>
                      </a:pPr>
                      <a:r>
                        <a:rPr lang="nl-NL" sz="1200" b="0" kern="1200" dirty="0">
                          <a:solidFill>
                            <a:schemeClr val="accent5">
                              <a:lumMod val="75000"/>
                            </a:schemeClr>
                          </a:solidFill>
                          <a:effectLst/>
                          <a:latin typeface="+mn-lt"/>
                          <a:ea typeface="+mn-ea"/>
                          <a:cs typeface="+mn-cs"/>
                        </a:rPr>
                        <a:t>Vindbare content</a:t>
                      </a:r>
                    </a:p>
                  </a:txBody>
                  <a:tcPr marL="68580" marR="68580" marT="0" marB="0"/>
                </a:tc>
                <a:tc>
                  <a:txBody>
                    <a:bodyPr/>
                    <a:lstStyle/>
                    <a:p>
                      <a:pPr>
                        <a:spcAft>
                          <a:spcPts val="0"/>
                        </a:spcAft>
                      </a:pPr>
                      <a:r>
                        <a:rPr lang="nl-NL" sz="1200" dirty="0">
                          <a:solidFill>
                            <a:schemeClr val="accent5">
                              <a:lumMod val="75000"/>
                            </a:schemeClr>
                          </a:solidFill>
                          <a:effectLst/>
                        </a:rPr>
                        <a:t>Bepalen</a:t>
                      </a:r>
                      <a:endParaRPr lang="nl-NL" sz="1200" dirty="0">
                        <a:solidFill>
                          <a:schemeClr val="accent5">
                            <a:lumMod val="75000"/>
                          </a:schemeClr>
                        </a:solidFill>
                        <a:effectLst/>
                        <a:latin typeface="Arial"/>
                        <a:ea typeface="MS Mincho"/>
                        <a:cs typeface="Times New Roman"/>
                      </a:endParaRPr>
                    </a:p>
                  </a:txBody>
                  <a:tcPr marL="68580" marR="68580" marT="0" marB="0"/>
                </a:tc>
              </a:tr>
              <a:tr h="0">
                <a:tc>
                  <a:txBody>
                    <a:bodyPr/>
                    <a:lstStyle/>
                    <a:p>
                      <a:pPr>
                        <a:spcAft>
                          <a:spcPts val="0"/>
                        </a:spcAft>
                      </a:pPr>
                      <a:r>
                        <a:rPr lang="nl-NL" sz="1200" b="0" kern="1200" dirty="0">
                          <a:solidFill>
                            <a:schemeClr val="accent5">
                              <a:lumMod val="75000"/>
                            </a:schemeClr>
                          </a:solidFill>
                          <a:effectLst/>
                          <a:latin typeface="+mn-lt"/>
                          <a:ea typeface="+mn-ea"/>
                          <a:cs typeface="+mn-cs"/>
                        </a:rPr>
                        <a:t>Toegankelijke content (beschikbaar stellen in omgeving en distribueren &amp; Toegang)</a:t>
                      </a:r>
                    </a:p>
                  </a:txBody>
                  <a:tcPr marL="68580" marR="68580" marT="0" marB="0"/>
                </a:tc>
                <a:tc>
                  <a:txBody>
                    <a:bodyPr/>
                    <a:lstStyle/>
                    <a:p>
                      <a:pPr>
                        <a:spcAft>
                          <a:spcPts val="0"/>
                        </a:spcAft>
                      </a:pPr>
                      <a:r>
                        <a:rPr lang="nl-NL" sz="1200" dirty="0">
                          <a:solidFill>
                            <a:schemeClr val="accent5">
                              <a:lumMod val="75000"/>
                            </a:schemeClr>
                          </a:solidFill>
                          <a:effectLst/>
                        </a:rPr>
                        <a:t>Bestellen, Distribueren &amp; Toegang</a:t>
                      </a:r>
                      <a:endParaRPr lang="nl-NL" sz="1200" dirty="0">
                        <a:solidFill>
                          <a:schemeClr val="accent5">
                            <a:lumMod val="75000"/>
                          </a:schemeClr>
                        </a:solidFill>
                        <a:effectLst/>
                        <a:latin typeface="Arial"/>
                        <a:ea typeface="MS Mincho"/>
                        <a:cs typeface="Times New Roman"/>
                      </a:endParaRPr>
                    </a:p>
                  </a:txBody>
                  <a:tcPr marL="68580" marR="68580" marT="0" marB="0"/>
                </a:tc>
              </a:tr>
              <a:tr h="0">
                <a:tc>
                  <a:txBody>
                    <a:bodyPr/>
                    <a:lstStyle/>
                    <a:p>
                      <a:pPr>
                        <a:spcAft>
                          <a:spcPts val="0"/>
                        </a:spcAft>
                      </a:pPr>
                      <a:r>
                        <a:rPr lang="nl-NL" sz="1200" b="0" kern="1200" dirty="0">
                          <a:solidFill>
                            <a:schemeClr val="accent5">
                              <a:lumMod val="75000"/>
                            </a:schemeClr>
                          </a:solidFill>
                          <a:effectLst/>
                          <a:latin typeface="+mn-lt"/>
                          <a:ea typeface="+mn-ea"/>
                          <a:cs typeface="+mn-cs"/>
                        </a:rPr>
                        <a:t>Bruikbare content</a:t>
                      </a:r>
                    </a:p>
                  </a:txBody>
                  <a:tcPr marL="68580" marR="68580" marT="0" marB="0"/>
                </a:tc>
                <a:tc>
                  <a:txBody>
                    <a:bodyPr/>
                    <a:lstStyle/>
                    <a:p>
                      <a:pPr>
                        <a:spcAft>
                          <a:spcPts val="0"/>
                        </a:spcAft>
                      </a:pPr>
                      <a:r>
                        <a:rPr lang="nl-NL" sz="1200" dirty="0">
                          <a:solidFill>
                            <a:schemeClr val="accent5">
                              <a:lumMod val="75000"/>
                            </a:schemeClr>
                          </a:solidFill>
                          <a:effectLst/>
                        </a:rPr>
                        <a:t>Gebruik</a:t>
                      </a:r>
                      <a:endParaRPr lang="nl-NL" sz="1200" dirty="0">
                        <a:solidFill>
                          <a:schemeClr val="accent5">
                            <a:lumMod val="75000"/>
                          </a:schemeClr>
                        </a:solidFill>
                        <a:effectLst/>
                        <a:latin typeface="Arial"/>
                        <a:ea typeface="MS Mincho"/>
                        <a:cs typeface="Times New Roman"/>
                      </a:endParaRPr>
                    </a:p>
                  </a:txBody>
                  <a:tcPr marL="68580" marR="68580" marT="0" marB="0"/>
                </a:tc>
              </a:tr>
            </a:tbl>
          </a:graphicData>
        </a:graphic>
      </p:graphicFrame>
      <p:pic>
        <p:nvPicPr>
          <p:cNvPr id="12" name="Picture 2" descr="Educatieve contentk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2275840" cy="7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3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3" name="AutoShape 4"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6" name="AutoShape 6"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13" name="Tijdelijke aanduiding voor inhoud 4"/>
          <p:cNvSpPr txBox="1">
            <a:spLocks/>
          </p:cNvSpPr>
          <p:nvPr/>
        </p:nvSpPr>
        <p:spPr>
          <a:xfrm>
            <a:off x="467544" y="1412776"/>
            <a:ext cx="8676456" cy="1222072"/>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600"/>
              </a:spcAft>
              <a:buFontTx/>
              <a:buNone/>
              <a:defRPr sz="2000" b="1" kern="1200" spc="10" baseline="0">
                <a:solidFill>
                  <a:schemeClr val="tx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tx2"/>
              </a:buClr>
              <a:buSzPct val="80000"/>
              <a:buFont typeface="Wingdings" pitchFamily="2" charset="2"/>
              <a:buChar char="n"/>
              <a:defRPr sz="2000" b="1" kern="1200" spc="0" baseline="0">
                <a:solidFill>
                  <a:schemeClr val="tx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2E3192"/>
              </a:buClr>
            </a:pPr>
            <a:r>
              <a:rPr lang="nl-NL" dirty="0" smtClean="0">
                <a:solidFill>
                  <a:srgbClr val="7F7F7F"/>
                </a:solidFill>
              </a:rPr>
              <a:t>ECK-RA1: Bij </a:t>
            </a:r>
            <a:r>
              <a:rPr lang="nl-NL" dirty="0">
                <a:solidFill>
                  <a:srgbClr val="7F7F7F"/>
                </a:solidFill>
              </a:rPr>
              <a:t>het uitwisselen van informatie over leermiddelen (</a:t>
            </a:r>
            <a:r>
              <a:rPr lang="nl-NL" dirty="0" err="1">
                <a:solidFill>
                  <a:srgbClr val="7F7F7F"/>
                </a:solidFill>
              </a:rPr>
              <a:t>metadata</a:t>
            </a:r>
            <a:r>
              <a:rPr lang="nl-NL" dirty="0">
                <a:solidFill>
                  <a:srgbClr val="7F7F7F"/>
                </a:solidFill>
              </a:rPr>
              <a:t>) tussen partijen worden de </a:t>
            </a:r>
            <a:r>
              <a:rPr lang="nl-NL" dirty="0" err="1">
                <a:solidFill>
                  <a:srgbClr val="7F7F7F"/>
                </a:solidFill>
              </a:rPr>
              <a:t>metadata</a:t>
            </a:r>
            <a:r>
              <a:rPr lang="nl-NL" dirty="0">
                <a:solidFill>
                  <a:srgbClr val="7F7F7F"/>
                </a:solidFill>
              </a:rPr>
              <a:t>-afspraken gehanteerd die bij </a:t>
            </a:r>
            <a:r>
              <a:rPr lang="nl-NL" dirty="0" err="1">
                <a:solidFill>
                  <a:srgbClr val="7F7F7F"/>
                </a:solidFill>
              </a:rPr>
              <a:t>EduStandaard</a:t>
            </a:r>
            <a:r>
              <a:rPr lang="nl-NL" dirty="0">
                <a:solidFill>
                  <a:srgbClr val="7F7F7F"/>
                </a:solidFill>
              </a:rPr>
              <a:t> in beheer </a:t>
            </a:r>
            <a:r>
              <a:rPr lang="nl-NL" dirty="0" smtClean="0">
                <a:solidFill>
                  <a:srgbClr val="7F7F7F"/>
                </a:solidFill>
              </a:rPr>
              <a:t>zijn.</a:t>
            </a:r>
          </a:p>
          <a:p>
            <a:pPr marL="342900" lvl="1" indent="-342900">
              <a:buClr>
                <a:srgbClr val="2E3192"/>
              </a:buClr>
            </a:pPr>
            <a:r>
              <a:rPr lang="nl-NL" dirty="0" smtClean="0">
                <a:solidFill>
                  <a:srgbClr val="7F7F7F"/>
                </a:solidFill>
              </a:rPr>
              <a:t>ECK-RA2: </a:t>
            </a:r>
            <a:r>
              <a:rPr lang="nl-NL" dirty="0">
                <a:solidFill>
                  <a:srgbClr val="FFC000"/>
                </a:solidFill>
              </a:rPr>
              <a:t>Alle leermiddelen</a:t>
            </a:r>
            <a:r>
              <a:rPr lang="nl-NL" dirty="0">
                <a:solidFill>
                  <a:srgbClr val="7F7F7F"/>
                </a:solidFill>
              </a:rPr>
              <a:t> in de contentketen zijn uniek geïdentificeerd met behulp van een </a:t>
            </a:r>
            <a:r>
              <a:rPr lang="nl-NL" dirty="0">
                <a:solidFill>
                  <a:srgbClr val="FFC000"/>
                </a:solidFill>
              </a:rPr>
              <a:t>unieke persistente identifier </a:t>
            </a:r>
            <a:r>
              <a:rPr lang="nl-NL" dirty="0">
                <a:solidFill>
                  <a:srgbClr val="7F7F7F"/>
                </a:solidFill>
              </a:rPr>
              <a:t>volgens de Afspraak Unieke Persistente </a:t>
            </a:r>
            <a:r>
              <a:rPr lang="nl-NL" dirty="0" smtClean="0">
                <a:solidFill>
                  <a:srgbClr val="7F7F7F"/>
                </a:solidFill>
              </a:rPr>
              <a:t>Identifier.</a:t>
            </a:r>
            <a:endParaRPr lang="nl-NL" dirty="0">
              <a:solidFill>
                <a:srgbClr val="7F7F7F"/>
              </a:solidFill>
            </a:endParaRPr>
          </a:p>
          <a:p>
            <a:pPr marL="342900" lvl="1" indent="-342900">
              <a:buClr>
                <a:srgbClr val="2E3192"/>
              </a:buClr>
            </a:pPr>
            <a:r>
              <a:rPr lang="nl-NL" dirty="0">
                <a:solidFill>
                  <a:srgbClr val="7F7F7F"/>
                </a:solidFill>
              </a:rPr>
              <a:t>ECK-RA3: </a:t>
            </a:r>
            <a:r>
              <a:rPr lang="nl-NL" dirty="0">
                <a:solidFill>
                  <a:srgbClr val="FF0000"/>
                </a:solidFill>
              </a:rPr>
              <a:t>Alle </a:t>
            </a:r>
            <a:r>
              <a:rPr lang="nl-NL" dirty="0" err="1">
                <a:solidFill>
                  <a:srgbClr val="FF0000"/>
                </a:solidFill>
              </a:rPr>
              <a:t>metadatarecords</a:t>
            </a:r>
            <a:r>
              <a:rPr lang="nl-NL" dirty="0">
                <a:solidFill>
                  <a:srgbClr val="FF0000"/>
                </a:solidFill>
              </a:rPr>
              <a:t> </a:t>
            </a:r>
            <a:r>
              <a:rPr lang="nl-NL" dirty="0">
                <a:solidFill>
                  <a:srgbClr val="7F7F7F"/>
                </a:solidFill>
              </a:rPr>
              <a:t>in de contentketen zijn uniek geïdentificeerd met behulp van een </a:t>
            </a:r>
            <a:r>
              <a:rPr lang="nl-NL" dirty="0">
                <a:solidFill>
                  <a:srgbClr val="FF0000"/>
                </a:solidFill>
              </a:rPr>
              <a:t>unieke persistente identifier </a:t>
            </a:r>
            <a:r>
              <a:rPr lang="nl-NL" dirty="0">
                <a:solidFill>
                  <a:srgbClr val="7F7F7F"/>
                </a:solidFill>
              </a:rPr>
              <a:t>volgens de Afspraak Unieke Persistente Identifier. (zoals OBK API </a:t>
            </a:r>
            <a:r>
              <a:rPr lang="nl-NL" dirty="0" err="1">
                <a:solidFill>
                  <a:srgbClr val="7F7F7F"/>
                </a:solidFill>
              </a:rPr>
              <a:t>waardelijsten</a:t>
            </a:r>
            <a:r>
              <a:rPr lang="nl-NL" dirty="0">
                <a:solidFill>
                  <a:srgbClr val="7F7F7F"/>
                </a:solidFill>
              </a:rPr>
              <a:t>, bk:05d90293-e675-44f4-bcd7-1f67161f6734)</a:t>
            </a:r>
          </a:p>
          <a:p>
            <a:pPr marL="342900" lvl="1" indent="-342900">
              <a:buClr>
                <a:srgbClr val="2E3192"/>
              </a:buClr>
            </a:pPr>
            <a:endParaRPr lang="nl-NL" dirty="0" smtClean="0">
              <a:solidFill>
                <a:srgbClr val="7F7F7F"/>
              </a:solidFill>
            </a:endParaRPr>
          </a:p>
        </p:txBody>
      </p:sp>
      <p:sp>
        <p:nvSpPr>
          <p:cNvPr id="9" name="Titel 3"/>
          <p:cNvSpPr>
            <a:spLocks noGrp="1"/>
          </p:cNvSpPr>
          <p:nvPr>
            <p:ph type="title"/>
          </p:nvPr>
        </p:nvSpPr>
        <p:spPr>
          <a:xfrm>
            <a:off x="467544" y="829576"/>
            <a:ext cx="8316456" cy="583200"/>
          </a:xfrm>
        </p:spPr>
        <p:txBody>
          <a:bodyPr/>
          <a:lstStyle/>
          <a:p>
            <a:r>
              <a:rPr lang="nl-NL" dirty="0"/>
              <a:t>ECK Referentiearchitectuur </a:t>
            </a:r>
            <a:r>
              <a:rPr lang="nl-NL" dirty="0" smtClean="0"/>
              <a:t>principes I</a:t>
            </a:r>
            <a:endParaRPr lang="nl-NL" dirty="0"/>
          </a:p>
        </p:txBody>
      </p:sp>
      <p:pic>
        <p:nvPicPr>
          <p:cNvPr id="10" name="Picture 2" descr="Educatieve contentk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2275840" cy="7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58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3" name="AutoShape 4"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6" name="AutoShape 6"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13" name="Tijdelijke aanduiding voor inhoud 4"/>
          <p:cNvSpPr txBox="1">
            <a:spLocks/>
          </p:cNvSpPr>
          <p:nvPr/>
        </p:nvSpPr>
        <p:spPr>
          <a:xfrm>
            <a:off x="467544" y="1414840"/>
            <a:ext cx="8676456" cy="1222072"/>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600"/>
              </a:spcAft>
              <a:buFontTx/>
              <a:buNone/>
              <a:defRPr sz="2000" b="1" kern="1200" spc="10" baseline="0">
                <a:solidFill>
                  <a:schemeClr val="tx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tx2"/>
              </a:buClr>
              <a:buSzPct val="80000"/>
              <a:buFont typeface="Wingdings" pitchFamily="2" charset="2"/>
              <a:buChar char="n"/>
              <a:defRPr sz="2000" b="1" kern="1200" spc="0" baseline="0">
                <a:solidFill>
                  <a:schemeClr val="tx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2E3192"/>
              </a:buClr>
            </a:pPr>
            <a:r>
              <a:rPr lang="nl-NL" dirty="0" smtClean="0">
                <a:solidFill>
                  <a:srgbClr val="7F7F7F"/>
                </a:solidFill>
              </a:rPr>
              <a:t>ECK-RA4</a:t>
            </a:r>
            <a:r>
              <a:rPr lang="nl-NL" dirty="0">
                <a:solidFill>
                  <a:srgbClr val="7F7F7F"/>
                </a:solidFill>
              </a:rPr>
              <a:t>: Voor de </a:t>
            </a:r>
            <a:r>
              <a:rPr lang="nl-NL" dirty="0">
                <a:solidFill>
                  <a:srgbClr val="FFC000"/>
                </a:solidFill>
              </a:rPr>
              <a:t>(vak)inhoudelijke metadatering van leermateriaal </a:t>
            </a:r>
            <a:r>
              <a:rPr lang="nl-NL" dirty="0">
                <a:solidFill>
                  <a:srgbClr val="7F7F7F"/>
                </a:solidFill>
              </a:rPr>
              <a:t>wordt gebruik gemaakt van de geregistreerde vocabulaires in de </a:t>
            </a:r>
            <a:r>
              <a:rPr lang="nl-NL" dirty="0" err="1">
                <a:solidFill>
                  <a:srgbClr val="FFC000"/>
                </a:solidFill>
              </a:rPr>
              <a:t>EduStandaard</a:t>
            </a:r>
            <a:r>
              <a:rPr lang="nl-NL" dirty="0">
                <a:solidFill>
                  <a:srgbClr val="FFC000"/>
                </a:solidFill>
              </a:rPr>
              <a:t>-vocabulairebank (OBK)</a:t>
            </a:r>
            <a:r>
              <a:rPr lang="nl-NL" dirty="0">
                <a:solidFill>
                  <a:srgbClr val="7F7F7F"/>
                </a:solidFill>
              </a:rPr>
              <a:t>. </a:t>
            </a:r>
            <a:endParaRPr lang="nl-NL" dirty="0" smtClean="0">
              <a:solidFill>
                <a:srgbClr val="7F7F7F"/>
              </a:solidFill>
            </a:endParaRPr>
          </a:p>
          <a:p>
            <a:pPr marL="342900" lvl="1" indent="-342900">
              <a:buClr>
                <a:srgbClr val="2E3192"/>
              </a:buClr>
            </a:pPr>
            <a:r>
              <a:rPr lang="nl-NL" dirty="0" smtClean="0">
                <a:solidFill>
                  <a:srgbClr val="7F7F7F"/>
                </a:solidFill>
              </a:rPr>
              <a:t>ECK-RA5</a:t>
            </a:r>
            <a:r>
              <a:rPr lang="nl-NL" dirty="0">
                <a:solidFill>
                  <a:srgbClr val="7F7F7F"/>
                </a:solidFill>
              </a:rPr>
              <a:t>: </a:t>
            </a:r>
            <a:r>
              <a:rPr lang="nl-NL" dirty="0">
                <a:solidFill>
                  <a:srgbClr val="FF0000"/>
                </a:solidFill>
              </a:rPr>
              <a:t>De “Afspraak beschikbaar stellen en verzamelen </a:t>
            </a:r>
            <a:r>
              <a:rPr lang="nl-NL" dirty="0" err="1">
                <a:solidFill>
                  <a:srgbClr val="FF0000"/>
                </a:solidFill>
              </a:rPr>
              <a:t>metadata</a:t>
            </a:r>
            <a:r>
              <a:rPr lang="nl-NL" dirty="0">
                <a:solidFill>
                  <a:srgbClr val="FF0000"/>
                </a:solidFill>
              </a:rPr>
              <a:t> (OAI-PMH)” wordt gebruikt als standaard voor het uitwisselen van sets van </a:t>
            </a:r>
            <a:r>
              <a:rPr lang="nl-NL" dirty="0" err="1">
                <a:solidFill>
                  <a:srgbClr val="FF0000"/>
                </a:solidFill>
              </a:rPr>
              <a:t>metadata</a:t>
            </a:r>
            <a:r>
              <a:rPr lang="nl-NL" dirty="0">
                <a:solidFill>
                  <a:srgbClr val="FF0000"/>
                </a:solidFill>
              </a:rPr>
              <a:t> in de keten</a:t>
            </a:r>
            <a:r>
              <a:rPr lang="nl-NL" dirty="0">
                <a:solidFill>
                  <a:srgbClr val="7F7F7F"/>
                </a:solidFill>
              </a:rPr>
              <a:t>. </a:t>
            </a:r>
            <a:endParaRPr lang="nl-NL" dirty="0" smtClean="0">
              <a:solidFill>
                <a:srgbClr val="7F7F7F"/>
              </a:solidFill>
            </a:endParaRPr>
          </a:p>
          <a:p>
            <a:pPr marL="342900" lvl="1" indent="-342900">
              <a:buClr>
                <a:srgbClr val="2E3192"/>
              </a:buClr>
            </a:pPr>
            <a:r>
              <a:rPr lang="nl-NL" dirty="0" smtClean="0">
                <a:solidFill>
                  <a:srgbClr val="7F7F7F"/>
                </a:solidFill>
              </a:rPr>
              <a:t>ECK-RA6</a:t>
            </a:r>
            <a:r>
              <a:rPr lang="nl-NL" dirty="0">
                <a:solidFill>
                  <a:srgbClr val="7F7F7F"/>
                </a:solidFill>
              </a:rPr>
              <a:t>: De “Afspraak opvragen </a:t>
            </a:r>
            <a:r>
              <a:rPr lang="nl-NL" dirty="0" err="1">
                <a:solidFill>
                  <a:srgbClr val="7F7F7F"/>
                </a:solidFill>
              </a:rPr>
              <a:t>metadata</a:t>
            </a:r>
            <a:r>
              <a:rPr lang="nl-NL" dirty="0">
                <a:solidFill>
                  <a:srgbClr val="7F7F7F"/>
                </a:solidFill>
              </a:rPr>
              <a:t> (SRU)” wordt gebruikt voor het opvragen van </a:t>
            </a:r>
            <a:r>
              <a:rPr lang="nl-NL" dirty="0" err="1">
                <a:solidFill>
                  <a:srgbClr val="7F7F7F"/>
                </a:solidFill>
              </a:rPr>
              <a:t>metadata</a:t>
            </a:r>
            <a:r>
              <a:rPr lang="nl-NL" dirty="0">
                <a:solidFill>
                  <a:srgbClr val="7F7F7F"/>
                </a:solidFill>
              </a:rPr>
              <a:t> van specifieke leerobjecten.  </a:t>
            </a:r>
          </a:p>
          <a:p>
            <a:pPr lvl="1" indent="0">
              <a:buClr>
                <a:srgbClr val="2E3192"/>
              </a:buClr>
              <a:buNone/>
            </a:pPr>
            <a:endParaRPr lang="nl-NL" dirty="0">
              <a:solidFill>
                <a:srgbClr val="7F7F7F"/>
              </a:solidFill>
            </a:endParaRPr>
          </a:p>
          <a:p>
            <a:pPr lvl="1" indent="0">
              <a:buClr>
                <a:srgbClr val="2E3192"/>
              </a:buClr>
              <a:buNone/>
            </a:pPr>
            <a:endParaRPr lang="nl-NL" sz="1400" dirty="0"/>
          </a:p>
          <a:p>
            <a:pPr lvl="1" indent="0">
              <a:buClr>
                <a:srgbClr val="2E3192"/>
              </a:buClr>
              <a:buNone/>
            </a:pPr>
            <a:endParaRPr lang="nl-NL" dirty="0">
              <a:solidFill>
                <a:srgbClr val="7F7F7F"/>
              </a:solidFill>
            </a:endParaRPr>
          </a:p>
          <a:p>
            <a:pPr lvl="1" indent="0">
              <a:buClr>
                <a:srgbClr val="2E3192"/>
              </a:buClr>
              <a:buNone/>
            </a:pPr>
            <a:endParaRPr lang="nl-NL" sz="1200" dirty="0"/>
          </a:p>
        </p:txBody>
      </p:sp>
      <p:sp>
        <p:nvSpPr>
          <p:cNvPr id="9" name="Titel 3"/>
          <p:cNvSpPr>
            <a:spLocks noGrp="1"/>
          </p:cNvSpPr>
          <p:nvPr>
            <p:ph type="title"/>
          </p:nvPr>
        </p:nvSpPr>
        <p:spPr>
          <a:xfrm>
            <a:off x="467544" y="829576"/>
            <a:ext cx="8316456" cy="583200"/>
          </a:xfrm>
        </p:spPr>
        <p:txBody>
          <a:bodyPr/>
          <a:lstStyle/>
          <a:p>
            <a:r>
              <a:rPr lang="nl-NL" dirty="0"/>
              <a:t>ECK Referentiearchitectuur principes </a:t>
            </a:r>
            <a:r>
              <a:rPr lang="nl-NL" dirty="0" smtClean="0"/>
              <a:t>II</a:t>
            </a:r>
            <a:endParaRPr lang="nl-NL" dirty="0"/>
          </a:p>
        </p:txBody>
      </p:sp>
      <p:pic>
        <p:nvPicPr>
          <p:cNvPr id="10" name="Picture 2" descr="Educatieve contentk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2275840" cy="7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pPr algn="ctr"/>
            <a:r>
              <a:rPr lang="nl-NL" sz="7200" b="1" dirty="0" smtClean="0"/>
              <a:t>BU SLIDES</a:t>
            </a:r>
            <a:endParaRPr lang="nl-NL" sz="7200" b="1"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17</a:t>
            </a:fld>
            <a:endParaRPr lang="nl-NL"/>
          </a:p>
        </p:txBody>
      </p:sp>
    </p:spTree>
    <p:extLst>
      <p:ext uri="{BB962C8B-B14F-4D97-AF65-F5344CB8AC3E}">
        <p14:creationId xmlns:p14="http://schemas.microsoft.com/office/powerpoint/2010/main" val="151097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3" name="AutoShape 4"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6" name="AutoShape 6"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8" name="Tijdelijke aanduiding voor inhoud 4"/>
          <p:cNvSpPr txBox="1">
            <a:spLocks/>
          </p:cNvSpPr>
          <p:nvPr/>
        </p:nvSpPr>
        <p:spPr>
          <a:xfrm>
            <a:off x="171450" y="1054800"/>
            <a:ext cx="8972550" cy="1222072"/>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600"/>
              </a:spcAft>
              <a:buFontTx/>
              <a:buNone/>
              <a:defRPr sz="2000" b="1" kern="1200" spc="10" baseline="0">
                <a:solidFill>
                  <a:schemeClr val="tx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tx2"/>
              </a:buClr>
              <a:buSzPct val="80000"/>
              <a:buFont typeface="Wingdings" pitchFamily="2" charset="2"/>
              <a:buChar char="n"/>
              <a:defRPr sz="2000" b="1" kern="1200" spc="0" baseline="0">
                <a:solidFill>
                  <a:schemeClr val="tx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Clr>
                <a:srgbClr val="2E3192"/>
              </a:buClr>
              <a:buNone/>
            </a:pPr>
            <a:endParaRPr lang="nl-NL" sz="1200" dirty="0"/>
          </a:p>
        </p:txBody>
      </p:sp>
      <p:graphicFrame>
        <p:nvGraphicFramePr>
          <p:cNvPr id="4" name="Tabel 3"/>
          <p:cNvGraphicFramePr>
            <a:graphicFrameLocks noGrp="1"/>
          </p:cNvGraphicFramePr>
          <p:nvPr>
            <p:extLst>
              <p:ext uri="{D42A27DB-BD31-4B8C-83A1-F6EECF244321}">
                <p14:modId xmlns:p14="http://schemas.microsoft.com/office/powerpoint/2010/main" val="1984828578"/>
              </p:ext>
            </p:extLst>
          </p:nvPr>
        </p:nvGraphicFramePr>
        <p:xfrm>
          <a:off x="251520" y="831057"/>
          <a:ext cx="8424937" cy="5669280"/>
        </p:xfrm>
        <a:graphic>
          <a:graphicData uri="http://schemas.openxmlformats.org/drawingml/2006/table">
            <a:tbl>
              <a:tblPr firstRow="1" firstCol="1" bandRow="1">
                <a:tableStyleId>{5C22544A-7EE6-4342-B048-85BDC9FD1C3A}</a:tableStyleId>
              </a:tblPr>
              <a:tblGrid>
                <a:gridCol w="845378"/>
                <a:gridCol w="3841359"/>
                <a:gridCol w="3738200"/>
              </a:tblGrid>
              <a:tr h="72004">
                <a:tc>
                  <a:txBody>
                    <a:bodyPr/>
                    <a:lstStyle/>
                    <a:p>
                      <a:pPr>
                        <a:spcAft>
                          <a:spcPts val="0"/>
                        </a:spcAft>
                      </a:pPr>
                      <a:r>
                        <a:rPr lang="nl-NL" sz="1200" dirty="0">
                          <a:effectLst/>
                        </a:rPr>
                        <a:t>Principe</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a:effectLst/>
                        </a:rPr>
                        <a:t>GAP met ECK D&amp;T</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Onderbouwing</a:t>
                      </a:r>
                      <a:endParaRPr lang="nl-NL" sz="1200">
                        <a:effectLst/>
                        <a:latin typeface="Arial"/>
                        <a:ea typeface="MS Mincho"/>
                        <a:cs typeface="Times New Roman"/>
                      </a:endParaRPr>
                    </a:p>
                  </a:txBody>
                  <a:tcPr marL="36002" marR="36002" marT="0" marB="0"/>
                </a:tc>
              </a:tr>
              <a:tr h="1440089">
                <a:tc>
                  <a:txBody>
                    <a:bodyPr/>
                    <a:lstStyle/>
                    <a:p>
                      <a:pPr>
                        <a:spcAft>
                          <a:spcPts val="0"/>
                        </a:spcAft>
                      </a:pPr>
                      <a:r>
                        <a:rPr lang="nl-NL" sz="1200" dirty="0">
                          <a:effectLst/>
                        </a:rPr>
                        <a:t>1</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a:effectLst/>
                        </a:rPr>
                        <a:t>NLLOM is alleen relevant voor de CatalogService, maar wordt binnen ECK D&amp;T vrijwel niet toegepast. </a:t>
                      </a:r>
                    </a:p>
                    <a:p>
                      <a:pPr>
                        <a:spcAft>
                          <a:spcPts val="0"/>
                        </a:spcAft>
                      </a:pPr>
                      <a:r>
                        <a:rPr lang="nl-NL" sz="1200">
                          <a:effectLst/>
                        </a:rPr>
                        <a:t> </a:t>
                      </a:r>
                    </a:p>
                    <a:p>
                      <a:pPr>
                        <a:spcAft>
                          <a:spcPts val="0"/>
                        </a:spcAft>
                      </a:pPr>
                      <a:r>
                        <a:rPr lang="nl-NL" sz="1200">
                          <a:effectLst/>
                        </a:rPr>
                        <a:t>Wel zijn een aantal velden in naam overgenomen die voor ketenpartijen werkbaar zijn, zoals IntendedEndUserRole.</a:t>
                      </a:r>
                    </a:p>
                    <a:p>
                      <a:pPr>
                        <a:spcAft>
                          <a:spcPts val="0"/>
                        </a:spcAft>
                      </a:pPr>
                      <a:r>
                        <a:rPr lang="nl-NL" sz="1200">
                          <a:effectLst/>
                        </a:rPr>
                        <a:t> </a:t>
                      </a:r>
                    </a:p>
                    <a:p>
                      <a:pPr>
                        <a:spcAft>
                          <a:spcPts val="0"/>
                        </a:spcAft>
                      </a:pPr>
                      <a:r>
                        <a:rPr lang="nl-NL" sz="1200">
                          <a:effectLst/>
                        </a:rPr>
                        <a:t>Een verdere invulling van NLLOM wordt gegeven door OBK. Het toepassen van vocabulaires/waardelijsten vanuit OBK is wel uitvoerig besproken en er zijn een aantal gegevens van de CatalogService waarbij het toepassen van OBK is opgenomen, zoals Level (Onderwijsniveau) , Subject (Studierichting / Leergebied) en Course (vakkern).</a:t>
                      </a:r>
                    </a:p>
                    <a:p>
                      <a:pPr>
                        <a:spcAft>
                          <a:spcPts val="0"/>
                        </a:spcAft>
                      </a:pPr>
                      <a:r>
                        <a:rPr lang="nl-NL" sz="1200">
                          <a:effectLst/>
                        </a:rPr>
                        <a:t> </a:t>
                      </a:r>
                    </a:p>
                    <a:p>
                      <a:pPr>
                        <a:spcAft>
                          <a:spcPts val="0"/>
                        </a:spcAft>
                      </a:pPr>
                      <a:r>
                        <a:rPr lang="nl-NL" sz="1200">
                          <a:effectLst/>
                        </a:rPr>
                        <a:t>Er worden dus zeker een aantal velden conform NLLOM/OBK gevuld, maar het is niet zo dat, zoals het principe stelt, alle metadata voor een leermiddel conform NLLOM is gedefinieerd.</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smtClean="0">
                          <a:effectLst/>
                        </a:rPr>
                        <a:t>NLLOM wordt nu niet door veel partijen </a:t>
                      </a:r>
                      <a:r>
                        <a:rPr lang="nl-NL" sz="1200" dirty="0">
                          <a:effectLst/>
                        </a:rPr>
                        <a:t>binnen de keten </a:t>
                      </a:r>
                      <a:r>
                        <a:rPr lang="nl-NL" sz="1200" dirty="0" smtClean="0">
                          <a:effectLst/>
                        </a:rPr>
                        <a:t>toegepast. De drempel was nu te hoog om </a:t>
                      </a:r>
                      <a:r>
                        <a:rPr lang="nl-NL" sz="1200" dirty="0">
                          <a:effectLst/>
                        </a:rPr>
                        <a:t>dit </a:t>
                      </a:r>
                      <a:r>
                        <a:rPr lang="nl-NL" sz="1200" dirty="0" smtClean="0">
                          <a:effectLst/>
                        </a:rPr>
                        <a:t>al</a:t>
                      </a:r>
                      <a:r>
                        <a:rPr lang="nl-NL" sz="1200" baseline="0" dirty="0" smtClean="0">
                          <a:effectLst/>
                        </a:rPr>
                        <a:t> voor</a:t>
                      </a:r>
                      <a:r>
                        <a:rPr lang="nl-NL" sz="1200" dirty="0" smtClean="0">
                          <a:effectLst/>
                        </a:rPr>
                        <a:t> velden te doen. Waar mogelijk</a:t>
                      </a:r>
                      <a:r>
                        <a:rPr lang="nl-NL" sz="1200" baseline="0" dirty="0" smtClean="0">
                          <a:effectLst/>
                        </a:rPr>
                        <a:t> is wel NLLOM / OBK toegepast. Naar mate NLLOM/OBK meer en meer in keten gebruikt wordt zullen ook de overige ECK D&amp;T velden hieraan gaan conformeren.</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Arial"/>
                        <a:ea typeface="MS Mincho"/>
                        <a:cs typeface="Times New Roman"/>
                      </a:endParaRPr>
                    </a:p>
                  </a:txBody>
                  <a:tcPr marL="36002" marR="36002" marT="0" marB="0"/>
                </a:tc>
              </a:tr>
              <a:tr h="936058">
                <a:tc>
                  <a:txBody>
                    <a:bodyPr/>
                    <a:lstStyle/>
                    <a:p>
                      <a:pPr>
                        <a:spcAft>
                          <a:spcPts val="0"/>
                        </a:spcAft>
                      </a:pPr>
                      <a:r>
                        <a:rPr lang="nl-NL" sz="1200">
                          <a:effectLst/>
                        </a:rPr>
                        <a:t>2</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De UPI standaard is relevant voor de verschillende identifiers die binnen ECK D&amp;T gebruikt worden. De unieke persistente identifier maakt het mogelijk om naar digitale objecten te verwijzen, onafhankelijk van de opslaglocatie van deze objecten.</a:t>
                      </a:r>
                    </a:p>
                    <a:p>
                      <a:pPr>
                        <a:spcAft>
                          <a:spcPts val="0"/>
                        </a:spcAft>
                      </a:pPr>
                      <a:r>
                        <a:rPr lang="nl-NL" sz="1200">
                          <a:effectLst/>
                        </a:rPr>
                        <a:t> </a:t>
                      </a:r>
                    </a:p>
                    <a:p>
                      <a:pPr>
                        <a:spcAft>
                          <a:spcPts val="0"/>
                        </a:spcAft>
                      </a:pPr>
                      <a:r>
                        <a:rPr lang="nl-NL" sz="1200">
                          <a:effectLst/>
                        </a:rPr>
                        <a:t> </a:t>
                      </a:r>
                    </a:p>
                    <a:p>
                      <a:pPr>
                        <a:spcAft>
                          <a:spcPts val="0"/>
                        </a:spcAft>
                      </a:pPr>
                      <a:r>
                        <a:rPr lang="nl-NL" sz="1200">
                          <a:effectLst/>
                        </a:rPr>
                        <a:t> </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a:effectLst/>
                        </a:rPr>
                        <a:t>Er is uitvoerig stilgestaan bij de toepassing van de UPI bij het veld </a:t>
                      </a:r>
                      <a:r>
                        <a:rPr lang="nl-NL" sz="1200" dirty="0" err="1">
                          <a:effectLst/>
                        </a:rPr>
                        <a:t>ProductId</a:t>
                      </a:r>
                      <a:r>
                        <a:rPr lang="nl-NL" sz="1200" dirty="0">
                          <a:effectLst/>
                        </a:rPr>
                        <a:t>. Binnen de keten wordt voor producten voornamelijk </a:t>
                      </a:r>
                      <a:r>
                        <a:rPr lang="nl-NL" sz="1200" dirty="0" err="1">
                          <a:effectLst/>
                        </a:rPr>
                        <a:t>identifiers</a:t>
                      </a:r>
                      <a:r>
                        <a:rPr lang="nl-NL" sz="1200" dirty="0">
                          <a:effectLst/>
                        </a:rPr>
                        <a:t> van het type EAN toegepast. Er is een mogelijkheid om van EAN een UPI te maken door voor huidige </a:t>
                      </a:r>
                      <a:r>
                        <a:rPr lang="nl-NL" sz="1200" dirty="0" err="1">
                          <a:effectLst/>
                        </a:rPr>
                        <a:t>productId’s</a:t>
                      </a:r>
                      <a:r>
                        <a:rPr lang="nl-NL" sz="1200" dirty="0">
                          <a:effectLst/>
                        </a:rPr>
                        <a:t> de prefix ‘</a:t>
                      </a:r>
                      <a:r>
                        <a:rPr lang="nl-NL" sz="1200" dirty="0" err="1">
                          <a:effectLst/>
                        </a:rPr>
                        <a:t>ean</a:t>
                      </a:r>
                      <a:r>
                        <a:rPr lang="nl-NL" sz="1200" dirty="0">
                          <a:effectLst/>
                        </a:rPr>
                        <a:t>:” toe te voegen. Dit vraagt echter om een redelijke wijziging in bestaande </a:t>
                      </a:r>
                      <a:r>
                        <a:rPr lang="nl-NL" sz="1200" dirty="0" smtClean="0">
                          <a:effectLst/>
                        </a:rPr>
                        <a:t>systemen. </a:t>
                      </a:r>
                      <a:r>
                        <a:rPr lang="nl-NL" sz="1200" dirty="0">
                          <a:effectLst/>
                        </a:rPr>
                        <a:t>Ook zijn er nu geen partijen die hun systeem zo hebben ingericht dat op basis van het UPI (</a:t>
                      </a:r>
                      <a:r>
                        <a:rPr lang="nl-NL" sz="1200" dirty="0" err="1">
                          <a:effectLst/>
                        </a:rPr>
                        <a:t>ean:productid</a:t>
                      </a:r>
                      <a:r>
                        <a:rPr lang="nl-NL" sz="1200" dirty="0">
                          <a:effectLst/>
                        </a:rPr>
                        <a:t>) naar </a:t>
                      </a:r>
                      <a:r>
                        <a:rPr lang="nl-NL" sz="1200" dirty="0" err="1">
                          <a:effectLst/>
                        </a:rPr>
                        <a:t>productmetadata</a:t>
                      </a:r>
                      <a:r>
                        <a:rPr lang="nl-NL" sz="1200" dirty="0">
                          <a:effectLst/>
                        </a:rPr>
                        <a:t> op het web verwezen kan worden en levert dit dus nog niets extra’s op. </a:t>
                      </a:r>
                      <a:endParaRPr lang="nl-NL" sz="1200" dirty="0">
                        <a:effectLst/>
                        <a:latin typeface="Arial"/>
                        <a:ea typeface="MS Mincho"/>
                        <a:cs typeface="Times New Roman"/>
                      </a:endParaRPr>
                    </a:p>
                  </a:txBody>
                  <a:tcPr marL="36002" marR="36002" marT="0" marB="0"/>
                </a:tc>
              </a:tr>
            </a:tbl>
          </a:graphicData>
        </a:graphic>
      </p:graphicFrame>
    </p:spTree>
    <p:extLst>
      <p:ext uri="{BB962C8B-B14F-4D97-AF65-F5344CB8AC3E}">
        <p14:creationId xmlns:p14="http://schemas.microsoft.com/office/powerpoint/2010/main" val="2776291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3" name="AutoShape 4"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6" name="AutoShape 6"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8" name="Tijdelijke aanduiding voor inhoud 4"/>
          <p:cNvSpPr txBox="1">
            <a:spLocks/>
          </p:cNvSpPr>
          <p:nvPr/>
        </p:nvSpPr>
        <p:spPr>
          <a:xfrm>
            <a:off x="171450" y="1054800"/>
            <a:ext cx="8972550" cy="1222072"/>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600"/>
              </a:spcAft>
              <a:buFontTx/>
              <a:buNone/>
              <a:defRPr sz="2000" b="1" kern="1200" spc="10" baseline="0">
                <a:solidFill>
                  <a:schemeClr val="tx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tx2"/>
              </a:buClr>
              <a:buSzPct val="80000"/>
              <a:buFont typeface="Wingdings" pitchFamily="2" charset="2"/>
              <a:buChar char="n"/>
              <a:defRPr sz="2000" b="1" kern="1200" spc="0" baseline="0">
                <a:solidFill>
                  <a:schemeClr val="tx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Clr>
                <a:srgbClr val="2E3192"/>
              </a:buClr>
              <a:buNone/>
            </a:pPr>
            <a:endParaRPr lang="nl-NL" sz="1200" dirty="0"/>
          </a:p>
        </p:txBody>
      </p:sp>
      <p:graphicFrame>
        <p:nvGraphicFramePr>
          <p:cNvPr id="10" name="Tabel 9"/>
          <p:cNvGraphicFramePr>
            <a:graphicFrameLocks noGrp="1"/>
          </p:cNvGraphicFramePr>
          <p:nvPr>
            <p:extLst>
              <p:ext uri="{D42A27DB-BD31-4B8C-83A1-F6EECF244321}">
                <p14:modId xmlns:p14="http://schemas.microsoft.com/office/powerpoint/2010/main" val="2980830159"/>
              </p:ext>
            </p:extLst>
          </p:nvPr>
        </p:nvGraphicFramePr>
        <p:xfrm>
          <a:off x="251520" y="831057"/>
          <a:ext cx="8424937" cy="4937760"/>
        </p:xfrm>
        <a:graphic>
          <a:graphicData uri="http://schemas.openxmlformats.org/drawingml/2006/table">
            <a:tbl>
              <a:tblPr firstRow="1" firstCol="1" bandRow="1">
                <a:tableStyleId>{5C22544A-7EE6-4342-B048-85BDC9FD1C3A}</a:tableStyleId>
              </a:tblPr>
              <a:tblGrid>
                <a:gridCol w="845378"/>
                <a:gridCol w="3841359"/>
                <a:gridCol w="3738200"/>
              </a:tblGrid>
              <a:tr h="72004">
                <a:tc>
                  <a:txBody>
                    <a:bodyPr/>
                    <a:lstStyle/>
                    <a:p>
                      <a:pPr>
                        <a:spcAft>
                          <a:spcPts val="0"/>
                        </a:spcAft>
                      </a:pPr>
                      <a:r>
                        <a:rPr lang="nl-NL" sz="1200" dirty="0">
                          <a:effectLst/>
                        </a:rPr>
                        <a:t>Principe</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a:effectLst/>
                        </a:rPr>
                        <a:t>GAP met ECK D&amp;T</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Onderbouwing</a:t>
                      </a:r>
                      <a:endParaRPr lang="nl-NL" sz="1200">
                        <a:effectLst/>
                        <a:latin typeface="Arial"/>
                        <a:ea typeface="MS Mincho"/>
                        <a:cs typeface="Times New Roman"/>
                      </a:endParaRPr>
                    </a:p>
                  </a:txBody>
                  <a:tcPr marL="36002" marR="36002" marT="0" marB="0"/>
                </a:tc>
              </a:tr>
              <a:tr h="504031">
                <a:tc>
                  <a:txBody>
                    <a:bodyPr/>
                    <a:lstStyle/>
                    <a:p>
                      <a:pPr>
                        <a:spcAft>
                          <a:spcPts val="0"/>
                        </a:spcAft>
                      </a:pPr>
                      <a:r>
                        <a:rPr lang="nl-NL" sz="1200" dirty="0">
                          <a:effectLst/>
                        </a:rPr>
                        <a:t>3</a:t>
                      </a:r>
                    </a:p>
                    <a:p>
                      <a:pPr>
                        <a:spcAft>
                          <a:spcPts val="0"/>
                        </a:spcAft>
                      </a:pPr>
                      <a:r>
                        <a:rPr lang="nl-NL" sz="1200" dirty="0">
                          <a:effectLst/>
                        </a:rPr>
                        <a:t> </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dirty="0">
                          <a:effectLst/>
                        </a:rPr>
                        <a:t>Wat voor de ECK D&amp;T </a:t>
                      </a:r>
                      <a:r>
                        <a:rPr lang="nl-NL" sz="1200" dirty="0" err="1">
                          <a:effectLst/>
                        </a:rPr>
                        <a:t>productId</a:t>
                      </a:r>
                      <a:r>
                        <a:rPr lang="nl-NL" sz="1200" dirty="0">
                          <a:effectLst/>
                        </a:rPr>
                        <a:t> geldt, geldt ook voor andere </a:t>
                      </a:r>
                      <a:r>
                        <a:rPr lang="nl-NL" sz="1200" dirty="0" err="1">
                          <a:effectLst/>
                        </a:rPr>
                        <a:t>metadatarecords</a:t>
                      </a:r>
                      <a:r>
                        <a:rPr lang="nl-NL" sz="1200" dirty="0">
                          <a:effectLst/>
                        </a:rPr>
                        <a:t>, hierbij wordt geen UPI toegepast. Verschillende </a:t>
                      </a:r>
                      <a:r>
                        <a:rPr lang="nl-NL" sz="1200" dirty="0" err="1">
                          <a:effectLst/>
                        </a:rPr>
                        <a:t>metadatarecords</a:t>
                      </a:r>
                      <a:r>
                        <a:rPr lang="nl-NL" sz="1200" dirty="0">
                          <a:effectLst/>
                        </a:rPr>
                        <a:t> worden nu direct aangeduid met een </a:t>
                      </a:r>
                      <a:r>
                        <a:rPr lang="nl-NL" sz="1200" dirty="0" smtClean="0">
                          <a:effectLst/>
                        </a:rPr>
                        <a:t>waarde (enumeratie), </a:t>
                      </a:r>
                      <a:r>
                        <a:rPr lang="nl-NL" sz="1200" dirty="0">
                          <a:effectLst/>
                        </a:rPr>
                        <a:t>of een lokale identifier.</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dirty="0">
                          <a:effectLst/>
                        </a:rPr>
                        <a:t>Net als bij de </a:t>
                      </a:r>
                      <a:r>
                        <a:rPr lang="nl-NL" sz="1200" dirty="0" err="1">
                          <a:effectLst/>
                        </a:rPr>
                        <a:t>ProductId</a:t>
                      </a:r>
                      <a:r>
                        <a:rPr lang="nl-NL" sz="1200" dirty="0">
                          <a:effectLst/>
                        </a:rPr>
                        <a:t> voor </a:t>
                      </a:r>
                      <a:r>
                        <a:rPr lang="nl-NL" sz="1200" dirty="0" err="1">
                          <a:effectLst/>
                        </a:rPr>
                        <a:t>leemiddelen</a:t>
                      </a:r>
                      <a:r>
                        <a:rPr lang="nl-NL" sz="1200" dirty="0">
                          <a:effectLst/>
                        </a:rPr>
                        <a:t> wordt het voordeel van een UPI ook voor andere </a:t>
                      </a:r>
                      <a:r>
                        <a:rPr lang="nl-NL" sz="1200" dirty="0" err="1">
                          <a:effectLst/>
                        </a:rPr>
                        <a:t>metadata</a:t>
                      </a:r>
                      <a:r>
                        <a:rPr lang="nl-NL" sz="1200" dirty="0">
                          <a:effectLst/>
                        </a:rPr>
                        <a:t> wel onderkend. Met de verdere ontwikkeling van de keten </a:t>
                      </a:r>
                      <a:r>
                        <a:rPr lang="nl-NL" sz="1200" dirty="0" smtClean="0">
                          <a:effectLst/>
                        </a:rPr>
                        <a:t>wordt</a:t>
                      </a:r>
                      <a:r>
                        <a:rPr lang="nl-NL" sz="1200" baseline="0" dirty="0" smtClean="0">
                          <a:effectLst/>
                        </a:rPr>
                        <a:t> verwacht </a:t>
                      </a:r>
                      <a:r>
                        <a:rPr lang="nl-NL" sz="1200" dirty="0" smtClean="0">
                          <a:effectLst/>
                        </a:rPr>
                        <a:t>dat </a:t>
                      </a:r>
                      <a:r>
                        <a:rPr lang="nl-NL" sz="1200" dirty="0">
                          <a:effectLst/>
                        </a:rPr>
                        <a:t>in de toekomst hier meer op aangesloten wordt.</a:t>
                      </a:r>
                    </a:p>
                    <a:p>
                      <a:pPr>
                        <a:spcAft>
                          <a:spcPts val="0"/>
                        </a:spcAft>
                      </a:pPr>
                      <a:r>
                        <a:rPr lang="nl-NL" sz="1200" dirty="0">
                          <a:effectLst/>
                        </a:rPr>
                        <a:t> </a:t>
                      </a:r>
                      <a:endParaRPr lang="nl-NL" sz="1200" dirty="0">
                        <a:effectLst/>
                        <a:latin typeface="Arial"/>
                        <a:ea typeface="MS Mincho"/>
                        <a:cs typeface="Times New Roman"/>
                      </a:endParaRPr>
                    </a:p>
                  </a:txBody>
                  <a:tcPr marL="36002" marR="36002" marT="0" marB="0"/>
                </a:tc>
              </a:tr>
              <a:tr h="504031">
                <a:tc>
                  <a:txBody>
                    <a:bodyPr/>
                    <a:lstStyle/>
                    <a:p>
                      <a:pPr>
                        <a:spcAft>
                          <a:spcPts val="0"/>
                        </a:spcAft>
                      </a:pPr>
                      <a:r>
                        <a:rPr lang="nl-NL" sz="1200" dirty="0">
                          <a:effectLst/>
                        </a:rPr>
                        <a:t>4</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a:effectLst/>
                        </a:rPr>
                        <a:t>Zoals bij punt 1 aangegeven wordt er voor de meeste  (vak)inhoudelijke velden gebruik gemaakt van OBK. Alleen voor Year (leerjaar) en Sector wordt geen gebruik gemaakt van OBK. Verder hanteert ECK D&amp;T ook het principe :”De identifiers voor curriculum gerelateerde begrippen, zoals vak worden bepaald door OBK”.</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a:effectLst/>
                        </a:rPr>
                        <a:t>Met dit principe is ECK D&amp;T redelijk in overeenstemming. Zodra ook voor </a:t>
                      </a:r>
                      <a:r>
                        <a:rPr lang="nl-NL" sz="1200" dirty="0" err="1">
                          <a:effectLst/>
                        </a:rPr>
                        <a:t>Year</a:t>
                      </a:r>
                      <a:r>
                        <a:rPr lang="nl-NL" sz="1200" dirty="0">
                          <a:effectLst/>
                        </a:rPr>
                        <a:t> en Sector een passende OBK API beschikbaar is, kan ook hiervan gebruik worden gemaakt binnen ECK D&amp;T.</a:t>
                      </a:r>
                      <a:endParaRPr lang="nl-NL" sz="1200" dirty="0">
                        <a:effectLst/>
                        <a:latin typeface="Arial"/>
                        <a:ea typeface="MS Mincho"/>
                        <a:cs typeface="Times New Roman"/>
                      </a:endParaRPr>
                    </a:p>
                  </a:txBody>
                  <a:tcPr marL="36002" marR="36002" marT="0" marB="0"/>
                </a:tc>
              </a:tr>
              <a:tr h="648040">
                <a:tc>
                  <a:txBody>
                    <a:bodyPr/>
                    <a:lstStyle/>
                    <a:p>
                      <a:pPr>
                        <a:spcAft>
                          <a:spcPts val="0"/>
                        </a:spcAft>
                      </a:pPr>
                      <a:r>
                        <a:rPr lang="nl-NL" sz="1200">
                          <a:effectLst/>
                        </a:rPr>
                        <a:t>5</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De OAI-PMH standaard wordt binnen ECK D&amp;T niet toegepast. </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a:effectLst/>
                        </a:rPr>
                        <a:t>Deze standaard wordt niet toegepast binnen de keten. Web service op basis van de WSDL/SOAP standaarden zijn wel bij alle partijen bekend en kunnen ook goed toegepast worden bij het uitwisselen van product </a:t>
                      </a:r>
                      <a:r>
                        <a:rPr lang="nl-NL" sz="1200" dirty="0" err="1">
                          <a:effectLst/>
                        </a:rPr>
                        <a:t>metadata</a:t>
                      </a:r>
                      <a:r>
                        <a:rPr lang="nl-NL" sz="1200" dirty="0">
                          <a:effectLst/>
                        </a:rPr>
                        <a:t>. Hoewel de overweging niet expliciet gemaakt is, is het wel voor alle partijen een logische keuze geweest om ook </a:t>
                      </a:r>
                      <a:r>
                        <a:rPr lang="nl-NL" sz="1200" dirty="0" err="1">
                          <a:effectLst/>
                        </a:rPr>
                        <a:t>metadata</a:t>
                      </a:r>
                      <a:r>
                        <a:rPr lang="nl-NL" sz="1200" dirty="0">
                          <a:effectLst/>
                        </a:rPr>
                        <a:t> uit te wisselen </a:t>
                      </a:r>
                      <a:r>
                        <a:rPr lang="nl-NL" sz="1200" dirty="0" err="1">
                          <a:effectLst/>
                        </a:rPr>
                        <a:t>obv</a:t>
                      </a:r>
                      <a:r>
                        <a:rPr lang="nl-NL" sz="1200" dirty="0">
                          <a:effectLst/>
                        </a:rPr>
                        <a:t> SOAP web services.</a:t>
                      </a:r>
                      <a:endParaRPr lang="nl-NL" sz="1200" dirty="0">
                        <a:effectLst/>
                        <a:latin typeface="Arial"/>
                        <a:ea typeface="MS Mincho"/>
                        <a:cs typeface="Times New Roman"/>
                      </a:endParaRPr>
                    </a:p>
                  </a:txBody>
                  <a:tcPr marL="36002" marR="36002" marT="0" marB="0"/>
                </a:tc>
              </a:tr>
              <a:tr h="288018">
                <a:tc>
                  <a:txBody>
                    <a:bodyPr/>
                    <a:lstStyle/>
                    <a:p>
                      <a:pPr>
                        <a:spcAft>
                          <a:spcPts val="0"/>
                        </a:spcAft>
                      </a:pPr>
                      <a:r>
                        <a:rPr lang="nl-NL" sz="1200">
                          <a:effectLst/>
                        </a:rPr>
                        <a:t>6</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De SRU standaard wordt binnen ECK D&amp;T niet toegepast.</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a:effectLst/>
                        </a:rPr>
                        <a:t>De SRU standaard wordt toegepast in zoekportalen om gebruikers naar leermateriaal te laten zoeken. Dit valt buiten de huidige scope van de ECK D&amp;T standaard.</a:t>
                      </a:r>
                      <a:endParaRPr lang="nl-NL" sz="1200" dirty="0">
                        <a:effectLst/>
                        <a:latin typeface="Arial"/>
                        <a:ea typeface="MS Mincho"/>
                        <a:cs typeface="Times New Roman"/>
                      </a:endParaRPr>
                    </a:p>
                  </a:txBody>
                  <a:tcPr marL="36002" marR="36002" marT="0" marB="0"/>
                </a:tc>
              </a:tr>
              <a:tr h="72004">
                <a:tc>
                  <a:txBody>
                    <a:bodyPr/>
                    <a:lstStyle/>
                    <a:p>
                      <a:pPr>
                        <a:spcAft>
                          <a:spcPts val="0"/>
                        </a:spcAft>
                      </a:pPr>
                      <a:r>
                        <a:rPr lang="nl-NL" sz="1200" dirty="0">
                          <a:effectLst/>
                        </a:rPr>
                        <a:t> </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a:effectLst/>
                        </a:rPr>
                        <a:t> </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a:effectLst/>
                        </a:rPr>
                        <a:t> </a:t>
                      </a:r>
                      <a:endParaRPr lang="nl-NL" sz="1200" dirty="0">
                        <a:effectLst/>
                        <a:latin typeface="Arial"/>
                        <a:ea typeface="MS Mincho"/>
                        <a:cs typeface="Times New Roman"/>
                      </a:endParaRPr>
                    </a:p>
                  </a:txBody>
                  <a:tcPr marL="36002" marR="36002" marT="0" marB="0"/>
                </a:tc>
              </a:tr>
            </a:tbl>
          </a:graphicData>
        </a:graphic>
      </p:graphicFrame>
    </p:spTree>
    <p:extLst>
      <p:ext uri="{BB962C8B-B14F-4D97-AF65-F5344CB8AC3E}">
        <p14:creationId xmlns:p14="http://schemas.microsoft.com/office/powerpoint/2010/main" val="169820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een standaard </a:t>
            </a:r>
            <a:br>
              <a:rPr lang="nl-NL" dirty="0"/>
            </a:br>
            <a:r>
              <a:rPr lang="nl-NL" dirty="0"/>
              <a:t>voor distributie &amp; toegang?</a:t>
            </a:r>
          </a:p>
        </p:txBody>
      </p:sp>
      <p:sp>
        <p:nvSpPr>
          <p:cNvPr id="3" name="Tijdelijke aanduiding voor inhoud 2"/>
          <p:cNvSpPr>
            <a:spLocks noGrp="1"/>
          </p:cNvSpPr>
          <p:nvPr>
            <p:ph idx="1"/>
          </p:nvPr>
        </p:nvSpPr>
        <p:spPr>
          <a:xfrm>
            <a:off x="720000" y="2564904"/>
            <a:ext cx="8064000" cy="3432634"/>
          </a:xfrm>
        </p:spPr>
        <p:txBody>
          <a:bodyPr/>
          <a:lstStyle/>
          <a:p>
            <a:pPr marL="342900" indent="-342900">
              <a:buFont typeface="Arial" charset="0"/>
              <a:buChar char="•"/>
            </a:pPr>
            <a:r>
              <a:rPr lang="nl-NL" dirty="0"/>
              <a:t>Geen gedoe met vouchers</a:t>
            </a:r>
          </a:p>
          <a:p>
            <a:pPr marL="342900" indent="-342900">
              <a:buFont typeface="Arial" charset="0"/>
              <a:buChar char="•"/>
            </a:pPr>
            <a:r>
              <a:rPr lang="nl-NL" dirty="0"/>
              <a:t>Inzicht in licentie status</a:t>
            </a:r>
          </a:p>
          <a:p>
            <a:pPr marL="342900" indent="-342900">
              <a:buFont typeface="Arial" charset="0"/>
              <a:buChar char="•"/>
            </a:pPr>
            <a:r>
              <a:rPr lang="nl-NL" dirty="0"/>
              <a:t>De school als betrouwbare </a:t>
            </a:r>
            <a:r>
              <a:rPr lang="nl-NL" dirty="0" err="1"/>
              <a:t>identity</a:t>
            </a:r>
            <a:r>
              <a:rPr lang="nl-NL" dirty="0"/>
              <a:t>-provider van de gebruiker</a:t>
            </a:r>
          </a:p>
          <a:p>
            <a:pPr marL="342900" indent="-342900">
              <a:buFont typeface="Arial" charset="0"/>
              <a:buChar char="•"/>
            </a:pPr>
            <a:r>
              <a:rPr lang="nl-NL" dirty="0"/>
              <a:t>Inzicht in het aanbod</a:t>
            </a:r>
          </a:p>
          <a:p>
            <a:pPr marL="342900" indent="-342900">
              <a:buFont typeface="Arial" charset="0"/>
              <a:buChar char="•"/>
            </a:pPr>
            <a:r>
              <a:rPr lang="nl-NL" dirty="0"/>
              <a:t>En een open ecosysteem</a:t>
            </a:r>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a:t>
            </a:fld>
            <a:endParaRPr lang="nl-NL"/>
          </a:p>
        </p:txBody>
      </p:sp>
    </p:spTree>
    <p:extLst>
      <p:ext uri="{BB962C8B-B14F-4D97-AF65-F5344CB8AC3E}">
        <p14:creationId xmlns:p14="http://schemas.microsoft.com/office/powerpoint/2010/main" val="664406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3" name="AutoShape 4"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6" name="AutoShape 6" descr="data:image/jpeg;base64,/9j/4AAQSkZJRgABAQAAAQABAAD/2wCEAAkGBxAPEBAQEBQVEBAVFBQXGBgUFQ8VFRUYFBQXFhUUFhgYHCggGBwmGxgUITEhJSkrLi4uFx8zODMsNygtMSwBCgoKDg0OGxAQGzUkICQtLywsLC8sLCwsLC4sLCwsLDcsLDIsLSwvLCwsLCwsLCwsLCwsLC8sLCwtLCwsLCwsLP/AABEIAMIBAwMBEQACEQEDEQH/xAAcAAEAAQUBAQAAAAAAAAAAAAAAAQIDBAUGBwj/xABHEAABAwIDBQMIBwUGBgMAAAABAAIDBBEFEiEGMUFRYQcTIjJScYGRobHBFCMzQmJy0RVDkrLwJFOCs8LhFnSDorTxNGOk/8QAGwEBAAIDAQEAAAAAAAAAAAAAAAQFAQIDBgf/xAA/EQEAAQIDAwkGBAUBCQAAAAAAAQIDBAUREiExBjJBUWFxscHRExQigaHwJGKR4SMzQoLxFTRDUnKSorLC0v/aAAwDAQACEQMRAD8A9xQEBAQEBAQEBAQEBAQEBAQEBAQEBAQEBAQEBAQEBAQEBAQEBAQEBAQEBAQEBAQEBAQEBAQEBAQEBAQEBAQEBAQEBAQEBAQEBAQEBAQEBAQEBAQEBAQEBAQEBAQEBAQEBAQEBAQEBAQEBAQEBAQEBAQEBAQEBBbfMxu9wHpICxrDaKKp4QwZsfomaPqYGnkZYgfZdaTdojjVH6pNGAxVfNtVT/bPowpts8NZvqYz+Ul3wC1nEWo/qSKcmx1X+6nwYE3aRhjd0jn/AJY5P9QC5zjLXWk08ncdPGmI75jy1a+btXoR5Mc7vVGP9S0nG0dESk08l8TPOrpj5z6MGftdj/d0znfmka34NK1nHdVLvRyWn+u7Ed0a+cLDu0ytf9jRe6Z/8oCx73cnhS3jIMFRz7/hHqN2sx+U+CjLfTTzAe15sntsRPCn6E5dk9uPiu6/3R5QkP2nlO7uh6KRo9upT8VP3BrkVuOGv/V+x/w7tFL5dUGemZw/kaU9jiJ41fVj/Ucoo5tnX+2POWNiOzmNUMbqoVgf3bS5w76XQDU2Egyu9B96xNi9RG1tfV0t5nl2Jqi1VZ47o+GPLe6vs92x/aUbo5bNqYxcgaB7dBnA4amxHUc1Iw9/2kaTxVGcZV7pVFdvmVfSer0dgpKkEBAQEBAQEBAQEBAQEBBhYvi0FHEZZ3iNg573HflaN5PRaV100RrUkYbC3cTc9najWfDvedV/a0c2Wmp7jgZHHMf8Lf1UKcbMz8NL01vkzbop1v3dO71n0Y3/AB5jUukdKBfdlp6g+9ziFj2+InhT9G/+lZRRzrsz/dHlCTie0s2jYns/6cLP51nXEyRRkdvjv+dU+B+x9pZ/LlfF/wBdjP8AKKx7LEVcZ+p7/k1rm24n+3XxS3YLGZdZasD0zVDz8E91uzxq+sk59gaP5dn/ALaYXWdk0rjeWrBPG0bne8v+Sz7j11NZ5U6bqLX1/ZnRdklP9+omP5RG34greMDR1o1XKjETwpj6s6n7LcOb5Rmk/NIB/I0LeMHbhHr5R42rhMR3R66tjT7AYWzdTh35nSu+LlvGGtx0Itec42vjcn5aQzotlMOZupIPXFG7+YFbxZojohHqzDFVcblX6y2MNDCwWZGxg5NYwfALeKYjgj1Xa6t9VUz818BZc0oCAg8n2txeXGqtmG0RvA113v1yvLTq882N4cz6lX3bk3qvZ0cHsMvwlvLcPOLxEfFPCOrs756eqPms4ThrcM2ghp4XExuYAb6k5oje/pc26U0RbvxEF7EVY3K7ly5xidfr6To9eVg8eICAgICAgICAgICAgIKJpWsaXOIa0C5JNgB1RmImZ0h8/wC2W0L8QqXTEONOxwawC4DWkm1zbwudYnX5Knu1zdq2uiH0fA4WjA2ItRMRXVxnt9I++L0XZfGKGOmYaeWCmBGrBFI+UEbw/wAWZx68VZWarc0/A8VmdnF035jETrPRPRPc20e0zT5Ene9Pola33gH4Lrqr9ifuYZUO1EQIbMHQk7i4PDT/ABNa4esJrDE0TDeRyBwDmkOadxBuCstVSAgICAgICAgICDzvtI2ofmGG0V3TyWbIWbwHbo29TxPAenSFib0/y6OL02SZbRp73iN1Mb418e6Ojrl0Gw+y7MNgymzp32Mjxz4MHQX9epXaxZi3T2q3Ncxqxt3XhTHCPPvn9nJVTs21Ef4QB/8AncfmuFX+0x99C2tRs5JV2/8A1D1FTnlRAQEBAQEBAQEBAQEGPW1jIW5nnoANS48mjiUHJbZzkUVRLUOyOMbhFEDuLtA53N2vqXK9Olue5OyyjaxduJ/4oeWYPCZaaSFjngvk8bbtbFla0ZXPNrk3LtOijYSiJonXrXnKHFVW8VRs9FOsfOZ9Fqqo6nDiHxSExuABezOGj8LuB6FaV26rNW1RwSMLjLGZ2vYYiPi6PWPOGfhe0WfSV7mu4ONy3prwUu1eiuNXnsdltzC3Nmd/V293o6zDtppI7NeRLGeD7OYR0K7K/fDoKerEbfpFFo3fJTk+E83R+aVhnXXi6nDq6OojbLGbtPtB4tI4ELLVkoCAgICAgICDku0Da1uHw5IyDVSA5Bp4AdO8cPhzPoKjYi/7ONI4rnJ8rnGXNqrmRx7ez1YHZvsmYG/TaoE1UtyA6942u1JN9c7r68t3Na4axs/HVxlIzvM4vT7vZ5lPV06eUdH+HeKW888voW5tqJz5rSfZAwfNQY34mfvoequTs5JT2z/7S9QU55UQEBAQEBAQEBBS9wAudAgpa5x1tbod/wDsgxcQxNkLRe7nuNmsHlOPLp6UGta1wf3ktpKki7W/u4W8zy9O8oPN9v8AF21RdFC7vGRAvlkO577eFrRwaPFb1nguF/fRK0yudjEW566oZnZVgAqYZJXm0bZiLDeSGMOnLQ71zwfMnvTeUk/iqf8Aljxl6Z+xKXIYzExzCLEOaHXHW6lTGu5QU1TTO1E73j+2WyMuESfSacd7RE6h3iyXI+rlH3mng752Jg3LVVqrbo4PVYTHWsfa93xHO6J847VplHFPA6qoSe7Zbv4HG74NNXtP3o+tvgQJNuuKo1hSYvC12Lns7nynrbPZ2vdG4MJ4adRxHq1XZXzGjqMArvo1Vk3RTkC3APPkn17vX0Rh3SAgICAgICDU7T49Fh9O6eTU7mN4vdwaPiTyXO7di3TrKbgMFcxl6LdHznqhwewuAy4jUHFK7xNLrxtI0cQdHAcGN3AcT6NYmHtTcq9pW9Dm2Nt4Oz7lht3XP30z0/enqSnvIiDy7Zo59pK08hL7sjVAt78RL1eMjZya3Hd5y9RU95QQEBAQEBAQEFEkgaLn/cnkEFDGEnM7fwHBv6lBeQY9TShxzts2UNIa+wJF/kg842zrKhrnUbGujYbFziRnqSeJI3MH9cliW1MarDtkfo+F1k0t83cvcBuJNvKPIcgudyPglMwdf4q3PbDadiTv7BN/zLv8qJcsJzJ71jyi34mmfyx4y9CUpQKJomva5jgHNcCCCLgg6EEIzEzE6w8Z2y2TqMGm/aOGk9wCczdXd2D5THj78R67vYVEqtzbnap4PQWMZRjLfsL/ADuiev8AdqcLxNsz2zRs7puYjJe4bpq0HiBoB0UiirajVUYmzNquaJ73WVx8IPEWI9IW6K9Lw6o72GKTz2Md/E0FBkICAgICDHxCtjp4nzSuDI2C5J/rU9FrVVFMay62bNd6uLdEazLymgp5toq4zS5mUMJsG9N/dg+c613HgPUq+mJxFes8IewvXLeTYX2dvfcq6fPujo/y9bhiaxrWNAa1oAAGgAAsAFZRGjxdVU1TMzxlWjAg8s2EObH8Sd0qf/IYFAsfz6vn4vWZpuymzHbT/wCMvU1PeTEBAQEBAQEFuaYM6k7gN5QUxRG+Z+rvc0ch+qC8gEoNDi2N5bsiOvE/og1dPWBzmGUB+U3aXDMWn9OY+YRnVnbZVAkwuuI3/R5Lj/CbEcx1Wlzmy74SdL9E9sOc7DnXoZ/+YP8AlRrhhebPetc/nW9RP5fOXo6lKIQUvYHAggEEWIOoIO8EIROjyfHdnoKGsMdMLMku/JwYXtc0tb03G3C60pping73b9V3fVxiNO/ezcaiyUrHneZC0dQAL+9buDudl7/QqW/GJh9rQQjM8W0RgQEBBDnAAk6AbydwRmI13Q8l2ixKbHaxtDSG1Kw3c7XKbGxldzHBo4366V1yub9exTweywVi3lWGnEX4+OeEeXr96+nYPhcVJCyCEZWMHrJ4uceJJU+iiKI0h5PE4i5iLk3Lk75Zq2cBAQeW9mLc2KYm/rIP4pyfkoGG/m1T98Xq87nTA2Ke76U/u9SU95QQEBAQEBBYqakM03uO4fM8ggsQ78zjdx4/Icggy2OQS94aCToAg5nGcaL7sj0bxPNBoi5BAdZBkPcJoZad7i1kjHMJFrtDxYkX3+hYmNY0bUVzRVFUdC72VYNLQw1UEtj9cHNcPJewsaA8ew6cCCuVmiaNYlYZjiqMRNFdPVpPZOruF2VogxcTxCOmjMkhsBuHFx4AdUHIQ4bLM81UwtNK76uPiGgaOdyACwzO7c0m1ta2TLFFd0cLXC4BOYjWR9h1+CTOkatrdE11xTHTLpuz7a6GvhbEAIp42AGO+ha0AB7OY3acPYVxs34ubulZ5nldeEnap30Twnyn73uuXdUiAgIPNe0XaZ88gwqiu+R7gyQt43/dA8uLjw3c1BxN2ap9nQ9VkuX0WqPfcRuiN9Pr6f4dZsbs1Hh1OIxZ0rrGR/nO5D8I3D28VIs2ot06KbMswrxt7bnmxwjqj1npb9dlcICCCUHmXZEc1Tib+b2+98hUHCc6qXquUEaWLFPZPhD05TnlRAQQgICDCxHEWxeHQvO4cupQa2KW5JJuTvPNBmxPQXzOGAucbAIOaxfF3SnK3RnxQaklBBKCLoIDkGzw3EjGRrp8P1HRB11HVtlbcbxvHz9CC3iuJx00ZkkPQAeU48gEGihgfK9tRVNzSn7GDgwbw53zJ/8ARng1WPYw57n09O7NK7SaYeSwf3caMNnshgLYrTEbh4b7zwzejfb03Rng5XtE2UFE79qUTxAWuBewENs4ny4+pJ1Zx9yhYizp8dO56XKMy9pHut+NqJ3df6+rp9hNtY8RYI5LR1TRq3cHgfeZ8xwXWxfi5unihZrlNWEnbo30T09XZPlLrlIUwg4ztF2v+hR9xAb1cgsLamNp+8RzPAevhrFxF/YjSOK8ybK/eq/aXI+CPr2d3W4KDDcRwR0OIFge17frAbuLM5uWSaXYTp4hx06GLFFyzpWv68Vg8yirC66acJ69OmOvu6nrWze0MGIRCWE6i2ZhtmYeRHLkeKsLV2m5GsPI43AXcJc2Lkd09EtsuiEICCmQ6H0FGY4vNexNt46x53l7B7nH5qDgv6peo5TTpNqnsnyemKc8sICAgIMDEsSZCGgmxeSwG7bNdluL3QcjWGWZ5fYtqmNAki08bW7nxnj/AEEF7Dq8PA1/26FBuGVAa3M42CDS4jiLpTbc3kgwLoIugi6CCUEXQZuFYc+pfZujR5TuA6elBsMQrYqVzBTDM9h8Trkg82ngfkgpw0988VUpE9SSe7jF+7gAPlEHcdxv7FhnXqa/F8ZdI59PSuzOOk0/xjj5BZYbPZrZ5oa1zhaPeAd7zzd0+PoRl01ZVRwRvllcGRsBLidwAWJmIjWW1uiq5VFNMazLyKpmqdpa0MZmioYjfXcBe2dw3GRw0A4e0mBM1X69I4PW26LWU4fbr33J+/0jp/w3O1PZ0Y8lThZdHNGBdgcQXZRYPY7g/nwPTjvdw3Tb4wiYHPNZm3i99NX3vjq8FvCO1IxDusQheJWaEsADr/iY4ix9B9S1pxc07q4dr/J6i98eErjSeifKY1VYr2omUd1h8DzK7QGQAn/CxhNz6T6kqxkzuojezY5OU2/jxVcbMdXnM6MvYvYeRsv07ET3lQTmaxxzZXefIeLt1huHstvYw8xO3XxR8zziiq37thY0o4TPDXsjs6+vx7+aJr2uY9oexwIc1wBDgdCCDvCmTGu55ymqaZiaZ0mHlu0mylThU30/DC7uhcvjFyWDeRb78fTePeIF2zVbnbtvV4HM7WMt+7YyO6fvhPi7LY7a+DEo9LRztHjjJ/7mec34KRZvxcjtU+ZZXcwdWvGieE+vVLo13VYgsYjJlhldyjefY0lYq4S6WY1uUx2w4DsTb/Zak85QPYwfqoeC5s970XKaf41uPy+b0dTXmRAQQg1O0WIugY3KLB5y5vN5D0nXXog1NLUskYYZhmjdz4X4oMKspjEWRyvIaD9RUDew8I5OY4XPrQWKiIuc51hFVM1e37k7f7xh5oLT8Q70C24aW5dCgtXQLoF0FJKCLoNhhGFOqXX8mIeU75BBnYpizWM+j0vhjGhcN7uYH6oNCgszl4Y9rHuY14s7LoSL3sg6TZTBIzG19h3Y3N84jeXfpxRl1csrWNLnENa0EknQADeSeAQiJmdIeQY5itRtDVto6S7aNhuXEEA23yv6ea3+hArrqvVbNPB63C4e1lln29/fXPCPKPOfufUMAwaGhgZBCLNGpJ8p7ravd1KmW6Iop0h5rF4q5ibs3K/8R1Q2N1ujMWuw2Co+2ijl/OxrviFrNMVcYdbd65a5lUx3SUOGwQfYxRxfkY1vwSKYp4QXL9y7z6pnvll3WzkIF0HnO2Gwz2SfTsMvHO05nRs0ueLo+R33buPuMO9h9+3Rxeky3OI2fd8VvondrPn69DabEbcsrbQT2iqxpY6CS2/Lfc78Ps6bWMRFfw1bpR80yerDx7Wz8Vufp39na7NSlG1+0D7UlUeUEv8AluWlzmz3JGEjW/RH5o8XIdizf7BMedS4eyKL9VGwXMnvXXKWfxNEfkjxqd+pjzogm6ClBYrqVs0b437nC3o5FBwU0clLIY5OG48LcDfl1QbiKrYYnMmGeNwtlPxCDnsQkIyxlxEYP1L+LOTHH3IMMlxcXAZZh5bODx57UGTBOHi4/roUFy6BdBBKDY4VhffXkkPdwN3uOl+gQZGJ4rnb3MI7uEaWGhd6eiDVZUEEIMOWcl3dxjM/3NHMoO02Mj7umfc3HevJJ0GjWgnoLgrDMxwcHtftFNjFQMNw/wAUN/G4aCTKdXE8Ixz4+xQrtybk7FD1OX4K3grfvWJ3T0R1fvL0PZbZ6HDoBDHq46veRq93PoBwClWrcW40hQ47G14u5t1cOiOqPvi3F10Qy6BdBN0C6BdAugXQcVtvsO2sJqaW0NYNbjwtkI3Xtufus728xGv4eK98cV3lmb1Yb+Hc30T9P27GHsbt07P9BxG8VS05Q9/hzEbmycncjuPx0s4iYnYucUnMcopqo95wm+md8xHR3dnZ0Oq2xky4fWn/AOiT3tspF3mT3KfL41xVuPzQ0XZDHlw0HzppD/K3/SuOEj+H81jyiq1xmnVTHnPm7a6lKIQSgpQLoMDF8NZUsyu0cPJdy6HmDyQcNUskhcY5LjLprw5ekdUFJs4Frhdp3hBgzRlpaxzrf3UnEfgd8EFFzdzmjLIPLZwcPPagyYZw8AjcguFyDY4bh4c3vpzkhG4cXnkEFyurnT2aBkib5LRut1QWWQIKnQ2QairqHPd3UWrvvO4N/wB0G1wLB8xys0APjed9+XU9OHxM6dMtFtptG6oe3CMMF2k5JHNOrzrmjB5by53HXhe8K9dmZ2KHpMswNNun3rEbojfHZ29/VDtdi9l4sNhyizp3AGR/M+a3k0e/eu9m1FuO1VZjmFeLua8KY4R99Lorrsry6BdAugXQMyBmQMyBmQMyDm9sNkoMSZc2jqGizJAP+1/nN+HBcbtmm5HassvzO7g6vh309Mena81xTHsQjhkweoGaTPG0HNd+W4c1gI8oO8NuNtPRBrruU0+yqepw2Fwd27GOtbo0mZjo7+zTe9c2Wwz6HRwU+mZrfFbdnd4ne8lWFqjYoil4/H4n3nEV3eiZ3d3Q2wK6IiUEoKLoIugi6DXYzhjahvKQDwn/AEnog4eaJ0Ti1wIsba8Ono6oDsrmlrhdp/q6DBljLS1rnWcPspOf4HILZcbue0ZXj7RnP8bUG5wmOIt7+ZwLPusB8TyOfIDqgyZ6l9Q4E6NGjWjc0cggzKajugzRSWGqDmcVrjK8wQHd5b+Deg5lBkYJhfeeCPwxtPjfvJPEN5u9w9yw3003y1m3e1RjtheHD6x3ge5lyW5v3bTxcb6u4endGv3dPgp4rzK8vir8Rf3UxvjXxns6m+2D2SZh0Wd9nVTx4neYDr3bfmeK3s2diNZ4ouZ5lOKq2ad1EcI6+2fvc6zMu6qTmQTmQMyBmQMyBmQUl6DX1mPUsP2k8TDyL239gN1pVdop4ylWsDibvMtzPyloqztGw+O+V75T+Bjh73WXGcXbjhvWVvk9ja+dEU98+mrRVXapc2gpy7q9+v8AC0fNcvfJnm0pscnaKI1v3ojujzmfJhSbUY3VaQxmFp4tjDTb80nxCbWIr4RozFjJsPzqtue+Z8G42K2X+jyfSakGWpOoJuQwnebnVzupXWzh9idqrfKDmWcTiKfY2Y2aPH0jsegRy9FJUa6HoKw5BN0FslBBKCkuQUlyDWYzhzZ23FhIBoeY809EHGTRujcWuBFjbXeDyKCJMrmlr9Wn2g8wgpbRmMtNQTG8A9y8i4fYXDXjiDp6RfiEGtr6t0jjKxvduFhIwXtcCwcOh/rXeHR7M1LZgPO4hB2kFM1rbnQIOI2r2kzh7ITaJuj5BxJ+4zqsTOkN6KJrq2Ya3ZcNqyYmHu2MDXSkeWcxNmNPDcbu38umkVbW5Ju2Js0xXMbp3R8l/bja4UbBQ0VhUEBvg/ctO4C33zwHW/Jcr13YjZp4puW5fOIq9rd5vj+y/wBn+yQo2/SJxmqnjcde6B3j854n1c7rFnZ+KriZpmXtv4NrmR9f26nbB6kqZUHIJzoIfMGi7iGjqQEZiJq3Q1VXtVQxXz1Edxwa4PPsbdcqr9uOMp1rK8Zc5tufnGni0dZ2mULPIEsp6NDW+1xB9y41YyiOG9Y2uTeKq58xT89Z+m76tLU9qMz7impxfm4vef4W2+K096rq5lKXGQYW1vxF79NI8dfBjnHMeqvs2OiB82NrPe7VY/E1dhpktj88/OfSEDY/Fqn/AOROQDvD5JX+7cnutdXPqJz7C2v9ns6fKI8NWwo+y5mhlme7o0NaPeCV0pwduOKLd5SYuvmxEfX7/RvaPYCgj3x95+cl3uK7U2LccIVt3M8Xc51yflu8G8pcGgi0ZGxvoa0LrEaINVU1TrM6s1tOBwRhW2IIKw1BWAgqCCUFkuQUlyC2XoKHSILbpEGsxajbMLi2e3tHIoOep3x0znPkaXFujQ7yWn8fP5oIq5H1zSHuLjvHT0ckGhLHh2U6TNva+6RvEHr/AO0CnmdC4VEOgB8TT907yD/XXnYOiqscmrWCNl4ovvu4n8IQVw4XE9ndvb9VppqL2N9+/wBaxMatqappnWHAVNTUYNWVIi8mVru7J3ZXG7XDm5p01+ag1zVarmet6vD27WYYammeNM/5/VudgMOgbeuqZY3zEkgOewlpO97rnyj7lvYpp59Uo2aXrsfhrNExT0zpO/sjs8XW1O2lBFvna48mB7/e0W967TiLcdKttZRjLnCjTv0jx3tTV9ptM2/dxySHrlYPmfcuVWMp6IT7XJy/PPriPr6eLUy9pFZLpTwMHqfIfdYLT3i7VzaUr/RsDZ/nXfrEeq0azHarQGRjTy7uIe7xLGziKuM6Htsmsc2nanumfHcrj2Fr59Z5vTmc+Q+8rPulU86pieUVq3us2tP0jwhtqPszhH2sj39BZo9y6U4S3HFCu8ocXXzdKe6PVvqLYehit9UHEcXXd8V2ptUU8IV13MMTd51yf108G8psNhjFmMa30ABdEOZ14stsYCCsBBUAgmyCqyCbIJsgkBBKCUEoMNzkFtz0Fpz0Fl8iCy6VBZdMg19fCJATpe1jyI5FBoICaWQf3ZOh80+aUG+xzCo6mDv2ENkYLnW17cQeYQchG10hzEbsoflsMzS+2a2vIlBv6GHI0NJzAE29BJICDN71Br8WpYqlmSVoeN43gg8wRqCtaqIqjSXaxiLliratzpLk37Egu8D3Nb+IAn26KPOEp61zTygvxGk0xP6tlR7CwC2dz3+u3wW0Ya3CPczzF18JiO6PXVv6HZakj3RNJ5nU+9dYt0xwhAuYu/c59cz828p6RjNGtA9AC3R2axqC80ILjQguAIKgEFYCCoBBICCoBBICCbIJsglBKAglBrnFBZeUFl7kGO9yDHkegx3yIMd8qDCqcrwQ4XB39UGHHTSkd25/1A5HxOHmnkguktDvCALDLputyQXmSILzdUF5kaDIjiQZMcSDIZGgvsYgvNYgutaguBqCsNQVgIKgEEgIKgEE2QTZBNkBBKCUBBKDWOQWHhBYeEGNICgxpGlBiStKDDlY5BivieUBsEliL7+iCI6RwQZkNMUGbFTFBlx06DJZAgvshQXmxILrY0FxrEFwNQVAIKwEEgIKrIJAQSglAQSglAQEEoCDAc1BbdGgtOiQWnQILbqZBadRoKDh6CP2cEEjDggrFAEFYogguNpgguNhQXGxIKxGgrDEFYagqDUFQCCoBBICCbIJsglBKCUBBKAglAQEBBjlqCksQUliCCxBHdoI7tBHdoHdoHdoHdoJyIGRBORBOVBOVBIagqAQTZBNkE2QTZBNkEoCCUBBKAglAQEBBKCwUEFBCAghBCAgICAghBKAglAQSglBIQSEBBKCUBBKAglAQEEoCAglAQf/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srgbClr val="7F7F7F"/>
              </a:solidFill>
            </a:endParaRPr>
          </a:p>
        </p:txBody>
      </p:sp>
      <p:sp>
        <p:nvSpPr>
          <p:cNvPr id="8" name="Tijdelijke aanduiding voor inhoud 4"/>
          <p:cNvSpPr txBox="1">
            <a:spLocks/>
          </p:cNvSpPr>
          <p:nvPr/>
        </p:nvSpPr>
        <p:spPr>
          <a:xfrm>
            <a:off x="171450" y="1054800"/>
            <a:ext cx="8972550" cy="1222072"/>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600"/>
              </a:spcAft>
              <a:buFontTx/>
              <a:buNone/>
              <a:defRPr sz="2000" b="1" kern="1200" spc="10" baseline="0">
                <a:solidFill>
                  <a:schemeClr val="tx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tx2"/>
              </a:buClr>
              <a:buSzPct val="80000"/>
              <a:buFont typeface="Wingdings" pitchFamily="2" charset="2"/>
              <a:buChar char="n"/>
              <a:defRPr sz="2000" b="1" kern="1200" spc="0" baseline="0">
                <a:solidFill>
                  <a:schemeClr val="tx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accent2"/>
              </a:buClr>
              <a:buSzPct val="57000"/>
              <a:buFont typeface="Wingdings" pitchFamily="2" charset="2"/>
              <a:buChar char="n"/>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Clr>
                <a:srgbClr val="2E3192"/>
              </a:buClr>
              <a:buNone/>
            </a:pPr>
            <a:endParaRPr lang="nl-NL" sz="1200" dirty="0"/>
          </a:p>
        </p:txBody>
      </p:sp>
      <p:graphicFrame>
        <p:nvGraphicFramePr>
          <p:cNvPr id="10" name="Tabel 9"/>
          <p:cNvGraphicFramePr>
            <a:graphicFrameLocks noGrp="1"/>
          </p:cNvGraphicFramePr>
          <p:nvPr>
            <p:extLst>
              <p:ext uri="{D42A27DB-BD31-4B8C-83A1-F6EECF244321}">
                <p14:modId xmlns:p14="http://schemas.microsoft.com/office/powerpoint/2010/main" val="4292655037"/>
              </p:ext>
            </p:extLst>
          </p:nvPr>
        </p:nvGraphicFramePr>
        <p:xfrm>
          <a:off x="251520" y="831057"/>
          <a:ext cx="8424937" cy="1828800"/>
        </p:xfrm>
        <a:graphic>
          <a:graphicData uri="http://schemas.openxmlformats.org/drawingml/2006/table">
            <a:tbl>
              <a:tblPr firstRow="1" firstCol="1" bandRow="1">
                <a:tableStyleId>{5C22544A-7EE6-4342-B048-85BDC9FD1C3A}</a:tableStyleId>
              </a:tblPr>
              <a:tblGrid>
                <a:gridCol w="845378"/>
                <a:gridCol w="3841359"/>
                <a:gridCol w="3738200"/>
              </a:tblGrid>
              <a:tr h="72004">
                <a:tc>
                  <a:txBody>
                    <a:bodyPr/>
                    <a:lstStyle/>
                    <a:p>
                      <a:pPr>
                        <a:spcAft>
                          <a:spcPts val="0"/>
                        </a:spcAft>
                      </a:pPr>
                      <a:r>
                        <a:rPr lang="nl-NL" sz="1200" dirty="0">
                          <a:effectLst/>
                        </a:rPr>
                        <a:t>Principe</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a:effectLst/>
                        </a:rPr>
                        <a:t>GAP met ECK D&amp;T</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Onderbouwing</a:t>
                      </a:r>
                      <a:endParaRPr lang="nl-NL" sz="1200">
                        <a:effectLst/>
                        <a:latin typeface="Arial"/>
                        <a:ea typeface="MS Mincho"/>
                        <a:cs typeface="Times New Roman"/>
                      </a:endParaRPr>
                    </a:p>
                  </a:txBody>
                  <a:tcPr marL="36002" marR="36002" marT="0" marB="0"/>
                </a:tc>
              </a:tr>
              <a:tr h="576036">
                <a:tc>
                  <a:txBody>
                    <a:bodyPr/>
                    <a:lstStyle/>
                    <a:p>
                      <a:pPr>
                        <a:spcAft>
                          <a:spcPts val="0"/>
                        </a:spcAft>
                      </a:pPr>
                      <a:r>
                        <a:rPr lang="nl-NL" sz="1200" dirty="0">
                          <a:effectLst/>
                        </a:rPr>
                        <a:t>7</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dirty="0">
                          <a:effectLst/>
                        </a:rPr>
                        <a:t>Dat tussen een aanbieder en ontvanger duidelijk is welke voorwaarden er gelden is ook in lijn met de ECK D&amp;T afspraak. Hiervoor zijn in de standaard echter geen principes voor opgenomen, maar wordt gezien als onderdeel van de bilaterale afspraken tussen de leverende en ontvangende partij.</a:t>
                      </a:r>
                      <a:endParaRPr lang="nl-NL" sz="1200" dirty="0">
                        <a:effectLst/>
                        <a:latin typeface="Arial"/>
                        <a:ea typeface="MS Mincho"/>
                        <a:cs typeface="Times New Roman"/>
                      </a:endParaRPr>
                    </a:p>
                  </a:txBody>
                  <a:tcPr marL="36002" marR="36002" marT="0" marB="0"/>
                </a:tc>
                <a:tc>
                  <a:txBody>
                    <a:bodyPr/>
                    <a:lstStyle/>
                    <a:p>
                      <a:pPr>
                        <a:spcAft>
                          <a:spcPts val="0"/>
                        </a:spcAft>
                      </a:pPr>
                      <a:r>
                        <a:rPr lang="nl-NL" sz="1200" dirty="0">
                          <a:effectLst/>
                        </a:rPr>
                        <a:t>Noodzaak voor opname van een dergelijk principe lijkt te ontbreken. Er wordt in de context van de afspraak meer nadruk gegeven op het belang dat gebruikers goed geïnformeerd worden en een helpdesk hebben waar zij terecht kunnen bij problemen. De leverende en ontvangende partij weten elkaar over het algemeen goed te vinden en hebben voorwaarden ineen  SLA  belegd.</a:t>
                      </a:r>
                      <a:endParaRPr lang="nl-NL" sz="1200" dirty="0">
                        <a:effectLst/>
                        <a:latin typeface="Arial"/>
                        <a:ea typeface="MS Mincho"/>
                        <a:cs typeface="Times New Roman"/>
                      </a:endParaRPr>
                    </a:p>
                  </a:txBody>
                  <a:tcPr marL="36002" marR="36002" marT="0" marB="0"/>
                </a:tc>
              </a:tr>
              <a:tr h="72004">
                <a:tc>
                  <a:txBody>
                    <a:bodyPr/>
                    <a:lstStyle/>
                    <a:p>
                      <a:pPr>
                        <a:spcAft>
                          <a:spcPts val="0"/>
                        </a:spcAft>
                      </a:pPr>
                      <a:r>
                        <a:rPr lang="nl-NL" sz="1200">
                          <a:effectLst/>
                        </a:rPr>
                        <a:t> </a:t>
                      </a:r>
                      <a:endParaRPr lang="nl-NL" sz="1200">
                        <a:effectLst/>
                        <a:latin typeface="Arial"/>
                        <a:ea typeface="MS Mincho"/>
                        <a:cs typeface="Times New Roman"/>
                      </a:endParaRPr>
                    </a:p>
                  </a:txBody>
                  <a:tcPr marL="36002" marR="36002" marT="0" marB="0"/>
                </a:tc>
                <a:tc>
                  <a:txBody>
                    <a:bodyPr/>
                    <a:lstStyle/>
                    <a:p>
                      <a:pPr>
                        <a:spcAft>
                          <a:spcPts val="0"/>
                        </a:spcAft>
                      </a:pPr>
                      <a:r>
                        <a:rPr lang="nl-NL" sz="1200">
                          <a:effectLst/>
                        </a:rPr>
                        <a:t> </a:t>
                      </a:r>
                      <a:endParaRPr lang="nl-NL" sz="1200">
                        <a:effectLst/>
                        <a:latin typeface="Arial"/>
                        <a:ea typeface="MS Mincho"/>
                        <a:cs typeface="Times New Roman"/>
                      </a:endParaRPr>
                    </a:p>
                  </a:txBody>
                  <a:tcPr marL="36002" marR="36002" marT="0" marB="0"/>
                </a:tc>
                <a:tc>
                  <a:txBody>
                    <a:bodyPr/>
                    <a:lstStyle/>
                    <a:p>
                      <a:pPr>
                        <a:spcAft>
                          <a:spcPts val="0"/>
                        </a:spcAft>
                      </a:pPr>
                      <a:r>
                        <a:rPr lang="nl-NL" sz="1200" dirty="0">
                          <a:effectLst/>
                        </a:rPr>
                        <a:t> </a:t>
                      </a:r>
                      <a:endParaRPr lang="nl-NL" sz="1200" dirty="0">
                        <a:effectLst/>
                        <a:latin typeface="Arial"/>
                        <a:ea typeface="MS Mincho"/>
                        <a:cs typeface="Times New Roman"/>
                      </a:endParaRPr>
                    </a:p>
                  </a:txBody>
                  <a:tcPr marL="36002" marR="36002" marT="0" marB="0"/>
                </a:tc>
              </a:tr>
            </a:tbl>
          </a:graphicData>
        </a:graphic>
      </p:graphicFrame>
    </p:spTree>
    <p:extLst>
      <p:ext uri="{BB962C8B-B14F-4D97-AF65-F5344CB8AC3E}">
        <p14:creationId xmlns:p14="http://schemas.microsoft.com/office/powerpoint/2010/main" val="219226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Aanleiding harmonisatie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57288322"/>
              </p:ext>
            </p:extLst>
          </p:nvPr>
        </p:nvGraphicFramePr>
        <p:xfrm>
          <a:off x="755576" y="1689563"/>
          <a:ext cx="6912768" cy="4259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al 4"/>
          <p:cNvSpPr/>
          <p:nvPr/>
        </p:nvSpPr>
        <p:spPr>
          <a:xfrm>
            <a:off x="7524328" y="1916832"/>
            <a:ext cx="1296144" cy="129614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nl-NL" dirty="0" smtClean="0"/>
              <a:t>ECK D&amp;T 2.0</a:t>
            </a:r>
            <a:endParaRPr lang="nl-NL" dirty="0"/>
          </a:p>
        </p:txBody>
      </p:sp>
    </p:spTree>
    <p:extLst>
      <p:ext uri="{BB962C8B-B14F-4D97-AF65-F5344CB8AC3E}">
        <p14:creationId xmlns:p14="http://schemas.microsoft.com/office/powerpoint/2010/main" val="100213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50216"/>
            <a:ext cx="8280000" cy="1394808"/>
          </a:xfrm>
        </p:spPr>
        <p:txBody>
          <a:bodyPr/>
          <a:lstStyle/>
          <a:p>
            <a:pPr algn="ctr"/>
            <a:r>
              <a:rPr lang="nl-NL" sz="6600" dirty="0" smtClean="0"/>
              <a:t>Het project in beeld</a:t>
            </a:r>
            <a:endParaRPr lang="nl-NL" sz="6600" dirty="0"/>
          </a:p>
        </p:txBody>
      </p:sp>
    </p:spTree>
    <p:extLst>
      <p:ext uri="{BB962C8B-B14F-4D97-AF65-F5344CB8AC3E}">
        <p14:creationId xmlns:p14="http://schemas.microsoft.com/office/powerpoint/2010/main" val="10465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&amp; Aanpak</a:t>
            </a:r>
            <a:endParaRPr lang="nl-NL" dirty="0"/>
          </a:p>
        </p:txBody>
      </p:sp>
      <p:sp>
        <p:nvSpPr>
          <p:cNvPr id="3" name="Tijdelijke aanduiding voor inhoud 2"/>
          <p:cNvSpPr>
            <a:spLocks noGrp="1"/>
          </p:cNvSpPr>
          <p:nvPr>
            <p:ph idx="1"/>
          </p:nvPr>
        </p:nvSpPr>
        <p:spPr>
          <a:xfrm>
            <a:off x="720000" y="1846888"/>
            <a:ext cx="8100472" cy="1222072"/>
          </a:xfrm>
        </p:spPr>
        <p:txBody>
          <a:bodyPr/>
          <a:lstStyle/>
          <a:p>
            <a:r>
              <a:rPr lang="nl-NL" i="1" dirty="0"/>
              <a:t>E</a:t>
            </a:r>
            <a:r>
              <a:rPr lang="nl-NL" i="1" dirty="0" smtClean="0"/>
              <a:t>en </a:t>
            </a:r>
            <a:r>
              <a:rPr lang="nl-NL" i="1" dirty="0"/>
              <a:t>geharmoniseerde duurzame standaard voor de distributie en toegang van leermiddelen. Deze standaard wordt gedragen door de VO &amp; MBO onderwijssector en door de belanghebbende uitgeverijen, distributeurs en software leveranciers.</a:t>
            </a:r>
            <a:endParaRPr lang="nl-NL" dirty="0"/>
          </a:p>
        </p:txBody>
      </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t="4200" b="45401"/>
          <a:stretch/>
        </p:blipFill>
        <p:spPr>
          <a:xfrm>
            <a:off x="0" y="3212976"/>
            <a:ext cx="9144000" cy="3456384"/>
          </a:xfrm>
          <a:prstGeom prst="rect">
            <a:avLst/>
          </a:prstGeom>
        </p:spPr>
      </p:pic>
    </p:spTree>
    <p:extLst>
      <p:ext uri="{BB962C8B-B14F-4D97-AF65-F5344CB8AC3E}">
        <p14:creationId xmlns:p14="http://schemas.microsoft.com/office/powerpoint/2010/main" val="6515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a:t>
            </a:r>
            <a:endParaRPr lang="nl-NL" dirty="0"/>
          </a:p>
        </p:txBody>
      </p:sp>
      <p:graphicFrame>
        <p:nvGraphicFramePr>
          <p:cNvPr id="4" name="Diagram 3"/>
          <p:cNvGraphicFramePr/>
          <p:nvPr>
            <p:extLst/>
          </p:nvPr>
        </p:nvGraphicFramePr>
        <p:xfrm>
          <a:off x="3588568"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oelichting met pijl omlaag 4"/>
          <p:cNvSpPr/>
          <p:nvPr/>
        </p:nvSpPr>
        <p:spPr>
          <a:xfrm>
            <a:off x="4860032" y="140860"/>
            <a:ext cx="3672408" cy="11279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PO, VO en MBO raad, Kennisnet, GEU, VDOD, </a:t>
            </a:r>
            <a:r>
              <a:rPr lang="nl-NL" sz="1600" dirty="0" err="1" smtClean="0"/>
              <a:t>KBBe</a:t>
            </a:r>
            <a:endParaRPr lang="nl-NL" sz="1600" dirty="0"/>
          </a:p>
        </p:txBody>
      </p:sp>
      <p:sp>
        <p:nvSpPr>
          <p:cNvPr id="6" name="Toelichting met pijl rechts 5"/>
          <p:cNvSpPr/>
          <p:nvPr/>
        </p:nvSpPr>
        <p:spPr>
          <a:xfrm>
            <a:off x="827584" y="2420888"/>
            <a:ext cx="3312368" cy="1944216"/>
          </a:xfrm>
          <a:prstGeom prst="rightArrowCallout">
            <a:avLst>
              <a:gd name="adj1" fmla="val 25000"/>
              <a:gd name="adj2" fmla="val 25000"/>
              <a:gd name="adj3" fmla="val 25000"/>
              <a:gd name="adj4" fmla="val 77123"/>
            </a:avLst>
          </a:prstGeom>
        </p:spPr>
        <p:style>
          <a:lnRef idx="3">
            <a:schemeClr val="lt1"/>
          </a:lnRef>
          <a:fillRef idx="1">
            <a:schemeClr val="accent2"/>
          </a:fillRef>
          <a:effectRef idx="1">
            <a:schemeClr val="accent2"/>
          </a:effectRef>
          <a:fontRef idx="minor">
            <a:schemeClr val="lt1"/>
          </a:fontRef>
        </p:style>
        <p:txBody>
          <a:bodyPr rtlCol="0" anchor="ctr"/>
          <a:lstStyle/>
          <a:p>
            <a:r>
              <a:rPr lang="nl-NL" sz="1600" dirty="0" err="1" smtClean="0"/>
              <a:t>saMBO</a:t>
            </a:r>
            <a:r>
              <a:rPr lang="nl-NL" sz="1600" dirty="0" smtClean="0"/>
              <a:t>-ICT (LiMBO)</a:t>
            </a:r>
          </a:p>
          <a:p>
            <a:r>
              <a:rPr lang="nl-NL" sz="1600" dirty="0" smtClean="0"/>
              <a:t>VO raad</a:t>
            </a:r>
          </a:p>
          <a:p>
            <a:r>
              <a:rPr lang="nl-NL" sz="1600" dirty="0"/>
              <a:t>Directe Toegang</a:t>
            </a:r>
          </a:p>
          <a:p>
            <a:r>
              <a:rPr lang="nl-NL" sz="1600" dirty="0" smtClean="0"/>
              <a:t>GEU</a:t>
            </a:r>
            <a:endParaRPr lang="nl-NL" sz="1600" dirty="0"/>
          </a:p>
          <a:p>
            <a:r>
              <a:rPr lang="nl-NL" sz="1600" dirty="0"/>
              <a:t>VDOD</a:t>
            </a:r>
          </a:p>
          <a:p>
            <a:endParaRPr lang="nl-NL" sz="1600" dirty="0"/>
          </a:p>
        </p:txBody>
      </p:sp>
      <p:sp>
        <p:nvSpPr>
          <p:cNvPr id="7" name="Toelichting met pijl rechts 6"/>
          <p:cNvSpPr/>
          <p:nvPr/>
        </p:nvSpPr>
        <p:spPr>
          <a:xfrm>
            <a:off x="827584" y="4509120"/>
            <a:ext cx="4608512" cy="2209316"/>
          </a:xfrm>
          <a:prstGeom prst="rightArrowCallout">
            <a:avLst>
              <a:gd name="adj1" fmla="val 25000"/>
              <a:gd name="adj2" fmla="val 28108"/>
              <a:gd name="adj3" fmla="val 25000"/>
              <a:gd name="adj4" fmla="val 83400"/>
            </a:avLst>
          </a:prstGeom>
        </p:spPr>
        <p:style>
          <a:lnRef idx="3">
            <a:schemeClr val="lt1"/>
          </a:lnRef>
          <a:fillRef idx="1">
            <a:schemeClr val="accent2"/>
          </a:fillRef>
          <a:effectRef idx="1">
            <a:schemeClr val="accent2"/>
          </a:effectRef>
          <a:fontRef idx="minor">
            <a:schemeClr val="lt1"/>
          </a:fontRef>
        </p:style>
        <p:txBody>
          <a:bodyPr rtlCol="0" anchor="ctr"/>
          <a:lstStyle/>
          <a:p>
            <a:r>
              <a:rPr lang="nl-NL" sz="1600" b="1" dirty="0" smtClean="0"/>
              <a:t>Architecten: </a:t>
            </a:r>
          </a:p>
          <a:p>
            <a:r>
              <a:rPr lang="nl-NL" sz="1600" dirty="0" smtClean="0"/>
              <a:t>Erwin </a:t>
            </a:r>
            <a:r>
              <a:rPr lang="nl-NL" sz="1600" dirty="0" err="1" smtClean="0"/>
              <a:t>Reinhoud</a:t>
            </a:r>
            <a:r>
              <a:rPr lang="nl-NL" sz="1600" dirty="0" smtClean="0"/>
              <a:t> (Kennisnet)</a:t>
            </a:r>
          </a:p>
          <a:p>
            <a:r>
              <a:rPr lang="nl-NL" sz="1600" dirty="0" smtClean="0"/>
              <a:t>Edwin </a:t>
            </a:r>
            <a:r>
              <a:rPr lang="nl-NL" sz="1600" dirty="0" err="1" smtClean="0"/>
              <a:t>Verwoerd</a:t>
            </a:r>
            <a:r>
              <a:rPr lang="nl-NL" sz="1600" dirty="0" smtClean="0"/>
              <a:t> (</a:t>
            </a:r>
            <a:r>
              <a:rPr lang="nl-NL" sz="1600" dirty="0" err="1" smtClean="0"/>
              <a:t>Iddink</a:t>
            </a:r>
            <a:r>
              <a:rPr lang="nl-NL" sz="1600" dirty="0" smtClean="0"/>
              <a:t>)</a:t>
            </a:r>
          </a:p>
          <a:p>
            <a:r>
              <a:rPr lang="nl-NL" sz="1600" dirty="0" smtClean="0"/>
              <a:t>Paul de Wit (v Dijk)</a:t>
            </a:r>
          </a:p>
          <a:p>
            <a:r>
              <a:rPr lang="nl-NL" sz="1600" dirty="0" smtClean="0"/>
              <a:t>Victor Deelen (LWG)</a:t>
            </a:r>
          </a:p>
          <a:p>
            <a:r>
              <a:rPr lang="nl-NL" sz="1600" dirty="0" smtClean="0"/>
              <a:t>Jorrit </a:t>
            </a:r>
            <a:r>
              <a:rPr lang="nl-NL" sz="1600" dirty="0" err="1" smtClean="0"/>
              <a:t>Janszen</a:t>
            </a:r>
            <a:r>
              <a:rPr lang="nl-NL" sz="1600" dirty="0" smtClean="0"/>
              <a:t> (Deviant)</a:t>
            </a:r>
          </a:p>
          <a:p>
            <a:r>
              <a:rPr lang="nl-NL" sz="1600" dirty="0" smtClean="0"/>
              <a:t>Carel Maas (</a:t>
            </a:r>
            <a:r>
              <a:rPr lang="nl-NL" sz="1600" dirty="0" err="1" smtClean="0"/>
              <a:t>Topicus</a:t>
            </a:r>
            <a:r>
              <a:rPr lang="nl-NL" sz="1600" dirty="0" smtClean="0"/>
              <a:t>)</a:t>
            </a:r>
          </a:p>
          <a:p>
            <a:r>
              <a:rPr lang="nl-NL" sz="1600" dirty="0" err="1" smtClean="0"/>
              <a:t>Rimmer</a:t>
            </a:r>
            <a:r>
              <a:rPr lang="nl-NL" sz="1600" dirty="0" smtClean="0"/>
              <a:t> Hylkema (Thieme </a:t>
            </a:r>
            <a:r>
              <a:rPr lang="nl-NL" sz="1600" dirty="0" err="1" smtClean="0"/>
              <a:t>Meulenhoff</a:t>
            </a:r>
            <a:r>
              <a:rPr lang="nl-NL" sz="1600" dirty="0" smtClean="0"/>
              <a:t>)</a:t>
            </a:r>
            <a:endParaRPr lang="nl-NL" sz="1600" dirty="0"/>
          </a:p>
        </p:txBody>
      </p:sp>
    </p:spTree>
    <p:extLst>
      <p:ext uri="{BB962C8B-B14F-4D97-AF65-F5344CB8AC3E}">
        <p14:creationId xmlns:p14="http://schemas.microsoft.com/office/powerpoint/2010/main" val="203159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44824"/>
            <a:ext cx="8280000" cy="1394808"/>
          </a:xfrm>
        </p:spPr>
        <p:txBody>
          <a:bodyPr/>
          <a:lstStyle/>
          <a:p>
            <a:pPr algn="ctr"/>
            <a:r>
              <a:rPr lang="nl-NL" sz="6600" dirty="0" smtClean="0"/>
              <a:t>Het resultaat</a:t>
            </a:r>
            <a:endParaRPr lang="nl-NL" sz="6600" dirty="0"/>
          </a:p>
        </p:txBody>
      </p:sp>
    </p:spTree>
    <p:extLst>
      <p:ext uri="{BB962C8B-B14F-4D97-AF65-F5344CB8AC3E}">
        <p14:creationId xmlns:p14="http://schemas.microsoft.com/office/powerpoint/2010/main" val="84724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Standaarden &amp; </a:t>
            </a:r>
            <a:r>
              <a:rPr lang="nl-NL" dirty="0" smtClean="0"/>
              <a:t>implementatietools</a:t>
            </a:r>
            <a:endParaRPr lang="nl-NL" dirty="0"/>
          </a:p>
        </p:txBody>
      </p:sp>
      <p:sp>
        <p:nvSpPr>
          <p:cNvPr id="3" name="Tijdelijke aanduiding voor inhoud 2"/>
          <p:cNvSpPr>
            <a:spLocks noGrp="1"/>
          </p:cNvSpPr>
          <p:nvPr>
            <p:ph idx="1"/>
          </p:nvPr>
        </p:nvSpPr>
        <p:spPr/>
        <p:txBody>
          <a:bodyPr/>
          <a:lstStyle/>
          <a:p>
            <a:pPr marL="342900" indent="-342900">
              <a:buFont typeface="Arial" charset="0"/>
              <a:buChar char="•"/>
            </a:pPr>
            <a:r>
              <a:rPr lang="nl-NL" dirty="0" smtClean="0"/>
              <a:t>Principes &amp; Processen </a:t>
            </a:r>
          </a:p>
          <a:p>
            <a:pPr marL="342900" indent="-342900">
              <a:buFont typeface="Arial" charset="0"/>
              <a:buChar char="•"/>
            </a:pPr>
            <a:r>
              <a:rPr lang="nl-NL" dirty="0" smtClean="0"/>
              <a:t>Service beschrijvingen</a:t>
            </a:r>
          </a:p>
          <a:p>
            <a:pPr marL="342900" indent="-342900">
              <a:buFont typeface="Arial" charset="0"/>
              <a:buChar char="•"/>
            </a:pPr>
            <a:r>
              <a:rPr lang="nl-NL" dirty="0" smtClean="0"/>
              <a:t>Technische voorschriften</a:t>
            </a:r>
          </a:p>
          <a:p>
            <a:pPr marL="342900" indent="-342900">
              <a:buFont typeface="Arial" charset="0"/>
              <a:buChar char="•"/>
            </a:pPr>
            <a:r>
              <a:rPr lang="nl-NL" dirty="0" smtClean="0"/>
              <a:t>WSDL en XDS sets (ten behoeve van implementatie)</a:t>
            </a:r>
          </a:p>
          <a:p>
            <a:pPr marL="342900" indent="-342900">
              <a:buFont typeface="Arial" charset="0"/>
              <a:buChar char="•"/>
            </a:pPr>
            <a:endParaRPr lang="nl-NL" dirty="0"/>
          </a:p>
          <a:p>
            <a:pPr marL="342900" indent="-342900">
              <a:buFont typeface="Arial" charset="0"/>
              <a:buChar char="•"/>
            </a:pPr>
            <a:r>
              <a:rPr lang="nl-NL" dirty="0" smtClean="0"/>
              <a:t>Kennisnet </a:t>
            </a:r>
            <a:r>
              <a:rPr lang="nl-NL" dirty="0"/>
              <a:t>b</a:t>
            </a:r>
            <a:r>
              <a:rPr lang="nl-NL" dirty="0" smtClean="0"/>
              <a:t>iedt </a:t>
            </a:r>
            <a:r>
              <a:rPr lang="nl-NL" dirty="0" smtClean="0"/>
              <a:t>een compliancy voorziening ECK D&amp;T </a:t>
            </a:r>
          </a:p>
        </p:txBody>
      </p:sp>
    </p:spTree>
    <p:extLst>
      <p:ext uri="{BB962C8B-B14F-4D97-AF65-F5344CB8AC3E}">
        <p14:creationId xmlns:p14="http://schemas.microsoft.com/office/powerpoint/2010/main" val="18919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1181618" y="2717498"/>
            <a:ext cx="6696510" cy="7560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dirty="0">
              <a:solidFill>
                <a:prstClr val="black"/>
              </a:solidFill>
            </a:endParaRPr>
          </a:p>
        </p:txBody>
      </p:sp>
      <p:sp>
        <p:nvSpPr>
          <p:cNvPr id="21" name="Rechthoek 20"/>
          <p:cNvSpPr/>
          <p:nvPr/>
        </p:nvSpPr>
        <p:spPr>
          <a:xfrm>
            <a:off x="1181618" y="3467580"/>
            <a:ext cx="6696510" cy="7560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dirty="0">
              <a:solidFill>
                <a:prstClr val="black"/>
              </a:solidFill>
            </a:endParaRPr>
          </a:p>
        </p:txBody>
      </p:sp>
      <p:sp>
        <p:nvSpPr>
          <p:cNvPr id="22" name="Rechthoek 21"/>
          <p:cNvSpPr/>
          <p:nvPr/>
        </p:nvSpPr>
        <p:spPr>
          <a:xfrm>
            <a:off x="1181618" y="4217663"/>
            <a:ext cx="6696510" cy="7560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dirty="0">
              <a:solidFill>
                <a:prstClr val="black"/>
              </a:solidFill>
            </a:endParaRPr>
          </a:p>
        </p:txBody>
      </p:sp>
      <p:sp>
        <p:nvSpPr>
          <p:cNvPr id="23" name="Rechthoek 22"/>
          <p:cNvSpPr/>
          <p:nvPr/>
        </p:nvSpPr>
        <p:spPr>
          <a:xfrm>
            <a:off x="1181618" y="4976318"/>
            <a:ext cx="6696510" cy="7560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dirty="0">
              <a:solidFill>
                <a:prstClr val="black"/>
              </a:solidFill>
            </a:endParaRPr>
          </a:p>
        </p:txBody>
      </p:sp>
      <p:sp>
        <p:nvSpPr>
          <p:cNvPr id="19" name="Rechthoek 18"/>
          <p:cNvSpPr/>
          <p:nvPr/>
        </p:nvSpPr>
        <p:spPr>
          <a:xfrm>
            <a:off x="1181618" y="1958843"/>
            <a:ext cx="6696510" cy="7560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dirty="0">
              <a:solidFill>
                <a:prstClr val="black"/>
              </a:solidFill>
            </a:endParaRPr>
          </a:p>
        </p:txBody>
      </p:sp>
      <p:sp>
        <p:nvSpPr>
          <p:cNvPr id="2" name="Rechthoek 1"/>
          <p:cNvSpPr/>
          <p:nvPr/>
        </p:nvSpPr>
        <p:spPr>
          <a:xfrm>
            <a:off x="1181617" y="1958843"/>
            <a:ext cx="113412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prstClr val="white"/>
                </a:solidFill>
              </a:rPr>
              <a:t>Bepalen</a:t>
            </a:r>
          </a:p>
        </p:txBody>
      </p:sp>
      <p:sp>
        <p:nvSpPr>
          <p:cNvPr id="3" name="Rechthoek 2"/>
          <p:cNvSpPr/>
          <p:nvPr/>
        </p:nvSpPr>
        <p:spPr>
          <a:xfrm>
            <a:off x="1181617" y="3467580"/>
            <a:ext cx="113412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prstClr val="white"/>
                </a:solidFill>
              </a:rPr>
              <a:t>Leveren</a:t>
            </a:r>
          </a:p>
        </p:txBody>
      </p:sp>
      <p:sp>
        <p:nvSpPr>
          <p:cNvPr id="4" name="Rechthoek 3"/>
          <p:cNvSpPr/>
          <p:nvPr/>
        </p:nvSpPr>
        <p:spPr>
          <a:xfrm>
            <a:off x="1181617" y="2717498"/>
            <a:ext cx="113412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prstClr val="white"/>
                </a:solidFill>
              </a:rPr>
              <a:t>Bestellen</a:t>
            </a:r>
          </a:p>
        </p:txBody>
      </p:sp>
      <p:sp>
        <p:nvSpPr>
          <p:cNvPr id="5" name="Rechthoek 4"/>
          <p:cNvSpPr/>
          <p:nvPr/>
        </p:nvSpPr>
        <p:spPr>
          <a:xfrm>
            <a:off x="1181617" y="4217663"/>
            <a:ext cx="113412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prstClr val="white"/>
                </a:solidFill>
              </a:rPr>
              <a:t>Toegang</a:t>
            </a:r>
          </a:p>
        </p:txBody>
      </p:sp>
      <p:sp>
        <p:nvSpPr>
          <p:cNvPr id="6" name="Rechthoek 5"/>
          <p:cNvSpPr/>
          <p:nvPr/>
        </p:nvSpPr>
        <p:spPr>
          <a:xfrm>
            <a:off x="1181617" y="4976318"/>
            <a:ext cx="113412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prstClr val="white"/>
                </a:solidFill>
              </a:rPr>
              <a:t>Gebruik</a:t>
            </a:r>
          </a:p>
        </p:txBody>
      </p:sp>
      <p:sp>
        <p:nvSpPr>
          <p:cNvPr id="7" name="Rechthoek 6"/>
          <p:cNvSpPr/>
          <p:nvPr/>
        </p:nvSpPr>
        <p:spPr>
          <a:xfrm>
            <a:off x="5378667" y="2060848"/>
            <a:ext cx="864096" cy="552433"/>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Catalog</a:t>
            </a:r>
            <a:endParaRPr lang="nl-NL" sz="1100" dirty="0">
              <a:solidFill>
                <a:prstClr val="white"/>
              </a:solidFill>
            </a:endParaRPr>
          </a:p>
          <a:p>
            <a:pPr algn="ctr"/>
            <a:r>
              <a:rPr lang="nl-NL" sz="1100" dirty="0">
                <a:solidFill>
                  <a:prstClr val="white"/>
                </a:solidFill>
              </a:rPr>
              <a:t>Service</a:t>
            </a:r>
          </a:p>
        </p:txBody>
      </p:sp>
      <p:sp>
        <p:nvSpPr>
          <p:cNvPr id="8" name="Rechthoek 7"/>
          <p:cNvSpPr/>
          <p:nvPr/>
        </p:nvSpPr>
        <p:spPr>
          <a:xfrm>
            <a:off x="6297041" y="2864750"/>
            <a:ext cx="1449627" cy="544149"/>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nl-NL" sz="1100" dirty="0" err="1" smtClean="0">
                <a:solidFill>
                  <a:prstClr val="white"/>
                </a:solidFill>
              </a:rPr>
              <a:t>Educational</a:t>
            </a:r>
            <a:endParaRPr lang="nl-NL" sz="1100" dirty="0" smtClean="0">
              <a:solidFill>
                <a:prstClr val="white"/>
              </a:solidFill>
            </a:endParaRPr>
          </a:p>
          <a:p>
            <a:pPr algn="ctr"/>
            <a:r>
              <a:rPr lang="nl-NL" sz="1100" dirty="0" err="1" smtClean="0">
                <a:solidFill>
                  <a:prstClr val="white"/>
                </a:solidFill>
              </a:rPr>
              <a:t>ContentList</a:t>
            </a:r>
            <a:r>
              <a:rPr lang="nl-NL" sz="1100" dirty="0" smtClean="0">
                <a:solidFill>
                  <a:prstClr val="white"/>
                </a:solidFill>
              </a:rPr>
              <a:t> </a:t>
            </a:r>
            <a:endParaRPr lang="nl-NL" sz="1100" dirty="0">
              <a:solidFill>
                <a:prstClr val="white"/>
              </a:solidFill>
            </a:endParaRPr>
          </a:p>
          <a:p>
            <a:pPr algn="ctr"/>
            <a:r>
              <a:rPr lang="nl-NL" sz="1100" dirty="0">
                <a:solidFill>
                  <a:prstClr val="white"/>
                </a:solidFill>
              </a:rPr>
              <a:t>Service</a:t>
            </a:r>
          </a:p>
        </p:txBody>
      </p:sp>
      <p:sp>
        <p:nvSpPr>
          <p:cNvPr id="9" name="Rechthoek 8"/>
          <p:cNvSpPr/>
          <p:nvPr/>
        </p:nvSpPr>
        <p:spPr>
          <a:xfrm>
            <a:off x="5378667" y="2852936"/>
            <a:ext cx="864096" cy="555591"/>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prstClr val="white"/>
                </a:solidFill>
              </a:rPr>
              <a:t>Order Service</a:t>
            </a:r>
          </a:p>
        </p:txBody>
      </p:sp>
      <p:sp>
        <p:nvSpPr>
          <p:cNvPr id="10" name="Rechthoek 9"/>
          <p:cNvSpPr/>
          <p:nvPr/>
        </p:nvSpPr>
        <p:spPr>
          <a:xfrm>
            <a:off x="3864924" y="2041637"/>
            <a:ext cx="1125546" cy="59527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27000" rIns="27000" rtlCol="0" anchor="ctr"/>
          <a:lstStyle/>
          <a:p>
            <a:pPr algn="ctr"/>
            <a:r>
              <a:rPr lang="nl-NL" sz="1100" smtClean="0">
                <a:solidFill>
                  <a:prstClr val="white"/>
                </a:solidFill>
              </a:rPr>
              <a:t>Ontwikkel</a:t>
            </a:r>
          </a:p>
          <a:p>
            <a:pPr algn="ctr"/>
            <a:r>
              <a:rPr lang="nl-NL" sz="1100" dirty="0" smtClean="0">
                <a:solidFill>
                  <a:prstClr val="white"/>
                </a:solidFill>
              </a:rPr>
              <a:t>omgeving </a:t>
            </a:r>
            <a:r>
              <a:rPr lang="nl-NL" sz="1100" dirty="0">
                <a:solidFill>
                  <a:prstClr val="white"/>
                </a:solidFill>
              </a:rPr>
              <a:t>leermiddelenlijst</a:t>
            </a:r>
          </a:p>
        </p:txBody>
      </p:sp>
      <p:sp>
        <p:nvSpPr>
          <p:cNvPr id="11" name="Rechthoek 10"/>
          <p:cNvSpPr/>
          <p:nvPr/>
        </p:nvSpPr>
        <p:spPr>
          <a:xfrm>
            <a:off x="3864924" y="2852936"/>
            <a:ext cx="1125546" cy="48482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27000" rIns="27000" rtlCol="0" anchor="ctr"/>
          <a:lstStyle/>
          <a:p>
            <a:pPr algn="ctr"/>
            <a:r>
              <a:rPr lang="nl-NL" sz="1100" dirty="0">
                <a:solidFill>
                  <a:prstClr val="white"/>
                </a:solidFill>
              </a:rPr>
              <a:t>Bestel omgeving</a:t>
            </a:r>
          </a:p>
        </p:txBody>
      </p:sp>
      <p:sp>
        <p:nvSpPr>
          <p:cNvPr id="12" name="Rechthoek 11"/>
          <p:cNvSpPr/>
          <p:nvPr/>
        </p:nvSpPr>
        <p:spPr>
          <a:xfrm>
            <a:off x="3864924" y="4384512"/>
            <a:ext cx="1125546" cy="48464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27000" rIns="27000" rtlCol="0" anchor="ctr"/>
          <a:lstStyle/>
          <a:p>
            <a:pPr algn="ctr"/>
            <a:r>
              <a:rPr lang="nl-NL" sz="1100" dirty="0">
                <a:solidFill>
                  <a:prstClr val="white"/>
                </a:solidFill>
              </a:rPr>
              <a:t>ELO/Toegangs-pagina</a:t>
            </a:r>
          </a:p>
        </p:txBody>
      </p:sp>
      <p:sp>
        <p:nvSpPr>
          <p:cNvPr id="13" name="Rechthoek 12"/>
          <p:cNvSpPr/>
          <p:nvPr/>
        </p:nvSpPr>
        <p:spPr>
          <a:xfrm>
            <a:off x="3864924" y="5068043"/>
            <a:ext cx="1125546" cy="59320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100" dirty="0">
                <a:solidFill>
                  <a:prstClr val="white"/>
                </a:solidFill>
              </a:rPr>
              <a:t>Content applicatie</a:t>
            </a:r>
          </a:p>
        </p:txBody>
      </p:sp>
      <p:sp>
        <p:nvSpPr>
          <p:cNvPr id="14" name="Rechthoek 13"/>
          <p:cNvSpPr/>
          <p:nvPr/>
        </p:nvSpPr>
        <p:spPr>
          <a:xfrm>
            <a:off x="5378667" y="3573016"/>
            <a:ext cx="864096" cy="546371"/>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Specify</a:t>
            </a:r>
            <a:endParaRPr lang="nl-NL" sz="1100" dirty="0">
              <a:solidFill>
                <a:prstClr val="white"/>
              </a:solidFill>
            </a:endParaRPr>
          </a:p>
          <a:p>
            <a:pPr algn="ctr"/>
            <a:r>
              <a:rPr lang="nl-NL" sz="1100" dirty="0">
                <a:solidFill>
                  <a:prstClr val="white"/>
                </a:solidFill>
              </a:rPr>
              <a:t>Service</a:t>
            </a:r>
          </a:p>
        </p:txBody>
      </p:sp>
      <p:sp>
        <p:nvSpPr>
          <p:cNvPr id="26" name="Rechthoek 25"/>
          <p:cNvSpPr/>
          <p:nvPr/>
        </p:nvSpPr>
        <p:spPr>
          <a:xfrm>
            <a:off x="1184475" y="1207320"/>
            <a:ext cx="6696510" cy="7560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dirty="0">
              <a:solidFill>
                <a:prstClr val="black"/>
              </a:solidFill>
            </a:endParaRPr>
          </a:p>
        </p:txBody>
      </p:sp>
      <p:sp>
        <p:nvSpPr>
          <p:cNvPr id="27" name="Rechthoek 26"/>
          <p:cNvSpPr/>
          <p:nvPr/>
        </p:nvSpPr>
        <p:spPr>
          <a:xfrm>
            <a:off x="1178762" y="1196752"/>
            <a:ext cx="114555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prstClr val="white"/>
                </a:solidFill>
              </a:rPr>
              <a:t>Registratie</a:t>
            </a:r>
          </a:p>
        </p:txBody>
      </p:sp>
      <p:sp>
        <p:nvSpPr>
          <p:cNvPr id="28" name="Rechthoek 27"/>
          <p:cNvSpPr/>
          <p:nvPr/>
        </p:nvSpPr>
        <p:spPr>
          <a:xfrm rot="5400000">
            <a:off x="477106" y="2614775"/>
            <a:ext cx="4967698" cy="1267562"/>
          </a:xfrm>
          <a:prstGeom prst="rect">
            <a:avLst/>
          </a:prstGeom>
          <a:noFill/>
        </p:spPr>
        <p:style>
          <a:lnRef idx="2">
            <a:schemeClr val="accent1"/>
          </a:lnRef>
          <a:fillRef idx="1">
            <a:schemeClr val="lt1"/>
          </a:fillRef>
          <a:effectRef idx="0">
            <a:schemeClr val="accent1"/>
          </a:effectRef>
          <a:fontRef idx="minor">
            <a:schemeClr val="dk1"/>
          </a:fontRef>
        </p:style>
        <p:txBody>
          <a:bodyPr vert="vert270" rtlCol="0" anchor="t"/>
          <a:lstStyle/>
          <a:p>
            <a:pPr algn="ctr"/>
            <a:r>
              <a:rPr lang="nl-NL" sz="1100" dirty="0">
                <a:solidFill>
                  <a:prstClr val="black"/>
                </a:solidFill>
              </a:rPr>
              <a:t>Centrale infrastructuur</a:t>
            </a:r>
          </a:p>
        </p:txBody>
      </p:sp>
      <p:sp>
        <p:nvSpPr>
          <p:cNvPr id="16" name="Rechthoek 15"/>
          <p:cNvSpPr/>
          <p:nvPr/>
        </p:nvSpPr>
        <p:spPr>
          <a:xfrm>
            <a:off x="2483768" y="4293096"/>
            <a:ext cx="956943" cy="591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27000" rIns="27000" rtlCol="0" anchor="ctr"/>
          <a:lstStyle/>
          <a:p>
            <a:pPr algn="ctr"/>
            <a:r>
              <a:rPr lang="nl-NL" sz="1100" dirty="0">
                <a:solidFill>
                  <a:prstClr val="white"/>
                </a:solidFill>
              </a:rPr>
              <a:t>Authenticatie dienst</a:t>
            </a:r>
          </a:p>
        </p:txBody>
      </p:sp>
      <p:sp>
        <p:nvSpPr>
          <p:cNvPr id="18" name="Rechthoek 17"/>
          <p:cNvSpPr/>
          <p:nvPr/>
        </p:nvSpPr>
        <p:spPr>
          <a:xfrm>
            <a:off x="2483768" y="5085184"/>
            <a:ext cx="974674" cy="50869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100" dirty="0">
                <a:solidFill>
                  <a:prstClr val="white"/>
                </a:solidFill>
              </a:rPr>
              <a:t>Attributen dienst</a:t>
            </a:r>
          </a:p>
        </p:txBody>
      </p:sp>
      <p:sp>
        <p:nvSpPr>
          <p:cNvPr id="17" name="Rechthoek 16"/>
          <p:cNvSpPr/>
          <p:nvPr/>
        </p:nvSpPr>
        <p:spPr>
          <a:xfrm>
            <a:off x="2501498" y="1340768"/>
            <a:ext cx="918374" cy="48969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100" dirty="0">
                <a:solidFill>
                  <a:prstClr val="white"/>
                </a:solidFill>
              </a:rPr>
              <a:t>Nummer voorziening</a:t>
            </a:r>
          </a:p>
        </p:txBody>
      </p:sp>
      <p:sp>
        <p:nvSpPr>
          <p:cNvPr id="29" name="Rechthoek 28"/>
          <p:cNvSpPr/>
          <p:nvPr/>
        </p:nvSpPr>
        <p:spPr>
          <a:xfrm rot="5400000">
            <a:off x="1935277" y="2427026"/>
            <a:ext cx="4967695" cy="1643061"/>
          </a:xfrm>
          <a:prstGeom prst="rect">
            <a:avLst/>
          </a:prstGeom>
          <a:noFill/>
        </p:spPr>
        <p:style>
          <a:lnRef idx="2">
            <a:schemeClr val="accent1"/>
          </a:lnRef>
          <a:fillRef idx="1">
            <a:schemeClr val="lt1"/>
          </a:fillRef>
          <a:effectRef idx="0">
            <a:schemeClr val="accent1"/>
          </a:effectRef>
          <a:fontRef idx="minor">
            <a:schemeClr val="dk1"/>
          </a:fontRef>
        </p:style>
        <p:txBody>
          <a:bodyPr vert="vert270" rtlCol="0" anchor="t"/>
          <a:lstStyle/>
          <a:p>
            <a:pPr algn="ctr"/>
            <a:r>
              <a:rPr lang="nl-NL" sz="1100" dirty="0">
                <a:solidFill>
                  <a:prstClr val="black"/>
                </a:solidFill>
              </a:rPr>
              <a:t>Eindgebruikers diensten</a:t>
            </a:r>
          </a:p>
        </p:txBody>
      </p:sp>
      <p:sp>
        <p:nvSpPr>
          <p:cNvPr id="30" name="Rechthoek 29"/>
          <p:cNvSpPr/>
          <p:nvPr/>
        </p:nvSpPr>
        <p:spPr>
          <a:xfrm rot="5400000">
            <a:off x="4076972" y="1928390"/>
            <a:ext cx="4967695" cy="2640330"/>
          </a:xfrm>
          <a:prstGeom prst="rect">
            <a:avLst/>
          </a:prstGeom>
          <a:noFill/>
        </p:spPr>
        <p:style>
          <a:lnRef idx="2">
            <a:schemeClr val="accent1"/>
          </a:lnRef>
          <a:fillRef idx="1">
            <a:schemeClr val="lt1"/>
          </a:fillRef>
          <a:effectRef idx="0">
            <a:schemeClr val="accent1"/>
          </a:effectRef>
          <a:fontRef idx="minor">
            <a:schemeClr val="dk1"/>
          </a:fontRef>
        </p:style>
        <p:txBody>
          <a:bodyPr vert="vert270" rtlCol="0" anchor="t"/>
          <a:lstStyle/>
          <a:p>
            <a:pPr algn="ctr"/>
            <a:r>
              <a:rPr lang="nl-NL" sz="1100" dirty="0">
                <a:solidFill>
                  <a:prstClr val="black"/>
                </a:solidFill>
              </a:rPr>
              <a:t>ECK D&amp;T 2.0 standaarden</a:t>
            </a:r>
          </a:p>
        </p:txBody>
      </p:sp>
      <p:sp>
        <p:nvSpPr>
          <p:cNvPr id="32" name="Rechthoek 31"/>
          <p:cNvSpPr/>
          <p:nvPr/>
        </p:nvSpPr>
        <p:spPr>
          <a:xfrm>
            <a:off x="5338796" y="4293096"/>
            <a:ext cx="903969" cy="591220"/>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Catalog</a:t>
            </a:r>
            <a:endParaRPr lang="nl-NL" sz="1100" dirty="0">
              <a:solidFill>
                <a:prstClr val="white"/>
              </a:solidFill>
            </a:endParaRPr>
          </a:p>
          <a:p>
            <a:pPr algn="ctr"/>
            <a:r>
              <a:rPr lang="nl-NL" sz="1100" dirty="0">
                <a:solidFill>
                  <a:prstClr val="white"/>
                </a:solidFill>
              </a:rPr>
              <a:t>Service</a:t>
            </a:r>
          </a:p>
        </p:txBody>
      </p:sp>
      <p:sp>
        <p:nvSpPr>
          <p:cNvPr id="33" name="Rechthoek 32"/>
          <p:cNvSpPr/>
          <p:nvPr/>
        </p:nvSpPr>
        <p:spPr>
          <a:xfrm>
            <a:off x="6282644" y="4293096"/>
            <a:ext cx="903969" cy="591220"/>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prstClr val="white"/>
                </a:solidFill>
              </a:rPr>
              <a:t>License Service</a:t>
            </a:r>
          </a:p>
        </p:txBody>
      </p:sp>
      <p:sp>
        <p:nvSpPr>
          <p:cNvPr id="34" name="Rechthoek 33"/>
          <p:cNvSpPr/>
          <p:nvPr/>
        </p:nvSpPr>
        <p:spPr>
          <a:xfrm>
            <a:off x="6297040" y="3573388"/>
            <a:ext cx="1155280" cy="546371"/>
          </a:xfrm>
          <a:prstGeom prst="rect">
            <a:avLst/>
          </a:prstGeom>
          <a:solidFill>
            <a:srgbClr val="5844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prstClr val="white"/>
                </a:solidFill>
              </a:rPr>
              <a:t>Activationcode</a:t>
            </a:r>
            <a:endParaRPr lang="nl-NL" sz="1100" dirty="0">
              <a:solidFill>
                <a:prstClr val="white"/>
              </a:solidFill>
            </a:endParaRPr>
          </a:p>
          <a:p>
            <a:pPr algn="ctr"/>
            <a:r>
              <a:rPr lang="nl-NL" sz="1100" dirty="0">
                <a:solidFill>
                  <a:prstClr val="white"/>
                </a:solidFill>
              </a:rPr>
              <a:t>Service</a:t>
            </a:r>
          </a:p>
        </p:txBody>
      </p:sp>
    </p:spTree>
    <p:extLst>
      <p:ext uri="{BB962C8B-B14F-4D97-AF65-F5344CB8AC3E}">
        <p14:creationId xmlns:p14="http://schemas.microsoft.com/office/powerpoint/2010/main" val="3931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6" grpId="0" animBg="1"/>
      <p:bldP spid="18" grpId="0" animBg="1"/>
      <p:bldP spid="17" grpId="0" animBg="1"/>
      <p:bldP spid="32" grpId="0" animBg="1"/>
      <p:bldP spid="33" grpId="0" animBg="1"/>
      <p:bldP spid="34" grpId="0" animBg="1"/>
    </p:bldLst>
  </p:timing>
</p:sld>
</file>

<file path=ppt/theme/theme1.xml><?xml version="1.0" encoding="utf-8"?>
<a:theme xmlns:a="http://schemas.openxmlformats.org/drawingml/2006/main" name="Kennisnet">
  <a:themeElements>
    <a:clrScheme name="Kennisnet">
      <a:dk1>
        <a:srgbClr val="000000"/>
      </a:dk1>
      <a:lt1>
        <a:sysClr val="window" lastClr="FFFFFF"/>
      </a:lt1>
      <a:dk2>
        <a:srgbClr val="172474"/>
      </a:dk2>
      <a:lt2>
        <a:srgbClr val="EAEAF4"/>
      </a:lt2>
      <a:accent1>
        <a:srgbClr val="2E3192"/>
      </a:accent1>
      <a:accent2>
        <a:srgbClr val="007AC3"/>
      </a:accent2>
      <a:accent3>
        <a:srgbClr val="8283BE"/>
      </a:accent3>
      <a:accent4>
        <a:srgbClr val="67AFDB"/>
      </a:accent4>
      <a:accent5>
        <a:srgbClr val="72BE44"/>
      </a:accent5>
      <a:accent6>
        <a:srgbClr val="FF7021"/>
      </a:accent6>
      <a:hlink>
        <a:srgbClr val="0000FF"/>
      </a:hlink>
      <a:folHlink>
        <a:srgbClr val="800080"/>
      </a:folHlink>
    </a:clrScheme>
    <a:fontScheme name="Kenni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ennisnet.potx" id="{16063068-9F47-4B1A-8F87-10173F48D6C9}" vid="{4EDA1264-5A5D-488D-AAA2-3A7E379BF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01341E18E83F4FB1330FE68ED72210" ma:contentTypeVersion="0" ma:contentTypeDescription="Een nieuw document maken." ma:contentTypeScope="" ma:versionID="3cf2ba213b8c9ff72f1d9bbaf342e05b">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7B370D-9222-4386-9615-A0F2E8C902E8}">
  <ds:schemaRefs>
    <ds:schemaRef ds:uri="http://purl.org/dc/elements/1.1/"/>
    <ds:schemaRef ds:uri="http://schemas.openxmlformats.org/package/2006/metadata/core-properties"/>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27DEBEE6-B7CB-4EC9-8452-5464AC808E12}">
  <ds:schemaRefs>
    <ds:schemaRef ds:uri="http://schemas.microsoft.com/sharepoint/v3/contenttype/forms"/>
  </ds:schemaRefs>
</ds:datastoreItem>
</file>

<file path=customXml/itemProps3.xml><?xml version="1.0" encoding="utf-8"?>
<ds:datastoreItem xmlns:ds="http://schemas.openxmlformats.org/officeDocument/2006/customXml" ds:itemID="{89056ECF-84AE-43C5-9B4D-AB9E61F41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Kennisnet</Template>
  <TotalTime>8781</TotalTime>
  <Words>1526</Words>
  <Application>Microsoft Macintosh PowerPoint</Application>
  <PresentationFormat>Diavoorstelling (4:3)</PresentationFormat>
  <Paragraphs>244</Paragraphs>
  <Slides>20</Slides>
  <Notes>5</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Arial Black</vt:lpstr>
      <vt:lpstr>Calibri</vt:lpstr>
      <vt:lpstr>Info Corr Offc Medium</vt:lpstr>
      <vt:lpstr>MS Mincho</vt:lpstr>
      <vt:lpstr>Times New Roman</vt:lpstr>
      <vt:lpstr>Wingdings</vt:lpstr>
      <vt:lpstr>Arial</vt:lpstr>
      <vt:lpstr>Kennisnet</vt:lpstr>
      <vt:lpstr>Registratie ECK standaard  Distributie &amp; toegang 2.0</vt:lpstr>
      <vt:lpstr>Waarom een standaard  voor distributie &amp; toegang?</vt:lpstr>
      <vt:lpstr>Aanleiding harmonisatie</vt:lpstr>
      <vt:lpstr>Het project in beeld</vt:lpstr>
      <vt:lpstr>Resultaat &amp; Aanpak</vt:lpstr>
      <vt:lpstr>Organisatie</vt:lpstr>
      <vt:lpstr>Het resultaat</vt:lpstr>
      <vt:lpstr>Standaarden &amp; implementatietools</vt:lpstr>
      <vt:lpstr>PowerPoint-presentatie</vt:lpstr>
      <vt:lpstr>PowerPoint-presentatie</vt:lpstr>
      <vt:lpstr>PowerPoint-presentatie</vt:lpstr>
      <vt:lpstr>Opname Distributie en Toegang standaard in de ROSA</vt:lpstr>
      <vt:lpstr>De ROSA</vt:lpstr>
      <vt:lpstr>ECK Referentiearchitectuur processen</vt:lpstr>
      <vt:lpstr>ECK Referentiearchitectuur principes I</vt:lpstr>
      <vt:lpstr>ECK Referentiearchitectuur principes II</vt:lpstr>
      <vt:lpstr>PowerPoint-presentatie</vt:lpstr>
      <vt:lpstr>PowerPoint-presentatie</vt:lpstr>
      <vt:lpstr>PowerPoint-presentatie</vt:lpstr>
      <vt:lpstr>PowerPoint-presentatie</vt:lpstr>
    </vt:vector>
  </TitlesOfParts>
  <Company>Stichting Kennisnet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Annemarie Jonker</dc:creator>
  <cp:lastModifiedBy>Microsoft Office-gebruiker</cp:lastModifiedBy>
  <cp:revision>69</cp:revision>
  <dcterms:created xsi:type="dcterms:W3CDTF">2016-01-20T15:20:48Z</dcterms:created>
  <dcterms:modified xsi:type="dcterms:W3CDTF">2016-04-13T19:08:53Z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0x0101009301341E18E83F4FB1330FE68ED72210</vt:lpwstr>
  </property>
</Properties>
</file>