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63" r:id="rId7"/>
    <p:sldId id="264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34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5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59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8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79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66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56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6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02F0-641A-46EB-9017-D0D4ADB5EFF3}" type="datetimeFigureOut">
              <a:rPr lang="nl-NL" smtClean="0"/>
              <a:t>8-10-2015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8267-5507-42C1-BC5B-B7013F33B8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4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Informatiebeveiliging</a:t>
            </a:r>
            <a:r>
              <a:rPr lang="en-US" dirty="0" smtClean="0"/>
              <a:t> in het </a:t>
            </a:r>
            <a:r>
              <a:rPr lang="en-US" dirty="0" err="1" smtClean="0"/>
              <a:t>onderwijs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564">
            <a:off x="5616287" y="2051228"/>
            <a:ext cx="5238773" cy="392249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595">
            <a:off x="1548401" y="2161310"/>
            <a:ext cx="4278297" cy="38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architectuurraad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moet</a:t>
            </a:r>
            <a:r>
              <a:rPr lang="en-US" dirty="0" smtClean="0"/>
              <a:t> de </a:t>
            </a:r>
            <a:r>
              <a:rPr lang="en-US" dirty="0" err="1" smtClean="0"/>
              <a:t>rol</a:t>
            </a:r>
            <a:r>
              <a:rPr lang="en-US" dirty="0" smtClean="0"/>
              <a:t> van </a:t>
            </a:r>
            <a:r>
              <a:rPr lang="en-US" dirty="0" err="1" smtClean="0"/>
              <a:t>Edustandaard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ten </a:t>
            </a:r>
            <a:r>
              <a:rPr lang="en-US" dirty="0" err="1" smtClean="0"/>
              <a:t>aanzien</a:t>
            </a:r>
            <a:r>
              <a:rPr lang="en-US" dirty="0" smtClean="0"/>
              <a:t> van </a:t>
            </a:r>
            <a:r>
              <a:rPr lang="en-US" dirty="0" err="1"/>
              <a:t>i</a:t>
            </a:r>
            <a:r>
              <a:rPr lang="en-US" dirty="0" err="1" smtClean="0"/>
              <a:t>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het </a:t>
            </a:r>
            <a:r>
              <a:rPr lang="en-US" dirty="0" err="1" smtClean="0"/>
              <a:t>onderwijs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sluiten</a:t>
            </a:r>
            <a:r>
              <a:rPr lang="en-US" dirty="0" smtClean="0"/>
              <a:t> de </a:t>
            </a:r>
            <a:r>
              <a:rPr lang="en-US" dirty="0" err="1" smtClean="0"/>
              <a:t>standaarden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architectuur</a:t>
            </a:r>
            <a:r>
              <a:rPr lang="en-US" dirty="0" smtClean="0"/>
              <a:t> op het </a:t>
            </a:r>
            <a:r>
              <a:rPr lang="en-US" dirty="0" err="1" smtClean="0"/>
              <a:t>gebied</a:t>
            </a:r>
            <a:r>
              <a:rPr lang="en-US" dirty="0" smtClean="0"/>
              <a:t> van </a:t>
            </a:r>
            <a:r>
              <a:rPr lang="en-US" dirty="0" err="1" smtClean="0"/>
              <a:t>informatiebeveiliging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Edustandaard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het veld?</a:t>
            </a:r>
          </a:p>
        </p:txBody>
      </p:sp>
    </p:spTree>
    <p:extLst>
      <p:ext uri="{BB962C8B-B14F-4D97-AF65-F5344CB8AC3E}">
        <p14:creationId xmlns:p14="http://schemas.microsoft.com/office/powerpoint/2010/main" val="3467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Bespreken</a:t>
            </a:r>
            <a:r>
              <a:rPr lang="en-US" dirty="0" smtClean="0"/>
              <a:t> van….</a:t>
            </a:r>
          </a:p>
          <a:p>
            <a:pPr lvl="1"/>
            <a:r>
              <a:rPr lang="en-US" dirty="0" smtClean="0"/>
              <a:t>Wat </a:t>
            </a:r>
            <a:r>
              <a:rPr lang="en-US" dirty="0" err="1" smtClean="0"/>
              <a:t>moet</a:t>
            </a:r>
            <a:r>
              <a:rPr lang="en-US" dirty="0" smtClean="0"/>
              <a:t> de </a:t>
            </a:r>
            <a:r>
              <a:rPr lang="en-US" dirty="0" err="1" smtClean="0"/>
              <a:t>rol</a:t>
            </a:r>
            <a:r>
              <a:rPr lang="en-US" dirty="0" smtClean="0"/>
              <a:t> van </a:t>
            </a:r>
            <a:r>
              <a:rPr lang="en-US" dirty="0" err="1" smtClean="0"/>
              <a:t>Edustandaard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ten </a:t>
            </a:r>
            <a:r>
              <a:rPr lang="en-US" dirty="0" err="1" smtClean="0"/>
              <a:t>aanzien</a:t>
            </a:r>
            <a:r>
              <a:rPr lang="en-US" dirty="0" smtClean="0"/>
              <a:t> van </a:t>
            </a:r>
            <a:r>
              <a:rPr lang="en-US" dirty="0" err="1"/>
              <a:t>i</a:t>
            </a:r>
            <a:r>
              <a:rPr lang="en-US" dirty="0" err="1" smtClean="0"/>
              <a:t>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het </a:t>
            </a:r>
            <a:r>
              <a:rPr lang="en-US" dirty="0" err="1" smtClean="0"/>
              <a:t>onderwijs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sluiten</a:t>
            </a:r>
            <a:r>
              <a:rPr lang="en-US" dirty="0" smtClean="0"/>
              <a:t> de </a:t>
            </a:r>
            <a:r>
              <a:rPr lang="en-US" dirty="0" err="1" smtClean="0"/>
              <a:t>standaarden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architectuur</a:t>
            </a:r>
            <a:r>
              <a:rPr lang="en-US" dirty="0" smtClean="0"/>
              <a:t> op het </a:t>
            </a:r>
            <a:r>
              <a:rPr lang="en-US" dirty="0" err="1" smtClean="0"/>
              <a:t>gebied</a:t>
            </a:r>
            <a:r>
              <a:rPr lang="en-US" dirty="0" smtClean="0"/>
              <a:t> van </a:t>
            </a:r>
            <a:r>
              <a:rPr lang="en-US" dirty="0" err="1" smtClean="0"/>
              <a:t>informatiebeveiliging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ES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het veld?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9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648287" y="4503160"/>
            <a:ext cx="1963881" cy="136120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Kennisnet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9704893" y="4503160"/>
            <a:ext cx="1963881" cy="13612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Taskforce MBO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826578" y="490104"/>
            <a:ext cx="1963881" cy="13612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SURF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4715446" y="3000992"/>
            <a:ext cx="2208069" cy="13612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Edustandaard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2795799" y="5494876"/>
            <a:ext cx="1409547" cy="10209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Edu-K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3330582" y="632543"/>
            <a:ext cx="1021770" cy="8537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NCSC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7202045" y="600323"/>
            <a:ext cx="1558636" cy="7420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SURFcert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0083050" y="2897945"/>
            <a:ext cx="1992457" cy="8537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Crisisteams</a:t>
            </a:r>
            <a:endParaRPr lang="en-US" dirty="0" smtClean="0"/>
          </a:p>
          <a:p>
            <a:pPr algn="ctr"/>
            <a:r>
              <a:rPr lang="en-US" dirty="0" err="1" smtClean="0"/>
              <a:t>instellingen</a:t>
            </a:r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476819" y="3387093"/>
            <a:ext cx="1558636" cy="74208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ISAC</a:t>
            </a:r>
            <a:endParaRPr lang="nl-NL" dirty="0"/>
          </a:p>
        </p:txBody>
      </p:sp>
      <p:cxnSp>
        <p:nvCxnSpPr>
          <p:cNvPr id="17" name="Rechte verbindingslijn 16"/>
          <p:cNvCxnSpPr>
            <a:stCxn id="5" idx="0"/>
            <a:endCxn id="7" idx="3"/>
          </p:cNvCxnSpPr>
          <p:nvPr/>
        </p:nvCxnSpPr>
        <p:spPr>
          <a:xfrm flipV="1">
            <a:off x="1630228" y="1651969"/>
            <a:ext cx="3483954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7" idx="5"/>
            <a:endCxn id="6" idx="0"/>
          </p:cNvCxnSpPr>
          <p:nvPr/>
        </p:nvCxnSpPr>
        <p:spPr>
          <a:xfrm>
            <a:off x="6502855" y="1651969"/>
            <a:ext cx="4183979" cy="2851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5" idx="6"/>
            <a:endCxn id="6" idx="2"/>
          </p:cNvCxnSpPr>
          <p:nvPr/>
        </p:nvCxnSpPr>
        <p:spPr>
          <a:xfrm>
            <a:off x="2612168" y="5183765"/>
            <a:ext cx="709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5" idx="1"/>
            <a:endCxn id="13" idx="4"/>
          </p:cNvCxnSpPr>
          <p:nvPr/>
        </p:nvCxnSpPr>
        <p:spPr>
          <a:xfrm flipV="1">
            <a:off x="935891" y="4129178"/>
            <a:ext cx="320246" cy="573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12" idx="4"/>
            <a:endCxn id="6" idx="7"/>
          </p:cNvCxnSpPr>
          <p:nvPr/>
        </p:nvCxnSpPr>
        <p:spPr>
          <a:xfrm>
            <a:off x="11079279" y="3751732"/>
            <a:ext cx="301891" cy="950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11" idx="2"/>
            <a:endCxn id="7" idx="6"/>
          </p:cNvCxnSpPr>
          <p:nvPr/>
        </p:nvCxnSpPr>
        <p:spPr>
          <a:xfrm flipH="1">
            <a:off x="6790459" y="971366"/>
            <a:ext cx="411586" cy="199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stCxn id="9" idx="2"/>
            <a:endCxn id="5" idx="5"/>
          </p:cNvCxnSpPr>
          <p:nvPr/>
        </p:nvCxnSpPr>
        <p:spPr>
          <a:xfrm flipH="1" flipV="1">
            <a:off x="2324564" y="5665025"/>
            <a:ext cx="471235" cy="340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10" idx="6"/>
            <a:endCxn id="7" idx="2"/>
          </p:cNvCxnSpPr>
          <p:nvPr/>
        </p:nvCxnSpPr>
        <p:spPr>
          <a:xfrm>
            <a:off x="4352352" y="1059437"/>
            <a:ext cx="474226" cy="111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stCxn id="7" idx="4"/>
            <a:endCxn id="8" idx="0"/>
          </p:cNvCxnSpPr>
          <p:nvPr/>
        </p:nvCxnSpPr>
        <p:spPr>
          <a:xfrm>
            <a:off x="5808519" y="1851313"/>
            <a:ext cx="10962" cy="1149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>
            <a:stCxn id="5" idx="7"/>
            <a:endCxn id="8" idx="2"/>
          </p:cNvCxnSpPr>
          <p:nvPr/>
        </p:nvCxnSpPr>
        <p:spPr>
          <a:xfrm flipV="1">
            <a:off x="2324564" y="3681597"/>
            <a:ext cx="2390882" cy="102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>
            <a:stCxn id="8" idx="6"/>
            <a:endCxn id="6" idx="1"/>
          </p:cNvCxnSpPr>
          <p:nvPr/>
        </p:nvCxnSpPr>
        <p:spPr>
          <a:xfrm>
            <a:off x="6923515" y="3681597"/>
            <a:ext cx="3068982" cy="102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al 81"/>
          <p:cNvSpPr/>
          <p:nvPr/>
        </p:nvSpPr>
        <p:spPr>
          <a:xfrm>
            <a:off x="5005471" y="5524068"/>
            <a:ext cx="2306118" cy="10209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Uitgeverijen</a:t>
            </a:r>
            <a:r>
              <a:rPr lang="en-US" dirty="0" smtClean="0"/>
              <a:t> /</a:t>
            </a:r>
          </a:p>
          <a:p>
            <a:pPr algn="ctr"/>
            <a:r>
              <a:rPr lang="en-US" dirty="0" err="1" smtClean="0"/>
              <a:t>Leveranciers</a:t>
            </a:r>
            <a:endParaRPr lang="nl-NL" dirty="0"/>
          </a:p>
        </p:txBody>
      </p:sp>
      <p:cxnSp>
        <p:nvCxnSpPr>
          <p:cNvPr id="85" name="Rechte verbindingslijn 84"/>
          <p:cNvCxnSpPr>
            <a:stCxn id="8" idx="4"/>
            <a:endCxn id="82" idx="0"/>
          </p:cNvCxnSpPr>
          <p:nvPr/>
        </p:nvCxnSpPr>
        <p:spPr>
          <a:xfrm>
            <a:off x="5819481" y="4362201"/>
            <a:ext cx="339049" cy="1161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>
            <a:stCxn id="9" idx="6"/>
            <a:endCxn id="82" idx="2"/>
          </p:cNvCxnSpPr>
          <p:nvPr/>
        </p:nvCxnSpPr>
        <p:spPr>
          <a:xfrm>
            <a:off x="4205346" y="6005330"/>
            <a:ext cx="800125" cy="29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Afspraken</a:t>
            </a:r>
            <a:r>
              <a:rPr lang="en-US" dirty="0" smtClean="0"/>
              <a:t> m.b.t. </a:t>
            </a:r>
            <a:r>
              <a:rPr lang="en-US" dirty="0" err="1" smtClean="0"/>
              <a:t>informatiebeveiliging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ROSA Katern Informatiebeveiliging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Certificeringsschema ICT-leveranciers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Edukoppeling</a:t>
            </a:r>
            <a:r>
              <a:rPr lang="nl-NL" dirty="0" smtClean="0"/>
              <a:t> architectuur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IAA-architectuur</a:t>
            </a:r>
          </a:p>
        </p:txBody>
      </p:sp>
    </p:spTree>
    <p:extLst>
      <p:ext uri="{BB962C8B-B14F-4D97-AF65-F5344CB8AC3E}">
        <p14:creationId xmlns:p14="http://schemas.microsoft.com/office/powerpoint/2010/main" val="6674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ROSA Katern Informatiebeveiliging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Doel:  </a:t>
            </a:r>
            <a:r>
              <a:rPr lang="nl-NL" dirty="0" err="1" smtClean="0"/>
              <a:t>Ketenbrede</a:t>
            </a:r>
            <a:r>
              <a:rPr lang="nl-NL" dirty="0" smtClean="0"/>
              <a:t> waarborging basisniveau informatiebeveiliging en privacy voor instellingen en leveranciers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27" y="2753591"/>
            <a:ext cx="6630723" cy="323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hthoek 4"/>
          <p:cNvSpPr/>
          <p:nvPr/>
        </p:nvSpPr>
        <p:spPr>
          <a:xfrm>
            <a:off x="7594850" y="3002973"/>
            <a:ext cx="4478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Informatiebeveiliging door ketenpartijen.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Ketenbrede</a:t>
            </a:r>
            <a:r>
              <a:rPr lang="nl-NL" dirty="0" smtClean="0"/>
              <a:t> waarborging van vertrouwelijkheid</a:t>
            </a:r>
            <a:r>
              <a:rPr lang="nl-NL" dirty="0" smtClean="0"/>
              <a:t>, </a:t>
            </a:r>
            <a:r>
              <a:rPr lang="nl-NL" dirty="0" smtClean="0"/>
              <a:t> integriteit, beschikbaarheid en controleerbaarheid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Ketenbrede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 van privacy- en beveiligingsmaatregelen</a:t>
            </a:r>
            <a:endParaRPr lang="nl-NL" dirty="0" smtClean="0"/>
          </a:p>
        </p:txBody>
      </p:sp>
      <p:sp>
        <p:nvSpPr>
          <p:cNvPr id="7" name="7-puntige ster 6"/>
          <p:cNvSpPr/>
          <p:nvPr/>
        </p:nvSpPr>
        <p:spPr>
          <a:xfrm>
            <a:off x="9403773" y="5311297"/>
            <a:ext cx="2109354" cy="13388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7800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Certificeringsschema ICT-leveranciers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Doel:  Generiek instrument om te toetsen of de door de leveranciers geleverde ICT-diensten voldoen aan de benodigde beveiligingsmaatregelen.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523018" y="2992688"/>
            <a:ext cx="436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specificeert de minimale normen waaraan ICT-diensten moeten voldoen om te mogen worden ingezet (o.b.v. ISO27002); 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beschrijft de wijze waarop wordt toegezien dat aan deze normen wordt voldaan (protocol voor interne en externe audits)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70" y="2992688"/>
            <a:ext cx="7106948" cy="2881348"/>
          </a:xfrm>
          <a:prstGeom prst="rect">
            <a:avLst/>
          </a:prstGeom>
        </p:spPr>
      </p:pic>
      <p:sp>
        <p:nvSpPr>
          <p:cNvPr id="6" name="7-puntige ster 5"/>
          <p:cNvSpPr/>
          <p:nvPr/>
        </p:nvSpPr>
        <p:spPr>
          <a:xfrm>
            <a:off x="9403773" y="5122719"/>
            <a:ext cx="2109354" cy="15274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1.1 in </a:t>
            </a:r>
            <a:r>
              <a:rPr lang="en-US" sz="1400" dirty="0" err="1" smtClean="0"/>
              <a:t>beheer</a:t>
            </a:r>
            <a:r>
              <a:rPr lang="en-US" sz="1400" dirty="0" smtClean="0"/>
              <a:t>,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2.0 in </a:t>
            </a:r>
            <a:r>
              <a:rPr lang="en-US" sz="1400" dirty="0" err="1" smtClean="0"/>
              <a:t>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854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Edukoppeling</a:t>
            </a:r>
            <a:r>
              <a:rPr lang="nl-NL" dirty="0" smtClean="0"/>
              <a:t> architectuur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nl-NL" dirty="0" smtClean="0"/>
              <a:t>Doel:  Verzorgen van een veilige end-</a:t>
            </a:r>
            <a:r>
              <a:rPr lang="nl-NL" dirty="0" err="1" smtClean="0"/>
              <a:t>to</a:t>
            </a:r>
            <a:r>
              <a:rPr lang="nl-NL" dirty="0" smtClean="0"/>
              <a:t>-end uitwisseling van persoonsgegevens tussen ketenpartijen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47" y="3480956"/>
            <a:ext cx="5547880" cy="161059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7-puntige ster 6"/>
          <p:cNvSpPr/>
          <p:nvPr/>
        </p:nvSpPr>
        <p:spPr>
          <a:xfrm>
            <a:off x="9445336" y="3925938"/>
            <a:ext cx="2182091" cy="14794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  <p:sp>
        <p:nvSpPr>
          <p:cNvPr id="8" name="7-puntige ster 7"/>
          <p:cNvSpPr/>
          <p:nvPr/>
        </p:nvSpPr>
        <p:spPr>
          <a:xfrm>
            <a:off x="8260772" y="4753121"/>
            <a:ext cx="2587336" cy="180963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 </a:t>
            </a:r>
            <a:r>
              <a:rPr lang="en-US" sz="1400" dirty="0" err="1" smtClean="0"/>
              <a:t>transactie-standaard</a:t>
            </a:r>
            <a:r>
              <a:rPr lang="en-US" sz="1400" dirty="0" smtClean="0"/>
              <a:t>: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1.1 in </a:t>
            </a:r>
            <a:r>
              <a:rPr lang="en-US" sz="1400" dirty="0" err="1" smtClean="0"/>
              <a:t>beheer</a:t>
            </a:r>
            <a:r>
              <a:rPr lang="en-US" sz="1400" dirty="0" smtClean="0"/>
              <a:t>, </a:t>
            </a:r>
            <a:r>
              <a:rPr lang="en-US" sz="1400" dirty="0" err="1" smtClean="0"/>
              <a:t>versie</a:t>
            </a:r>
            <a:r>
              <a:rPr lang="en-US" sz="1400" dirty="0" smtClean="0"/>
              <a:t> 1.2 </a:t>
            </a:r>
            <a:r>
              <a:rPr lang="en-US" sz="1400" dirty="0" err="1" smtClean="0"/>
              <a:t>bijna</a:t>
            </a:r>
            <a:r>
              <a:rPr lang="en-US" sz="1400" dirty="0" smtClean="0"/>
              <a:t> </a:t>
            </a:r>
            <a:r>
              <a:rPr lang="en-US" sz="1400" dirty="0" err="1" smtClean="0"/>
              <a:t>definitief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649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IAA-architectuur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nl-NL" dirty="0" smtClean="0"/>
              <a:t>Doel:  Creëren van een IAA-stelsel voor betrouwbare identificatie en toegang binnen het onderwijsdomein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7-puntige ster 3"/>
          <p:cNvSpPr/>
          <p:nvPr/>
        </p:nvSpPr>
        <p:spPr>
          <a:xfrm>
            <a:off x="9382991" y="4973015"/>
            <a:ext cx="2109354" cy="13388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Status: </a:t>
            </a:r>
            <a:r>
              <a:rPr lang="en-US" sz="1400" dirty="0" err="1" smtClean="0"/>
              <a:t>onderdeel</a:t>
            </a:r>
            <a:r>
              <a:rPr lang="en-US" sz="1400" dirty="0" smtClean="0"/>
              <a:t> van ROSA 3.1</a:t>
            </a:r>
            <a:endParaRPr lang="nl-NL" sz="1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79" y="2784765"/>
            <a:ext cx="8248853" cy="32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Organisatie</a:t>
            </a:r>
            <a:r>
              <a:rPr lang="en-US" dirty="0" smtClean="0"/>
              <a:t> </a:t>
            </a:r>
            <a:r>
              <a:rPr lang="en-US" dirty="0" err="1" smtClean="0"/>
              <a:t>informatiebeveiliging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Werkgroep Informatiebeveiliging</a:t>
            </a:r>
          </a:p>
          <a:p>
            <a:pPr lvl="1"/>
            <a:r>
              <a:rPr lang="nl-NL" dirty="0" smtClean="0"/>
              <a:t>Certificeringsschema ICT-leveranciers</a:t>
            </a:r>
          </a:p>
          <a:p>
            <a:pPr lvl="1"/>
            <a:r>
              <a:rPr lang="nl-NL" dirty="0" smtClean="0"/>
              <a:t>ROSA Katern Informatiebeveiliging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Werkgroep </a:t>
            </a:r>
            <a:r>
              <a:rPr lang="nl-NL" b="1" dirty="0" err="1" smtClean="0"/>
              <a:t>Edukoppeling</a:t>
            </a:r>
            <a:endParaRPr lang="nl-NL" b="1" dirty="0" smtClean="0"/>
          </a:p>
          <a:p>
            <a:pPr lvl="1"/>
            <a:r>
              <a:rPr lang="nl-NL" dirty="0" err="1" smtClean="0"/>
              <a:t>Edukoppeling</a:t>
            </a:r>
            <a:r>
              <a:rPr lang="nl-NL" dirty="0" smtClean="0"/>
              <a:t> architectuur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Werkgroep IAA (nieuw)</a:t>
            </a:r>
          </a:p>
          <a:p>
            <a:pPr lvl="1"/>
            <a:r>
              <a:rPr lang="nl-NL" dirty="0" smtClean="0"/>
              <a:t>IAA-architectuur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3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305</Words>
  <Application>Microsoft Office PowerPoint</Application>
  <PresentationFormat>Breedbeeld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Informatiebeveiliging in het onderwijs</vt:lpstr>
      <vt:lpstr>Doel</vt:lpstr>
      <vt:lpstr>PowerPoint-presentatie</vt:lpstr>
      <vt:lpstr>Afspraken m.b.t. informatiebeveiliging</vt:lpstr>
      <vt:lpstr>1. ROSA Katern Informatiebeveiliging</vt:lpstr>
      <vt:lpstr>2. Certificeringsschema ICT-leveranciers</vt:lpstr>
      <vt:lpstr>3. Edukoppeling architectuur</vt:lpstr>
      <vt:lpstr>4. IAA-architectuur</vt:lpstr>
      <vt:lpstr>Organisatie informatiebeveiliging binnen ES</vt:lpstr>
      <vt:lpstr>Vragen aan de architectuurraad</vt:lpstr>
    </vt:vector>
  </TitlesOfParts>
  <Company>Stichting Kennisnet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Tonny Plas</dc:creator>
  <cp:lastModifiedBy>Tonny Plas</cp:lastModifiedBy>
  <cp:revision>14</cp:revision>
  <dcterms:created xsi:type="dcterms:W3CDTF">2015-10-08T11:15:49Z</dcterms:created>
  <dcterms:modified xsi:type="dcterms:W3CDTF">2015-10-08T15:19:10Z</dcterms:modified>
</cp:coreProperties>
</file>