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20"/>
  </p:notesMasterIdLst>
  <p:sldIdLst>
    <p:sldId id="275" r:id="rId6"/>
    <p:sldId id="271" r:id="rId7"/>
    <p:sldId id="282" r:id="rId8"/>
    <p:sldId id="276" r:id="rId9"/>
    <p:sldId id="277" r:id="rId10"/>
    <p:sldId id="278" r:id="rId11"/>
    <p:sldId id="279" r:id="rId12"/>
    <p:sldId id="280" r:id="rId13"/>
    <p:sldId id="281" r:id="rId14"/>
    <p:sldId id="286" r:id="rId15"/>
    <p:sldId id="283" r:id="rId16"/>
    <p:sldId id="287" r:id="rId17"/>
    <p:sldId id="28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87786" autoAdjust="0"/>
  </p:normalViewPr>
  <p:slideViewPr>
    <p:cSldViewPr>
      <p:cViewPr varScale="1">
        <p:scale>
          <a:sx n="92" d="100"/>
          <a:sy n="92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6-10-2016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Leven</a:t>
            </a:r>
            <a:r>
              <a:rPr lang="nl-NL" baseline="0" dirty="0"/>
              <a:t> lang leren  ------</a:t>
            </a:r>
            <a:r>
              <a:rPr lang="nl-NL" baseline="0" dirty="0">
                <a:sym typeface="Wingdings" panose="05000000000000000000" pitchFamily="2" charset="2"/>
              </a:rPr>
              <a:t> toevoegen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39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ounded Rectangle 6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720000" y="1238400"/>
            <a:ext cx="8064000" cy="4845600"/>
          </a:xfrm>
        </p:spPr>
        <p:txBody>
          <a:bodyPr/>
          <a:lstStyle/>
          <a:p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1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Rounded Rectangle 8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952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7200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952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1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95200" y="1952469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7200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95200" y="4017538"/>
            <a:ext cx="39888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1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3999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9143997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5013208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9143997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626" y="4319940"/>
            <a:ext cx="7740000" cy="1080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44068" y="5661248"/>
            <a:ext cx="77400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52469"/>
            <a:ext cx="8064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20000" y="6304235"/>
            <a:ext cx="680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693536" y="6304235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Ketenpseudoniemen </a:t>
            </a:r>
            <a:br>
              <a:rPr lang="nl-NL" dirty="0"/>
            </a:br>
            <a:r>
              <a:rPr lang="nl-NL" dirty="0"/>
              <a:t>voor de Educatieve Keten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Architectuuraspecten bij de implementatie van de Nummervoorziening</a:t>
            </a:r>
          </a:p>
        </p:txBody>
      </p:sp>
    </p:spTree>
    <p:extLst>
      <p:ext uri="{BB962C8B-B14F-4D97-AF65-F5344CB8AC3E}">
        <p14:creationId xmlns:p14="http://schemas.microsoft.com/office/powerpoint/2010/main" val="286928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Kanttekeningen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0" dirty="0"/>
              <a:t>Gebrek aan efficiency</a:t>
            </a:r>
          </a:p>
          <a:p>
            <a:pPr marL="842962" lvl="1" indent="-381000"/>
            <a:r>
              <a:rPr lang="nl-NL" kern="0" dirty="0"/>
              <a:t>Meenemen leerresultaten naar vervolgonderwijs is grote uitdaging (doorlopende leerlijn)</a:t>
            </a:r>
          </a:p>
          <a:p>
            <a:pPr marL="842962" lvl="1" indent="-381000"/>
            <a:r>
              <a:rPr lang="nl-NL" kern="0" dirty="0"/>
              <a:t>Staat haaks op faciliteren van gepersonaliseerd leren (onafhankelijk van traditionele onderwijssectoren)</a:t>
            </a:r>
          </a:p>
          <a:p>
            <a:pPr marL="842962" lvl="1" indent="-381000"/>
            <a:r>
              <a:rPr lang="nl-NL" kern="0" dirty="0" err="1"/>
              <a:t>Sectoroverstijgend</a:t>
            </a:r>
            <a:r>
              <a:rPr lang="nl-NL" kern="0" dirty="0"/>
              <a:t> gebruik van leermiddelen wordt bemoeilijkt</a:t>
            </a:r>
          </a:p>
          <a:p>
            <a:pPr marL="842962" lvl="1" indent="-381000"/>
            <a:endParaRPr lang="nl-NL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0" dirty="0"/>
              <a:t>Privacy-issues</a:t>
            </a:r>
          </a:p>
          <a:p>
            <a:pPr marL="842962" lvl="1" indent="-381000"/>
            <a:r>
              <a:rPr lang="nl-NL" kern="0" dirty="0"/>
              <a:t>Opnieuw toekennen van ECK ID bij vervolgonderwijs zal meer dan eens onduidelijkheden rondom identiteit veroorzaken</a:t>
            </a:r>
          </a:p>
          <a:p>
            <a:pPr marL="842962" lvl="1" indent="-381000"/>
            <a:r>
              <a:rPr lang="nl-NL" kern="0" dirty="0"/>
              <a:t>Dit zal op zijn beurt leiden tot </a:t>
            </a:r>
            <a:r>
              <a:rPr lang="nl-NL" kern="0" dirty="0" err="1"/>
              <a:t>workarounds</a:t>
            </a:r>
            <a:r>
              <a:rPr lang="nl-NL" kern="0" dirty="0"/>
              <a:t>:</a:t>
            </a:r>
          </a:p>
          <a:p>
            <a:pPr marL="1211262" lvl="2" indent="-381000"/>
            <a:r>
              <a:rPr lang="nl-NL" kern="0" dirty="0"/>
              <a:t>Bellen met school</a:t>
            </a:r>
          </a:p>
          <a:p>
            <a:pPr marL="1211262" lvl="2" indent="-381000"/>
            <a:r>
              <a:rPr lang="nl-NL" kern="0" dirty="0"/>
              <a:t>Matchingtabellen</a:t>
            </a:r>
          </a:p>
          <a:p>
            <a:pPr marL="1211262" lvl="2" indent="-381000"/>
            <a:r>
              <a:rPr lang="nl-NL" kern="0" dirty="0"/>
              <a:t>Excelsheets</a:t>
            </a:r>
          </a:p>
          <a:p>
            <a:pPr marL="1211262" lvl="2" indent="-381000"/>
            <a:r>
              <a:rPr lang="nl-NL" kern="0" dirty="0"/>
              <a:t>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Sectorale </a:t>
            </a:r>
            <a:r>
              <a:rPr lang="nl-NL" dirty="0" err="1"/>
              <a:t>IDs</a:t>
            </a:r>
            <a:r>
              <a:rPr lang="nl-NL" dirty="0"/>
              <a:t> voor andere toepassingen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 toepassing bepalen: </a:t>
            </a:r>
            <a:r>
              <a:rPr lang="nl-NL" b="1" dirty="0"/>
              <a:t>zeggenschap</a:t>
            </a:r>
            <a:r>
              <a:rPr lang="nl-NL" dirty="0"/>
              <a:t>, </a:t>
            </a:r>
            <a:r>
              <a:rPr lang="nl-NL" b="1" dirty="0"/>
              <a:t>life </a:t>
            </a:r>
            <a:r>
              <a:rPr lang="nl-NL" b="1" dirty="0" err="1"/>
              <a:t>cycle</a:t>
            </a:r>
            <a:r>
              <a:rPr lang="nl-NL" b="1" dirty="0"/>
              <a:t> </a:t>
            </a:r>
            <a:r>
              <a:rPr lang="nl-NL" dirty="0"/>
              <a:t>en </a:t>
            </a:r>
            <a:r>
              <a:rPr lang="nl-NL" b="1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Passende </a:t>
            </a:r>
            <a:r>
              <a:rPr lang="nl-NL" i="1" dirty="0"/>
              <a:t>engine </a:t>
            </a:r>
            <a:r>
              <a:rPr lang="nl-NL" dirty="0"/>
              <a:t>maken in Nummervoorziening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Passende implementatie </a:t>
            </a:r>
            <a:r>
              <a:rPr lang="nl-NL"/>
              <a:t>in keten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Voorbeeld: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/>
              <a:t>OSO Dossieroverdracht naar samenwerkingsverband</a:t>
            </a:r>
          </a:p>
          <a:p>
            <a:pPr marL="955350" lvl="4" indent="-285750"/>
            <a:r>
              <a:rPr lang="nl-NL" i="1" dirty="0"/>
              <a:t>Wordt nog onderzocht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/>
              <a:t>Examineren?</a:t>
            </a:r>
          </a:p>
          <a:p>
            <a:pPr lvl="2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0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901584"/>
            <a:ext cx="8064000" cy="583200"/>
          </a:xfrm>
        </p:spPr>
        <p:txBody>
          <a:bodyPr/>
          <a:lstStyle/>
          <a:p>
            <a:r>
              <a:rPr lang="nl-NL" dirty="0"/>
              <a:t>Attributen 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700809"/>
            <a:ext cx="8064000" cy="429673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Doelen die onder de reikwijdte van het gebruik van het ECK </a:t>
            </a:r>
            <a:r>
              <a:rPr lang="nl-NL" dirty="0" err="1"/>
              <a:t>iD</a:t>
            </a:r>
            <a:r>
              <a:rPr lang="nl-NL" dirty="0"/>
              <a:t> vallen zijn: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opslaan en doorgeven van persoonsgegevens ten behoeve van de bestellen en </a:t>
            </a:r>
            <a:r>
              <a:rPr lang="nl-NL" b="1" dirty="0"/>
              <a:t>levering</a:t>
            </a:r>
            <a:r>
              <a:rPr lang="nl-NL" dirty="0"/>
              <a:t> van leermiddelen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opslaan en doorgeven van persoonsgegevens ten behoeve van de </a:t>
            </a:r>
            <a:r>
              <a:rPr lang="nl-NL" b="1" dirty="0"/>
              <a:t>toegang</a:t>
            </a:r>
            <a:r>
              <a:rPr lang="nl-NL" dirty="0"/>
              <a:t> tot leermiddelen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opslaan en doorgeven van persoonsgegevens ten behoeve van het </a:t>
            </a:r>
            <a:r>
              <a:rPr lang="nl-NL" b="1" dirty="0"/>
              <a:t>gebruik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Het opslaan en doorgeven van </a:t>
            </a:r>
            <a:r>
              <a:rPr lang="nl-NL" b="1" dirty="0"/>
              <a:t>leer- en </a:t>
            </a:r>
            <a:r>
              <a:rPr lang="nl-NL" b="1" dirty="0" err="1"/>
              <a:t>toetsresultaten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Beleidsdoelstelling: </a:t>
            </a:r>
            <a:r>
              <a:rPr lang="nl-NL" i="1" dirty="0"/>
              <a:t>dataminimalisatie</a:t>
            </a:r>
            <a:r>
              <a:rPr lang="nl-NL" dirty="0"/>
              <a:t> en </a:t>
            </a:r>
            <a:r>
              <a:rPr lang="nl-NL" i="1" dirty="0"/>
              <a:t>privacy </a:t>
            </a:r>
            <a:r>
              <a:rPr lang="nl-NL" i="1" dirty="0" err="1"/>
              <a:t>by</a:t>
            </a:r>
            <a:r>
              <a:rPr lang="nl-NL" i="1" dirty="0"/>
              <a:t> design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err="1"/>
              <a:t>Gegevenssets</a:t>
            </a:r>
            <a:r>
              <a:rPr lang="nl-NL" dirty="0"/>
              <a:t> zijn </a:t>
            </a:r>
            <a:r>
              <a:rPr lang="nl-NL" b="1" dirty="0"/>
              <a:t>specifiek voor het (deel)proces </a:t>
            </a:r>
            <a:r>
              <a:rPr lang="nl-NL" dirty="0"/>
              <a:t>waarvoor ze worden gebruikt.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Elke set bevat alleen </a:t>
            </a:r>
            <a:r>
              <a:rPr lang="nl-NL" b="1" dirty="0"/>
              <a:t>de minimale set verplichte gegevens </a:t>
            </a:r>
            <a:r>
              <a:rPr lang="nl-NL" dirty="0"/>
              <a:t>van leerlingen en docenten die nodig zijn om het (deel)proces te ondersteunen.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Elke set bevat </a:t>
            </a:r>
            <a:r>
              <a:rPr lang="nl-NL" b="1" dirty="0"/>
              <a:t>optionele gegevenselementen om specifieke verschillen </a:t>
            </a:r>
            <a:r>
              <a:rPr lang="nl-NL" dirty="0"/>
              <a:t>over onderwijssectoren en schoolvoorkeuren te kunnen ondersteunen.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Persoonsgegevens worden </a:t>
            </a:r>
            <a:r>
              <a:rPr lang="nl-NL" b="1" dirty="0"/>
              <a:t>uitgewisseld gedurende of vlak voorafgaand aan</a:t>
            </a:r>
            <a:r>
              <a:rPr lang="nl-NL" dirty="0"/>
              <a:t> het proces waarvoor ze nodig zijn.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9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Attributen – relevante dimensies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Belangrijkste motivatie voor gegevensuitwisseling: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Doelbinding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/>
              <a:t>Aspect </a:t>
            </a:r>
            <a:r>
              <a:rPr lang="nl-NL" b="1" dirty="0"/>
              <a:t>proces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/>
              <a:t>Aspect </a:t>
            </a:r>
            <a:r>
              <a:rPr lang="nl-NL" b="1" dirty="0"/>
              <a:t>timing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13</a:t>
            </a:fld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43704"/>
              </p:ext>
            </p:extLst>
          </p:nvPr>
        </p:nvGraphicFramePr>
        <p:xfrm>
          <a:off x="1115616" y="3356992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253729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59071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715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Real-time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Batch,</a:t>
                      </a:r>
                      <a:r>
                        <a:rPr lang="nl-NL" baseline="0" dirty="0"/>
                        <a:t> offline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1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8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Leveren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47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Toegang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8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Gebruik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Uitwisselen resultaten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33116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27446"/>
              </p:ext>
            </p:extLst>
          </p:nvPr>
        </p:nvGraphicFramePr>
        <p:xfrm>
          <a:off x="1115616" y="3356992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253729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59071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7158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Real-time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Batch,</a:t>
                      </a:r>
                      <a:r>
                        <a:rPr lang="nl-NL" baseline="0" dirty="0"/>
                        <a:t> offline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1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8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Leveren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47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Toegang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8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Gebruik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Uitwisselen resultaten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3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2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Bedankt voor uw aandacht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Marc Fleischeuers</a:t>
            </a:r>
          </a:p>
          <a:p>
            <a:r>
              <a:rPr lang="nl-NL" dirty="0"/>
              <a:t>ICT Architect</a:t>
            </a:r>
          </a:p>
          <a:p>
            <a:endParaRPr lang="nl-NL" dirty="0"/>
          </a:p>
          <a:p>
            <a:r>
              <a:rPr lang="nl-NL" dirty="0"/>
              <a:t>E-mail:	M.Fleischeuers@kennisnet.nl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accent2"/>
              </a:buClr>
              <a:buSzPct val="80000"/>
              <a:buFont typeface="Wingdings" panose="05000000000000000000" pitchFamily="2" charset="2"/>
              <a:buChar char=""/>
            </a:pPr>
            <a:r>
              <a:rPr lang="nl-NL" dirty="0"/>
              <a:t>Nummervoorziening in ROSA</a:t>
            </a:r>
          </a:p>
          <a:p>
            <a:pPr marL="285750" indent="-285750">
              <a:buClr>
                <a:schemeClr val="accent2"/>
              </a:buClr>
              <a:buSzPct val="80000"/>
              <a:buFont typeface="Wingdings" panose="05000000000000000000" pitchFamily="2" charset="2"/>
              <a:buChar char=""/>
            </a:pPr>
            <a:r>
              <a:rPr lang="nl-NL" dirty="0"/>
              <a:t>Eigenschappen van ketenpseudoniemen</a:t>
            </a:r>
          </a:p>
          <a:p>
            <a:pPr marL="955350" lvl="2" indent="-285750">
              <a:buFont typeface="Wingdings" panose="05000000000000000000" pitchFamily="2" charset="2"/>
              <a:buChar char=""/>
            </a:pPr>
            <a:r>
              <a:rPr lang="nl-NL" dirty="0"/>
              <a:t>Zeggenschap, life </a:t>
            </a:r>
            <a:r>
              <a:rPr lang="nl-NL" dirty="0" err="1"/>
              <a:t>cycle</a:t>
            </a:r>
            <a:r>
              <a:rPr lang="nl-NL" dirty="0"/>
              <a:t> en scope</a:t>
            </a:r>
          </a:p>
          <a:p>
            <a:pPr marL="955350" lvl="2" indent="-285750">
              <a:buFont typeface="Wingdings" panose="05000000000000000000" pitchFamily="2" charset="2"/>
              <a:buChar char=""/>
            </a:pPr>
            <a:r>
              <a:rPr lang="nl-NL" dirty="0"/>
              <a:t>Toepassing binnen andere contexten</a:t>
            </a:r>
          </a:p>
          <a:p>
            <a:pPr marL="285750" indent="-285750">
              <a:buClr>
                <a:schemeClr val="accent2"/>
              </a:buClr>
              <a:buSzPct val="80000"/>
              <a:buFont typeface="Wingdings" panose="05000000000000000000" pitchFamily="2" charset="2"/>
              <a:buChar char=""/>
            </a:pPr>
            <a:r>
              <a:rPr lang="nl-NL" dirty="0"/>
              <a:t>Attributen</a:t>
            </a:r>
          </a:p>
          <a:p>
            <a:pPr marL="955350" lvl="2" indent="-285750">
              <a:buFont typeface="Wingdings" panose="05000000000000000000" pitchFamily="2" charset="2"/>
              <a:buChar char=""/>
            </a:pPr>
            <a:endParaRPr lang="nl-NL" dirty="0"/>
          </a:p>
          <a:p>
            <a:pPr marL="285750" indent="-285750">
              <a:buClr>
                <a:schemeClr val="accent2"/>
              </a:buClr>
              <a:buSzPct val="80000"/>
              <a:buFont typeface="Wingdings" panose="05000000000000000000" pitchFamily="2" charset="2"/>
              <a:buChar char=""/>
            </a:pPr>
            <a:r>
              <a:rPr lang="nl-NL" dirty="0"/>
              <a:t>Discussie en vragen</a:t>
            </a:r>
          </a:p>
          <a:p>
            <a:pPr marL="285750" lvl="1" indent="-285750">
              <a:buFont typeface="Wingdings" panose="05000000000000000000" pitchFamily="2" charset="2"/>
              <a:buChar char="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1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Nummervoorziening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043608" y="329788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LAS</a:t>
            </a:r>
          </a:p>
        </p:txBody>
      </p:sp>
      <p:sp>
        <p:nvSpPr>
          <p:cNvPr id="6" name="Rechthoek 5"/>
          <p:cNvSpPr/>
          <p:nvPr/>
        </p:nvSpPr>
        <p:spPr>
          <a:xfrm>
            <a:off x="4788024" y="329788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NV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958008" y="3513905"/>
            <a:ext cx="28300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hthoek: ezelsoor 8"/>
          <p:cNvSpPr/>
          <p:nvPr/>
        </p:nvSpPr>
        <p:spPr>
          <a:xfrm>
            <a:off x="2267744" y="2491493"/>
            <a:ext cx="1800200" cy="9144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dirty="0" err="1">
                <a:solidFill>
                  <a:srgbClr val="002060"/>
                </a:solidFill>
              </a:rPr>
              <a:t>Hash</a:t>
            </a:r>
            <a:r>
              <a:rPr lang="nl-NL" dirty="0">
                <a:solidFill>
                  <a:srgbClr val="002060"/>
                </a:solidFill>
              </a:rPr>
              <a:t>(PGN)</a:t>
            </a:r>
          </a:p>
          <a:p>
            <a:r>
              <a:rPr lang="nl-NL" dirty="0" err="1">
                <a:solidFill>
                  <a:srgbClr val="002060"/>
                </a:solidFill>
              </a:rPr>
              <a:t>KetenID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SectorID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1958901" y="3942387"/>
            <a:ext cx="28300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hoek: ezelsoor 10"/>
          <p:cNvSpPr/>
          <p:nvPr/>
        </p:nvSpPr>
        <p:spPr>
          <a:xfrm>
            <a:off x="2267744" y="4050399"/>
            <a:ext cx="1800200" cy="91440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dirty="0">
                <a:solidFill>
                  <a:srgbClr val="002060"/>
                </a:solidFill>
              </a:rPr>
              <a:t>ECK ID</a:t>
            </a:r>
          </a:p>
        </p:txBody>
      </p:sp>
      <p:sp>
        <p:nvSpPr>
          <p:cNvPr id="12" name="Tekstballon: rechthoek 11"/>
          <p:cNvSpPr/>
          <p:nvPr/>
        </p:nvSpPr>
        <p:spPr>
          <a:xfrm>
            <a:off x="5004048" y="2481959"/>
            <a:ext cx="3096344" cy="526340"/>
          </a:xfrm>
          <a:prstGeom prst="wedgeRectCallout">
            <a:avLst>
              <a:gd name="adj1" fmla="val -41306"/>
              <a:gd name="adj2" fmla="val 1196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Sha512($1 + $2 + $3 + </a:t>
            </a:r>
            <a:r>
              <a:rPr lang="nl-NL" dirty="0" err="1">
                <a:solidFill>
                  <a:srgbClr val="002060"/>
                </a:solidFill>
              </a:rPr>
              <a:t>salt</a:t>
            </a:r>
            <a:r>
              <a:rPr lang="nl-NL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3" name="Rol: verticaal 12"/>
          <p:cNvSpPr/>
          <p:nvPr/>
        </p:nvSpPr>
        <p:spPr>
          <a:xfrm>
            <a:off x="5389232" y="3942184"/>
            <a:ext cx="1033272" cy="11430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702424" y="4212281"/>
            <a:ext cx="453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01681" y="4359940"/>
            <a:ext cx="453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702424" y="4507599"/>
            <a:ext cx="453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Nummervoorziening en ROSA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21073"/>
            <a:ext cx="7416824" cy="4968363"/>
          </a:xfrm>
        </p:spPr>
      </p:pic>
    </p:spTree>
    <p:extLst>
      <p:ext uri="{BB962C8B-B14F-4D97-AF65-F5344CB8AC3E}">
        <p14:creationId xmlns:p14="http://schemas.microsoft.com/office/powerpoint/2010/main" val="276403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-1" r="12621" b="50498"/>
          <a:stretch/>
        </p:blipFill>
        <p:spPr>
          <a:xfrm>
            <a:off x="537006" y="1268760"/>
            <a:ext cx="8355474" cy="442042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723566" y="1196753"/>
            <a:ext cx="5976664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719720" y="2360242"/>
            <a:ext cx="3852280" cy="1214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896629" y="2360242"/>
            <a:ext cx="3852280" cy="1214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19720" y="2506391"/>
            <a:ext cx="1611648" cy="2284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7048265" y="2506391"/>
            <a:ext cx="1611648" cy="2284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3594334" y="3648646"/>
            <a:ext cx="2190964" cy="1163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4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4" t="41059" b="5315"/>
          <a:stretch/>
        </p:blipFill>
        <p:spPr>
          <a:xfrm>
            <a:off x="1115616" y="1648187"/>
            <a:ext cx="7056784" cy="502117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779912" y="1988840"/>
            <a:ext cx="4320480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851920" y="5517232"/>
            <a:ext cx="2143844" cy="931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932312" y="4411013"/>
            <a:ext cx="4320480" cy="1368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0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6" r="35038" b="-80"/>
          <a:stretch/>
        </p:blipFill>
        <p:spPr>
          <a:xfrm>
            <a:off x="1043608" y="1556792"/>
            <a:ext cx="7523274" cy="4608512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3995936" y="1916832"/>
            <a:ext cx="2232248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4096" y="526295"/>
            <a:ext cx="8064000" cy="583200"/>
          </a:xfrm>
        </p:spPr>
        <p:txBody>
          <a:bodyPr/>
          <a:lstStyle/>
          <a:p>
            <a:r>
              <a:rPr lang="nl-NL" dirty="0"/>
              <a:t>Nummervoorziening in ROSA</a:t>
            </a:r>
          </a:p>
        </p:txBody>
      </p:sp>
      <p:pic>
        <p:nvPicPr>
          <p:cNvPr id="7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7"/>
            <a:ext cx="7847083" cy="5256584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124555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Toepassingsgebied</a:t>
            </a:r>
            <a:r>
              <a:rPr lang="nl-N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Ketenidentificatie (</a:t>
            </a:r>
            <a:r>
              <a:rPr lang="nl-NL" sz="1400" dirty="0" err="1"/>
              <a:t>pseudonimisering</a:t>
            </a:r>
            <a:r>
              <a:rPr lang="nl-NL" sz="1400" dirty="0"/>
              <a:t>)</a:t>
            </a:r>
          </a:p>
          <a:p>
            <a:r>
              <a:rPr lang="nl-NL" sz="1400" b="1" dirty="0"/>
              <a:t>Werkingsgebied</a:t>
            </a:r>
            <a:r>
              <a:rPr lang="nl-N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Onderwijsinstellingen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ECK partijen</a:t>
            </a:r>
          </a:p>
          <a:p>
            <a:r>
              <a:rPr lang="nl-NL" sz="1400" b="1" dirty="0"/>
              <a:t>Ketenprocessen</a:t>
            </a:r>
            <a:r>
              <a:rPr lang="nl-N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ECK, T&amp;E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andere processen (OSO) in onderzoek</a:t>
            </a:r>
          </a:p>
          <a:p>
            <a:r>
              <a:rPr lang="nl-NL" sz="1400" b="1" dirty="0"/>
              <a:t>Thema's</a:t>
            </a:r>
            <a:r>
              <a:rPr lang="nl-N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gegevensuitwisseling in de keten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IBP, IAA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6458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ECK 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0762" y="1723564"/>
            <a:ext cx="8064000" cy="4045069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Zeggenschap</a:t>
            </a:r>
            <a:r>
              <a:rPr lang="nl-NL" dirty="0"/>
              <a:t> ECK-ID: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Beschikbaar stellen</a:t>
            </a:r>
            <a:r>
              <a:rPr lang="nl-NL" sz="1600" dirty="0"/>
              <a:t>:   Onderwijsinstelling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Corrigeren bijwerken</a:t>
            </a:r>
            <a:r>
              <a:rPr lang="nl-NL" sz="1600" dirty="0"/>
              <a:t>: Onderwijsinstelling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Vernietigen</a:t>
            </a:r>
            <a:r>
              <a:rPr lang="nl-NL" sz="1600" dirty="0"/>
              <a:t>:                 Onderwijsinstelling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Inwinnen</a:t>
            </a:r>
            <a:r>
              <a:rPr lang="nl-NL" sz="1600" dirty="0"/>
              <a:t>:                     alle partijen binnen scope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Inzien</a:t>
            </a:r>
            <a:r>
              <a:rPr lang="nl-NL" sz="1600" dirty="0"/>
              <a:t>:                          alle partijen binnen scope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Registreren</a:t>
            </a:r>
            <a:r>
              <a:rPr lang="nl-NL" sz="1600" dirty="0"/>
              <a:t>:                 alle partijen binnen scope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Life </a:t>
            </a:r>
            <a:r>
              <a:rPr lang="nl-NL" b="1" dirty="0" err="1"/>
              <a:t>cycle</a:t>
            </a:r>
            <a:r>
              <a:rPr lang="nl-NL" dirty="0"/>
              <a:t>: 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Start</a:t>
            </a:r>
            <a:r>
              <a:rPr lang="nl-NL" sz="1600" dirty="0"/>
              <a:t>:         aanmelding* bij onderwijsinstelling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Einde</a:t>
            </a:r>
            <a:r>
              <a:rPr lang="nl-NL" sz="1600" dirty="0"/>
              <a:t>:        samen met verwijderen gegevens leerling bij onderwijsinstelling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sz="1600" b="1" dirty="0"/>
              <a:t>Wijziging</a:t>
            </a:r>
            <a:r>
              <a:rPr lang="nl-NL" sz="1600" dirty="0"/>
              <a:t>:  onderwijsinstelling geeft gewijzigd h(PGN) door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Scope</a:t>
            </a:r>
            <a:r>
              <a:rPr lang="nl-NL" dirty="0"/>
              <a:t>: bestellen, leveren, toegang, gebruik, uitwisselen resultaten t.b.v. educatieve leermiddelen waaronder examen- en </a:t>
            </a:r>
            <a:r>
              <a:rPr lang="nl-NL" dirty="0" err="1"/>
              <a:t>toetsmateriaal</a:t>
            </a:r>
            <a:endParaRPr lang="nl-NL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Scope</a:t>
            </a:r>
            <a:r>
              <a:rPr lang="nl-NL" dirty="0"/>
              <a:t>: ECK ID is gekoppeld aan verblijf van de leerling in de onderwijssector</a:t>
            </a:r>
          </a:p>
          <a:p>
            <a:pPr lvl="1" indent="0">
              <a:lnSpc>
                <a:spcPct val="150000"/>
              </a:lnSpc>
              <a:buNone/>
            </a:pPr>
            <a:endParaRPr lang="nl-NL" sz="1400" dirty="0"/>
          </a:p>
          <a:p>
            <a:pPr lvl="1" indent="0">
              <a:lnSpc>
                <a:spcPct val="150000"/>
              </a:lnSpc>
              <a:buNone/>
            </a:pPr>
            <a:r>
              <a:rPr lang="nl-NL" sz="1400" dirty="0"/>
              <a:t>*: </a:t>
            </a:r>
            <a:r>
              <a:rPr lang="nl-NL" sz="1400" i="1" dirty="0"/>
              <a:t>aanmelding</a:t>
            </a:r>
            <a:r>
              <a:rPr lang="nl-NL" sz="1400" dirty="0"/>
              <a:t> bij VO, MBO; </a:t>
            </a:r>
            <a:r>
              <a:rPr lang="nl-NL" sz="1400" i="1" dirty="0"/>
              <a:t>inschrijving</a:t>
            </a:r>
            <a:r>
              <a:rPr lang="nl-NL" sz="1400" dirty="0"/>
              <a:t> bij PO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ekstballon: rechthoek 4"/>
          <p:cNvSpPr/>
          <p:nvPr/>
        </p:nvSpPr>
        <p:spPr>
          <a:xfrm>
            <a:off x="7263038" y="1739427"/>
            <a:ext cx="1800200" cy="324403"/>
          </a:xfrm>
          <a:prstGeom prst="wedgeRectCallout">
            <a:avLst>
              <a:gd name="adj1" fmla="val -105215"/>
              <a:gd name="adj2" fmla="val 216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2060"/>
                </a:solidFill>
              </a:rPr>
              <a:t>Ontwerpbeslissing</a:t>
            </a:r>
          </a:p>
        </p:txBody>
      </p:sp>
      <p:sp>
        <p:nvSpPr>
          <p:cNvPr id="6" name="Tekstballon: rechthoek 5"/>
          <p:cNvSpPr/>
          <p:nvPr/>
        </p:nvSpPr>
        <p:spPr>
          <a:xfrm>
            <a:off x="7263038" y="3632652"/>
            <a:ext cx="1800200" cy="324403"/>
          </a:xfrm>
          <a:prstGeom prst="wedgeRectCallout">
            <a:avLst>
              <a:gd name="adj1" fmla="val -105215"/>
              <a:gd name="adj2" fmla="val 216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2060"/>
                </a:solidFill>
              </a:rPr>
              <a:t>Ontwerpbeslissing</a:t>
            </a:r>
          </a:p>
        </p:txBody>
      </p:sp>
      <p:sp>
        <p:nvSpPr>
          <p:cNvPr id="7" name="Tekstballon: rechthoek 6"/>
          <p:cNvSpPr/>
          <p:nvPr/>
        </p:nvSpPr>
        <p:spPr>
          <a:xfrm>
            <a:off x="7839102" y="5029016"/>
            <a:ext cx="1224136" cy="486607"/>
          </a:xfrm>
          <a:prstGeom prst="wedgeRectCallout">
            <a:avLst>
              <a:gd name="adj1" fmla="val -94362"/>
              <a:gd name="adj2" fmla="val -447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2060"/>
                </a:solidFill>
              </a:rPr>
              <a:t>Wettelijke bepaling</a:t>
            </a:r>
          </a:p>
        </p:txBody>
      </p:sp>
      <p:sp>
        <p:nvSpPr>
          <p:cNvPr id="8" name="Tekstballon: rechthoek 7"/>
          <p:cNvSpPr/>
          <p:nvPr/>
        </p:nvSpPr>
        <p:spPr>
          <a:xfrm>
            <a:off x="7846433" y="5590774"/>
            <a:ext cx="1224136" cy="486607"/>
          </a:xfrm>
          <a:prstGeom prst="wedgeRectCallout">
            <a:avLst>
              <a:gd name="adj1" fmla="val -93671"/>
              <a:gd name="adj2" fmla="val -504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2060"/>
                </a:solidFill>
              </a:rPr>
              <a:t>Toelichting op de wet</a:t>
            </a:r>
          </a:p>
        </p:txBody>
      </p:sp>
    </p:spTree>
    <p:extLst>
      <p:ext uri="{BB962C8B-B14F-4D97-AF65-F5344CB8AC3E}">
        <p14:creationId xmlns:p14="http://schemas.microsoft.com/office/powerpoint/2010/main" val="11586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 Powerpoint presentatie.pptx" id="{F33167C5-91C0-41F2-8E2D-875305D308BB}" vid="{34420070-3C9B-4F05-BADE-E88BEF9612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Sjablonen</KN-Hoofdcategorie>
    <KN-Categorie xmlns="3108b37f-b9d1-4114-b2ae-d92b734119ea">Powerpoint sjablonen</KN-Categori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CD7B370D-9222-4386-9615-A0F2E8C902E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108b37f-b9d1-4114-b2ae-d92b734119ea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B946FE-0819-4D8F-8DFE-30A92CDB9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04417C5-717C-4F43-B358-2A3BD226E93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490</TotalTime>
  <Words>503</Words>
  <Application>Microsoft Office PowerPoint</Application>
  <PresentationFormat>Diavoorstelling (4:3)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Info Corr Offc Medium</vt:lpstr>
      <vt:lpstr>Wingdings</vt:lpstr>
      <vt:lpstr>Kennisnet</vt:lpstr>
      <vt:lpstr>Ketenpseudoniemen  voor de Educatieve Keten</vt:lpstr>
      <vt:lpstr>Agenda</vt:lpstr>
      <vt:lpstr>Nummervoorziening</vt:lpstr>
      <vt:lpstr>Nummervoorziening en ROSA</vt:lpstr>
      <vt:lpstr>PowerPoint-presentatie</vt:lpstr>
      <vt:lpstr>PowerPoint-presentatie</vt:lpstr>
      <vt:lpstr>PowerPoint-presentatie</vt:lpstr>
      <vt:lpstr>Nummervoorziening in ROSA</vt:lpstr>
      <vt:lpstr>Eigenschappen ECK ID</vt:lpstr>
      <vt:lpstr>Kanttekeningen</vt:lpstr>
      <vt:lpstr>Sectorale IDs voor andere toepassingen</vt:lpstr>
      <vt:lpstr>Attributen beleid</vt:lpstr>
      <vt:lpstr>Attributen – relevante dimensies</vt:lpstr>
      <vt:lpstr>Bedankt voor uw aandacht</vt:lpstr>
    </vt:vector>
  </TitlesOfParts>
  <Company>Stichting Kennisnet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Ketenpseudoniemen voor ECK</dc:title>
  <dc:creator>Marc Fleischeuers</dc:creator>
  <cp:lastModifiedBy>Marc Fleischeuers</cp:lastModifiedBy>
  <cp:revision>40</cp:revision>
  <dcterms:created xsi:type="dcterms:W3CDTF">2016-09-22T08:22:21Z</dcterms:created>
  <dcterms:modified xsi:type="dcterms:W3CDTF">2016-10-06T11:23:46Z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0x0101002EDAEE3C786C24469538234C37C086020033E4771826C6DE49BE3817FE631A5ADA</vt:lpwstr>
  </property>
</Properties>
</file>