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733" r:id="rId8"/>
  </p:sldMasterIdLst>
  <p:notesMasterIdLst>
    <p:notesMasterId r:id="rId21"/>
  </p:notesMasterIdLst>
  <p:sldIdLst>
    <p:sldId id="256" r:id="rId9"/>
    <p:sldId id="329" r:id="rId10"/>
    <p:sldId id="276" r:id="rId11"/>
    <p:sldId id="313" r:id="rId12"/>
    <p:sldId id="314" r:id="rId13"/>
    <p:sldId id="315" r:id="rId14"/>
    <p:sldId id="317" r:id="rId15"/>
    <p:sldId id="318" r:id="rId16"/>
    <p:sldId id="330" r:id="rId17"/>
    <p:sldId id="331" r:id="rId18"/>
    <p:sldId id="322" r:id="rId19"/>
    <p:sldId id="290" r:id="rId20"/>
  </p:sldIdLst>
  <p:sldSz cx="9144000" cy="6858000" type="screen4x3"/>
  <p:notesSz cx="6858000" cy="9144000"/>
  <p:custShowLst>
    <p:custShow name="WIE OE" id="0">
      <p:sldLst>
        <p:sld r:id="rId12"/>
      </p:sldLst>
    </p:custShow>
    <p:custShow name="WIE Bereikbaarheid" id="1">
      <p:sldLst>
        <p:sld r:id="rId13"/>
      </p:sldLst>
    </p:custShow>
    <p:custShow name="Wat en HOE" id="2">
      <p:sldLst>
        <p:sld r:id="rId15"/>
      </p:sldLst>
    </p:custShow>
    <p:custShow name="WAAR" id="3">
      <p:sldLst>
        <p:sld r:id="rId14"/>
      </p:sldLst>
    </p:custShow>
    <p:custShow name="Zernike" id="4">
      <p:sldLst/>
    </p:custShow>
  </p:custShow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5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E606-2CA8-4D4A-BD17-5961E4CF63E1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13950-CBD2-4DD5-89DD-24DB293BE9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96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nderwijs.n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altLang="nl-NL" sz="1600" dirty="0" smtClean="0"/>
              <a:t>SION Samenwerkingsplatform  Informatie Onderwijs</a:t>
            </a:r>
          </a:p>
          <a:p>
            <a:pPr lvl="2"/>
            <a:r>
              <a:rPr lang="nl-NL" altLang="nl-NL" sz="1600" dirty="0" smtClean="0"/>
              <a:t>Samenwerkingsverband van </a:t>
            </a:r>
          </a:p>
          <a:p>
            <a:pPr lvl="3"/>
            <a:r>
              <a:rPr lang="nl-NL" altLang="nl-NL" sz="1600" dirty="0" smtClean="0"/>
              <a:t>de zes sectorraden (PO-raad, VO-raad, MBO-raad, AOC-raad, </a:t>
            </a:r>
            <a:r>
              <a:rPr lang="nl-NL" altLang="nl-NL" sz="1600" dirty="0" err="1" smtClean="0"/>
              <a:t>Vereiniging</a:t>
            </a:r>
            <a:r>
              <a:rPr lang="nl-NL" altLang="nl-NL" sz="1600" dirty="0" smtClean="0"/>
              <a:t> Hogescholen en VSNU), </a:t>
            </a:r>
          </a:p>
          <a:p>
            <a:pPr lvl="3"/>
            <a:r>
              <a:rPr lang="nl-NL" altLang="nl-NL" sz="1600" dirty="0" smtClean="0"/>
              <a:t>hun uitvoerders (Kennisnet, Schoolinfo, </a:t>
            </a:r>
            <a:r>
              <a:rPr lang="nl-NL" altLang="nl-NL" sz="1600" dirty="0" err="1" smtClean="0"/>
              <a:t>saMBO</a:t>
            </a:r>
            <a:r>
              <a:rPr lang="nl-NL" altLang="nl-NL" sz="1600" dirty="0" smtClean="0"/>
              <a:t>-ICT en SURF) </a:t>
            </a:r>
          </a:p>
          <a:p>
            <a:pPr lvl="3"/>
            <a:r>
              <a:rPr lang="nl-NL" altLang="nl-NL" sz="1600" dirty="0" smtClean="0"/>
              <a:t>en DUO</a:t>
            </a:r>
          </a:p>
          <a:p>
            <a:pPr lvl="2"/>
            <a:r>
              <a:rPr lang="nl-NL" altLang="nl-NL" sz="1600" dirty="0" smtClean="0"/>
              <a:t>Zie site </a:t>
            </a:r>
            <a:r>
              <a:rPr lang="nl-NL" altLang="nl-NL" sz="1600" dirty="0" smtClean="0">
                <a:hlinkClick r:id="rId3"/>
              </a:rPr>
              <a:t>www.sionderwijs.nl</a:t>
            </a:r>
            <a:endParaRPr lang="nl-NL" altLang="nl-NL" sz="16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3950-CBD2-4DD5-89DD-24DB293BE91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49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VORM is </a:t>
            </a:r>
            <a:r>
              <a:rPr lang="nl-NL" smtClean="0"/>
              <a:t>de</a:t>
            </a:r>
            <a:r>
              <a:rPr lang="nl-NL" baseline="0" smtClean="0"/>
              <a:t> leer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3950-CBD2-4DD5-89DD-24DB293BE91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96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48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03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50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2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51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92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65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601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76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905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22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58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05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7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48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03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6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08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520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485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784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189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51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6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1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74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81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96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573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917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72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071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6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0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619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398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771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136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43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155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017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931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60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90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63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823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485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739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98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39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05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45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DC6B-D566-472D-83DD-8D194E69F0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022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0EC2-86A5-41B0-BFF3-B6EFF07BEF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333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E10E-1237-4562-8CA3-857082473F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93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81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421D-32E6-47E8-972F-18C3C9BB1F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1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96C3-0544-4535-8595-A1BE9D799C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85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F5A0-0C5D-40CE-9836-C3B4ED792F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7752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E328-60CB-463F-B913-C5DF15094F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02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81B6-5253-4BC0-96A2-5BF09A1693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50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4BDA-A0DB-4C1E-91E2-F5307678F5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396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BC1D-5387-450C-975C-7062AA57E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96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9EE9-ABD2-4903-A301-9D52C2F5E9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4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86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06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797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609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061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770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8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293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70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7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14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_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1028" name="Picture 4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35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1168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162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2082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25400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ngenLap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1126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2055" name="Picture 7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_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1229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3079" name="Picture 7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r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13316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102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4103" name="Picture 7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rabicPeriod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_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4340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5126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5127" name="Picture 7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41300" indent="-2413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6147" name="shpFoto" descr="Afb_inhoud.png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6150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6151" name="Picture 7" descr="Logo_Powerpoint_diap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41300" indent="-2413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7171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7172" name="shpDatum" descr="RO__vervolgpagina~LPP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7174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329276-C873-43B0-8418-3D6C395B89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eaLnBrk="1" fontAlgn="auto" hangingPunct="1">
              <a:spcAft>
                <a:spcPts val="0"/>
              </a:spcAft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eaLnBrk="1" fontAlgn="auto" hangingPunct="1">
              <a:spcAft>
                <a:spcPts val="0"/>
              </a:spcAft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sz="1400" kern="0">
              <a:latin typeface="Arial"/>
              <a:cs typeface="Arial"/>
              <a:sym typeface="Arial"/>
            </a:endParaRPr>
          </a:p>
          <a:p>
            <a:pPr lvl="1"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sz="1400" kern="0">
              <a:latin typeface="Arial"/>
              <a:cs typeface="Arial"/>
              <a:sym typeface="Arial"/>
            </a:endParaRPr>
          </a:p>
          <a:p>
            <a:pPr lvl="2"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endParaRPr sz="1400" kern="0">
              <a:latin typeface="Arial"/>
              <a:cs typeface="Arial"/>
              <a:sym typeface="Arial"/>
            </a:endParaRPr>
          </a:p>
          <a:p>
            <a:pPr lvl="3"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sz="1400" kern="0">
              <a:latin typeface="Arial"/>
              <a:cs typeface="Arial"/>
              <a:sym typeface="Arial"/>
            </a:endParaRPr>
          </a:p>
          <a:p>
            <a:pPr lvl="4" indent="-88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sz="1400" kern="0">
              <a:latin typeface="Arial"/>
              <a:cs typeface="Arial"/>
              <a:sym typeface="Arial"/>
            </a:endParaRPr>
          </a:p>
          <a:p>
            <a:pPr lvl="5" indent="-88900">
              <a:buClr>
                <a:srgbClr val="000000"/>
              </a:buClr>
              <a:buFont typeface="Wingdings"/>
              <a:buChar char="§"/>
            </a:pPr>
            <a:endParaRPr sz="1400" kern="0">
              <a:latin typeface="Arial"/>
              <a:cs typeface="Arial"/>
              <a:sym typeface="Arial"/>
            </a:endParaRPr>
          </a:p>
          <a:p>
            <a:pPr lvl="6" indent="-88900">
              <a:buClr>
                <a:srgbClr val="000000"/>
              </a:buClr>
              <a:buFont typeface="Arial"/>
              <a:buChar char="●"/>
            </a:pPr>
            <a:endParaRPr sz="1400" kern="0">
              <a:latin typeface="Arial"/>
              <a:cs typeface="Arial"/>
              <a:sym typeface="Arial"/>
            </a:endParaRPr>
          </a:p>
          <a:p>
            <a:pPr lvl="7" indent="-88900">
              <a:buClr>
                <a:srgbClr val="000000"/>
              </a:buClr>
              <a:buFont typeface="Courier New"/>
              <a:buChar char="o"/>
            </a:pPr>
            <a:endParaRPr sz="1400" kern="0">
              <a:latin typeface="Arial"/>
              <a:cs typeface="Arial"/>
              <a:sym typeface="Arial"/>
            </a:endParaRPr>
          </a:p>
          <a:p>
            <a:pPr lvl="8" indent="-88900">
              <a:buClr>
                <a:srgbClr val="000000"/>
              </a:buClr>
              <a:buFont typeface="Wingdings"/>
              <a:buChar char="§"/>
            </a:pPr>
            <a:endParaRPr sz="1400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250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43" r:id="rId8"/>
    <p:sldLayoutId id="2147483744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2363" y="2636838"/>
            <a:ext cx="3598862" cy="2016125"/>
          </a:xfrm>
        </p:spPr>
        <p:txBody>
          <a:bodyPr/>
          <a:lstStyle/>
          <a:p>
            <a:pPr algn="ctr"/>
            <a:r>
              <a:rPr lang="nl-NL" altLang="nl-NL" dirty="0" smtClean="0"/>
              <a:t>Informatiemodel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Onderwijs Aanbod</a:t>
            </a:r>
            <a:br>
              <a:rPr lang="nl-NL" altLang="nl-NL" dirty="0" smtClean="0"/>
            </a:br>
            <a:r>
              <a:rPr lang="nl-NL" altLang="nl-NL" dirty="0" smtClean="0"/>
              <a:t>(OA)</a:t>
            </a:r>
            <a:endParaRPr lang="nl-NL" altLang="nl-NL" sz="2000" i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5229225"/>
            <a:ext cx="3384550" cy="103187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14 januari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1"/>
          </a:xfrm>
        </p:spPr>
        <p:txBody>
          <a:bodyPr/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Erkenningen</a:t>
            </a:r>
            <a:r>
              <a:rPr lang="nl-NL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ROC West Brabant</a:t>
            </a:r>
            <a:endParaRPr lang="nl-NL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erkenningen instantiatie MB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4744" y="836713"/>
            <a:ext cx="11919087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/>
          <p:cNvSpPr txBox="1"/>
          <p:nvPr/>
        </p:nvSpPr>
        <p:spPr>
          <a:xfrm>
            <a:off x="5076056" y="260648"/>
            <a:ext cx="26581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Inschrijfpositie</a:t>
            </a:r>
          </a:p>
        </p:txBody>
      </p:sp>
      <p:pic>
        <p:nvPicPr>
          <p:cNvPr id="4" name="Picture 3" descr="onderwijsdeelname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4840"/>
            <a:ext cx="9144000" cy="44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0EC2-86A5-41B0-BFF3-B6EFF07BEF46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Waarom nieuw informatiemodel OA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NL" sz="1600" dirty="0" smtClean="0"/>
              <a:t>Onderwijswerkelijkheid versus bekostigingswerkelijkheid</a:t>
            </a:r>
          </a:p>
          <a:p>
            <a:pPr lvl="2"/>
            <a:r>
              <a:rPr lang="nl-NL" altLang="nl-NL" sz="1600" dirty="0" smtClean="0"/>
              <a:t>SION: Project Instellingsidentiteit -&gt; Voorstel Basislijst Instellingen</a:t>
            </a:r>
            <a:endParaRPr lang="nl-NL" altLang="nl-NL" sz="1600" dirty="0"/>
          </a:p>
          <a:p>
            <a:pPr lvl="2"/>
            <a:r>
              <a:rPr lang="nl-NL" altLang="nl-NL" sz="1600" dirty="0" smtClean="0"/>
              <a:t>Verdere ontwikkeling binnen </a:t>
            </a:r>
            <a:r>
              <a:rPr lang="nl-NL" altLang="nl-NL" sz="1600" dirty="0" err="1" smtClean="0"/>
              <a:t>Doorontwikkelen</a:t>
            </a:r>
            <a:r>
              <a:rPr lang="nl-NL" altLang="nl-NL" sz="1600" dirty="0" smtClean="0"/>
              <a:t> BRON</a:t>
            </a:r>
          </a:p>
          <a:p>
            <a:pPr lvl="1"/>
            <a:endParaRPr lang="nl-NL" altLang="nl-NL" sz="1600" dirty="0" smtClean="0"/>
          </a:p>
          <a:p>
            <a:pPr lvl="1"/>
            <a:r>
              <a:rPr lang="nl-NL" altLang="nl-NL" sz="1600" dirty="0" smtClean="0"/>
              <a:t>Nieuwe beleidswijzigingen mogelijk maken</a:t>
            </a:r>
          </a:p>
          <a:p>
            <a:pPr lvl="1"/>
            <a:endParaRPr lang="nl-NL" altLang="nl-NL" sz="1600" dirty="0" smtClean="0"/>
          </a:p>
          <a:p>
            <a:pPr lvl="1"/>
            <a:r>
              <a:rPr lang="nl-NL" altLang="nl-NL" sz="1600" dirty="0" smtClean="0"/>
              <a:t>Informatiemodel opgesteld samen met SION en Inspectie</a:t>
            </a:r>
          </a:p>
          <a:p>
            <a:pPr lvl="1"/>
            <a:endParaRPr lang="nl-NL" altLang="nl-NL" sz="1600" dirty="0" smtClean="0"/>
          </a:p>
          <a:p>
            <a:pPr lvl="1"/>
            <a:endParaRPr lang="nl-NL" altLang="nl-NL" sz="1600" dirty="0"/>
          </a:p>
          <a:p>
            <a:pPr lvl="1"/>
            <a:r>
              <a:rPr lang="nl-NL" altLang="nl-NL" sz="1600" dirty="0" smtClean="0"/>
              <a:t>MBO kent een verdere uitwerking</a:t>
            </a:r>
          </a:p>
          <a:p>
            <a:pPr lvl="3"/>
            <a:r>
              <a:rPr lang="nl-NL" altLang="nl-NL" sz="1600" dirty="0" err="1" smtClean="0"/>
              <a:t>Onderstructuur</a:t>
            </a:r>
            <a:r>
              <a:rPr lang="nl-NL" altLang="nl-NL" sz="1600" dirty="0" smtClean="0"/>
              <a:t> MBO van SION met vertegenwoordigers MBO</a:t>
            </a:r>
          </a:p>
          <a:p>
            <a:pPr marL="153987" lvl="2" indent="0">
              <a:buNone/>
            </a:pPr>
            <a:endParaRPr lang="nl-NL" alt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64765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Uitgangspunten informatiemodel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altLang="nl-NL" sz="1600" dirty="0" smtClean="0"/>
              <a:t>Modelleren conform de werkelijke wereld</a:t>
            </a:r>
          </a:p>
          <a:p>
            <a:pPr marL="255587" lvl="2" indent="0">
              <a:buNone/>
            </a:pPr>
            <a:r>
              <a:rPr lang="nl-NL" altLang="nl-NL" sz="1600" dirty="0" smtClean="0"/>
              <a:t>--&gt; Uitgangspunt is de onderwijskundige werkelijkheid van de instellingen</a:t>
            </a:r>
          </a:p>
          <a:p>
            <a:pPr marL="1587" lvl="1" indent="0">
              <a:buNone/>
            </a:pPr>
            <a:endParaRPr lang="nl-NL" altLang="nl-NL" sz="1600" dirty="0" smtClean="0"/>
          </a:p>
          <a:p>
            <a:pPr lvl="1"/>
            <a:r>
              <a:rPr lang="nl-NL" altLang="nl-NL" sz="1600" dirty="0" smtClean="0"/>
              <a:t>Onderscheid:  WIE – WAT – WAAR - HOE</a:t>
            </a:r>
          </a:p>
          <a:p>
            <a:pPr lvl="2"/>
            <a:r>
              <a:rPr lang="nl-NL" altLang="nl-NL" sz="1600" dirty="0" smtClean="0"/>
              <a:t>WIE: Organisatorische eenheid</a:t>
            </a:r>
          </a:p>
          <a:p>
            <a:pPr lvl="2"/>
            <a:r>
              <a:rPr lang="nl-NL" altLang="nl-NL" sz="1600" dirty="0" smtClean="0"/>
              <a:t>WAT: Onderwijskundige eenheid</a:t>
            </a:r>
          </a:p>
          <a:p>
            <a:pPr lvl="2"/>
            <a:r>
              <a:rPr lang="nl-NL" altLang="nl-NL" sz="1600" dirty="0" smtClean="0"/>
              <a:t>WAAR: Onderwijslocatie</a:t>
            </a:r>
          </a:p>
          <a:p>
            <a:pPr lvl="2"/>
            <a:r>
              <a:rPr lang="nl-NL" altLang="nl-NL" sz="1600" dirty="0" smtClean="0"/>
              <a:t>HOE: Vorm</a:t>
            </a:r>
          </a:p>
          <a:p>
            <a:pPr marL="153987" lvl="2" indent="0">
              <a:buNone/>
            </a:pPr>
            <a:endParaRPr lang="nl-NL" altLang="nl-NL" sz="1600" dirty="0"/>
          </a:p>
          <a:p>
            <a:pPr lvl="1"/>
            <a:r>
              <a:rPr lang="nl-NL" altLang="nl-NL" sz="1600" dirty="0" err="1" smtClean="0"/>
              <a:t>Bereikbaarheidgegevens</a:t>
            </a:r>
            <a:endParaRPr lang="nl-NL" altLang="nl-NL" sz="1600" dirty="0" smtClean="0"/>
          </a:p>
          <a:p>
            <a:pPr lvl="2"/>
            <a:r>
              <a:rPr lang="nl-NL" altLang="nl-NL" sz="1600" dirty="0" smtClean="0"/>
              <a:t>Algemeen en per onderwerp</a:t>
            </a:r>
          </a:p>
          <a:p>
            <a:pPr lvl="2"/>
            <a:r>
              <a:rPr lang="nl-NL" altLang="nl-NL" sz="1600" dirty="0" smtClean="0"/>
              <a:t>Bezoek-, post- , digitale adressen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424389"/>
            <a:ext cx="805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Wie</a:t>
            </a:r>
          </a:p>
        </p:txBody>
      </p:sp>
      <p:pic>
        <p:nvPicPr>
          <p:cNvPr id="5" name="Picture 4" descr="w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427" y="1659632"/>
            <a:ext cx="5751426" cy="45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e 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19" y="1194390"/>
            <a:ext cx="8924562" cy="47548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544" y="1424389"/>
            <a:ext cx="805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Wie</a:t>
            </a:r>
          </a:p>
        </p:txBody>
      </p:sp>
    </p:spTree>
    <p:extLst>
      <p:ext uri="{BB962C8B-B14F-4D97-AF65-F5344CB8AC3E}">
        <p14:creationId xmlns:p14="http://schemas.microsoft.com/office/powerpoint/2010/main" val="413899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E328-60CB-463F-B913-C5DF15094FB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67544" y="1424389"/>
            <a:ext cx="1042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Waar</a:t>
            </a:r>
          </a:p>
        </p:txBody>
      </p:sp>
      <p:pic>
        <p:nvPicPr>
          <p:cNvPr id="5" name="Picture 4" descr="waar 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8376865" cy="2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E328-60CB-463F-B913-C5DF15094FBF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67544" y="1424389"/>
            <a:ext cx="8304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</a:t>
            </a:r>
          </a:p>
          <a:p>
            <a:r>
              <a:rPr lang="nl-NL" dirty="0" smtClean="0"/>
              <a:t>Hoe</a:t>
            </a:r>
          </a:p>
        </p:txBody>
      </p:sp>
      <p:pic>
        <p:nvPicPr>
          <p:cNvPr id="5" name="Picture 4" descr="wat en hoe 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711" y="1052737"/>
            <a:ext cx="7232753" cy="52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5148064" y="116632"/>
            <a:ext cx="3993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Aangeboden onderwijs</a:t>
            </a:r>
          </a:p>
        </p:txBody>
      </p:sp>
      <p:pic>
        <p:nvPicPr>
          <p:cNvPr id="4" name="Picture 3" descr="aangeboden oplei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5493"/>
            <a:ext cx="9144000" cy="4667013"/>
          </a:xfrm>
          <a:prstGeom prst="rect">
            <a:avLst/>
          </a:prstGeom>
        </p:spPr>
      </p:pic>
      <p:sp>
        <p:nvSpPr>
          <p:cNvPr id="5" name="Rechthoek 1">
            <a:hlinkClick r:id="" action="ppaction://customshow?id=2&amp;return=true"/>
          </p:cNvPr>
          <p:cNvSpPr/>
          <p:nvPr/>
        </p:nvSpPr>
        <p:spPr>
          <a:xfrm>
            <a:off x="456374" y="3356992"/>
            <a:ext cx="2819481" cy="129614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hlinkClick r:id="" action="ppaction://customshow?id=3&amp;return=true"/>
          </p:cNvPr>
          <p:cNvSpPr/>
          <p:nvPr/>
        </p:nvSpPr>
        <p:spPr>
          <a:xfrm>
            <a:off x="5940152" y="3356992"/>
            <a:ext cx="1656184" cy="108012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hlinkClick r:id="" action="ppaction://customshow?id=0&amp;return=true"/>
          </p:cNvPr>
          <p:cNvSpPr/>
          <p:nvPr/>
        </p:nvSpPr>
        <p:spPr>
          <a:xfrm>
            <a:off x="3429396" y="1268760"/>
            <a:ext cx="2150715" cy="3024335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8">
            <a:hlinkClick r:id="" action="ppaction://customshow?id=1&amp;return=true"/>
          </p:cNvPr>
          <p:cNvSpPr/>
          <p:nvPr/>
        </p:nvSpPr>
        <p:spPr>
          <a:xfrm>
            <a:off x="43056" y="1052736"/>
            <a:ext cx="3160792" cy="2088231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1270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">
            <a:hlinkClick r:id="" action="ppaction://customshow?id=4&amp;return=true"/>
          </p:cNvPr>
          <p:cNvSpPr/>
          <p:nvPr/>
        </p:nvSpPr>
        <p:spPr>
          <a:xfrm>
            <a:off x="3264687" y="4941168"/>
            <a:ext cx="2819481" cy="86409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203848" y="188640"/>
            <a:ext cx="5562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Mogelijk en bekostigd onderwijs</a:t>
            </a:r>
          </a:p>
        </p:txBody>
      </p:sp>
      <p:pic>
        <p:nvPicPr>
          <p:cNvPr id="4" name="Picture 3" descr="erkenningen licenties v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05397"/>
            <a:ext cx="8820472" cy="47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orpagina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Voor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Voorpagina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pagina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pagina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pagina met afbeelding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pagina met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pagina met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pagina zonder afbeelding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oud cijfer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cijf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Inhoud cijf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cijf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cijf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Standaard (08 Blauw)</Template>
  <TotalTime>2419</TotalTime>
  <Words>163</Words>
  <Application>Microsoft Office PowerPoint</Application>
  <PresentationFormat>Diavoorstelling (4:3)</PresentationFormat>
  <Paragraphs>49</Paragraphs>
  <Slides>12</Slides>
  <Notes>2</Notes>
  <HiddenSlides>5</HiddenSlides>
  <MMClips>0</MMClips>
  <ScaleCrop>false</ScaleCrop>
  <HeadingPairs>
    <vt:vector size="6" baseType="variant">
      <vt:variant>
        <vt:lpstr>Thema</vt:lpstr>
      </vt:variant>
      <vt:variant>
        <vt:i4>8</vt:i4>
      </vt:variant>
      <vt:variant>
        <vt:lpstr>Diatitels</vt:lpstr>
      </vt:variant>
      <vt:variant>
        <vt:i4>12</vt:i4>
      </vt:variant>
      <vt:variant>
        <vt:lpstr>Aangepaste voorstellingen</vt:lpstr>
      </vt:variant>
      <vt:variant>
        <vt:i4>5</vt:i4>
      </vt:variant>
    </vt:vector>
  </HeadingPairs>
  <TitlesOfParts>
    <vt:vector size="25" baseType="lpstr">
      <vt:lpstr>Voorpagina</vt:lpstr>
      <vt:lpstr>Titelpagina met afbeelding</vt:lpstr>
      <vt:lpstr>Titelpagina zonder afbeelding</vt:lpstr>
      <vt:lpstr>Inhoud cijfer</vt:lpstr>
      <vt:lpstr>Inhoud letter</vt:lpstr>
      <vt:lpstr>Inhoud bullet</vt:lpstr>
      <vt:lpstr>Standaardontwerp</vt:lpstr>
      <vt:lpstr>Kantoorthema</vt:lpstr>
      <vt:lpstr>Informatiemodel Onderwijs Aanbod (OA)</vt:lpstr>
      <vt:lpstr>Waarom nieuw informatiemodel OA</vt:lpstr>
      <vt:lpstr>Uitgangspunten informatiemodel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Erkenningen ROC West Brabant</vt:lpstr>
      <vt:lpstr>PowerPoint-presentatie</vt:lpstr>
      <vt:lpstr>Vragen?</vt:lpstr>
      <vt:lpstr>WIE OE</vt:lpstr>
      <vt:lpstr>WIE Bereikbaarheid</vt:lpstr>
      <vt:lpstr>Wat en HOE</vt:lpstr>
      <vt:lpstr>WAAR</vt:lpstr>
      <vt:lpstr>Zernike</vt:lpstr>
    </vt:vector>
  </TitlesOfParts>
  <Company>Dienst Uitvoering Onderwijs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PSA</dc:title>
  <dc:creator>os198nau</dc:creator>
  <cp:lastModifiedBy>Nauta, Jelle</cp:lastModifiedBy>
  <cp:revision>127</cp:revision>
  <dcterms:created xsi:type="dcterms:W3CDTF">2014-02-07T14:36:10Z</dcterms:created>
  <dcterms:modified xsi:type="dcterms:W3CDTF">2016-01-19T09:31:12Z</dcterms:modified>
</cp:coreProperties>
</file>