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95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Dommiss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58849" autoAdjust="0"/>
  </p:normalViewPr>
  <p:slideViewPr>
    <p:cSldViewPr>
      <p:cViewPr varScale="1">
        <p:scale>
          <a:sx n="52" d="100"/>
          <a:sy n="52" d="100"/>
        </p:scale>
        <p:origin x="-25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34D665-3ABA-4E2E-84E8-445A0BB02AC0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EE7AA88-B139-475D-AADA-7188A68C2B6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492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/>
          <a:lstStyle/>
          <a:p>
            <a:fld id="{6D9CA74F-BDF8-4883-9A39-E149AC373D86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E1D4-E11E-4B39-8D8A-F3C018BDBB82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34796-E253-4DBA-AD57-B591576E354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741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C036-5B6E-4133-9E03-7FB93351DBBD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2629-824E-4AD8-94E7-E014DE79C83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75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77B1-BBDB-42B6-AF72-AA703490FD5D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918B5-866D-4F03-8331-C77DA2700B3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800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B057-C943-485D-8E07-0D758F589301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401FD-A5A0-4C09-BC9D-5ED6F976185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70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EA7E-0B74-4FB3-A797-6EAFCFD5CDB2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7FBB-18F0-4B09-B53D-C626F2D9967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765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9B7A-30C8-4E2F-81D1-455274B41455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D556F-CD1D-461E-9354-E74CD873019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339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7DE52-8747-4855-825C-19020840B056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1B0A0-40CB-4C91-B1DF-3CFA01E99A8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977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ABB-C347-461D-9B80-E3AB19F2412C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2405-4E92-48FC-8568-C7B1F2EAECC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345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B3EF-E692-4888-85AE-562F5D28240D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25B2-4797-4FDD-A1BC-A1404BDBB63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25D1-F07A-4D8A-B8FE-04A28F4F93C1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3FB11-874B-40B8-84A9-3B96EC62362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928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0F823-59D4-4474-AF59-60B2978BBBDE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A7539-BA53-41E2-B98F-D0926EBD1D7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675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DDBFE-A66A-4C18-93D7-A47505730FF9}" type="datetimeFigureOut">
              <a:rPr lang="nl-NL"/>
              <a:pPr>
                <a:defRPr/>
              </a:pPr>
              <a:t>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A7E480-0FC1-4D0A-8458-C74138FBBFA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met pijl 5"/>
          <p:cNvCxnSpPr>
            <a:stCxn id="12" idx="3"/>
            <a:endCxn id="13" idx="1"/>
          </p:cNvCxnSpPr>
          <p:nvPr/>
        </p:nvCxnSpPr>
        <p:spPr>
          <a:xfrm>
            <a:off x="2195513" y="4081463"/>
            <a:ext cx="13446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5508625" y="3429000"/>
            <a:ext cx="1530350" cy="155257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611188" y="3649663"/>
            <a:ext cx="1584325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DUO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3540125" y="3649663"/>
            <a:ext cx="1584325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SAAS-leverancier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6492875" y="3643313"/>
            <a:ext cx="1584325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Onderwijs- instelling</a:t>
            </a:r>
          </a:p>
        </p:txBody>
      </p:sp>
      <p:cxnSp>
        <p:nvCxnSpPr>
          <p:cNvPr id="15" name="Rechte verbindingslijn met pijl 14"/>
          <p:cNvCxnSpPr>
            <a:stCxn id="12" idx="3"/>
            <a:endCxn id="13" idx="1"/>
          </p:cNvCxnSpPr>
          <p:nvPr/>
        </p:nvCxnSpPr>
        <p:spPr>
          <a:xfrm>
            <a:off x="2195513" y="4081463"/>
            <a:ext cx="13446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stCxn id="13" idx="3"/>
            <a:endCxn id="14" idx="1"/>
          </p:cNvCxnSpPr>
          <p:nvPr/>
        </p:nvCxnSpPr>
        <p:spPr>
          <a:xfrm flipV="1">
            <a:off x="5124450" y="4075113"/>
            <a:ext cx="1368425" cy="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raccolade 16"/>
          <p:cNvSpPr/>
          <p:nvPr/>
        </p:nvSpPr>
        <p:spPr>
          <a:xfrm rot="5400000">
            <a:off x="4137819" y="3818732"/>
            <a:ext cx="431800" cy="44434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" name="Rechteraccolade 17"/>
          <p:cNvSpPr/>
          <p:nvPr/>
        </p:nvSpPr>
        <p:spPr>
          <a:xfrm rot="5400000">
            <a:off x="2651919" y="4212432"/>
            <a:ext cx="431800" cy="14398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1450975" y="6330950"/>
            <a:ext cx="600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600"/>
              <a:t>Certificeringsschema</a:t>
            </a:r>
          </a:p>
        </p:txBody>
      </p:sp>
      <p:sp>
        <p:nvSpPr>
          <p:cNvPr id="20" name="Tekstvak 19"/>
          <p:cNvSpPr txBox="1">
            <a:spLocks noChangeArrowheads="1"/>
          </p:cNvSpPr>
          <p:nvPr/>
        </p:nvSpPr>
        <p:spPr bwMode="auto">
          <a:xfrm>
            <a:off x="1908175" y="5148263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600"/>
              <a:t>Edukoppeling Transactie-standaard</a:t>
            </a:r>
          </a:p>
        </p:txBody>
      </p:sp>
      <p:sp>
        <p:nvSpPr>
          <p:cNvPr id="23" name="Afgeronde rechthoek 22"/>
          <p:cNvSpPr/>
          <p:nvPr/>
        </p:nvSpPr>
        <p:spPr>
          <a:xfrm>
            <a:off x="6492875" y="4659313"/>
            <a:ext cx="1584325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Onderwijs- instelling</a:t>
            </a:r>
          </a:p>
        </p:txBody>
      </p:sp>
      <p:cxnSp>
        <p:nvCxnSpPr>
          <p:cNvPr id="24" name="Rechte verbindingslijn met pijl 23"/>
          <p:cNvCxnSpPr>
            <a:stCxn id="13" idx="3"/>
            <a:endCxn id="23" idx="1"/>
          </p:cNvCxnSpPr>
          <p:nvPr/>
        </p:nvCxnSpPr>
        <p:spPr>
          <a:xfrm>
            <a:off x="5124450" y="4081463"/>
            <a:ext cx="1368425" cy="1009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fgeronde rechthoek 30"/>
          <p:cNvSpPr/>
          <p:nvPr/>
        </p:nvSpPr>
        <p:spPr>
          <a:xfrm>
            <a:off x="3540125" y="2065338"/>
            <a:ext cx="1584325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SAAS-leverancier</a:t>
            </a:r>
          </a:p>
        </p:txBody>
      </p:sp>
      <p:cxnSp>
        <p:nvCxnSpPr>
          <p:cNvPr id="32" name="Rechte verbindingslijn met pijl 31"/>
          <p:cNvCxnSpPr>
            <a:stCxn id="13" idx="0"/>
            <a:endCxn id="31" idx="2"/>
          </p:cNvCxnSpPr>
          <p:nvPr/>
        </p:nvCxnSpPr>
        <p:spPr>
          <a:xfrm flipV="1">
            <a:off x="4332288" y="2928938"/>
            <a:ext cx="0" cy="7207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Afgeronde rechthoek 34"/>
          <p:cNvSpPr/>
          <p:nvPr/>
        </p:nvSpPr>
        <p:spPr>
          <a:xfrm>
            <a:off x="6543675" y="2065338"/>
            <a:ext cx="1582738" cy="86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Onderwijs- instelling</a:t>
            </a:r>
          </a:p>
        </p:txBody>
      </p:sp>
      <p:cxnSp>
        <p:nvCxnSpPr>
          <p:cNvPr id="36" name="Rechte verbindingslijn met pijl 35"/>
          <p:cNvCxnSpPr>
            <a:stCxn id="31" idx="3"/>
            <a:endCxn id="35" idx="1"/>
          </p:cNvCxnSpPr>
          <p:nvPr/>
        </p:nvCxnSpPr>
        <p:spPr>
          <a:xfrm>
            <a:off x="5124450" y="2497138"/>
            <a:ext cx="1419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raccolade 27"/>
          <p:cNvSpPr/>
          <p:nvPr/>
        </p:nvSpPr>
        <p:spPr>
          <a:xfrm rot="5400000">
            <a:off x="5193507" y="4212431"/>
            <a:ext cx="431800" cy="1439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9" name="Tekstvak 28"/>
          <p:cNvSpPr txBox="1">
            <a:spLocks noChangeArrowheads="1"/>
          </p:cNvSpPr>
          <p:nvPr/>
        </p:nvSpPr>
        <p:spPr bwMode="auto">
          <a:xfrm>
            <a:off x="4449763" y="5148263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nl-NL" sz="1600"/>
              <a:t>Aantoonbare </a:t>
            </a:r>
          </a:p>
          <a:p>
            <a:pPr algn="ctr"/>
            <a:r>
              <a:rPr lang="en-US" altLang="nl-NL" sz="1600"/>
              <a:t>maatregelen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nl-NL" sz="4000" smtClean="0"/>
              <a:t>Edukoppeling certificering</a:t>
            </a:r>
            <a:endParaRPr lang="nl-NL" altLang="nl-NL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31" grpId="0" animBg="1"/>
      <p:bldP spid="35" grpId="0" animBg="1"/>
      <p:bldP spid="28" grpId="0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Intensiteit toetsing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‘Cloud certificatie’ bestaat nog niet</a:t>
            </a:r>
          </a:p>
          <a:p>
            <a:r>
              <a:rPr lang="nl-NL" dirty="0" smtClean="0"/>
              <a:t>Wel (in toenemende mate):</a:t>
            </a:r>
          </a:p>
          <a:p>
            <a:pPr lvl="1"/>
            <a:r>
              <a:rPr lang="nl-NL" dirty="0" smtClean="0"/>
              <a:t>Individuele audits (rijp en groen)</a:t>
            </a:r>
          </a:p>
          <a:p>
            <a:pPr lvl="1"/>
            <a:r>
              <a:rPr lang="nl-NL" dirty="0" smtClean="0"/>
              <a:t>ISO 27001 certificering</a:t>
            </a:r>
          </a:p>
          <a:p>
            <a:pPr lvl="1"/>
            <a:r>
              <a:rPr lang="nl-NL" dirty="0" smtClean="0"/>
              <a:t>Cloud security </a:t>
            </a:r>
            <a:r>
              <a:rPr lang="nl-NL" dirty="0" err="1" smtClean="0"/>
              <a:t>self</a:t>
            </a:r>
            <a:r>
              <a:rPr lang="nl-NL" dirty="0" smtClean="0"/>
              <a:t>-assessments op basis van CSA (grote providers US, kan snel overslaan)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28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Toepassing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Digitaal</a:t>
            </a:r>
            <a:r>
              <a:rPr lang="en-US" dirty="0" smtClean="0"/>
              <a:t> </a:t>
            </a:r>
            <a:r>
              <a:rPr lang="en-US" dirty="0" err="1" smtClean="0"/>
              <a:t>aanmelden</a:t>
            </a:r>
            <a:r>
              <a:rPr lang="en-US" dirty="0" smtClean="0"/>
              <a:t> MBO </a:t>
            </a:r>
            <a:r>
              <a:rPr lang="en-US" dirty="0" err="1" smtClean="0"/>
              <a:t>vanaf</a:t>
            </a:r>
            <a:r>
              <a:rPr lang="en-US" dirty="0" smtClean="0"/>
              <a:t> 2014</a:t>
            </a:r>
          </a:p>
          <a:p>
            <a:r>
              <a:rPr lang="en-US" dirty="0" smtClean="0"/>
              <a:t>Facet MBO in 2014/2015</a:t>
            </a:r>
          </a:p>
          <a:p>
            <a:endParaRPr lang="en-US" dirty="0" smtClean="0"/>
          </a:p>
          <a:p>
            <a:r>
              <a:rPr lang="en-US" dirty="0" err="1" smtClean="0"/>
              <a:t>Studielink</a:t>
            </a:r>
            <a:r>
              <a:rPr lang="en-US" dirty="0" smtClean="0"/>
              <a:t> (pilot) in 2015</a:t>
            </a:r>
          </a:p>
          <a:p>
            <a:r>
              <a:rPr lang="en-US" dirty="0" err="1" smtClean="0"/>
              <a:t>Doorontwikkelen</a:t>
            </a:r>
            <a:r>
              <a:rPr lang="en-US" dirty="0" smtClean="0"/>
              <a:t> BRON in 2015 </a:t>
            </a:r>
            <a:r>
              <a:rPr lang="en-US" dirty="0" smtClean="0"/>
              <a:t>(PO, VO</a:t>
            </a:r>
            <a:r>
              <a:rPr lang="en-US" dirty="0" smtClean="0"/>
              <a:t>, MBO)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OSO?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17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4860032" y="548681"/>
            <a:ext cx="3816424" cy="172819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Beheerder Schema (BS)</a:t>
            </a:r>
            <a:endParaRPr lang="nl-NL" b="1" dirty="0"/>
          </a:p>
          <a:p>
            <a:pPr marL="342900" indent="-342900" algn="ctr">
              <a:buAutoNum type="arabicPeriod"/>
            </a:pPr>
            <a:r>
              <a:rPr lang="nl-NL" dirty="0" smtClean="0"/>
              <a:t>Behandelen wijzigingsverzoeken</a:t>
            </a:r>
          </a:p>
          <a:p>
            <a:pPr marL="342900" indent="-342900" algn="ctr">
              <a:buAutoNum type="arabicPeriod"/>
            </a:pPr>
            <a:r>
              <a:rPr lang="nl-NL" dirty="0" smtClean="0"/>
              <a:t>Voorbereiden besluitvorming</a:t>
            </a:r>
          </a:p>
          <a:p>
            <a:pPr marL="342900" indent="-342900" algn="ctr">
              <a:buAutoNum type="arabicPeriod"/>
            </a:pPr>
            <a:r>
              <a:rPr lang="nl-NL" dirty="0" smtClean="0"/>
              <a:t>Doorvoeren wijzigingen normenkader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4860032" y="4005064"/>
            <a:ext cx="3816424" cy="13681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Auditor</a:t>
            </a:r>
            <a:endParaRPr lang="nl-NL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Controleren  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partijen</a:t>
            </a:r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Aanvragen certificering, 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melden intrekkingen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467544" y="2996952"/>
            <a:ext cx="3966039" cy="23762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Beheerder Register (BR)</a:t>
            </a:r>
            <a:endParaRPr lang="nl-NL" b="1" dirty="0"/>
          </a:p>
          <a:p>
            <a:pPr algn="ctr"/>
            <a:r>
              <a:rPr lang="nl-NL" dirty="0" smtClean="0"/>
              <a:t>1. Beheren certificering</a:t>
            </a:r>
            <a:endParaRPr lang="nl-NL" dirty="0"/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Controleren auditors</a:t>
            </a:r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Bijhouden en publiceren register</a:t>
            </a:r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Opleggen sancties</a:t>
            </a:r>
          </a:p>
          <a:p>
            <a:pPr algn="ctr"/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Opdrachtgever  auditors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67544" y="548681"/>
            <a:ext cx="3966039" cy="195027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Certificeringsboard (CB)</a:t>
            </a:r>
            <a:endParaRPr lang="nl-NL" b="1" dirty="0"/>
          </a:p>
          <a:p>
            <a:pPr marL="342900" indent="-342900" algn="ctr">
              <a:buAutoNum type="arabicPeriod"/>
            </a:pPr>
            <a:r>
              <a:rPr lang="nl-NL" dirty="0" smtClean="0"/>
              <a:t>Vaststellen schema (= procedure en (baseline) normenkader)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Opdrachtgever BR en BS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Vaststellen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sancties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Rechte verbindingslijn met pijl 7"/>
          <p:cNvCxnSpPr>
            <a:endCxn id="4" idx="1"/>
          </p:cNvCxnSpPr>
          <p:nvPr/>
        </p:nvCxnSpPr>
        <p:spPr>
          <a:xfrm>
            <a:off x="4433583" y="1412776"/>
            <a:ext cx="42644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stCxn id="7" idx="2"/>
            <a:endCxn id="6" idx="0"/>
          </p:cNvCxnSpPr>
          <p:nvPr/>
        </p:nvCxnSpPr>
        <p:spPr>
          <a:xfrm>
            <a:off x="2450564" y="2498955"/>
            <a:ext cx="0" cy="4979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endCxn id="5" idx="1"/>
          </p:cNvCxnSpPr>
          <p:nvPr/>
        </p:nvCxnSpPr>
        <p:spPr>
          <a:xfrm>
            <a:off x="4433583" y="4689140"/>
            <a:ext cx="42644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Afgeronde rechthoek 10"/>
          <p:cNvSpPr/>
          <p:nvPr/>
        </p:nvSpPr>
        <p:spPr>
          <a:xfrm>
            <a:off x="4860032" y="2564904"/>
            <a:ext cx="3816424" cy="8557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Werkgroep</a:t>
            </a:r>
          </a:p>
          <a:p>
            <a:pPr algn="ctr"/>
            <a:r>
              <a:rPr lang="nl-NL" b="1" dirty="0" smtClean="0"/>
              <a:t>(min. 1x per jaar)</a:t>
            </a:r>
          </a:p>
          <a:p>
            <a:pPr algn="ctr"/>
            <a:r>
              <a:rPr lang="en-US" dirty="0" err="1" smtClean="0"/>
              <a:t>Opstellen</a:t>
            </a:r>
            <a:r>
              <a:rPr lang="en-US" dirty="0" smtClean="0"/>
              <a:t> </a:t>
            </a:r>
            <a:r>
              <a:rPr lang="en-US" dirty="0" err="1" smtClean="0"/>
              <a:t>wijzigingsverzoeken</a:t>
            </a:r>
            <a:endParaRPr lang="nl-NL" dirty="0" smtClean="0"/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4424307" y="3284983"/>
            <a:ext cx="42644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11" idx="0"/>
            <a:endCxn id="4" idx="2"/>
          </p:cNvCxnSpPr>
          <p:nvPr/>
        </p:nvCxnSpPr>
        <p:spPr>
          <a:xfrm flipV="1">
            <a:off x="6768244" y="2276872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5" idx="0"/>
            <a:endCxn id="11" idx="2"/>
          </p:cNvCxnSpPr>
          <p:nvPr/>
        </p:nvCxnSpPr>
        <p:spPr>
          <a:xfrm flipV="1">
            <a:off x="6768244" y="3420616"/>
            <a:ext cx="0" cy="584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Afgeronde rechthoek 18"/>
          <p:cNvSpPr/>
          <p:nvPr/>
        </p:nvSpPr>
        <p:spPr>
          <a:xfrm>
            <a:off x="467544" y="5661248"/>
            <a:ext cx="8208912" cy="6924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Vaststellen </a:t>
            </a:r>
            <a:r>
              <a:rPr lang="nl-NL" b="1" dirty="0" err="1" smtClean="0"/>
              <a:t>governance</a:t>
            </a:r>
            <a:r>
              <a:rPr lang="nl-NL" b="1" dirty="0" smtClean="0"/>
              <a:t>, groeipad en scope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683568" y="65253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Witte </a:t>
            </a:r>
            <a:r>
              <a:rPr lang="en-US" dirty="0" err="1" smtClean="0"/>
              <a:t>tekst</a:t>
            </a:r>
            <a:r>
              <a:rPr lang="en-US" dirty="0" smtClean="0"/>
              <a:t> = </a:t>
            </a:r>
            <a:r>
              <a:rPr lang="en-US" dirty="0" err="1"/>
              <a:t>h</a:t>
            </a:r>
            <a:r>
              <a:rPr lang="en-US" smtClean="0"/>
              <a:t>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, </a:t>
            </a:r>
            <a:r>
              <a:rPr lang="en-US" dirty="0" err="1" smtClean="0"/>
              <a:t>Grijze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= </a:t>
            </a:r>
            <a:r>
              <a:rPr lang="en-US" dirty="0" err="1" smtClean="0"/>
              <a:t>toekomstige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49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certificeringsschema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Normen – inhoudelijke eisen waaraan hetgeen dat je wilt certificeren moet voldoen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Toetsingsschema – eisen die worden gesteld aan de wijze waarop conformiteit met de normen wordt vastgesteld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Accreditatieschema – eisen die worden gesteld aan organisaties die conformiteitstoetsing uitvoeren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 nu behoefte aan 1 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06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Certificeren en </a:t>
            </a:r>
            <a:r>
              <a:rPr lang="nl-NL" dirty="0" err="1" smtClean="0"/>
              <a:t>cloud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Andere schema’s (ISO 27001) zijn te generiek</a:t>
            </a:r>
          </a:p>
          <a:p>
            <a:r>
              <a:rPr lang="nl-NL" dirty="0" smtClean="0"/>
              <a:t>Geen specifieke ‘best </a:t>
            </a:r>
            <a:r>
              <a:rPr lang="nl-NL" dirty="0" err="1" smtClean="0"/>
              <a:t>practice</a:t>
            </a:r>
            <a:r>
              <a:rPr lang="nl-NL" dirty="0" smtClean="0"/>
              <a:t>’ voor </a:t>
            </a:r>
            <a:r>
              <a:rPr lang="nl-NL" dirty="0" err="1" smtClean="0"/>
              <a:t>cloud</a:t>
            </a:r>
            <a:r>
              <a:rPr lang="nl-NL" dirty="0" smtClean="0"/>
              <a:t> certificering</a:t>
            </a:r>
          </a:p>
          <a:p>
            <a:r>
              <a:rPr lang="nl-NL" dirty="0" smtClean="0"/>
              <a:t>Uit de sector: </a:t>
            </a:r>
            <a:r>
              <a:rPr lang="nl-NL" dirty="0" err="1" smtClean="0"/>
              <a:t>Eurocloud</a:t>
            </a:r>
            <a:r>
              <a:rPr lang="nl-NL" dirty="0" smtClean="0"/>
              <a:t> / Cloud Security Alliance (CSA)</a:t>
            </a:r>
          </a:p>
          <a:p>
            <a:r>
              <a:rPr lang="nl-NL" dirty="0" smtClean="0"/>
              <a:t>Onafhankelijk: ENISA, ISACA, …</a:t>
            </a:r>
          </a:p>
          <a:p>
            <a:r>
              <a:rPr lang="nl-NL" dirty="0" smtClean="0"/>
              <a:t>CSA actueel de dominante standaard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68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nu kan worden volstaan met een risico-gebaseerde selectie van onderwerpen op basis van door SCA benoemde top-9 risico’s, aangevuld met specifieke eisen voor de </a:t>
            </a:r>
            <a:r>
              <a:rPr lang="nl-NL" dirty="0" err="1" smtClean="0"/>
              <a:t>Edukoppeling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9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Edukoppeling</a:t>
            </a:r>
            <a:r>
              <a:rPr lang="nl-NL" dirty="0" smtClean="0"/>
              <a:t> </a:t>
            </a:r>
            <a:r>
              <a:rPr lang="nl-NL" dirty="0"/>
              <a:t>specifiek – Onderwerp 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De </a:t>
            </a:r>
            <a:r>
              <a:rPr lang="nl-NL" dirty="0" err="1" smtClean="0"/>
              <a:t>SAAS-leverancier</a:t>
            </a:r>
            <a:r>
              <a:rPr lang="nl-NL" dirty="0" smtClean="0"/>
              <a:t> heeft afdoende maatregelen genomen om misbruik door eigen (oud-) medewerkers die toegang kunnen hebben tot de gegevens van de school te voorkomen, denk aan</a:t>
            </a:r>
          </a:p>
          <a:p>
            <a:pPr lvl="1"/>
            <a:r>
              <a:rPr lang="nl-NL" dirty="0" smtClean="0"/>
              <a:t>Geheimhoudingsverklaring</a:t>
            </a:r>
          </a:p>
          <a:p>
            <a:pPr lvl="1"/>
            <a:r>
              <a:rPr lang="nl-NL" dirty="0" smtClean="0"/>
              <a:t>Verklaring omtrent Gedrag</a:t>
            </a:r>
          </a:p>
          <a:p>
            <a:pPr lvl="1"/>
            <a:r>
              <a:rPr lang="nl-NL" dirty="0" smtClean="0"/>
              <a:t>Geïndividualiseerde </a:t>
            </a:r>
            <a:r>
              <a:rPr lang="nl-NL" dirty="0" err="1" smtClean="0"/>
              <a:t>beheerdersaccounts</a:t>
            </a:r>
            <a:endParaRPr lang="nl-NL" dirty="0" smtClean="0"/>
          </a:p>
          <a:p>
            <a:pPr lvl="1"/>
            <a:r>
              <a:rPr lang="nl-NL" dirty="0" smtClean="0"/>
              <a:t>Gegevens afgeschermd voor niet-beheerders</a:t>
            </a:r>
          </a:p>
          <a:p>
            <a:pPr lvl="1"/>
            <a:r>
              <a:rPr lang="nl-NL" dirty="0" smtClean="0"/>
              <a:t>Locatiegebonden </a:t>
            </a:r>
            <a:r>
              <a:rPr lang="nl-NL" dirty="0" err="1" smtClean="0"/>
              <a:t>beheerderstoegang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79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Edukoppeling</a:t>
            </a:r>
            <a:r>
              <a:rPr lang="nl-NL" dirty="0" smtClean="0"/>
              <a:t> </a:t>
            </a:r>
            <a:r>
              <a:rPr lang="nl-NL" dirty="0"/>
              <a:t>specifiek – </a:t>
            </a:r>
            <a:r>
              <a:rPr lang="nl-NL" dirty="0" smtClean="0"/>
              <a:t>Onderwerp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SAAS-leverancier</a:t>
            </a:r>
            <a:r>
              <a:rPr lang="nl-NL" dirty="0" smtClean="0"/>
              <a:t> heeft afdoende maatregelen genomen om vermenging van gegevens met die van andere klanten te voorkomen, denk aan:</a:t>
            </a:r>
          </a:p>
          <a:p>
            <a:pPr lvl="1"/>
            <a:r>
              <a:rPr lang="nl-NL" dirty="0" smtClean="0"/>
              <a:t>Scheiding van klantomgevingen</a:t>
            </a:r>
          </a:p>
          <a:p>
            <a:pPr lvl="1"/>
            <a:r>
              <a:rPr lang="nl-NL" dirty="0" smtClean="0"/>
              <a:t>Datascheiding door consistente toepassing van </a:t>
            </a:r>
            <a:r>
              <a:rPr lang="nl-NL" dirty="0" err="1" smtClean="0"/>
              <a:t>multi-tenant</a:t>
            </a:r>
            <a:r>
              <a:rPr lang="nl-NL" dirty="0" smtClean="0"/>
              <a:t> data </a:t>
            </a:r>
            <a:r>
              <a:rPr lang="nl-NL" dirty="0" err="1" smtClean="0"/>
              <a:t>architecture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4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Edukoppeling</a:t>
            </a:r>
            <a:r>
              <a:rPr lang="nl-NL" dirty="0" smtClean="0"/>
              <a:t> </a:t>
            </a:r>
            <a:r>
              <a:rPr lang="nl-NL" dirty="0"/>
              <a:t>specifiek – </a:t>
            </a:r>
            <a:r>
              <a:rPr lang="nl-NL" dirty="0" smtClean="0"/>
              <a:t>Onderwerp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SAAS-leverancier heeft afdoende maatregelen genomen om per klantomgeving een log of </a:t>
            </a:r>
            <a:r>
              <a:rPr lang="nl-NL" dirty="0" err="1" smtClean="0"/>
              <a:t>audittrail</a:t>
            </a:r>
            <a:r>
              <a:rPr lang="nl-NL" dirty="0" smtClean="0"/>
              <a:t> vast te leggen om het uitvoeren van digitaal onderzoek en audits te ondersteunen, denk aan:</a:t>
            </a:r>
          </a:p>
          <a:p>
            <a:pPr lvl="1"/>
            <a:r>
              <a:rPr lang="nl-NL" dirty="0" smtClean="0"/>
              <a:t>met welke partij welke gegevens zijn uitgewisseld</a:t>
            </a:r>
          </a:p>
          <a:p>
            <a:pPr lvl="1"/>
            <a:r>
              <a:rPr lang="nl-NL" dirty="0" smtClean="0"/>
              <a:t>door wie (gebruiker of ketenpartner) en wanneer die gegevensuitwisseling is geïnitieerd</a:t>
            </a:r>
          </a:p>
        </p:txBody>
      </p:sp>
    </p:spTree>
    <p:extLst>
      <p:ext uri="{BB962C8B-B14F-4D97-AF65-F5344CB8AC3E}">
        <p14:creationId xmlns:p14="http://schemas.microsoft.com/office/powerpoint/2010/main" val="31608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Edukoppeling</a:t>
            </a:r>
            <a:r>
              <a:rPr lang="nl-NL" dirty="0" smtClean="0"/>
              <a:t> </a:t>
            </a:r>
            <a:r>
              <a:rPr lang="nl-NL" dirty="0"/>
              <a:t>specifiek – </a:t>
            </a:r>
            <a:r>
              <a:rPr lang="nl-NL" dirty="0" smtClean="0"/>
              <a:t>Onderwerp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services waarmee gegevens met andere ketenpartijen worden uitgewisseld, voldoen aan de </a:t>
            </a:r>
            <a:r>
              <a:rPr lang="nl-NL" dirty="0" err="1" smtClean="0"/>
              <a:t>Edukoppeling</a:t>
            </a:r>
            <a:r>
              <a:rPr lang="nl-NL" dirty="0" smtClean="0"/>
              <a:t> standaard, denk aan:</a:t>
            </a:r>
          </a:p>
          <a:p>
            <a:pPr lvl="1"/>
            <a:r>
              <a:rPr lang="nl-NL" dirty="0" smtClean="0"/>
              <a:t>Routering</a:t>
            </a:r>
          </a:p>
          <a:p>
            <a:pPr lvl="1"/>
            <a:r>
              <a:rPr lang="nl-NL" dirty="0" smtClean="0"/>
              <a:t>Autorisatie</a:t>
            </a:r>
          </a:p>
          <a:p>
            <a:pPr lvl="1"/>
            <a:r>
              <a:rPr lang="nl-NL" dirty="0" err="1" smtClean="0"/>
              <a:t>Logging</a:t>
            </a:r>
            <a:endParaRPr lang="nl-NL" dirty="0" smtClean="0"/>
          </a:p>
          <a:p>
            <a:pPr lvl="1"/>
            <a:r>
              <a:rPr lang="nl-NL" dirty="0" smtClean="0"/>
              <a:t>Vertrouwelijkheid / encryptie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62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Edukoppeling</a:t>
            </a:r>
            <a:r>
              <a:rPr lang="nl-NL" dirty="0" smtClean="0"/>
              <a:t> </a:t>
            </a:r>
            <a:r>
              <a:rPr lang="nl-NL" dirty="0"/>
              <a:t>specifiek – Onderwerp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Tussen de </a:t>
            </a:r>
            <a:r>
              <a:rPr lang="nl-NL" dirty="0" err="1" smtClean="0"/>
              <a:t>SAAS-leverancier</a:t>
            </a:r>
            <a:r>
              <a:rPr lang="nl-NL" dirty="0" smtClean="0"/>
              <a:t> en de onderwijsinstelling bestaat een </a:t>
            </a:r>
            <a:r>
              <a:rPr lang="nl-NL" dirty="0" err="1" smtClean="0"/>
              <a:t>bewerkersovereenkomst</a:t>
            </a:r>
            <a:r>
              <a:rPr lang="nl-NL" dirty="0" smtClean="0"/>
              <a:t> zoals bedoeld in artikel 14 WBP.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00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498</Words>
  <Application>Microsoft Office PowerPoint</Application>
  <PresentationFormat>Diavoorstelling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Edukoppeling certificering</vt:lpstr>
      <vt:lpstr>Wat is een certificeringsschema</vt:lpstr>
      <vt:lpstr>Certificeren en cloud</vt:lpstr>
      <vt:lpstr>Keuze normen</vt:lpstr>
      <vt:lpstr>Edukoppeling specifiek – Onderwerp 1</vt:lpstr>
      <vt:lpstr>Edukoppeling specifiek – Onderwerp 2</vt:lpstr>
      <vt:lpstr>Edukoppeling specifiek – Onderwerp 3</vt:lpstr>
      <vt:lpstr>Edukoppeling specifiek – Onderwerp 4</vt:lpstr>
      <vt:lpstr>Edukoppeling specifiek – Onderwerp 5</vt:lpstr>
      <vt:lpstr>Intensiteit toetsing</vt:lpstr>
      <vt:lpstr>Toepassing</vt:lpstr>
      <vt:lpstr>PowerPoint-presentatie</vt:lpstr>
    </vt:vector>
  </TitlesOfParts>
  <Company>Stichting Kennisnet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ROSA v3 De bovensectorale referentie architectuur voor en van het onderwijs</dc:title>
  <dc:creator>Tonny Plas</dc:creator>
  <cp:lastModifiedBy>Tonny Plas</cp:lastModifiedBy>
  <cp:revision>76</cp:revision>
  <dcterms:created xsi:type="dcterms:W3CDTF">2014-04-09T09:11:45Z</dcterms:created>
  <dcterms:modified xsi:type="dcterms:W3CDTF">2014-10-09T16:04:43Z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0x0101003AE0F740020BC241B54CDE0C9D5AF3FB</vt:lpwstr>
  </property>
</Properties>
</file>