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2" r:id="rId4"/>
    <p:sldId id="260" r:id="rId5"/>
    <p:sldId id="256" r:id="rId6"/>
    <p:sldId id="263" r:id="rId7"/>
    <p:sldId id="265" r:id="rId8"/>
    <p:sldId id="266" r:id="rId9"/>
    <p:sldId id="257" r:id="rId10"/>
    <p:sldId id="264" r:id="rId11"/>
    <p:sldId id="268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691" autoAdjust="0"/>
  </p:normalViewPr>
  <p:slideViewPr>
    <p:cSldViewPr>
      <p:cViewPr varScale="1">
        <p:scale>
          <a:sx n="89" d="100"/>
          <a:sy n="89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929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9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95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34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149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0133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822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842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37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852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481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9743C-CEE1-4ABC-84BB-0FA25557852A}" type="datetimeFigureOut">
              <a:rPr lang="nl-NL" smtClean="0"/>
              <a:t>9-4-2015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198BE-A853-41DE-A96B-F5F1D39BD7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637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Privacy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beveiliging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Architectuurraad</a:t>
            </a:r>
            <a:r>
              <a:rPr lang="en-US" dirty="0" smtClean="0"/>
              <a:t>, 8 </a:t>
            </a:r>
            <a:r>
              <a:rPr lang="en-US" dirty="0" err="1" smtClean="0"/>
              <a:t>april</a:t>
            </a:r>
            <a:r>
              <a:rPr lang="en-US" dirty="0" smtClean="0"/>
              <a:t> 2015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016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Vragen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Hoe </a:t>
            </a:r>
            <a:r>
              <a:rPr lang="en-US" dirty="0" err="1" smtClean="0"/>
              <a:t>kijkt</a:t>
            </a:r>
            <a:r>
              <a:rPr lang="en-US" dirty="0" smtClean="0"/>
              <a:t> de AR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tegen</a:t>
            </a:r>
            <a:r>
              <a:rPr lang="en-US" dirty="0" smtClean="0"/>
              <a:t> het </a:t>
            </a:r>
            <a:r>
              <a:rPr lang="en-US" dirty="0" err="1" smtClean="0"/>
              <a:t>beheer</a:t>
            </a:r>
            <a:r>
              <a:rPr lang="en-US" dirty="0" smtClean="0"/>
              <a:t> van de ROSA </a:t>
            </a:r>
            <a:r>
              <a:rPr lang="en-US" dirty="0" err="1" smtClean="0"/>
              <a:t>binnen</a:t>
            </a:r>
            <a:r>
              <a:rPr lang="en-US" dirty="0" smtClean="0"/>
              <a:t> </a:t>
            </a:r>
            <a:r>
              <a:rPr lang="en-US" dirty="0" err="1" smtClean="0"/>
              <a:t>Edustandaard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/</a:t>
            </a:r>
            <a:r>
              <a:rPr lang="en-US" dirty="0" err="1" smtClean="0"/>
              <a:t>kan</a:t>
            </a:r>
            <a:r>
              <a:rPr lang="en-US" dirty="0" smtClean="0"/>
              <a:t> de AR </a:t>
            </a:r>
            <a:r>
              <a:rPr lang="en-US" dirty="0" err="1" smtClean="0"/>
              <a:t>hierin</a:t>
            </a:r>
            <a:r>
              <a:rPr lang="en-US" dirty="0" smtClean="0"/>
              <a:t> </a:t>
            </a:r>
            <a:r>
              <a:rPr lang="en-US" dirty="0" err="1" smtClean="0"/>
              <a:t>spelen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/>
              <a:t>Hoe </a:t>
            </a:r>
            <a:r>
              <a:rPr lang="en-US" dirty="0" err="1"/>
              <a:t>kijkt</a:t>
            </a:r>
            <a:r>
              <a:rPr lang="en-US" dirty="0"/>
              <a:t> de AR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de </a:t>
            </a:r>
            <a:r>
              <a:rPr lang="en-US" dirty="0" err="1"/>
              <a:t>doorontwikkeling</a:t>
            </a:r>
            <a:r>
              <a:rPr lang="en-US" dirty="0"/>
              <a:t> van de ROSA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8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05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Conferentie</a:t>
            </a:r>
            <a:r>
              <a:rPr lang="en-US" dirty="0" smtClean="0"/>
              <a:t> </a:t>
            </a:r>
            <a:r>
              <a:rPr lang="en-US" dirty="0" err="1" smtClean="0"/>
              <a:t>Digitale</a:t>
            </a:r>
            <a:r>
              <a:rPr lang="en-US" dirty="0" smtClean="0"/>
              <a:t> </a:t>
            </a:r>
            <a:r>
              <a:rPr lang="en-US" dirty="0" err="1" smtClean="0"/>
              <a:t>informatiehuishouding</a:t>
            </a:r>
            <a:r>
              <a:rPr lang="en-US" dirty="0" smtClean="0"/>
              <a:t> in het </a:t>
            </a:r>
            <a:r>
              <a:rPr lang="en-US" dirty="0" err="1" smtClean="0"/>
              <a:t>onderwijs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en-US" dirty="0" smtClean="0"/>
              <a:t>24 </a:t>
            </a:r>
            <a:r>
              <a:rPr lang="en-US" dirty="0" err="1" smtClean="0"/>
              <a:t>april</a:t>
            </a:r>
            <a:r>
              <a:rPr lang="en-US" dirty="0" smtClean="0"/>
              <a:t> 2015</a:t>
            </a:r>
          </a:p>
          <a:p>
            <a:r>
              <a:rPr lang="en-US" dirty="0" smtClean="0"/>
              <a:t>Domstad, Utrecht</a:t>
            </a:r>
          </a:p>
          <a:p>
            <a:r>
              <a:rPr lang="en-US" dirty="0" smtClean="0"/>
              <a:t>www.sionderwijs.nl/aanmelden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82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185290" y="548680"/>
            <a:ext cx="6762973" cy="205222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Afgeronde rechthoek 33"/>
          <p:cNvSpPr/>
          <p:nvPr/>
        </p:nvSpPr>
        <p:spPr>
          <a:xfrm>
            <a:off x="3131840" y="1988841"/>
            <a:ext cx="3456493" cy="4115774"/>
          </a:xfrm>
          <a:prstGeom prst="roundRect">
            <a:avLst>
              <a:gd name="adj" fmla="val 8680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2699792" y="1988840"/>
            <a:ext cx="396044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Afgeronde rechthoek 4"/>
          <p:cNvSpPr/>
          <p:nvPr/>
        </p:nvSpPr>
        <p:spPr>
          <a:xfrm>
            <a:off x="384727" y="1738081"/>
            <a:ext cx="3251169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Gemeenschappelijke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Toetsingskaders</a:t>
            </a:r>
            <a:r>
              <a:rPr lang="en-US" sz="1400" b="1" dirty="0" smtClean="0"/>
              <a:t> ‘</a:t>
            </a:r>
            <a:r>
              <a:rPr lang="en-US" sz="1400" dirty="0" err="1" smtClean="0"/>
              <a:t>Verantwoordelijken</a:t>
            </a:r>
            <a:r>
              <a:rPr lang="en-US" sz="1400" dirty="0" smtClean="0"/>
              <a:t>’</a:t>
            </a:r>
            <a:endParaRPr lang="nl-NL" sz="1400" dirty="0"/>
          </a:p>
        </p:txBody>
      </p:sp>
      <p:sp>
        <p:nvSpPr>
          <p:cNvPr id="7" name="Afgeronde rechthoek 6"/>
          <p:cNvSpPr/>
          <p:nvPr/>
        </p:nvSpPr>
        <p:spPr>
          <a:xfrm>
            <a:off x="3709000" y="1736413"/>
            <a:ext cx="3095248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Gemeenschappelijke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Toetsingskaders</a:t>
            </a:r>
            <a:r>
              <a:rPr lang="en-US" sz="1400" b="1" dirty="0" smtClean="0"/>
              <a:t> </a:t>
            </a:r>
            <a:r>
              <a:rPr lang="en-US" sz="1400" dirty="0" smtClean="0"/>
              <a:t>‘</a:t>
            </a:r>
            <a:r>
              <a:rPr lang="en-US" sz="1400" dirty="0" err="1" smtClean="0"/>
              <a:t>Bewerkers</a:t>
            </a:r>
            <a:r>
              <a:rPr lang="en-US" sz="1400" dirty="0" smtClean="0"/>
              <a:t>’</a:t>
            </a:r>
            <a:endParaRPr lang="nl-NL" sz="1400" dirty="0"/>
          </a:p>
        </p:txBody>
      </p:sp>
      <p:sp>
        <p:nvSpPr>
          <p:cNvPr id="8" name="Afgeronde rechthoek 7"/>
          <p:cNvSpPr/>
          <p:nvPr/>
        </p:nvSpPr>
        <p:spPr>
          <a:xfrm>
            <a:off x="179512" y="3140968"/>
            <a:ext cx="1388302" cy="7920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Toetsingskader </a:t>
            </a:r>
            <a:r>
              <a:rPr lang="nl-NL" sz="1400" dirty="0" err="1" smtClean="0"/>
              <a:t>informatie-beveiliging</a:t>
            </a:r>
            <a:r>
              <a:rPr lang="nl-NL" sz="1400" dirty="0" smtClean="0"/>
              <a:t> HO</a:t>
            </a:r>
            <a:endParaRPr lang="nl-NL" sz="1400" dirty="0"/>
          </a:p>
        </p:txBody>
      </p:sp>
      <p:sp>
        <p:nvSpPr>
          <p:cNvPr id="9" name="Afgeronde rechthoek 8"/>
          <p:cNvSpPr/>
          <p:nvPr/>
        </p:nvSpPr>
        <p:spPr>
          <a:xfrm>
            <a:off x="1475656" y="3140968"/>
            <a:ext cx="153231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/>
              <a:t>Toetsingskader </a:t>
            </a:r>
            <a:r>
              <a:rPr lang="nl-NL" sz="1400" dirty="0" err="1"/>
              <a:t>informatie-beveiliging</a:t>
            </a:r>
            <a:r>
              <a:rPr lang="nl-NL" sz="1400" dirty="0"/>
              <a:t> </a:t>
            </a:r>
            <a:r>
              <a:rPr lang="nl-NL" sz="1400" dirty="0" smtClean="0"/>
              <a:t>MBO</a:t>
            </a:r>
            <a:endParaRPr lang="nl-NL" sz="1400" dirty="0"/>
          </a:p>
        </p:txBody>
      </p:sp>
      <p:sp>
        <p:nvSpPr>
          <p:cNvPr id="10" name="Afgeronde rechthoek 9"/>
          <p:cNvSpPr/>
          <p:nvPr/>
        </p:nvSpPr>
        <p:spPr>
          <a:xfrm>
            <a:off x="3275856" y="3140968"/>
            <a:ext cx="1676028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/>
              <a:t>Toetsingskader </a:t>
            </a:r>
            <a:r>
              <a:rPr lang="nl-NL" sz="1400" dirty="0" err="1"/>
              <a:t>informatie-beveiliging</a:t>
            </a:r>
            <a:r>
              <a:rPr lang="nl-NL" sz="1400" dirty="0"/>
              <a:t> </a:t>
            </a:r>
            <a:r>
              <a:rPr lang="nl-NL" sz="1400" dirty="0" smtClean="0"/>
              <a:t>PO/VO</a:t>
            </a:r>
            <a:endParaRPr lang="nl-NL" sz="1400" dirty="0"/>
          </a:p>
        </p:txBody>
      </p:sp>
      <p:sp>
        <p:nvSpPr>
          <p:cNvPr id="11" name="Afgeronde rechthoek 10"/>
          <p:cNvSpPr/>
          <p:nvPr/>
        </p:nvSpPr>
        <p:spPr>
          <a:xfrm>
            <a:off x="5076056" y="3140968"/>
            <a:ext cx="1439941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Certificerings</a:t>
            </a:r>
            <a:r>
              <a:rPr lang="en-US" sz="1400" dirty="0" smtClean="0"/>
              <a:t>- schema </a:t>
            </a:r>
          </a:p>
          <a:p>
            <a:pPr algn="ctr"/>
            <a:r>
              <a:rPr lang="en-US" sz="1400" dirty="0" smtClean="0"/>
              <a:t>ROSA</a:t>
            </a:r>
            <a:endParaRPr lang="nl-NL" sz="1400" dirty="0"/>
          </a:p>
        </p:txBody>
      </p:sp>
      <p:sp>
        <p:nvSpPr>
          <p:cNvPr id="14" name="PIJL-RECHTS 13"/>
          <p:cNvSpPr/>
          <p:nvPr/>
        </p:nvSpPr>
        <p:spPr>
          <a:xfrm rot="16200000">
            <a:off x="5342018" y="2603522"/>
            <a:ext cx="847325" cy="34894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Afgeronde rechthoek 23"/>
          <p:cNvSpPr/>
          <p:nvPr/>
        </p:nvSpPr>
        <p:spPr>
          <a:xfrm>
            <a:off x="4039096" y="6430873"/>
            <a:ext cx="1799090" cy="31067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Gereed</a:t>
            </a:r>
            <a:endParaRPr lang="nl-NL" sz="1400" dirty="0"/>
          </a:p>
        </p:txBody>
      </p:sp>
      <p:sp>
        <p:nvSpPr>
          <p:cNvPr id="25" name="Afgeronde rechthoek 24"/>
          <p:cNvSpPr/>
          <p:nvPr/>
        </p:nvSpPr>
        <p:spPr>
          <a:xfrm>
            <a:off x="2108429" y="6430874"/>
            <a:ext cx="1799090" cy="31067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 </a:t>
            </a:r>
            <a:r>
              <a:rPr lang="en-US" sz="1400" dirty="0" err="1" smtClean="0"/>
              <a:t>ontwikkeling</a:t>
            </a:r>
            <a:endParaRPr lang="nl-NL" sz="1400" dirty="0"/>
          </a:p>
        </p:txBody>
      </p:sp>
      <p:sp>
        <p:nvSpPr>
          <p:cNvPr id="26" name="Afgeronde rechthoek 25"/>
          <p:cNvSpPr/>
          <p:nvPr/>
        </p:nvSpPr>
        <p:spPr>
          <a:xfrm>
            <a:off x="197815" y="6430875"/>
            <a:ext cx="1799090" cy="31067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Nog </a:t>
            </a:r>
            <a:r>
              <a:rPr lang="en-US" sz="1400" dirty="0" err="1" smtClean="0"/>
              <a:t>te</a:t>
            </a:r>
            <a:r>
              <a:rPr lang="en-US" sz="1400" dirty="0" smtClean="0"/>
              <a:t> </a:t>
            </a:r>
            <a:r>
              <a:rPr lang="en-US" sz="1400" dirty="0" err="1" smtClean="0"/>
              <a:t>ontwikkelen</a:t>
            </a:r>
            <a:endParaRPr lang="nl-NL" sz="1400" dirty="0"/>
          </a:p>
        </p:txBody>
      </p:sp>
      <p:sp>
        <p:nvSpPr>
          <p:cNvPr id="27" name="Afgeronde rechthoek 26"/>
          <p:cNvSpPr/>
          <p:nvPr/>
        </p:nvSpPr>
        <p:spPr>
          <a:xfrm>
            <a:off x="384727" y="789127"/>
            <a:ext cx="6419521" cy="9889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ROSA </a:t>
            </a:r>
            <a:r>
              <a:rPr lang="en-US" sz="1600" b="1" dirty="0" err="1" smtClean="0"/>
              <a:t>kaders</a:t>
            </a:r>
            <a:r>
              <a:rPr lang="en-US" sz="1600" b="1" dirty="0" smtClean="0"/>
              <a:t> privacy </a:t>
            </a:r>
            <a:r>
              <a:rPr lang="en-US" sz="1600" b="1" dirty="0" err="1" smtClean="0"/>
              <a:t>en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informatiebeveiliging</a:t>
            </a:r>
            <a:r>
              <a:rPr lang="en-US" sz="1600" b="1" dirty="0" smtClean="0"/>
              <a:t> in de </a:t>
            </a:r>
            <a:r>
              <a:rPr lang="en-US" sz="1600" b="1" dirty="0" err="1" smtClean="0"/>
              <a:t>onderwijsketen</a:t>
            </a:r>
            <a:r>
              <a:rPr lang="en-US" sz="1400" dirty="0" smtClean="0"/>
              <a:t> </a:t>
            </a:r>
          </a:p>
        </p:txBody>
      </p:sp>
      <p:sp>
        <p:nvSpPr>
          <p:cNvPr id="40" name="Afgeronde rechthoek 39"/>
          <p:cNvSpPr/>
          <p:nvPr/>
        </p:nvSpPr>
        <p:spPr>
          <a:xfrm>
            <a:off x="7164288" y="5179831"/>
            <a:ext cx="1872208" cy="7122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PIJL-RECHTS 27"/>
          <p:cNvSpPr/>
          <p:nvPr/>
        </p:nvSpPr>
        <p:spPr>
          <a:xfrm rot="16890626">
            <a:off x="1137764" y="2595506"/>
            <a:ext cx="983150" cy="40740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PIJL-RECHTS 28"/>
          <p:cNvSpPr/>
          <p:nvPr/>
        </p:nvSpPr>
        <p:spPr>
          <a:xfrm rot="3934808">
            <a:off x="2638724" y="2651812"/>
            <a:ext cx="1085911" cy="40725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Afgeronde rechthoek 35"/>
          <p:cNvSpPr/>
          <p:nvPr/>
        </p:nvSpPr>
        <p:spPr>
          <a:xfrm>
            <a:off x="7164288" y="1412776"/>
            <a:ext cx="1872208" cy="3399225"/>
          </a:xfrm>
          <a:prstGeom prst="roundRect">
            <a:avLst>
              <a:gd name="adj" fmla="val 1027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Afgeronde rechthoek 29"/>
          <p:cNvSpPr/>
          <p:nvPr/>
        </p:nvSpPr>
        <p:spPr>
          <a:xfrm>
            <a:off x="7285331" y="2294064"/>
            <a:ext cx="1595180" cy="6862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 smtClean="0">
                <a:solidFill>
                  <a:schemeClr val="tx1"/>
                </a:solidFill>
              </a:rPr>
              <a:t>Normenkader </a:t>
            </a:r>
            <a:r>
              <a:rPr lang="nl-NL" sz="1400" dirty="0" err="1" smtClean="0">
                <a:solidFill>
                  <a:schemeClr val="tx1"/>
                </a:solidFill>
              </a:rPr>
              <a:t>informatie-beveiliging</a:t>
            </a:r>
            <a:r>
              <a:rPr lang="nl-NL" sz="1400" dirty="0" smtClean="0">
                <a:solidFill>
                  <a:schemeClr val="tx1"/>
                </a:solidFill>
              </a:rPr>
              <a:t> HO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9" name="Afgeronde rechthoek 18"/>
          <p:cNvSpPr/>
          <p:nvPr/>
        </p:nvSpPr>
        <p:spPr>
          <a:xfrm>
            <a:off x="7164288" y="332656"/>
            <a:ext cx="1872208" cy="80693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292566" y="1518295"/>
            <a:ext cx="1595180" cy="6862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Normenkader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informatie</a:t>
            </a:r>
            <a:r>
              <a:rPr lang="en-US" sz="1400" dirty="0" smtClean="0">
                <a:solidFill>
                  <a:schemeClr val="tx1"/>
                </a:solidFill>
              </a:rPr>
              <a:t>- </a:t>
            </a:r>
            <a:r>
              <a:rPr lang="en-US" sz="1400" dirty="0" err="1" smtClean="0">
                <a:solidFill>
                  <a:schemeClr val="tx1"/>
                </a:solidFill>
              </a:rPr>
              <a:t>beveiliging</a:t>
            </a:r>
            <a:r>
              <a:rPr lang="en-US" sz="1400" dirty="0" smtClean="0">
                <a:solidFill>
                  <a:schemeClr val="tx1"/>
                </a:solidFill>
              </a:rPr>
              <a:t> MBO</a:t>
            </a:r>
          </a:p>
        </p:txBody>
      </p:sp>
      <p:sp>
        <p:nvSpPr>
          <p:cNvPr id="35" name="Afgeronde rechthoek 34"/>
          <p:cNvSpPr/>
          <p:nvPr/>
        </p:nvSpPr>
        <p:spPr>
          <a:xfrm>
            <a:off x="7297300" y="5272160"/>
            <a:ext cx="1595180" cy="4759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WBP, WPO, WEC, WVO, WEB, WHO</a:t>
            </a:r>
          </a:p>
        </p:txBody>
      </p:sp>
      <p:sp>
        <p:nvSpPr>
          <p:cNvPr id="32" name="Afgeronde rechthoek 31"/>
          <p:cNvSpPr/>
          <p:nvPr/>
        </p:nvSpPr>
        <p:spPr>
          <a:xfrm>
            <a:off x="7302152" y="476672"/>
            <a:ext cx="1595180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ISO27001 </a:t>
            </a:r>
            <a:r>
              <a:rPr lang="en-US" sz="1400" dirty="0" err="1" smtClean="0">
                <a:solidFill>
                  <a:schemeClr val="tx1"/>
                </a:solidFill>
              </a:rPr>
              <a:t>en</a:t>
            </a:r>
            <a:r>
              <a:rPr lang="en-US" sz="1400" dirty="0" smtClean="0">
                <a:solidFill>
                  <a:schemeClr val="tx1"/>
                </a:solidFill>
              </a:rPr>
              <a:t> 27002</a:t>
            </a:r>
          </a:p>
        </p:txBody>
      </p:sp>
      <p:sp>
        <p:nvSpPr>
          <p:cNvPr id="3" name="Linkeraccolade 2"/>
          <p:cNvSpPr/>
          <p:nvPr/>
        </p:nvSpPr>
        <p:spPr>
          <a:xfrm>
            <a:off x="6732240" y="44625"/>
            <a:ext cx="663582" cy="5977328"/>
          </a:xfrm>
          <a:prstGeom prst="leftBrace">
            <a:avLst>
              <a:gd name="adj1" fmla="val 8333"/>
              <a:gd name="adj2" fmla="val 60326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Afgeronde rechthoek 32"/>
          <p:cNvSpPr/>
          <p:nvPr/>
        </p:nvSpPr>
        <p:spPr>
          <a:xfrm>
            <a:off x="7297301" y="3077788"/>
            <a:ext cx="1595179" cy="75747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Juridisch </a:t>
            </a:r>
            <a:r>
              <a:rPr lang="nl-NL" sz="1400" dirty="0"/>
              <a:t>normenkader </a:t>
            </a:r>
            <a:r>
              <a:rPr lang="nl-NL" sz="1400" dirty="0" err="1"/>
              <a:t>cloudservices</a:t>
            </a:r>
            <a:r>
              <a:rPr lang="nl-NL" sz="1400" dirty="0"/>
              <a:t> </a:t>
            </a:r>
            <a:r>
              <a:rPr lang="nl-NL" sz="1400" dirty="0" smtClean="0"/>
              <a:t>HO</a:t>
            </a:r>
            <a:endParaRPr lang="nl-NL" sz="1400" dirty="0"/>
          </a:p>
        </p:txBody>
      </p:sp>
      <p:sp>
        <p:nvSpPr>
          <p:cNvPr id="18" name="Tekstvak 17"/>
          <p:cNvSpPr txBox="1"/>
          <p:nvPr/>
        </p:nvSpPr>
        <p:spPr>
          <a:xfrm>
            <a:off x="467544" y="1886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Scope SION</a:t>
            </a:r>
            <a:endParaRPr lang="nl-NL" b="1" dirty="0"/>
          </a:p>
        </p:txBody>
      </p:sp>
      <p:sp>
        <p:nvSpPr>
          <p:cNvPr id="20" name="Tekstvak 19"/>
          <p:cNvSpPr txBox="1"/>
          <p:nvPr/>
        </p:nvSpPr>
        <p:spPr>
          <a:xfrm>
            <a:off x="7236297" y="44624"/>
            <a:ext cx="1800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Internationale</a:t>
            </a:r>
            <a:r>
              <a:rPr lang="en-US" sz="1200" dirty="0" smtClean="0"/>
              <a:t> </a:t>
            </a:r>
            <a:r>
              <a:rPr lang="en-US" sz="1200" dirty="0" err="1" smtClean="0"/>
              <a:t>standaard</a:t>
            </a:r>
            <a:endParaRPr lang="nl-NL" sz="1200" dirty="0"/>
          </a:p>
        </p:txBody>
      </p:sp>
      <p:sp>
        <p:nvSpPr>
          <p:cNvPr id="37" name="Tekstvak 36"/>
          <p:cNvSpPr txBox="1"/>
          <p:nvPr/>
        </p:nvSpPr>
        <p:spPr>
          <a:xfrm>
            <a:off x="7236297" y="1124744"/>
            <a:ext cx="1800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Onderwijs</a:t>
            </a:r>
            <a:endParaRPr lang="nl-NL" sz="1200" dirty="0"/>
          </a:p>
        </p:txBody>
      </p:sp>
      <p:sp>
        <p:nvSpPr>
          <p:cNvPr id="6" name="Afgeronde rechthoek 5"/>
          <p:cNvSpPr/>
          <p:nvPr/>
        </p:nvSpPr>
        <p:spPr>
          <a:xfrm>
            <a:off x="7297301" y="3947905"/>
            <a:ext cx="1595179" cy="6862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Privacy </a:t>
            </a:r>
            <a:r>
              <a:rPr lang="en-US" sz="1400" dirty="0" err="1" smtClean="0">
                <a:solidFill>
                  <a:schemeClr val="tx1"/>
                </a:solidFill>
              </a:rPr>
              <a:t>convenant</a:t>
            </a:r>
            <a:r>
              <a:rPr lang="en-US" sz="1400" dirty="0" smtClean="0">
                <a:solidFill>
                  <a:schemeClr val="tx1"/>
                </a:solidFill>
              </a:rPr>
              <a:t> PO </a:t>
            </a:r>
            <a:r>
              <a:rPr lang="en-US" sz="1400" dirty="0" err="1" smtClean="0">
                <a:solidFill>
                  <a:schemeClr val="tx1"/>
                </a:solidFill>
              </a:rPr>
              <a:t>en</a:t>
            </a:r>
            <a:r>
              <a:rPr lang="en-US" sz="1400" dirty="0" smtClean="0">
                <a:solidFill>
                  <a:schemeClr val="tx1"/>
                </a:solidFill>
              </a:rPr>
              <a:t> VO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7200292" y="4884009"/>
            <a:ext cx="1800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Wetgeving</a:t>
            </a:r>
            <a:endParaRPr lang="nl-NL" sz="1200" dirty="0"/>
          </a:p>
        </p:txBody>
      </p:sp>
      <p:sp>
        <p:nvSpPr>
          <p:cNvPr id="21" name="Stroomdiagram: Uitstel 20"/>
          <p:cNvSpPr/>
          <p:nvPr/>
        </p:nvSpPr>
        <p:spPr>
          <a:xfrm rot="16200000">
            <a:off x="765727" y="5012573"/>
            <a:ext cx="664081" cy="576879"/>
          </a:xfrm>
          <a:prstGeom prst="flowChartDelay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899592" y="4592301"/>
            <a:ext cx="411898" cy="40940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Stroomdiagram: Uitstel 40"/>
          <p:cNvSpPr/>
          <p:nvPr/>
        </p:nvSpPr>
        <p:spPr>
          <a:xfrm rot="16200000">
            <a:off x="1028605" y="5112887"/>
            <a:ext cx="664081" cy="576879"/>
          </a:xfrm>
          <a:prstGeom prst="flowChartDelay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Ovaal 41"/>
          <p:cNvSpPr/>
          <p:nvPr/>
        </p:nvSpPr>
        <p:spPr>
          <a:xfrm>
            <a:off x="1162470" y="4692615"/>
            <a:ext cx="411898" cy="40940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Stroomdiagram: Uitstel 42"/>
          <p:cNvSpPr/>
          <p:nvPr/>
        </p:nvSpPr>
        <p:spPr>
          <a:xfrm rot="16200000">
            <a:off x="5319672" y="5040768"/>
            <a:ext cx="664081" cy="576879"/>
          </a:xfrm>
          <a:prstGeom prst="flowChartDela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Ovaal 43"/>
          <p:cNvSpPr/>
          <p:nvPr/>
        </p:nvSpPr>
        <p:spPr>
          <a:xfrm>
            <a:off x="5453537" y="4620496"/>
            <a:ext cx="411898" cy="40940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PIJL-OMLAAG 44"/>
          <p:cNvSpPr/>
          <p:nvPr/>
        </p:nvSpPr>
        <p:spPr>
          <a:xfrm rot="10800000">
            <a:off x="1174573" y="4077669"/>
            <a:ext cx="288032" cy="461299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Tekstvak 45"/>
          <p:cNvSpPr txBox="1"/>
          <p:nvPr/>
        </p:nvSpPr>
        <p:spPr>
          <a:xfrm>
            <a:off x="179512" y="5805264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SURFaudit</a:t>
            </a:r>
            <a:r>
              <a:rPr lang="en-US" sz="1400" dirty="0" smtClean="0"/>
              <a:t> / </a:t>
            </a:r>
            <a:r>
              <a:rPr lang="en-US" sz="1400" dirty="0" err="1" smtClean="0"/>
              <a:t>MBOaudit</a:t>
            </a:r>
            <a:endParaRPr lang="nl-NL" sz="1400" dirty="0"/>
          </a:p>
        </p:txBody>
      </p:sp>
      <p:sp>
        <p:nvSpPr>
          <p:cNvPr id="47" name="Tekstvak 46"/>
          <p:cNvSpPr txBox="1"/>
          <p:nvPr/>
        </p:nvSpPr>
        <p:spPr>
          <a:xfrm>
            <a:off x="5108754" y="5719666"/>
            <a:ext cx="1126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NTBaudit</a:t>
            </a:r>
            <a:endParaRPr lang="nl-NL" sz="1400" dirty="0"/>
          </a:p>
        </p:txBody>
      </p:sp>
      <p:sp>
        <p:nvSpPr>
          <p:cNvPr id="48" name="Stroomdiagram: Uitstel 47"/>
          <p:cNvSpPr/>
          <p:nvPr/>
        </p:nvSpPr>
        <p:spPr>
          <a:xfrm rot="16200000">
            <a:off x="7558516" y="6309702"/>
            <a:ext cx="475664" cy="400023"/>
          </a:xfrm>
          <a:prstGeom prst="flowChartDelay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/>
          <p:cNvSpPr/>
          <p:nvPr/>
        </p:nvSpPr>
        <p:spPr>
          <a:xfrm>
            <a:off x="7653537" y="6021953"/>
            <a:ext cx="285621" cy="24993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Tekstvak 49"/>
          <p:cNvSpPr txBox="1"/>
          <p:nvPr/>
        </p:nvSpPr>
        <p:spPr>
          <a:xfrm>
            <a:off x="8136396" y="6436527"/>
            <a:ext cx="678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nl-NL" sz="1400" dirty="0"/>
          </a:p>
        </p:txBody>
      </p:sp>
      <p:sp>
        <p:nvSpPr>
          <p:cNvPr id="51" name="PIJL-OMLAAG 50"/>
          <p:cNvSpPr/>
          <p:nvPr/>
        </p:nvSpPr>
        <p:spPr>
          <a:xfrm rot="10800000">
            <a:off x="5508104" y="4077669"/>
            <a:ext cx="288032" cy="461299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Stroomdiagram: Uitstel 51"/>
          <p:cNvSpPr/>
          <p:nvPr/>
        </p:nvSpPr>
        <p:spPr>
          <a:xfrm rot="16200000">
            <a:off x="2360575" y="5112179"/>
            <a:ext cx="664081" cy="576879"/>
          </a:xfrm>
          <a:prstGeom prst="flowChartDela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/>
          <p:cNvSpPr/>
          <p:nvPr/>
        </p:nvSpPr>
        <p:spPr>
          <a:xfrm>
            <a:off x="2494440" y="4691907"/>
            <a:ext cx="411898" cy="40940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Tekstvak 53"/>
          <p:cNvSpPr txBox="1"/>
          <p:nvPr/>
        </p:nvSpPr>
        <p:spPr>
          <a:xfrm>
            <a:off x="2051720" y="5805264"/>
            <a:ext cx="1126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PO/</a:t>
            </a:r>
            <a:r>
              <a:rPr lang="en-US" sz="1400" dirty="0" err="1" smtClean="0"/>
              <a:t>VOaudit</a:t>
            </a:r>
            <a:endParaRPr lang="nl-NL" sz="1400" dirty="0"/>
          </a:p>
        </p:txBody>
      </p:sp>
      <p:sp>
        <p:nvSpPr>
          <p:cNvPr id="55" name="PIJL-OMLAAG 54"/>
          <p:cNvSpPr/>
          <p:nvPr/>
        </p:nvSpPr>
        <p:spPr>
          <a:xfrm rot="13515579">
            <a:off x="3010217" y="3912780"/>
            <a:ext cx="288032" cy="827889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2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Inhoud</a:t>
            </a:r>
            <a:r>
              <a:rPr lang="en-US" dirty="0" smtClean="0"/>
              <a:t> </a:t>
            </a:r>
            <a:r>
              <a:rPr lang="en-US" dirty="0" err="1" smtClean="0"/>
              <a:t>katern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Kaders</a:t>
            </a:r>
            <a:endParaRPr lang="en-US" dirty="0" smtClean="0"/>
          </a:p>
          <a:p>
            <a:pPr lvl="1"/>
            <a:r>
              <a:rPr lang="nl-NL" sz="2000" dirty="0"/>
              <a:t>Informatiebeveiliging en privacybescherming door individuele partijen in het onderwijsdomein</a:t>
            </a:r>
          </a:p>
          <a:p>
            <a:pPr lvl="1"/>
            <a:r>
              <a:rPr lang="nl-NL" sz="2000" dirty="0" err="1" smtClean="0"/>
              <a:t>Ketenbrede</a:t>
            </a:r>
            <a:r>
              <a:rPr lang="nl-NL" sz="2000" dirty="0" smtClean="0"/>
              <a:t> </a:t>
            </a:r>
            <a:r>
              <a:rPr lang="nl-NL" sz="2000" dirty="0"/>
              <a:t>waarborging van vertrouwelijkheid en integriteit</a:t>
            </a:r>
          </a:p>
          <a:p>
            <a:pPr lvl="1"/>
            <a:r>
              <a:rPr lang="nl-NL" sz="2000" dirty="0" err="1"/>
              <a:t>Ketenbrede</a:t>
            </a:r>
            <a:r>
              <a:rPr lang="nl-NL" sz="2000" dirty="0"/>
              <a:t> waarborging van beschikbaarheid in ketenprocessen</a:t>
            </a:r>
          </a:p>
          <a:p>
            <a:pPr lvl="1"/>
            <a:r>
              <a:rPr lang="nl-NL" sz="2000" dirty="0" err="1"/>
              <a:t>Ketenbrede</a:t>
            </a:r>
            <a:r>
              <a:rPr lang="nl-NL" sz="2000" dirty="0"/>
              <a:t> </a:t>
            </a:r>
            <a:r>
              <a:rPr lang="nl-NL" sz="2000" dirty="0" err="1"/>
              <a:t>governance</a:t>
            </a:r>
            <a:r>
              <a:rPr lang="nl-NL" sz="2000" dirty="0"/>
              <a:t> van privacy- en beveiligingsmaatregelen</a:t>
            </a:r>
          </a:p>
          <a:p>
            <a:r>
              <a:rPr lang="en-US" dirty="0" err="1" smtClean="0"/>
              <a:t>Toetsingskaders</a:t>
            </a:r>
            <a:endParaRPr lang="en-US" dirty="0" smtClean="0"/>
          </a:p>
          <a:p>
            <a:pPr lvl="1"/>
            <a:r>
              <a:rPr lang="en-US" sz="2000" dirty="0" err="1" smtClean="0"/>
              <a:t>Verantwoordelijken</a:t>
            </a:r>
            <a:endParaRPr lang="en-US" sz="2000" dirty="0" smtClean="0"/>
          </a:p>
          <a:p>
            <a:pPr lvl="1"/>
            <a:r>
              <a:rPr lang="en-US" sz="2000" dirty="0" err="1" smtClean="0"/>
              <a:t>Bewerkers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 err="1" smtClean="0">
                <a:sym typeface="Wingdings" panose="05000000000000000000" pitchFamily="2" charset="2"/>
              </a:rPr>
              <a:t>Certificeringsschema</a:t>
            </a:r>
            <a:endParaRPr lang="en-US" sz="2000" dirty="0" smtClean="0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Begrippenlijst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822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dirty="0" err="1" smtClean="0"/>
              <a:t>Certificeringsschema</a:t>
            </a:r>
            <a:endParaRPr lang="nl-NL" dirty="0"/>
          </a:p>
        </p:txBody>
      </p:sp>
      <p:sp>
        <p:nvSpPr>
          <p:cNvPr id="4" name="Afgeronde rechthoek 3"/>
          <p:cNvSpPr/>
          <p:nvPr/>
        </p:nvSpPr>
        <p:spPr>
          <a:xfrm>
            <a:off x="4876056" y="1268760"/>
            <a:ext cx="3816424" cy="1950274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B. Beheerder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>
                <a:solidFill>
                  <a:schemeClr val="tx1"/>
                </a:solidFill>
              </a:rPr>
              <a:t>Organiseren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werkgroep</a:t>
            </a:r>
            <a:endParaRPr lang="nl-NL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Behandelen wijzigingsverzoeken</a:t>
            </a: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Voorbereiden besluitvorming</a:t>
            </a: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Doorvoeren wijzigingen toetsingskader</a:t>
            </a:r>
          </a:p>
        </p:txBody>
      </p:sp>
      <p:sp>
        <p:nvSpPr>
          <p:cNvPr id="5" name="Afgeronde rechthoek 4"/>
          <p:cNvSpPr/>
          <p:nvPr/>
        </p:nvSpPr>
        <p:spPr>
          <a:xfrm>
            <a:off x="4876056" y="5229200"/>
            <a:ext cx="3816424" cy="118813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D. Uitvoerder</a:t>
            </a:r>
            <a:endParaRPr lang="nl-NL" b="1" dirty="0">
              <a:solidFill>
                <a:schemeClr val="tx1"/>
              </a:solidFill>
            </a:endParaRP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1. Controleren leveranciers</a:t>
            </a:r>
            <a:endParaRPr lang="nl-NL" dirty="0">
              <a:solidFill>
                <a:schemeClr val="tx1"/>
              </a:solidFill>
            </a:endParaRP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2. Aanvragen certificering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483568" y="3717031"/>
            <a:ext cx="4104456" cy="273630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C. Toezichthouder</a:t>
            </a:r>
            <a:endParaRPr lang="nl-NL" b="1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Voorlichting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toetsingskader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Begeleiding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bij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toepassing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kader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Beheren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toezichtskader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Toekennen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dirty="0" err="1" smtClean="0">
                <a:solidFill>
                  <a:schemeClr val="tx1"/>
                </a:solidFill>
              </a:rPr>
              <a:t>intrekken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certificering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FontTx/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Registreren/publiceren gecertificeerde leveranciers</a:t>
            </a:r>
          </a:p>
          <a:p>
            <a:pPr marL="342900" indent="-342900" algn="ctr">
              <a:buFontTx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Afhandeling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vragen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dirty="0" err="1" smtClean="0">
                <a:solidFill>
                  <a:schemeClr val="tx1"/>
                </a:solidFill>
              </a:rPr>
              <a:t>klachten</a:t>
            </a:r>
            <a:endParaRPr lang="nl-NL" dirty="0">
              <a:solidFill>
                <a:schemeClr val="tx1"/>
              </a:solidFill>
            </a:endParaRPr>
          </a:p>
          <a:p>
            <a:pPr marL="342900" indent="-342900" algn="ctr">
              <a:buFontTx/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Opdrachtgever uitvoerder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83568" y="1268760"/>
            <a:ext cx="4104456" cy="1950274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A. Certificeringsboard</a:t>
            </a: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Vaststellen toetsingskader</a:t>
            </a:r>
            <a:endParaRPr lang="nl-NL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Opdrachtgever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beheerder</a:t>
            </a:r>
            <a:r>
              <a:rPr lang="en-US" dirty="0" smtClean="0">
                <a:solidFill>
                  <a:schemeClr val="tx1"/>
                </a:solidFill>
              </a:rPr>
              <a:t> schema</a:t>
            </a:r>
            <a:endParaRPr lang="nl-NL" dirty="0" smtClean="0">
              <a:solidFill>
                <a:schemeClr val="tx1"/>
              </a:solidFill>
            </a:endParaRPr>
          </a:p>
          <a:p>
            <a:pPr marL="342900" indent="-342900" algn="ctr">
              <a:buFontTx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Vaststellen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toezichtskader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FontTx/>
              <a:buAutoNum type="arabicPeriod"/>
            </a:pPr>
            <a:r>
              <a:rPr lang="en-US" dirty="0" err="1" smtClean="0">
                <a:solidFill>
                  <a:schemeClr val="tx1"/>
                </a:solidFill>
              </a:rPr>
              <a:t>Opdrachtgever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toezichthouder</a:t>
            </a:r>
            <a:endParaRPr lang="nl-NL" dirty="0">
              <a:solidFill>
                <a:schemeClr val="tx1"/>
              </a:solidFill>
            </a:endParaRPr>
          </a:p>
        </p:txBody>
      </p:sp>
      <p:cxnSp>
        <p:nvCxnSpPr>
          <p:cNvPr id="8" name="Rechte verbindingslijn met pijl 7"/>
          <p:cNvCxnSpPr>
            <a:stCxn id="7" idx="3"/>
            <a:endCxn id="4" idx="1"/>
          </p:cNvCxnSpPr>
          <p:nvPr/>
        </p:nvCxnSpPr>
        <p:spPr>
          <a:xfrm>
            <a:off x="4588024" y="2243897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>
            <a:stCxn id="7" idx="2"/>
            <a:endCxn id="6" idx="0"/>
          </p:cNvCxnSpPr>
          <p:nvPr/>
        </p:nvCxnSpPr>
        <p:spPr>
          <a:xfrm>
            <a:off x="2535796" y="3219034"/>
            <a:ext cx="0" cy="49799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>
            <a:endCxn id="5" idx="1"/>
          </p:cNvCxnSpPr>
          <p:nvPr/>
        </p:nvCxnSpPr>
        <p:spPr>
          <a:xfrm>
            <a:off x="4588024" y="5823266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 flipV="1">
            <a:off x="4440331" y="3140967"/>
            <a:ext cx="579741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Afgeronde rechthoek 11"/>
          <p:cNvSpPr/>
          <p:nvPr/>
        </p:nvSpPr>
        <p:spPr>
          <a:xfrm>
            <a:off x="4860032" y="3537012"/>
            <a:ext cx="3816424" cy="118813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Werkgroep</a:t>
            </a:r>
            <a:endParaRPr lang="nl-NL" b="1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Opstellen normenkader</a:t>
            </a: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wijzigingsverzoeken</a:t>
            </a:r>
            <a:endParaRPr lang="nl-NL" dirty="0">
              <a:solidFill>
                <a:schemeClr val="tx1"/>
              </a:solidFill>
            </a:endParaRPr>
          </a:p>
        </p:txBody>
      </p:sp>
      <p:cxnSp>
        <p:nvCxnSpPr>
          <p:cNvPr id="13" name="Rechte verbindingslijn met pijl 12"/>
          <p:cNvCxnSpPr/>
          <p:nvPr/>
        </p:nvCxnSpPr>
        <p:spPr>
          <a:xfrm flipH="1">
            <a:off x="6732240" y="3219034"/>
            <a:ext cx="16024" cy="31797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96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Beheer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doorontwikkeling</a:t>
            </a:r>
            <a:r>
              <a:rPr lang="en-US" dirty="0" smtClean="0"/>
              <a:t> ROSA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631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Uitgangspunten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nl-NL" dirty="0"/>
              <a:t>De ROSA heeft als werkingsgebied </a:t>
            </a:r>
            <a:r>
              <a:rPr lang="nl-NL" dirty="0" smtClean="0"/>
              <a:t>de </a:t>
            </a:r>
            <a:r>
              <a:rPr lang="nl-NL" dirty="0" err="1" smtClean="0"/>
              <a:t>bovensectorale</a:t>
            </a:r>
            <a:r>
              <a:rPr lang="nl-NL" dirty="0" smtClean="0"/>
              <a:t> uitwisseling in de </a:t>
            </a:r>
            <a:r>
              <a:rPr lang="nl-NL" dirty="0"/>
              <a:t>administratieve keten</a:t>
            </a:r>
          </a:p>
          <a:p>
            <a:pPr lvl="0"/>
            <a:r>
              <a:rPr lang="nl-NL" dirty="0"/>
              <a:t>De ROSA wordt gebruikt in ketenprojecten die in opdracht van OCW, DUO of de onderwijsraden </a:t>
            </a:r>
            <a:r>
              <a:rPr lang="nl-NL" dirty="0" smtClean="0"/>
              <a:t>worden </a:t>
            </a:r>
            <a:r>
              <a:rPr lang="nl-NL" dirty="0"/>
              <a:t>uitgevoerd</a:t>
            </a:r>
          </a:p>
          <a:p>
            <a:pPr lvl="0"/>
            <a:r>
              <a:rPr lang="nl-NL" dirty="0" smtClean="0"/>
              <a:t>De ROSA is nu geregistreerd bij </a:t>
            </a:r>
            <a:r>
              <a:rPr lang="nl-NL" dirty="0" err="1" smtClean="0"/>
              <a:t>Edustandaard</a:t>
            </a:r>
            <a:r>
              <a:rPr lang="nl-NL" dirty="0" smtClean="0"/>
              <a:t> en wordt gebruikt als toetsingsinstrument voor nieuwe standaarden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77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 smtClean="0"/>
              <a:t>Belangrijke </a:t>
            </a:r>
            <a:r>
              <a:rPr lang="nl-NL" dirty="0"/>
              <a:t>onderdelen van de ROSA vormen momenteel:</a:t>
            </a:r>
          </a:p>
          <a:p>
            <a:pPr lvl="0"/>
            <a:r>
              <a:rPr lang="nl-NL" dirty="0" err="1"/>
              <a:t>Edukoppeling</a:t>
            </a:r>
            <a:r>
              <a:rPr lang="nl-NL" dirty="0"/>
              <a:t> transactiestandaard</a:t>
            </a:r>
          </a:p>
          <a:p>
            <a:pPr lvl="0"/>
            <a:r>
              <a:rPr lang="nl-NL" dirty="0"/>
              <a:t>Kernmodel Onderwijsinformatie (KOI)</a:t>
            </a:r>
          </a:p>
          <a:p>
            <a:pPr lvl="0"/>
            <a:r>
              <a:rPr lang="nl-NL" dirty="0"/>
              <a:t>Certificeringsschema voor leveranciers</a:t>
            </a:r>
          </a:p>
          <a:p>
            <a:pPr lvl="0"/>
            <a:r>
              <a:rPr lang="nl-NL" dirty="0" smtClean="0"/>
              <a:t>Kaders Privacy </a:t>
            </a:r>
            <a:r>
              <a:rPr lang="nl-NL" dirty="0"/>
              <a:t>en informatiebeveiliging</a:t>
            </a:r>
          </a:p>
          <a:p>
            <a:pPr lvl="0"/>
            <a:r>
              <a:rPr lang="nl-NL" dirty="0"/>
              <a:t>IAA-afsprakenstelsel en </a:t>
            </a:r>
            <a:r>
              <a:rPr lang="nl-NL" dirty="0" smtClean="0"/>
              <a:t>architectuur</a:t>
            </a:r>
          </a:p>
          <a:p>
            <a:pPr lvl="0"/>
            <a:r>
              <a:rPr lang="en-US" dirty="0" err="1" smtClean="0"/>
              <a:t>Keten</a:t>
            </a:r>
            <a:r>
              <a:rPr lang="en-US" dirty="0" smtClean="0"/>
              <a:t> </a:t>
            </a:r>
            <a:r>
              <a:rPr lang="en-US" dirty="0" smtClean="0"/>
              <a:t>start </a:t>
            </a:r>
            <a:r>
              <a:rPr lang="en-US" dirty="0" err="1" smtClean="0"/>
              <a:t>architectuur</a:t>
            </a:r>
            <a:r>
              <a:rPr lang="en-US" dirty="0" smtClean="0"/>
              <a:t> </a:t>
            </a:r>
            <a:r>
              <a:rPr lang="en-US" dirty="0" err="1" smtClean="0"/>
              <a:t>Doorontwikkelen</a:t>
            </a:r>
            <a:r>
              <a:rPr lang="en-US" dirty="0" smtClean="0"/>
              <a:t> BRON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450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Huidige</a:t>
            </a:r>
            <a:r>
              <a:rPr lang="en-US" dirty="0" smtClean="0"/>
              <a:t> </a:t>
            </a:r>
            <a:r>
              <a:rPr lang="en-US" dirty="0" err="1" smtClean="0"/>
              <a:t>structuren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Afgeronde rechthoek 3"/>
          <p:cNvSpPr/>
          <p:nvPr/>
        </p:nvSpPr>
        <p:spPr>
          <a:xfrm>
            <a:off x="1710270" y="1555224"/>
            <a:ext cx="2843504" cy="4826104"/>
          </a:xfrm>
          <a:prstGeom prst="roundRect">
            <a:avLst>
              <a:gd name="adj" fmla="val 5859"/>
            </a:avLst>
          </a:prstGeom>
          <a:solidFill>
            <a:schemeClr val="tx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/>
              <a:t>ROSA </a:t>
            </a:r>
            <a:r>
              <a:rPr lang="en-US" sz="1600" dirty="0" err="1" smtClean="0"/>
              <a:t>architectuur</a:t>
            </a:r>
            <a:endParaRPr lang="nl-NL" sz="1600" dirty="0"/>
          </a:p>
        </p:txBody>
      </p:sp>
      <p:sp>
        <p:nvSpPr>
          <p:cNvPr id="5" name="Afgeronde rechthoek 4"/>
          <p:cNvSpPr/>
          <p:nvPr/>
        </p:nvSpPr>
        <p:spPr>
          <a:xfrm>
            <a:off x="2249518" y="1969704"/>
            <a:ext cx="187220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Informatiekamer</a:t>
            </a:r>
            <a:endParaRPr lang="nl-NL" sz="1600" dirty="0"/>
          </a:p>
        </p:txBody>
      </p:sp>
      <p:sp>
        <p:nvSpPr>
          <p:cNvPr id="6" name="Afgeronde rechthoek 5"/>
          <p:cNvSpPr/>
          <p:nvPr/>
        </p:nvSpPr>
        <p:spPr>
          <a:xfrm>
            <a:off x="2249518" y="2799481"/>
            <a:ext cx="1869172" cy="413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Stuurgroep</a:t>
            </a:r>
            <a:endParaRPr lang="nl-NL" sz="1600" dirty="0"/>
          </a:p>
        </p:txBody>
      </p:sp>
      <p:sp>
        <p:nvSpPr>
          <p:cNvPr id="7" name="Afgeronde rechthoek 6"/>
          <p:cNvSpPr/>
          <p:nvPr/>
        </p:nvSpPr>
        <p:spPr>
          <a:xfrm>
            <a:off x="2252554" y="3717032"/>
            <a:ext cx="1869172" cy="413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Programmagroep</a:t>
            </a:r>
            <a:endParaRPr lang="nl-NL" sz="1600" dirty="0"/>
          </a:p>
        </p:txBody>
      </p:sp>
      <p:sp>
        <p:nvSpPr>
          <p:cNvPr id="8" name="Afgeronde rechthoek 7"/>
          <p:cNvSpPr/>
          <p:nvPr/>
        </p:nvSpPr>
        <p:spPr>
          <a:xfrm>
            <a:off x="2252554" y="4581128"/>
            <a:ext cx="1869172" cy="413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Kerngroep</a:t>
            </a:r>
            <a:r>
              <a:rPr lang="en-US" sz="1600" dirty="0" smtClean="0"/>
              <a:t> ROSA</a:t>
            </a:r>
            <a:endParaRPr lang="nl-NL" sz="1600" dirty="0"/>
          </a:p>
        </p:txBody>
      </p:sp>
      <p:sp>
        <p:nvSpPr>
          <p:cNvPr id="9" name="Afgeronde rechthoek 8"/>
          <p:cNvSpPr/>
          <p:nvPr/>
        </p:nvSpPr>
        <p:spPr>
          <a:xfrm>
            <a:off x="2275137" y="5517232"/>
            <a:ext cx="1869172" cy="413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Programmabureau</a:t>
            </a:r>
            <a:r>
              <a:rPr lang="en-US" sz="1600" dirty="0" smtClean="0"/>
              <a:t>/</a:t>
            </a:r>
            <a:r>
              <a:rPr lang="en-US" sz="1600" dirty="0" err="1" smtClean="0"/>
              <a:t>werkgroepen</a:t>
            </a:r>
            <a:endParaRPr lang="nl-NL" sz="1600" dirty="0"/>
          </a:p>
        </p:txBody>
      </p:sp>
      <p:sp>
        <p:nvSpPr>
          <p:cNvPr id="10" name="Afgeronde rechthoek 9"/>
          <p:cNvSpPr/>
          <p:nvPr/>
        </p:nvSpPr>
        <p:spPr>
          <a:xfrm>
            <a:off x="5220072" y="1555224"/>
            <a:ext cx="2376264" cy="4826104"/>
          </a:xfrm>
          <a:prstGeom prst="roundRect">
            <a:avLst>
              <a:gd name="adj" fmla="val 6804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err="1" smtClean="0"/>
              <a:t>Edustandaard</a:t>
            </a:r>
            <a:endParaRPr lang="nl-NL" dirty="0"/>
          </a:p>
        </p:txBody>
      </p:sp>
      <p:sp>
        <p:nvSpPr>
          <p:cNvPr id="11" name="Afgeronde rechthoek 10"/>
          <p:cNvSpPr/>
          <p:nvPr/>
        </p:nvSpPr>
        <p:spPr>
          <a:xfrm>
            <a:off x="5424197" y="3212976"/>
            <a:ext cx="1944216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Standaardisatieraad</a:t>
            </a:r>
            <a:endParaRPr lang="nl-NL" sz="1600" dirty="0"/>
          </a:p>
        </p:txBody>
      </p:sp>
      <p:sp>
        <p:nvSpPr>
          <p:cNvPr id="12" name="Afgeronde rechthoek 11"/>
          <p:cNvSpPr/>
          <p:nvPr/>
        </p:nvSpPr>
        <p:spPr>
          <a:xfrm>
            <a:off x="5460234" y="4581128"/>
            <a:ext cx="1944216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Architectuurraad</a:t>
            </a:r>
            <a:endParaRPr lang="nl-NL" sz="1600" dirty="0"/>
          </a:p>
        </p:txBody>
      </p:sp>
      <p:sp>
        <p:nvSpPr>
          <p:cNvPr id="13" name="Afgeronde rechthoek 12"/>
          <p:cNvSpPr/>
          <p:nvPr/>
        </p:nvSpPr>
        <p:spPr>
          <a:xfrm>
            <a:off x="5424197" y="5507955"/>
            <a:ext cx="1944216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BES/</a:t>
            </a:r>
            <a:r>
              <a:rPr lang="en-US" sz="1600" dirty="0" err="1" smtClean="0"/>
              <a:t>Werkgroepen</a:t>
            </a:r>
            <a:endParaRPr lang="nl-NL" sz="1600" dirty="0"/>
          </a:p>
        </p:txBody>
      </p:sp>
      <p:sp>
        <p:nvSpPr>
          <p:cNvPr id="15" name="Rechthoekige toelichting 14"/>
          <p:cNvSpPr/>
          <p:nvPr/>
        </p:nvSpPr>
        <p:spPr>
          <a:xfrm>
            <a:off x="7740352" y="4239641"/>
            <a:ext cx="1224136" cy="773535"/>
          </a:xfrm>
          <a:prstGeom prst="wedgeRectCallout">
            <a:avLst>
              <a:gd name="adj1" fmla="val -79524"/>
              <a:gd name="adj2" fmla="val 1286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Certificeringschema</a:t>
            </a:r>
            <a:endParaRPr lang="nl-NL" sz="1600" dirty="0"/>
          </a:p>
        </p:txBody>
      </p:sp>
      <p:sp>
        <p:nvSpPr>
          <p:cNvPr id="16" name="Rechthoekige toelichting 15"/>
          <p:cNvSpPr/>
          <p:nvPr/>
        </p:nvSpPr>
        <p:spPr>
          <a:xfrm>
            <a:off x="7740352" y="5653526"/>
            <a:ext cx="1224136" cy="773535"/>
          </a:xfrm>
          <a:prstGeom prst="wedgeRectCallout">
            <a:avLst>
              <a:gd name="adj1" fmla="val -84797"/>
              <a:gd name="adj2" fmla="val -312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Edu-</a:t>
            </a:r>
            <a:r>
              <a:rPr lang="en-US" sz="1600" dirty="0" err="1" smtClean="0"/>
              <a:t>koppeling</a:t>
            </a:r>
            <a:endParaRPr lang="nl-NL" sz="1600" dirty="0"/>
          </a:p>
        </p:txBody>
      </p:sp>
      <p:sp>
        <p:nvSpPr>
          <p:cNvPr id="17" name="Rechthoekige toelichting 16"/>
          <p:cNvSpPr/>
          <p:nvPr/>
        </p:nvSpPr>
        <p:spPr>
          <a:xfrm>
            <a:off x="1547664" y="6165304"/>
            <a:ext cx="1224136" cy="602791"/>
          </a:xfrm>
          <a:prstGeom prst="wedgeRectCallout">
            <a:avLst>
              <a:gd name="adj1" fmla="val 12749"/>
              <a:gd name="adj2" fmla="val -1029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Privacy &amp; IB</a:t>
            </a:r>
            <a:endParaRPr lang="nl-NL" sz="1600" dirty="0"/>
          </a:p>
        </p:txBody>
      </p:sp>
      <p:sp>
        <p:nvSpPr>
          <p:cNvPr id="18" name="Rechthoekige toelichting 17"/>
          <p:cNvSpPr/>
          <p:nvPr/>
        </p:nvSpPr>
        <p:spPr>
          <a:xfrm>
            <a:off x="3358122" y="6125665"/>
            <a:ext cx="1224136" cy="602791"/>
          </a:xfrm>
          <a:prstGeom prst="wedgeRectCallout">
            <a:avLst>
              <a:gd name="adj1" fmla="val 6598"/>
              <a:gd name="adj2" fmla="val -993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IAA</a:t>
            </a:r>
            <a:endParaRPr lang="nl-NL" sz="1600" dirty="0"/>
          </a:p>
        </p:txBody>
      </p:sp>
      <p:sp>
        <p:nvSpPr>
          <p:cNvPr id="19" name="Rechthoekige toelichting 18"/>
          <p:cNvSpPr/>
          <p:nvPr/>
        </p:nvSpPr>
        <p:spPr>
          <a:xfrm>
            <a:off x="6198418" y="6040293"/>
            <a:ext cx="1224136" cy="773535"/>
          </a:xfrm>
          <a:prstGeom prst="wedgeRectCallout">
            <a:avLst>
              <a:gd name="adj1" fmla="val -78646"/>
              <a:gd name="adj2" fmla="val -64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KOI</a:t>
            </a:r>
            <a:endParaRPr lang="nl-NL" sz="1600" dirty="0"/>
          </a:p>
        </p:txBody>
      </p:sp>
      <p:sp>
        <p:nvSpPr>
          <p:cNvPr id="20" name="Ovaal 19"/>
          <p:cNvSpPr/>
          <p:nvPr/>
        </p:nvSpPr>
        <p:spPr>
          <a:xfrm>
            <a:off x="1547664" y="4365104"/>
            <a:ext cx="6480720" cy="93610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oelichting met afgeronde rechthoek 20"/>
          <p:cNvSpPr/>
          <p:nvPr/>
        </p:nvSpPr>
        <p:spPr>
          <a:xfrm>
            <a:off x="342852" y="4400886"/>
            <a:ext cx="1008112" cy="629519"/>
          </a:xfrm>
          <a:prstGeom prst="wedgeRoundRectCallout">
            <a:avLst>
              <a:gd name="adj1" fmla="val 76274"/>
              <a:gd name="adj2" fmla="val -16108"/>
              <a:gd name="adj3" fmla="val 1666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architectuuradvies</a:t>
            </a:r>
            <a:endParaRPr lang="nl-NL" sz="1200" dirty="0"/>
          </a:p>
        </p:txBody>
      </p:sp>
      <p:sp>
        <p:nvSpPr>
          <p:cNvPr id="22" name="Toelichting met afgeronde rechthoek 21"/>
          <p:cNvSpPr/>
          <p:nvPr/>
        </p:nvSpPr>
        <p:spPr>
          <a:xfrm>
            <a:off x="323528" y="3573016"/>
            <a:ext cx="1008112" cy="629519"/>
          </a:xfrm>
          <a:prstGeom prst="wedgeRoundRectCallout">
            <a:avLst>
              <a:gd name="adj1" fmla="val 76274"/>
              <a:gd name="adj2" fmla="val -16108"/>
              <a:gd name="adj3" fmla="val 1666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b</a:t>
            </a:r>
            <a:r>
              <a:rPr lang="en-US" sz="1200" dirty="0" err="1" smtClean="0"/>
              <a:t>eleids-advies</a:t>
            </a:r>
            <a:endParaRPr lang="nl-NL" sz="1200" dirty="0"/>
          </a:p>
        </p:txBody>
      </p:sp>
      <p:sp>
        <p:nvSpPr>
          <p:cNvPr id="23" name="Toelichting met afgeronde rechthoek 22"/>
          <p:cNvSpPr/>
          <p:nvPr/>
        </p:nvSpPr>
        <p:spPr>
          <a:xfrm>
            <a:off x="342852" y="2691468"/>
            <a:ext cx="1008112" cy="629519"/>
          </a:xfrm>
          <a:prstGeom prst="wedgeRoundRectCallout">
            <a:avLst>
              <a:gd name="adj1" fmla="val 76274"/>
              <a:gd name="adj2" fmla="val -16108"/>
              <a:gd name="adj3" fmla="val 1666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Besluit-vorming</a:t>
            </a:r>
            <a:r>
              <a:rPr lang="en-US" sz="1200" dirty="0" smtClean="0"/>
              <a:t> I-</a:t>
            </a:r>
            <a:r>
              <a:rPr lang="en-US" sz="1200" dirty="0" err="1" smtClean="0"/>
              <a:t>strategie</a:t>
            </a:r>
            <a:endParaRPr lang="nl-NL" sz="1200" dirty="0"/>
          </a:p>
        </p:txBody>
      </p:sp>
      <p:sp>
        <p:nvSpPr>
          <p:cNvPr id="24" name="Toelichting met afgeronde rechthoek 23"/>
          <p:cNvSpPr/>
          <p:nvPr/>
        </p:nvSpPr>
        <p:spPr>
          <a:xfrm>
            <a:off x="7848364" y="3003847"/>
            <a:ext cx="1188132" cy="629519"/>
          </a:xfrm>
          <a:prstGeom prst="wedgeRoundRectCallout">
            <a:avLst>
              <a:gd name="adj1" fmla="val -95530"/>
              <a:gd name="adj2" fmla="val 7816"/>
              <a:gd name="adj3" fmla="val 1666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Besluitvorming</a:t>
            </a:r>
            <a:endParaRPr lang="en-US" sz="1200" dirty="0" smtClean="0"/>
          </a:p>
          <a:p>
            <a:pPr algn="ctr"/>
            <a:r>
              <a:rPr lang="en-US" sz="1200" dirty="0" err="1" smtClean="0"/>
              <a:t>Gebruik</a:t>
            </a:r>
            <a:endParaRPr lang="en-US" sz="1200" dirty="0" smtClean="0"/>
          </a:p>
          <a:p>
            <a:pPr algn="ctr"/>
            <a:r>
              <a:rPr lang="en-US" sz="1200" dirty="0" err="1" smtClean="0"/>
              <a:t>Standaarden</a:t>
            </a:r>
            <a:endParaRPr lang="nl-NL" sz="1200" dirty="0"/>
          </a:p>
        </p:txBody>
      </p:sp>
      <p:sp>
        <p:nvSpPr>
          <p:cNvPr id="25" name="Ovaal 24"/>
          <p:cNvSpPr/>
          <p:nvPr/>
        </p:nvSpPr>
        <p:spPr>
          <a:xfrm>
            <a:off x="1547664" y="5301208"/>
            <a:ext cx="6480720" cy="93610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oelichting met afgeronde rechthoek 25"/>
          <p:cNvSpPr/>
          <p:nvPr/>
        </p:nvSpPr>
        <p:spPr>
          <a:xfrm>
            <a:off x="342852" y="5410774"/>
            <a:ext cx="1008112" cy="629519"/>
          </a:xfrm>
          <a:prstGeom prst="wedgeRoundRectCallout">
            <a:avLst>
              <a:gd name="adj1" fmla="val 76274"/>
              <a:gd name="adj2" fmla="val -16108"/>
              <a:gd name="adj3" fmla="val 16667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architectuuruitwerking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26305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404664" y="47058"/>
            <a:ext cx="8229600" cy="1143000"/>
          </a:xfrm>
        </p:spPr>
        <p:txBody>
          <a:bodyPr/>
          <a:lstStyle/>
          <a:p>
            <a:r>
              <a:rPr lang="en-US" dirty="0" err="1" smtClean="0"/>
              <a:t>Huidige</a:t>
            </a:r>
            <a:r>
              <a:rPr lang="en-US" dirty="0" smtClean="0"/>
              <a:t> </a:t>
            </a:r>
            <a:r>
              <a:rPr lang="en-US" dirty="0" err="1" smtClean="0"/>
              <a:t>positionering</a:t>
            </a:r>
            <a:endParaRPr lang="nl-NL" dirty="0"/>
          </a:p>
        </p:txBody>
      </p:sp>
      <p:sp>
        <p:nvSpPr>
          <p:cNvPr id="41" name="Afgeronde rechthoek 40"/>
          <p:cNvSpPr/>
          <p:nvPr/>
        </p:nvSpPr>
        <p:spPr>
          <a:xfrm>
            <a:off x="251520" y="2696836"/>
            <a:ext cx="2124236" cy="4044531"/>
          </a:xfrm>
          <a:prstGeom prst="roundRect">
            <a:avLst>
              <a:gd name="adj" fmla="val 6804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err="1" smtClean="0"/>
              <a:t>Onderwijsbeleid</a:t>
            </a:r>
            <a:endParaRPr lang="nl-NL" dirty="0"/>
          </a:p>
        </p:txBody>
      </p:sp>
      <p:sp>
        <p:nvSpPr>
          <p:cNvPr id="42" name="Afgeronde rechthoek 41"/>
          <p:cNvSpPr/>
          <p:nvPr/>
        </p:nvSpPr>
        <p:spPr>
          <a:xfrm>
            <a:off x="344278" y="5786128"/>
            <a:ext cx="1851458" cy="4354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VHO/VSNU</a:t>
            </a:r>
            <a:endParaRPr lang="nl-NL" sz="1600" dirty="0"/>
          </a:p>
        </p:txBody>
      </p:sp>
      <p:sp>
        <p:nvSpPr>
          <p:cNvPr id="43" name="Afgeronde rechthoek 42"/>
          <p:cNvSpPr/>
          <p:nvPr/>
        </p:nvSpPr>
        <p:spPr>
          <a:xfrm>
            <a:off x="6567295" y="4886714"/>
            <a:ext cx="2376263" cy="1854654"/>
          </a:xfrm>
          <a:prstGeom prst="roundRect">
            <a:avLst>
              <a:gd name="adj" fmla="val 6804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err="1" smtClean="0"/>
              <a:t>Voorzieningen</a:t>
            </a:r>
            <a:endParaRPr lang="en-US" sz="1600" dirty="0" smtClean="0"/>
          </a:p>
          <a:p>
            <a:pPr algn="ctr"/>
            <a:endParaRPr lang="nl-NL" dirty="0"/>
          </a:p>
        </p:txBody>
      </p:sp>
      <p:sp>
        <p:nvSpPr>
          <p:cNvPr id="44" name="Afgeronde rechthoek 43"/>
          <p:cNvSpPr/>
          <p:nvPr/>
        </p:nvSpPr>
        <p:spPr>
          <a:xfrm>
            <a:off x="6546029" y="3193840"/>
            <a:ext cx="2376263" cy="1551116"/>
          </a:xfrm>
          <a:prstGeom prst="roundRect">
            <a:avLst>
              <a:gd name="adj" fmla="val 6804"/>
            </a:avLst>
          </a:prstGeom>
          <a:solidFill>
            <a:schemeClr val="accent6">
              <a:lumMod val="40000"/>
              <a:lumOff val="60000"/>
            </a:schemeClr>
          </a:solidFill>
          <a:ln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err="1" smtClean="0"/>
              <a:t>Projecten</a:t>
            </a:r>
            <a:r>
              <a:rPr lang="en-US" sz="1600" dirty="0" smtClean="0"/>
              <a:t> (</a:t>
            </a:r>
            <a:r>
              <a:rPr lang="en-US" sz="1600" dirty="0" err="1" smtClean="0"/>
              <a:t>publiek</a:t>
            </a:r>
            <a:r>
              <a:rPr lang="en-US" sz="1600" dirty="0" smtClean="0"/>
              <a:t>/</a:t>
            </a:r>
            <a:r>
              <a:rPr lang="en-US" sz="1600" dirty="0" err="1" smtClean="0"/>
              <a:t>privaat</a:t>
            </a:r>
            <a:r>
              <a:rPr lang="en-US" sz="1600" dirty="0" smtClean="0"/>
              <a:t>)</a:t>
            </a:r>
            <a:endParaRPr lang="en-US" sz="1600" dirty="0" smtClean="0"/>
          </a:p>
        </p:txBody>
      </p:sp>
      <p:sp>
        <p:nvSpPr>
          <p:cNvPr id="45" name="Afgeronde rechthoek 44"/>
          <p:cNvSpPr/>
          <p:nvPr/>
        </p:nvSpPr>
        <p:spPr>
          <a:xfrm>
            <a:off x="2987824" y="1555224"/>
            <a:ext cx="2843504" cy="1478489"/>
          </a:xfrm>
          <a:prstGeom prst="roundRect">
            <a:avLst>
              <a:gd name="adj" fmla="val 5859"/>
            </a:avLst>
          </a:prstGeom>
          <a:solidFill>
            <a:schemeClr val="tx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/>
              <a:t>I-</a:t>
            </a:r>
            <a:r>
              <a:rPr lang="en-US" sz="1600" dirty="0" err="1" smtClean="0"/>
              <a:t>beleid</a:t>
            </a:r>
            <a:endParaRPr lang="nl-NL" sz="1600" dirty="0"/>
          </a:p>
        </p:txBody>
      </p:sp>
      <p:sp>
        <p:nvSpPr>
          <p:cNvPr id="46" name="Afgeronde rechthoek 45"/>
          <p:cNvSpPr/>
          <p:nvPr/>
        </p:nvSpPr>
        <p:spPr>
          <a:xfrm>
            <a:off x="251520" y="1552836"/>
            <a:ext cx="2124236" cy="978048"/>
          </a:xfrm>
          <a:prstGeom prst="roundRect">
            <a:avLst>
              <a:gd name="adj" fmla="val 6804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err="1" smtClean="0"/>
              <a:t>Onderwijsbeleid</a:t>
            </a:r>
            <a:endParaRPr lang="nl-NL" dirty="0"/>
          </a:p>
        </p:txBody>
      </p:sp>
      <p:sp>
        <p:nvSpPr>
          <p:cNvPr id="47" name="Afgeronde rechthoek 46"/>
          <p:cNvSpPr/>
          <p:nvPr/>
        </p:nvSpPr>
        <p:spPr>
          <a:xfrm>
            <a:off x="3563888" y="1969704"/>
            <a:ext cx="187220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Informatiekamer</a:t>
            </a:r>
            <a:endParaRPr lang="nl-NL" sz="1600" dirty="0"/>
          </a:p>
        </p:txBody>
      </p:sp>
      <p:sp>
        <p:nvSpPr>
          <p:cNvPr id="48" name="Afgeronde rechthoek 47"/>
          <p:cNvSpPr/>
          <p:nvPr/>
        </p:nvSpPr>
        <p:spPr>
          <a:xfrm>
            <a:off x="6516216" y="1555224"/>
            <a:ext cx="2376264" cy="1478490"/>
          </a:xfrm>
          <a:prstGeom prst="roundRect">
            <a:avLst>
              <a:gd name="adj" fmla="val 6804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err="1" smtClean="0"/>
              <a:t>Edustandaard</a:t>
            </a:r>
            <a:endParaRPr lang="nl-NL" dirty="0"/>
          </a:p>
        </p:txBody>
      </p:sp>
      <p:sp>
        <p:nvSpPr>
          <p:cNvPr id="49" name="Afgeronde rechthoek 48"/>
          <p:cNvSpPr/>
          <p:nvPr/>
        </p:nvSpPr>
        <p:spPr>
          <a:xfrm>
            <a:off x="6732240" y="1969704"/>
            <a:ext cx="1944216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Standaardisatieraad</a:t>
            </a:r>
            <a:endParaRPr lang="nl-NL" sz="1600" dirty="0"/>
          </a:p>
        </p:txBody>
      </p:sp>
      <p:sp>
        <p:nvSpPr>
          <p:cNvPr id="50" name="Afgeronde rechthoek 49"/>
          <p:cNvSpPr/>
          <p:nvPr/>
        </p:nvSpPr>
        <p:spPr>
          <a:xfrm>
            <a:off x="6738160" y="2480813"/>
            <a:ext cx="1944216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Architectuurraad</a:t>
            </a:r>
            <a:endParaRPr lang="nl-NL" sz="1600" dirty="0"/>
          </a:p>
        </p:txBody>
      </p:sp>
      <p:sp>
        <p:nvSpPr>
          <p:cNvPr id="51" name="Afgeronde rechthoek 50"/>
          <p:cNvSpPr/>
          <p:nvPr/>
        </p:nvSpPr>
        <p:spPr>
          <a:xfrm>
            <a:off x="2987825" y="4850024"/>
            <a:ext cx="2855386" cy="1737760"/>
          </a:xfrm>
          <a:prstGeom prst="roundRect">
            <a:avLst>
              <a:gd name="adj" fmla="val 6889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err="1" smtClean="0"/>
              <a:t>Ketenvoorzieningen</a:t>
            </a:r>
            <a:r>
              <a:rPr lang="en-US" sz="1600" dirty="0" smtClean="0"/>
              <a:t> </a:t>
            </a:r>
            <a:endParaRPr lang="nl-NL" sz="1600" dirty="0"/>
          </a:p>
        </p:txBody>
      </p:sp>
      <p:sp>
        <p:nvSpPr>
          <p:cNvPr id="52" name="Afgeronde rechthoek 51"/>
          <p:cNvSpPr/>
          <p:nvPr/>
        </p:nvSpPr>
        <p:spPr>
          <a:xfrm>
            <a:off x="3164619" y="5239489"/>
            <a:ext cx="1163216" cy="422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OSO</a:t>
            </a:r>
            <a:endParaRPr lang="nl-NL" sz="1600" dirty="0"/>
          </a:p>
        </p:txBody>
      </p:sp>
      <p:sp>
        <p:nvSpPr>
          <p:cNvPr id="53" name="Afgeronde rechthoek 52"/>
          <p:cNvSpPr/>
          <p:nvPr/>
        </p:nvSpPr>
        <p:spPr>
          <a:xfrm>
            <a:off x="6649385" y="5585284"/>
            <a:ext cx="1938295" cy="50903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Basispoort</a:t>
            </a:r>
            <a:endParaRPr lang="nl-NL" sz="1600" dirty="0"/>
          </a:p>
        </p:txBody>
      </p:sp>
      <p:sp>
        <p:nvSpPr>
          <p:cNvPr id="54" name="Afgeronde rechthoek 53"/>
          <p:cNvSpPr/>
          <p:nvPr/>
        </p:nvSpPr>
        <p:spPr>
          <a:xfrm>
            <a:off x="3258146" y="5613434"/>
            <a:ext cx="1247440" cy="422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BRON</a:t>
            </a:r>
            <a:endParaRPr lang="nl-NL" sz="1600" dirty="0"/>
          </a:p>
        </p:txBody>
      </p:sp>
      <p:sp>
        <p:nvSpPr>
          <p:cNvPr id="55" name="Afgeronde rechthoek 54"/>
          <p:cNvSpPr/>
          <p:nvPr/>
        </p:nvSpPr>
        <p:spPr>
          <a:xfrm>
            <a:off x="2999706" y="3193840"/>
            <a:ext cx="2843504" cy="1551116"/>
          </a:xfrm>
          <a:prstGeom prst="roundRect">
            <a:avLst>
              <a:gd name="adj" fmla="val 6889"/>
            </a:avLst>
          </a:prstGeom>
          <a:solidFill>
            <a:schemeClr val="tx2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err="1" smtClean="0"/>
              <a:t>Projecten</a:t>
            </a:r>
            <a:r>
              <a:rPr lang="en-US" sz="1600" dirty="0" smtClean="0"/>
              <a:t> (</a:t>
            </a:r>
            <a:r>
              <a:rPr lang="en-US" sz="1600" dirty="0" err="1" smtClean="0"/>
              <a:t>publiek</a:t>
            </a:r>
            <a:r>
              <a:rPr lang="en-US" sz="1600" dirty="0" smtClean="0"/>
              <a:t>)</a:t>
            </a:r>
            <a:endParaRPr lang="nl-NL" sz="1600" dirty="0"/>
          </a:p>
        </p:txBody>
      </p:sp>
      <p:sp>
        <p:nvSpPr>
          <p:cNvPr id="56" name="Afgeronde rechthoek 55"/>
          <p:cNvSpPr/>
          <p:nvPr/>
        </p:nvSpPr>
        <p:spPr>
          <a:xfrm>
            <a:off x="3073902" y="3525475"/>
            <a:ext cx="1662900" cy="422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Doorbraak</a:t>
            </a:r>
            <a:r>
              <a:rPr lang="en-US" sz="1600" dirty="0" smtClean="0"/>
              <a:t> O&amp;I</a:t>
            </a:r>
            <a:endParaRPr lang="nl-NL" sz="1600" dirty="0"/>
          </a:p>
        </p:txBody>
      </p:sp>
      <p:sp>
        <p:nvSpPr>
          <p:cNvPr id="57" name="Afgeronde rechthoek 56"/>
          <p:cNvSpPr/>
          <p:nvPr/>
        </p:nvSpPr>
        <p:spPr>
          <a:xfrm>
            <a:off x="3491880" y="3860570"/>
            <a:ext cx="1671910" cy="422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MBOcloud</a:t>
            </a:r>
            <a:endParaRPr lang="nl-NL" sz="1600" dirty="0"/>
          </a:p>
        </p:txBody>
      </p:sp>
      <p:sp>
        <p:nvSpPr>
          <p:cNvPr id="58" name="Afgeronde rechthoek 57"/>
          <p:cNvSpPr/>
          <p:nvPr/>
        </p:nvSpPr>
        <p:spPr>
          <a:xfrm>
            <a:off x="4095058" y="4199963"/>
            <a:ext cx="1662900" cy="422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Doorontw</a:t>
            </a:r>
            <a:r>
              <a:rPr lang="en-US" sz="1600" dirty="0" smtClean="0"/>
              <a:t>. Bron</a:t>
            </a:r>
            <a:endParaRPr lang="nl-NL" sz="1600" dirty="0"/>
          </a:p>
        </p:txBody>
      </p:sp>
      <p:sp>
        <p:nvSpPr>
          <p:cNvPr id="59" name="Afgeronde rechthoek 58"/>
          <p:cNvSpPr/>
          <p:nvPr/>
        </p:nvSpPr>
        <p:spPr>
          <a:xfrm>
            <a:off x="377534" y="1943547"/>
            <a:ext cx="1872208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OCW</a:t>
            </a:r>
            <a:endParaRPr lang="nl-NL" sz="1600" dirty="0"/>
          </a:p>
        </p:txBody>
      </p:sp>
      <p:sp>
        <p:nvSpPr>
          <p:cNvPr id="60" name="Afgeronde rechthoek 59"/>
          <p:cNvSpPr/>
          <p:nvPr/>
        </p:nvSpPr>
        <p:spPr>
          <a:xfrm>
            <a:off x="323528" y="3121832"/>
            <a:ext cx="1872208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PO-</a:t>
            </a:r>
            <a:r>
              <a:rPr lang="en-US" sz="1600" dirty="0" err="1" smtClean="0"/>
              <a:t>raad</a:t>
            </a:r>
            <a:endParaRPr lang="nl-NL" sz="1600" dirty="0"/>
          </a:p>
        </p:txBody>
      </p:sp>
      <p:sp>
        <p:nvSpPr>
          <p:cNvPr id="61" name="Afgeronde rechthoek 60"/>
          <p:cNvSpPr/>
          <p:nvPr/>
        </p:nvSpPr>
        <p:spPr>
          <a:xfrm>
            <a:off x="395536" y="6159102"/>
            <a:ext cx="1851458" cy="43548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HO-</a:t>
            </a:r>
            <a:r>
              <a:rPr lang="en-US" sz="1600" dirty="0" err="1" smtClean="0"/>
              <a:t>instellingen</a:t>
            </a:r>
            <a:endParaRPr lang="nl-NL" sz="1600" dirty="0"/>
          </a:p>
        </p:txBody>
      </p:sp>
      <p:sp>
        <p:nvSpPr>
          <p:cNvPr id="62" name="Afgeronde rechthoek 61"/>
          <p:cNvSpPr/>
          <p:nvPr/>
        </p:nvSpPr>
        <p:spPr>
          <a:xfrm>
            <a:off x="384919" y="3495396"/>
            <a:ext cx="1872208" cy="4227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PO/VO </a:t>
            </a:r>
            <a:r>
              <a:rPr lang="en-US" sz="1600" dirty="0" err="1" smtClean="0"/>
              <a:t>instellingen</a:t>
            </a:r>
            <a:endParaRPr lang="nl-NL" sz="1600" dirty="0"/>
          </a:p>
        </p:txBody>
      </p:sp>
      <p:sp>
        <p:nvSpPr>
          <p:cNvPr id="63" name="PIJL-RECHTS 62"/>
          <p:cNvSpPr/>
          <p:nvPr/>
        </p:nvSpPr>
        <p:spPr>
          <a:xfrm rot="16200000">
            <a:off x="7539673" y="4664628"/>
            <a:ext cx="341191" cy="29620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PIJL-RECHTS 63"/>
          <p:cNvSpPr/>
          <p:nvPr/>
        </p:nvSpPr>
        <p:spPr>
          <a:xfrm rot="5400000">
            <a:off x="7471168" y="2978265"/>
            <a:ext cx="268170" cy="29620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PIJL-RECHTS 64"/>
          <p:cNvSpPr/>
          <p:nvPr/>
        </p:nvSpPr>
        <p:spPr>
          <a:xfrm>
            <a:off x="2321749" y="2776972"/>
            <a:ext cx="752153" cy="29620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PIJL-RECHTS 65"/>
          <p:cNvSpPr/>
          <p:nvPr/>
        </p:nvSpPr>
        <p:spPr>
          <a:xfrm rot="5400000">
            <a:off x="4085165" y="2975063"/>
            <a:ext cx="261765" cy="296206"/>
          </a:xfrm>
          <a:prstGeom prst="rightArrow">
            <a:avLst>
              <a:gd name="adj1" fmla="val 50001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PIJL-RECHTS 66"/>
          <p:cNvSpPr/>
          <p:nvPr/>
        </p:nvSpPr>
        <p:spPr>
          <a:xfrm>
            <a:off x="2163601" y="6434200"/>
            <a:ext cx="4568639" cy="30716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Afgeronde rechthoek 67"/>
          <p:cNvSpPr/>
          <p:nvPr/>
        </p:nvSpPr>
        <p:spPr>
          <a:xfrm>
            <a:off x="3563888" y="2492313"/>
            <a:ext cx="1869172" cy="413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SION</a:t>
            </a:r>
            <a:endParaRPr lang="nl-NL" sz="1600" dirty="0"/>
          </a:p>
        </p:txBody>
      </p:sp>
      <p:sp>
        <p:nvSpPr>
          <p:cNvPr id="69" name="PIJL-RECHTS 68"/>
          <p:cNvSpPr/>
          <p:nvPr/>
        </p:nvSpPr>
        <p:spPr>
          <a:xfrm>
            <a:off x="2345735" y="4257100"/>
            <a:ext cx="752153" cy="29620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PIJL-RECHTS 69"/>
          <p:cNvSpPr/>
          <p:nvPr/>
        </p:nvSpPr>
        <p:spPr>
          <a:xfrm rot="5400000">
            <a:off x="1132837" y="2482806"/>
            <a:ext cx="261765" cy="296206"/>
          </a:xfrm>
          <a:prstGeom prst="rightArrow">
            <a:avLst>
              <a:gd name="adj1" fmla="val 50001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Afgeronde rechthoek 70"/>
          <p:cNvSpPr/>
          <p:nvPr/>
        </p:nvSpPr>
        <p:spPr>
          <a:xfrm>
            <a:off x="323529" y="4019452"/>
            <a:ext cx="1872208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VO-</a:t>
            </a:r>
            <a:r>
              <a:rPr lang="en-US" sz="1600" dirty="0" err="1" smtClean="0"/>
              <a:t>raad</a:t>
            </a:r>
            <a:endParaRPr lang="nl-NL" sz="1600" dirty="0"/>
          </a:p>
        </p:txBody>
      </p:sp>
      <p:sp>
        <p:nvSpPr>
          <p:cNvPr id="72" name="Afgeronde rechthoek 71"/>
          <p:cNvSpPr/>
          <p:nvPr/>
        </p:nvSpPr>
        <p:spPr>
          <a:xfrm>
            <a:off x="344480" y="4893002"/>
            <a:ext cx="1872208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MBO-</a:t>
            </a:r>
            <a:r>
              <a:rPr lang="en-US" sz="1600" dirty="0" err="1" smtClean="0"/>
              <a:t>raad</a:t>
            </a:r>
            <a:r>
              <a:rPr lang="en-US" sz="1600" dirty="0" smtClean="0"/>
              <a:t>/</a:t>
            </a:r>
            <a:r>
              <a:rPr lang="en-US" sz="1600" dirty="0" err="1" smtClean="0"/>
              <a:t>saMBO</a:t>
            </a:r>
            <a:endParaRPr lang="nl-NL" sz="1600" dirty="0"/>
          </a:p>
        </p:txBody>
      </p:sp>
      <p:sp>
        <p:nvSpPr>
          <p:cNvPr id="73" name="Afgeronde rechthoek 72"/>
          <p:cNvSpPr/>
          <p:nvPr/>
        </p:nvSpPr>
        <p:spPr>
          <a:xfrm>
            <a:off x="384919" y="4388724"/>
            <a:ext cx="1872208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VO-</a:t>
            </a:r>
            <a:r>
              <a:rPr lang="en-US" sz="1600" dirty="0" err="1" smtClean="0"/>
              <a:t>instellingen</a:t>
            </a:r>
            <a:endParaRPr lang="nl-NL" sz="1600" dirty="0"/>
          </a:p>
        </p:txBody>
      </p:sp>
      <p:sp>
        <p:nvSpPr>
          <p:cNvPr id="74" name="Afgeronde rechthoek 73"/>
          <p:cNvSpPr/>
          <p:nvPr/>
        </p:nvSpPr>
        <p:spPr>
          <a:xfrm>
            <a:off x="401142" y="5251181"/>
            <a:ext cx="1872207" cy="4376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MBO-</a:t>
            </a:r>
            <a:r>
              <a:rPr lang="en-US" sz="1600" dirty="0" err="1" smtClean="0"/>
              <a:t>instellingen</a:t>
            </a:r>
            <a:endParaRPr lang="nl-NL" sz="1600" dirty="0"/>
          </a:p>
        </p:txBody>
      </p:sp>
      <p:sp>
        <p:nvSpPr>
          <p:cNvPr id="75" name="PIJL-RECHTS 74"/>
          <p:cNvSpPr/>
          <p:nvPr/>
        </p:nvSpPr>
        <p:spPr>
          <a:xfrm rot="16200000">
            <a:off x="4325309" y="4655703"/>
            <a:ext cx="341191" cy="29620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PIJL-RECHTS 86"/>
          <p:cNvSpPr/>
          <p:nvPr/>
        </p:nvSpPr>
        <p:spPr>
          <a:xfrm rot="16200000">
            <a:off x="7823269" y="2952417"/>
            <a:ext cx="258040" cy="296206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8" name="PIJL-RECHTS 87"/>
          <p:cNvSpPr/>
          <p:nvPr/>
        </p:nvSpPr>
        <p:spPr>
          <a:xfrm rot="10800000">
            <a:off x="5732987" y="2276872"/>
            <a:ext cx="859713" cy="296206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PIJL-RECHTS 88"/>
          <p:cNvSpPr/>
          <p:nvPr/>
        </p:nvSpPr>
        <p:spPr>
          <a:xfrm rot="16200000">
            <a:off x="4495389" y="2948620"/>
            <a:ext cx="258040" cy="296206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0" name="Afgeronde rechthoek 89"/>
          <p:cNvSpPr/>
          <p:nvPr/>
        </p:nvSpPr>
        <p:spPr>
          <a:xfrm>
            <a:off x="4327835" y="5237830"/>
            <a:ext cx="1161994" cy="422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Studielink</a:t>
            </a:r>
            <a:endParaRPr lang="nl-NL" sz="1600" dirty="0"/>
          </a:p>
        </p:txBody>
      </p:sp>
      <p:sp>
        <p:nvSpPr>
          <p:cNvPr id="91" name="Afgeronde rechthoek 90"/>
          <p:cNvSpPr/>
          <p:nvPr/>
        </p:nvSpPr>
        <p:spPr>
          <a:xfrm>
            <a:off x="4482203" y="5652557"/>
            <a:ext cx="1247440" cy="422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Conext</a:t>
            </a:r>
            <a:endParaRPr lang="nl-NL" sz="1600" dirty="0"/>
          </a:p>
        </p:txBody>
      </p:sp>
      <p:sp>
        <p:nvSpPr>
          <p:cNvPr id="92" name="Afgeronde rechthoek 91"/>
          <p:cNvSpPr/>
          <p:nvPr/>
        </p:nvSpPr>
        <p:spPr>
          <a:xfrm>
            <a:off x="3386353" y="6011462"/>
            <a:ext cx="1247440" cy="422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Vensters</a:t>
            </a:r>
            <a:endParaRPr lang="nl-NL" sz="1600" dirty="0"/>
          </a:p>
        </p:txBody>
      </p:sp>
      <p:sp>
        <p:nvSpPr>
          <p:cNvPr id="93" name="Afgeronde rechthoek 92"/>
          <p:cNvSpPr/>
          <p:nvPr/>
        </p:nvSpPr>
        <p:spPr>
          <a:xfrm>
            <a:off x="4499992" y="6036172"/>
            <a:ext cx="1247440" cy="422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Facet</a:t>
            </a:r>
            <a:endParaRPr lang="nl-NL" sz="1600" dirty="0"/>
          </a:p>
        </p:txBody>
      </p:sp>
      <p:sp>
        <p:nvSpPr>
          <p:cNvPr id="94" name="PIJL-RECHTS 93"/>
          <p:cNvSpPr/>
          <p:nvPr/>
        </p:nvSpPr>
        <p:spPr>
          <a:xfrm>
            <a:off x="2339752" y="1984884"/>
            <a:ext cx="752153" cy="29620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5" name="Afgeronde rechthoek 94"/>
          <p:cNvSpPr/>
          <p:nvPr/>
        </p:nvSpPr>
        <p:spPr>
          <a:xfrm>
            <a:off x="6801785" y="5737684"/>
            <a:ext cx="1938295" cy="50903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Basispoort</a:t>
            </a:r>
            <a:endParaRPr lang="nl-NL" sz="1600" dirty="0"/>
          </a:p>
        </p:txBody>
      </p:sp>
      <p:sp>
        <p:nvSpPr>
          <p:cNvPr id="96" name="Afgeronde rechthoek 95"/>
          <p:cNvSpPr/>
          <p:nvPr/>
        </p:nvSpPr>
        <p:spPr>
          <a:xfrm>
            <a:off x="6954185" y="5890084"/>
            <a:ext cx="1938295" cy="50903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Regionaal</a:t>
            </a:r>
            <a:r>
              <a:rPr lang="en-US" sz="1600" dirty="0" smtClean="0"/>
              <a:t> </a:t>
            </a:r>
            <a:r>
              <a:rPr lang="en-US" sz="1600" dirty="0" err="1" smtClean="0"/>
              <a:t>initiatief</a:t>
            </a:r>
            <a:endParaRPr lang="nl-NL" sz="1600" dirty="0"/>
          </a:p>
        </p:txBody>
      </p:sp>
      <p:sp>
        <p:nvSpPr>
          <p:cNvPr id="97" name="Afgeronde rechthoek 96"/>
          <p:cNvSpPr/>
          <p:nvPr/>
        </p:nvSpPr>
        <p:spPr>
          <a:xfrm>
            <a:off x="6631809" y="3828556"/>
            <a:ext cx="1938295" cy="50903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Basispoort</a:t>
            </a:r>
            <a:endParaRPr lang="nl-NL" sz="1600" dirty="0"/>
          </a:p>
        </p:txBody>
      </p:sp>
      <p:sp>
        <p:nvSpPr>
          <p:cNvPr id="98" name="Afgeronde rechthoek 97"/>
          <p:cNvSpPr/>
          <p:nvPr/>
        </p:nvSpPr>
        <p:spPr>
          <a:xfrm>
            <a:off x="6784209" y="3980956"/>
            <a:ext cx="1938295" cy="50903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Basispoort</a:t>
            </a:r>
            <a:endParaRPr lang="nl-NL" sz="1600" dirty="0"/>
          </a:p>
        </p:txBody>
      </p:sp>
      <p:sp>
        <p:nvSpPr>
          <p:cNvPr id="99" name="Afgeronde rechthoek 98"/>
          <p:cNvSpPr/>
          <p:nvPr/>
        </p:nvSpPr>
        <p:spPr>
          <a:xfrm>
            <a:off x="6936609" y="4133356"/>
            <a:ext cx="1938295" cy="50903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Aansluiting</a:t>
            </a:r>
            <a:r>
              <a:rPr lang="en-US" sz="1600" dirty="0" smtClean="0"/>
              <a:t> OSO</a:t>
            </a:r>
            <a:endParaRPr lang="nl-NL" sz="1600" dirty="0"/>
          </a:p>
        </p:txBody>
      </p:sp>
      <p:sp>
        <p:nvSpPr>
          <p:cNvPr id="100" name="Afgeronde rechthoek 99"/>
          <p:cNvSpPr/>
          <p:nvPr/>
        </p:nvSpPr>
        <p:spPr>
          <a:xfrm>
            <a:off x="6372200" y="116632"/>
            <a:ext cx="2554233" cy="1128427"/>
          </a:xfrm>
          <a:prstGeom prst="roundRect">
            <a:avLst>
              <a:gd name="adj" fmla="val 95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1" name="PIJL-RECHTS 100"/>
          <p:cNvSpPr/>
          <p:nvPr/>
        </p:nvSpPr>
        <p:spPr>
          <a:xfrm>
            <a:off x="7696804" y="317336"/>
            <a:ext cx="1005364" cy="29620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PIJL-RECHTS 101"/>
          <p:cNvSpPr/>
          <p:nvPr/>
        </p:nvSpPr>
        <p:spPr>
          <a:xfrm>
            <a:off x="7691308" y="882298"/>
            <a:ext cx="1010860" cy="296206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3" name="Tekstvak 102"/>
          <p:cNvSpPr txBox="1"/>
          <p:nvPr/>
        </p:nvSpPr>
        <p:spPr>
          <a:xfrm>
            <a:off x="7624796" y="116632"/>
            <a:ext cx="115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 smtClean="0"/>
              <a:t>Opdracht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geven</a:t>
            </a:r>
            <a:endParaRPr lang="nl-NL" sz="1100" b="1" dirty="0"/>
          </a:p>
        </p:txBody>
      </p:sp>
      <p:sp>
        <p:nvSpPr>
          <p:cNvPr id="104" name="Tekstvak 103"/>
          <p:cNvSpPr txBox="1"/>
          <p:nvPr/>
        </p:nvSpPr>
        <p:spPr>
          <a:xfrm>
            <a:off x="7624796" y="692696"/>
            <a:ext cx="115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 smtClean="0"/>
              <a:t>Kaders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stellen</a:t>
            </a:r>
            <a:endParaRPr lang="nl-NL" sz="1100" b="1" dirty="0"/>
          </a:p>
        </p:txBody>
      </p:sp>
      <p:sp>
        <p:nvSpPr>
          <p:cNvPr id="105" name="Tekstvak 104"/>
          <p:cNvSpPr txBox="1"/>
          <p:nvPr/>
        </p:nvSpPr>
        <p:spPr>
          <a:xfrm>
            <a:off x="7899143" y="1177138"/>
            <a:ext cx="107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L</a:t>
            </a:r>
            <a:r>
              <a:rPr lang="en-US" b="1" dirty="0" err="1" smtClean="0"/>
              <a:t>egenda</a:t>
            </a:r>
            <a:endParaRPr lang="nl-NL" sz="1100" b="1" dirty="0"/>
          </a:p>
        </p:txBody>
      </p:sp>
      <p:sp>
        <p:nvSpPr>
          <p:cNvPr id="106" name="Afgeronde rechthoek 105"/>
          <p:cNvSpPr/>
          <p:nvPr/>
        </p:nvSpPr>
        <p:spPr>
          <a:xfrm>
            <a:off x="6654314" y="431426"/>
            <a:ext cx="875227" cy="255299"/>
          </a:xfrm>
          <a:prstGeom prst="roundRect">
            <a:avLst>
              <a:gd name="adj" fmla="val 6804"/>
            </a:avLst>
          </a:prstGeom>
          <a:ln>
            <a:solidFill>
              <a:schemeClr val="accent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nl-NL" dirty="0"/>
          </a:p>
        </p:txBody>
      </p:sp>
      <p:sp>
        <p:nvSpPr>
          <p:cNvPr id="107" name="Tekstvak 106"/>
          <p:cNvSpPr txBox="1"/>
          <p:nvPr/>
        </p:nvSpPr>
        <p:spPr>
          <a:xfrm>
            <a:off x="6550171" y="124806"/>
            <a:ext cx="115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 smtClean="0"/>
              <a:t>Tijdelijk</a:t>
            </a:r>
            <a:endParaRPr lang="nl-NL" sz="1100" b="1" dirty="0"/>
          </a:p>
        </p:txBody>
      </p:sp>
      <p:sp>
        <p:nvSpPr>
          <p:cNvPr id="108" name="PIJL-RECHTS 107"/>
          <p:cNvSpPr/>
          <p:nvPr/>
        </p:nvSpPr>
        <p:spPr>
          <a:xfrm>
            <a:off x="6664708" y="880932"/>
            <a:ext cx="856635" cy="296206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9" name="Tekstvak 108"/>
          <p:cNvSpPr txBox="1"/>
          <p:nvPr/>
        </p:nvSpPr>
        <p:spPr>
          <a:xfrm>
            <a:off x="6592700" y="680228"/>
            <a:ext cx="9863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 smtClean="0"/>
              <a:t>Adresseren</a:t>
            </a:r>
            <a:endParaRPr lang="nl-NL" sz="1100" b="1" dirty="0"/>
          </a:p>
        </p:txBody>
      </p:sp>
      <p:sp>
        <p:nvSpPr>
          <p:cNvPr id="3" name="6-punts ster 2"/>
          <p:cNvSpPr/>
          <p:nvPr/>
        </p:nvSpPr>
        <p:spPr>
          <a:xfrm>
            <a:off x="5258902" y="2540162"/>
            <a:ext cx="941482" cy="92231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Beheer</a:t>
            </a:r>
            <a:r>
              <a:rPr lang="en-US" sz="1200" dirty="0" smtClean="0"/>
              <a:t> ROSA</a:t>
            </a:r>
            <a:endParaRPr lang="nl-NL" sz="1200" dirty="0"/>
          </a:p>
        </p:txBody>
      </p:sp>
      <p:sp>
        <p:nvSpPr>
          <p:cNvPr id="76" name="6-punts ster 75"/>
          <p:cNvSpPr/>
          <p:nvPr/>
        </p:nvSpPr>
        <p:spPr>
          <a:xfrm>
            <a:off x="2697825" y="2573078"/>
            <a:ext cx="1048402" cy="92231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Ontwik-keling</a:t>
            </a:r>
            <a:endParaRPr lang="en-US" sz="1200" dirty="0" smtClean="0"/>
          </a:p>
          <a:p>
            <a:pPr algn="ctr"/>
            <a:r>
              <a:rPr lang="en-US" sz="1200" dirty="0" smtClean="0"/>
              <a:t>ROSA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77199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405</Words>
  <Application>Microsoft Office PowerPoint</Application>
  <PresentationFormat>Diavoorstelling (4:3)</PresentationFormat>
  <Paragraphs>151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Privacy en beveiliging</vt:lpstr>
      <vt:lpstr>PowerPoint-presentatie</vt:lpstr>
      <vt:lpstr>Inhoud katern</vt:lpstr>
      <vt:lpstr>Certificeringsschema</vt:lpstr>
      <vt:lpstr>Beheer en doorontwikkeling ROSA</vt:lpstr>
      <vt:lpstr>Uitgangspunten</vt:lpstr>
      <vt:lpstr>Inhoud</vt:lpstr>
      <vt:lpstr>Huidige structuren</vt:lpstr>
      <vt:lpstr>Huidige positionering</vt:lpstr>
      <vt:lpstr>Vragen aan de AR</vt:lpstr>
      <vt:lpstr>Conferentie Digitale informatiehuishouding in het onderwijs</vt:lpstr>
    </vt:vector>
  </TitlesOfParts>
  <Company>Stichting Kennisnet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 ROSA</dc:title>
  <dc:creator>Tonny Plas</dc:creator>
  <cp:lastModifiedBy>Tonny Plas</cp:lastModifiedBy>
  <cp:revision>21</cp:revision>
  <dcterms:created xsi:type="dcterms:W3CDTF">2015-04-08T11:16:49Z</dcterms:created>
  <dcterms:modified xsi:type="dcterms:W3CDTF">2015-04-09T14:47:20Z</dcterms:modified>
</cp:coreProperties>
</file>