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56" r:id="rId5"/>
    <p:sldId id="264" r:id="rId6"/>
    <p:sldId id="258" r:id="rId7"/>
    <p:sldId id="262" r:id="rId8"/>
    <p:sldId id="259" r:id="rId9"/>
    <p:sldId id="260" r:id="rId10"/>
    <p:sldId id="261" r:id="rId11"/>
    <p:sldId id="267" r:id="rId12"/>
    <p:sldId id="265" r:id="rId13"/>
    <p:sldId id="268" r:id="rId14"/>
    <p:sldId id="266" r:id="rId15"/>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jan Frijns" initials="MF" lastIdx="2"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5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AC3FA70-6F8A-4BA4-8296-0B5E7BD8E3D4}" type="doc">
      <dgm:prSet loTypeId="urn:microsoft.com/office/officeart/2005/8/layout/architecture+Icon" loCatId="list" qsTypeId="urn:microsoft.com/office/officeart/2005/8/quickstyle/3d6" qsCatId="3D" csTypeId="urn:microsoft.com/office/officeart/2005/8/colors/accent1_2" csCatId="accent1" phldr="1"/>
      <dgm:spPr/>
      <dgm:t>
        <a:bodyPr/>
        <a:lstStyle/>
        <a:p>
          <a:endParaRPr lang="nl-NL"/>
        </a:p>
      </dgm:t>
    </dgm:pt>
    <dgm:pt modelId="{AE79D344-3514-4598-BB18-364970107929}">
      <dgm:prSet phldrT="[Tekst]"/>
      <dgm:spPr>
        <a:xfrm>
          <a:off x="38" y="2367852"/>
          <a:ext cx="7859139" cy="2156904"/>
        </a:xfrm>
        <a:solidFill>
          <a:srgbClr val="4F81BD">
            <a:hueOff val="0"/>
            <a:satOff val="0"/>
            <a:lumOff val="0"/>
            <a:alphaOff val="0"/>
          </a:srgbClr>
        </a:solidFill>
        <a:ln>
          <a:noFill/>
        </a:ln>
        <a:effectLst>
          <a:outerShdw blurRad="40000" dist="23000" dir="5400000" rotWithShape="0">
            <a:srgbClr val="000000">
              <a:alpha val="35000"/>
            </a:srgbClr>
          </a:outerShdw>
        </a:effectLst>
        <a:sp3d prstMaterial="plastic">
          <a:bevelT w="50800" h="50800"/>
          <a:bevelB w="50800" h="50800"/>
        </a:sp3d>
      </dgm:spPr>
      <dgm:t>
        <a:bodyPr/>
        <a:lstStyle/>
        <a:p>
          <a:r>
            <a:rPr lang="nl-NL" noProof="0" dirty="0" smtClean="0">
              <a:solidFill>
                <a:sysClr val="window" lastClr="FFFFFF"/>
              </a:solidFill>
              <a:latin typeface="Calibri"/>
              <a:ea typeface="+mn-ea"/>
              <a:cs typeface="+mn-cs"/>
            </a:rPr>
            <a:t>OSO gegevensset</a:t>
          </a:r>
          <a:endParaRPr lang="nl-NL" noProof="0" dirty="0">
            <a:solidFill>
              <a:sysClr val="window" lastClr="FFFFFF"/>
            </a:solidFill>
            <a:latin typeface="Calibri"/>
            <a:ea typeface="+mn-ea"/>
            <a:cs typeface="+mn-cs"/>
          </a:endParaRPr>
        </a:p>
      </dgm:t>
    </dgm:pt>
    <dgm:pt modelId="{8D08A246-CDCF-4E8A-9609-E2FEE97DB565}" type="parTrans" cxnId="{19A89CBC-B53F-49E5-A994-EE0B5A55E860}">
      <dgm:prSet/>
      <dgm:spPr/>
      <dgm:t>
        <a:bodyPr/>
        <a:lstStyle/>
        <a:p>
          <a:endParaRPr lang="nl-NL"/>
        </a:p>
      </dgm:t>
    </dgm:pt>
    <dgm:pt modelId="{B1771396-8765-4E7A-823F-907B9250C0D5}" type="sibTrans" cxnId="{19A89CBC-B53F-49E5-A994-EE0B5A55E860}">
      <dgm:prSet/>
      <dgm:spPr/>
      <dgm:t>
        <a:bodyPr/>
        <a:lstStyle/>
        <a:p>
          <a:endParaRPr lang="nl-NL"/>
        </a:p>
      </dgm:t>
    </dgm:pt>
    <dgm:pt modelId="{EE9F5B3A-F90E-462C-BE4C-1CB5516228A1}">
      <dgm:prSet phldrT="[Tekst]">
        <dgm:style>
          <a:lnRef idx="0">
            <a:schemeClr val="accent4"/>
          </a:lnRef>
          <a:fillRef idx="3">
            <a:schemeClr val="accent4"/>
          </a:fillRef>
          <a:effectRef idx="3">
            <a:schemeClr val="accent4"/>
          </a:effectRef>
          <a:fontRef idx="minor">
            <a:schemeClr val="lt1"/>
          </a:fontRef>
        </dgm:style>
      </dgm:prSet>
      <dgm:spPr>
        <a:xfrm>
          <a:off x="38" y="1205"/>
          <a:ext cx="1224164" cy="2156904"/>
        </a:xfrm>
        <a:gradFill rotWithShape="1">
          <a:gsLst>
            <a:gs pos="0">
              <a:srgbClr val="8064A2">
                <a:shade val="51000"/>
                <a:satMod val="130000"/>
              </a:srgbClr>
            </a:gs>
            <a:gs pos="80000">
              <a:srgbClr val="8064A2">
                <a:shade val="93000"/>
                <a:satMod val="130000"/>
              </a:srgbClr>
            </a:gs>
            <a:gs pos="100000">
              <a:srgbClr val="8064A2">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vert="vert270"/>
        <a:lstStyle/>
        <a:p>
          <a:r>
            <a:rPr lang="nl-NL" noProof="0" dirty="0" smtClean="0">
              <a:solidFill>
                <a:sysClr val="window" lastClr="FFFFFF"/>
              </a:solidFill>
              <a:latin typeface="Calibri"/>
              <a:ea typeface="+mn-ea"/>
              <a:cs typeface="+mn-cs"/>
            </a:rPr>
            <a:t>POPO overstap profiel</a:t>
          </a:r>
          <a:endParaRPr lang="nl-NL" noProof="0" dirty="0">
            <a:solidFill>
              <a:sysClr val="window" lastClr="FFFFFF"/>
            </a:solidFill>
            <a:latin typeface="Calibri"/>
            <a:ea typeface="+mn-ea"/>
            <a:cs typeface="+mn-cs"/>
          </a:endParaRPr>
        </a:p>
      </dgm:t>
    </dgm:pt>
    <dgm:pt modelId="{1799CCEC-8CF6-4E11-A94A-50DDF079AE7D}" type="parTrans" cxnId="{7A399D41-EEB1-4981-B117-EEDD915B639A}">
      <dgm:prSet/>
      <dgm:spPr/>
      <dgm:t>
        <a:bodyPr/>
        <a:lstStyle/>
        <a:p>
          <a:endParaRPr lang="nl-NL"/>
        </a:p>
      </dgm:t>
    </dgm:pt>
    <dgm:pt modelId="{D955D91C-3475-49A0-BB04-A0D4F4EFD67E}" type="sibTrans" cxnId="{7A399D41-EEB1-4981-B117-EEDD915B639A}">
      <dgm:prSet/>
      <dgm:spPr/>
      <dgm:t>
        <a:bodyPr/>
        <a:lstStyle/>
        <a:p>
          <a:endParaRPr lang="nl-NL"/>
        </a:p>
      </dgm:t>
    </dgm:pt>
    <dgm:pt modelId="{ED56DE24-AC40-4E01-A340-C71806BE1490}">
      <dgm:prSet phldrT="[Tekst]">
        <dgm:style>
          <a:lnRef idx="0">
            <a:schemeClr val="accent4"/>
          </a:lnRef>
          <a:fillRef idx="3">
            <a:schemeClr val="accent4"/>
          </a:fillRef>
          <a:effectRef idx="3">
            <a:schemeClr val="accent4"/>
          </a:effectRef>
          <a:fontRef idx="minor">
            <a:schemeClr val="lt1"/>
          </a:fontRef>
        </dgm:style>
      </dgm:prSet>
      <dgm:spPr>
        <a:xfrm>
          <a:off x="1327033" y="1205"/>
          <a:ext cx="1224164" cy="2156904"/>
        </a:xfrm>
        <a:gradFill rotWithShape="1">
          <a:gsLst>
            <a:gs pos="0">
              <a:srgbClr val="8064A2">
                <a:shade val="51000"/>
                <a:satMod val="130000"/>
              </a:srgbClr>
            </a:gs>
            <a:gs pos="80000">
              <a:srgbClr val="8064A2">
                <a:shade val="93000"/>
                <a:satMod val="130000"/>
              </a:srgbClr>
            </a:gs>
            <a:gs pos="100000">
              <a:srgbClr val="8064A2">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vert="vert270"/>
        <a:lstStyle/>
        <a:p>
          <a:r>
            <a:rPr lang="nl-NL" noProof="0" dirty="0" smtClean="0">
              <a:solidFill>
                <a:sysClr val="window" lastClr="FFFFFF"/>
              </a:solidFill>
              <a:latin typeface="Calibri"/>
              <a:ea typeface="+mn-ea"/>
              <a:cs typeface="+mn-cs"/>
            </a:rPr>
            <a:t>POVO overstap profiel</a:t>
          </a:r>
          <a:endParaRPr lang="nl-NL" noProof="0" dirty="0">
            <a:solidFill>
              <a:sysClr val="window" lastClr="FFFFFF"/>
            </a:solidFill>
            <a:latin typeface="Calibri"/>
            <a:ea typeface="+mn-ea"/>
            <a:cs typeface="+mn-cs"/>
          </a:endParaRPr>
        </a:p>
      </dgm:t>
    </dgm:pt>
    <dgm:pt modelId="{51EE0738-9479-4B65-90A4-7ED095535CA3}" type="parTrans" cxnId="{624BCB7D-FD0B-425D-9EC6-29E4AF68212C}">
      <dgm:prSet/>
      <dgm:spPr/>
      <dgm:t>
        <a:bodyPr/>
        <a:lstStyle/>
        <a:p>
          <a:endParaRPr lang="nl-NL"/>
        </a:p>
      </dgm:t>
    </dgm:pt>
    <dgm:pt modelId="{447DB8D7-F094-4D2B-AAC1-003DF37BDCEF}" type="sibTrans" cxnId="{624BCB7D-FD0B-425D-9EC6-29E4AF68212C}">
      <dgm:prSet/>
      <dgm:spPr/>
      <dgm:t>
        <a:bodyPr/>
        <a:lstStyle/>
        <a:p>
          <a:endParaRPr lang="nl-NL"/>
        </a:p>
      </dgm:t>
    </dgm:pt>
    <dgm:pt modelId="{9DB62BDA-A099-4ACB-A84D-03A75DC2728C}">
      <dgm:prSet phldrT="[Tekst]">
        <dgm:style>
          <a:lnRef idx="0">
            <a:schemeClr val="accent4"/>
          </a:lnRef>
          <a:fillRef idx="3">
            <a:schemeClr val="accent4"/>
          </a:fillRef>
          <a:effectRef idx="3">
            <a:schemeClr val="accent4"/>
          </a:effectRef>
          <a:fontRef idx="minor">
            <a:schemeClr val="lt1"/>
          </a:fontRef>
        </dgm:style>
      </dgm:prSet>
      <dgm:spPr>
        <a:xfrm>
          <a:off x="2654028" y="1205"/>
          <a:ext cx="1224164" cy="2156904"/>
        </a:xfrm>
        <a:gradFill rotWithShape="1">
          <a:gsLst>
            <a:gs pos="0">
              <a:srgbClr val="8064A2">
                <a:shade val="51000"/>
                <a:satMod val="130000"/>
              </a:srgbClr>
            </a:gs>
            <a:gs pos="80000">
              <a:srgbClr val="8064A2">
                <a:shade val="93000"/>
                <a:satMod val="130000"/>
              </a:srgbClr>
            </a:gs>
            <a:gs pos="100000">
              <a:srgbClr val="8064A2">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vert="vert270"/>
        <a:lstStyle/>
        <a:p>
          <a:r>
            <a:rPr lang="nl-NL" noProof="0" dirty="0" smtClean="0">
              <a:solidFill>
                <a:sysClr val="window" lastClr="FFFFFF"/>
              </a:solidFill>
              <a:latin typeface="Calibri"/>
              <a:ea typeface="+mn-ea"/>
              <a:cs typeface="+mn-cs"/>
            </a:rPr>
            <a:t>VOVO overstap profiel</a:t>
          </a:r>
          <a:endParaRPr lang="nl-NL" noProof="0" dirty="0">
            <a:solidFill>
              <a:sysClr val="window" lastClr="FFFFFF"/>
            </a:solidFill>
            <a:latin typeface="Calibri"/>
            <a:ea typeface="+mn-ea"/>
            <a:cs typeface="+mn-cs"/>
          </a:endParaRPr>
        </a:p>
      </dgm:t>
    </dgm:pt>
    <dgm:pt modelId="{0523A5C9-DD21-4DCB-9190-BAD66F1150B6}" type="parTrans" cxnId="{0FA08444-2E69-41D9-B973-7337F484D276}">
      <dgm:prSet/>
      <dgm:spPr/>
      <dgm:t>
        <a:bodyPr/>
        <a:lstStyle/>
        <a:p>
          <a:endParaRPr lang="nl-NL"/>
        </a:p>
      </dgm:t>
    </dgm:pt>
    <dgm:pt modelId="{8DD147D5-9F5D-4048-89F1-C346E4DA36B1}" type="sibTrans" cxnId="{0FA08444-2E69-41D9-B973-7337F484D276}">
      <dgm:prSet/>
      <dgm:spPr/>
      <dgm:t>
        <a:bodyPr/>
        <a:lstStyle/>
        <a:p>
          <a:endParaRPr lang="nl-NL"/>
        </a:p>
      </dgm:t>
    </dgm:pt>
    <dgm:pt modelId="{6575FD43-D33C-4655-8C17-0A52D582A9C0}">
      <dgm:prSet phldrT="[Tekst]">
        <dgm:style>
          <a:lnRef idx="2">
            <a:schemeClr val="dk1"/>
          </a:lnRef>
          <a:fillRef idx="1">
            <a:schemeClr val="lt1"/>
          </a:fillRef>
          <a:effectRef idx="0">
            <a:schemeClr val="dk1"/>
          </a:effectRef>
          <a:fontRef idx="minor">
            <a:schemeClr val="dk1"/>
          </a:fontRef>
        </dgm:style>
      </dgm:prSet>
      <dgm:spPr>
        <a:xfrm>
          <a:off x="3981022" y="1205"/>
          <a:ext cx="1224164" cy="2156904"/>
        </a:xfrm>
        <a:solidFill>
          <a:sysClr val="window" lastClr="FFFFFF"/>
        </a:solidFill>
        <a:ln w="25400" cap="flat" cmpd="sng" algn="ctr">
          <a:noFill/>
          <a:prstDash val="solid"/>
        </a:ln>
        <a:effectLst/>
        <a:sp3d/>
      </dgm:spPr>
      <dgm:t>
        <a:bodyPr vert="vert270"/>
        <a:lstStyle/>
        <a:p>
          <a:r>
            <a:rPr lang="en-US" dirty="0" smtClean="0">
              <a:solidFill>
                <a:sysClr val="windowText" lastClr="000000"/>
              </a:solidFill>
              <a:latin typeface="Calibri"/>
              <a:ea typeface="+mn-ea"/>
              <a:cs typeface="+mn-cs"/>
            </a:rPr>
            <a:t>…</a:t>
          </a:r>
          <a:endParaRPr lang="nl-NL" dirty="0">
            <a:solidFill>
              <a:sysClr val="windowText" lastClr="000000"/>
            </a:solidFill>
            <a:latin typeface="Calibri"/>
            <a:ea typeface="+mn-ea"/>
            <a:cs typeface="+mn-cs"/>
          </a:endParaRPr>
        </a:p>
      </dgm:t>
    </dgm:pt>
    <dgm:pt modelId="{685EE571-70D9-4BA0-AF34-65F50FFF6863}" type="parTrans" cxnId="{E71BCCDD-D31B-426F-AA76-B7C4BB15E913}">
      <dgm:prSet/>
      <dgm:spPr/>
      <dgm:t>
        <a:bodyPr/>
        <a:lstStyle/>
        <a:p>
          <a:endParaRPr lang="nl-NL"/>
        </a:p>
      </dgm:t>
    </dgm:pt>
    <dgm:pt modelId="{220A0DD5-F996-4EEB-B01B-8C47135B7702}" type="sibTrans" cxnId="{E71BCCDD-D31B-426F-AA76-B7C4BB15E913}">
      <dgm:prSet/>
      <dgm:spPr/>
      <dgm:t>
        <a:bodyPr/>
        <a:lstStyle/>
        <a:p>
          <a:endParaRPr lang="nl-NL"/>
        </a:p>
      </dgm:t>
    </dgm:pt>
    <dgm:pt modelId="{1EC3C0FD-14CB-42FE-AB2A-99D6E0B36793}">
      <dgm:prSet phldrT="[Tekst]">
        <dgm:style>
          <a:lnRef idx="2">
            <a:schemeClr val="dk1"/>
          </a:lnRef>
          <a:fillRef idx="1">
            <a:schemeClr val="lt1"/>
          </a:fillRef>
          <a:effectRef idx="0">
            <a:schemeClr val="dk1"/>
          </a:effectRef>
          <a:fontRef idx="minor">
            <a:schemeClr val="dk1"/>
          </a:fontRef>
        </dgm:style>
      </dgm:prSet>
      <dgm:spPr>
        <a:xfrm>
          <a:off x="5308017" y="1205"/>
          <a:ext cx="1224164" cy="2156904"/>
        </a:xfrm>
        <a:solidFill>
          <a:sysClr val="window" lastClr="FFFFFF"/>
        </a:solidFill>
        <a:ln w="25400" cap="flat" cmpd="sng" algn="ctr">
          <a:noFill/>
          <a:prstDash val="solid"/>
        </a:ln>
        <a:effectLst/>
        <a:sp3d/>
      </dgm:spPr>
      <dgm:t>
        <a:bodyPr vert="vert270"/>
        <a:lstStyle/>
        <a:p>
          <a:endParaRPr lang="nl-NL" dirty="0">
            <a:solidFill>
              <a:sysClr val="windowText" lastClr="000000"/>
            </a:solidFill>
            <a:latin typeface="Calibri"/>
            <a:ea typeface="+mn-ea"/>
            <a:cs typeface="+mn-cs"/>
          </a:endParaRPr>
        </a:p>
      </dgm:t>
    </dgm:pt>
    <dgm:pt modelId="{74774E8B-A082-48F4-8EA0-67E4EFB39A8B}" type="parTrans" cxnId="{3D513950-726A-4E5B-9E47-D31CF5D1480D}">
      <dgm:prSet/>
      <dgm:spPr/>
      <dgm:t>
        <a:bodyPr/>
        <a:lstStyle/>
        <a:p>
          <a:endParaRPr lang="nl-NL"/>
        </a:p>
      </dgm:t>
    </dgm:pt>
    <dgm:pt modelId="{97088F8B-12EE-4BCA-9D4F-5A45ADC62149}" type="sibTrans" cxnId="{3D513950-726A-4E5B-9E47-D31CF5D1480D}">
      <dgm:prSet/>
      <dgm:spPr/>
      <dgm:t>
        <a:bodyPr/>
        <a:lstStyle/>
        <a:p>
          <a:endParaRPr lang="nl-NL"/>
        </a:p>
      </dgm:t>
    </dgm:pt>
    <dgm:pt modelId="{1A9664A9-1F3E-422A-BBBD-06BFDA4EF12A}">
      <dgm:prSet phldrT="[Tekst]">
        <dgm:style>
          <a:lnRef idx="0">
            <a:schemeClr val="accent4"/>
          </a:lnRef>
          <a:fillRef idx="3">
            <a:schemeClr val="accent4"/>
          </a:fillRef>
          <a:effectRef idx="3">
            <a:schemeClr val="accent4"/>
          </a:effectRef>
          <a:fontRef idx="minor">
            <a:schemeClr val="lt1"/>
          </a:fontRef>
        </dgm:style>
      </dgm:prSet>
      <dgm:spPr>
        <a:xfrm>
          <a:off x="2654028" y="1205"/>
          <a:ext cx="1224164" cy="2156904"/>
        </a:xfrm>
        <a:solidFill>
          <a:schemeClr val="accent5">
            <a:lumMod val="75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vert="vert270"/>
        <a:lstStyle/>
        <a:p>
          <a:r>
            <a:rPr lang="nl-NL" noProof="0" dirty="0" smtClean="0">
              <a:solidFill>
                <a:sysClr val="window" lastClr="FFFFFF"/>
              </a:solidFill>
              <a:latin typeface="Calibri"/>
              <a:ea typeface="+mn-ea"/>
              <a:cs typeface="+mn-cs"/>
            </a:rPr>
            <a:t>Overdracht binnen </a:t>
          </a:r>
          <a:r>
            <a:rPr lang="nl-NL" noProof="0" dirty="0" err="1" smtClean="0">
              <a:solidFill>
                <a:sysClr val="window" lastClr="FFFFFF"/>
              </a:solidFill>
              <a:latin typeface="Calibri"/>
              <a:ea typeface="+mn-ea"/>
              <a:cs typeface="+mn-cs"/>
            </a:rPr>
            <a:t>brin</a:t>
          </a:r>
          <a:r>
            <a:rPr lang="nl-NL" noProof="0" dirty="0" smtClean="0">
              <a:solidFill>
                <a:sysClr val="window" lastClr="FFFFFF"/>
              </a:solidFill>
              <a:latin typeface="Calibri"/>
              <a:ea typeface="+mn-ea"/>
              <a:cs typeface="+mn-cs"/>
            </a:rPr>
            <a:t> profiel</a:t>
          </a:r>
          <a:endParaRPr lang="nl-NL" noProof="0" dirty="0">
            <a:solidFill>
              <a:sysClr val="window" lastClr="FFFFFF"/>
            </a:solidFill>
            <a:latin typeface="Calibri"/>
            <a:ea typeface="+mn-ea"/>
            <a:cs typeface="+mn-cs"/>
          </a:endParaRPr>
        </a:p>
      </dgm:t>
    </dgm:pt>
    <dgm:pt modelId="{924E4F35-201D-4906-BA51-FDC93C9464DC}" type="parTrans" cxnId="{24E4EB5D-2C36-4575-A7D9-3C1FB68C84F7}">
      <dgm:prSet/>
      <dgm:spPr/>
      <dgm:t>
        <a:bodyPr/>
        <a:lstStyle/>
        <a:p>
          <a:endParaRPr lang="nl-NL"/>
        </a:p>
      </dgm:t>
    </dgm:pt>
    <dgm:pt modelId="{2E322685-3180-453F-9106-48CA08625C46}" type="sibTrans" cxnId="{24E4EB5D-2C36-4575-A7D9-3C1FB68C84F7}">
      <dgm:prSet/>
      <dgm:spPr/>
      <dgm:t>
        <a:bodyPr/>
        <a:lstStyle/>
        <a:p>
          <a:endParaRPr lang="nl-NL"/>
        </a:p>
      </dgm:t>
    </dgm:pt>
    <dgm:pt modelId="{F85F8572-9FA4-4591-ADDA-E53916121F11}" type="pres">
      <dgm:prSet presAssocID="{2AC3FA70-6F8A-4BA4-8296-0B5E7BD8E3D4}" presName="Name0" presStyleCnt="0">
        <dgm:presLayoutVars>
          <dgm:chPref val="1"/>
          <dgm:dir/>
          <dgm:animOne val="branch"/>
          <dgm:animLvl val="lvl"/>
          <dgm:resizeHandles/>
        </dgm:presLayoutVars>
      </dgm:prSet>
      <dgm:spPr/>
      <dgm:t>
        <a:bodyPr/>
        <a:lstStyle/>
        <a:p>
          <a:endParaRPr lang="nl-NL"/>
        </a:p>
      </dgm:t>
    </dgm:pt>
    <dgm:pt modelId="{41AB663C-29B0-4033-8995-8475E53941D0}" type="pres">
      <dgm:prSet presAssocID="{AE79D344-3514-4598-BB18-364970107929}" presName="vertOne" presStyleCnt="0"/>
      <dgm:spPr/>
    </dgm:pt>
    <dgm:pt modelId="{463F72B4-35A0-4A0C-ACF5-9883D2F7C485}" type="pres">
      <dgm:prSet presAssocID="{AE79D344-3514-4598-BB18-364970107929}" presName="txOne" presStyleLbl="node0" presStyleIdx="0" presStyleCnt="1">
        <dgm:presLayoutVars>
          <dgm:chPref val="3"/>
        </dgm:presLayoutVars>
      </dgm:prSet>
      <dgm:spPr>
        <a:prstGeom prst="roundRect">
          <a:avLst>
            <a:gd name="adj" fmla="val 10000"/>
          </a:avLst>
        </a:prstGeom>
      </dgm:spPr>
      <dgm:t>
        <a:bodyPr/>
        <a:lstStyle/>
        <a:p>
          <a:endParaRPr lang="nl-NL"/>
        </a:p>
      </dgm:t>
    </dgm:pt>
    <dgm:pt modelId="{0FAC89E0-BDC3-46E1-91D9-E6A1B7FB1D42}" type="pres">
      <dgm:prSet presAssocID="{AE79D344-3514-4598-BB18-364970107929}" presName="parTransOne" presStyleCnt="0"/>
      <dgm:spPr/>
    </dgm:pt>
    <dgm:pt modelId="{965B33F6-0694-4BAB-BF84-2F3A2C9138B2}" type="pres">
      <dgm:prSet presAssocID="{AE79D344-3514-4598-BB18-364970107929}" presName="horzOne" presStyleCnt="0"/>
      <dgm:spPr/>
    </dgm:pt>
    <dgm:pt modelId="{AE72956B-4D40-4203-AEF0-A323C58076EC}" type="pres">
      <dgm:prSet presAssocID="{EE9F5B3A-F90E-462C-BE4C-1CB5516228A1}" presName="vertTwo" presStyleCnt="0"/>
      <dgm:spPr/>
    </dgm:pt>
    <dgm:pt modelId="{D49D34F1-8F7D-4C27-AF28-D5DF38FF0356}" type="pres">
      <dgm:prSet presAssocID="{EE9F5B3A-F90E-462C-BE4C-1CB5516228A1}" presName="txTwo" presStyleLbl="node2" presStyleIdx="0" presStyleCnt="6">
        <dgm:presLayoutVars>
          <dgm:chPref val="3"/>
        </dgm:presLayoutVars>
      </dgm:prSet>
      <dgm:spPr>
        <a:prstGeom prst="roundRect">
          <a:avLst>
            <a:gd name="adj" fmla="val 10000"/>
          </a:avLst>
        </a:prstGeom>
      </dgm:spPr>
      <dgm:t>
        <a:bodyPr/>
        <a:lstStyle/>
        <a:p>
          <a:endParaRPr lang="nl-NL"/>
        </a:p>
      </dgm:t>
    </dgm:pt>
    <dgm:pt modelId="{FF9ADFC0-8BF5-461E-B08A-2EB2A7F9AD14}" type="pres">
      <dgm:prSet presAssocID="{EE9F5B3A-F90E-462C-BE4C-1CB5516228A1}" presName="horzTwo" presStyleCnt="0"/>
      <dgm:spPr/>
    </dgm:pt>
    <dgm:pt modelId="{DDBED454-24C7-4709-A0EF-B94BDA72E5EE}" type="pres">
      <dgm:prSet presAssocID="{D955D91C-3475-49A0-BB04-A0D4F4EFD67E}" presName="sibSpaceTwo" presStyleCnt="0"/>
      <dgm:spPr/>
    </dgm:pt>
    <dgm:pt modelId="{92E5CBA3-DA9A-4E0C-978B-132727C1C032}" type="pres">
      <dgm:prSet presAssocID="{ED56DE24-AC40-4E01-A340-C71806BE1490}" presName="vertTwo" presStyleCnt="0"/>
      <dgm:spPr/>
    </dgm:pt>
    <dgm:pt modelId="{E3FB9F70-91B4-48CE-928C-7D9079345D7B}" type="pres">
      <dgm:prSet presAssocID="{ED56DE24-AC40-4E01-A340-C71806BE1490}" presName="txTwo" presStyleLbl="node2" presStyleIdx="1" presStyleCnt="6">
        <dgm:presLayoutVars>
          <dgm:chPref val="3"/>
        </dgm:presLayoutVars>
      </dgm:prSet>
      <dgm:spPr>
        <a:prstGeom prst="roundRect">
          <a:avLst>
            <a:gd name="adj" fmla="val 10000"/>
          </a:avLst>
        </a:prstGeom>
      </dgm:spPr>
      <dgm:t>
        <a:bodyPr/>
        <a:lstStyle/>
        <a:p>
          <a:endParaRPr lang="nl-NL"/>
        </a:p>
      </dgm:t>
    </dgm:pt>
    <dgm:pt modelId="{F79ED52B-BA7B-4C1B-9056-ADF92654CDB0}" type="pres">
      <dgm:prSet presAssocID="{ED56DE24-AC40-4E01-A340-C71806BE1490}" presName="horzTwo" presStyleCnt="0"/>
      <dgm:spPr/>
    </dgm:pt>
    <dgm:pt modelId="{18005634-A6DE-481B-8007-5B47ED141B64}" type="pres">
      <dgm:prSet presAssocID="{447DB8D7-F094-4D2B-AAC1-003DF37BDCEF}" presName="sibSpaceTwo" presStyleCnt="0"/>
      <dgm:spPr/>
    </dgm:pt>
    <dgm:pt modelId="{C027B8EB-B052-4FA2-BE67-D1C3E8155513}" type="pres">
      <dgm:prSet presAssocID="{9DB62BDA-A099-4ACB-A84D-03A75DC2728C}" presName="vertTwo" presStyleCnt="0"/>
      <dgm:spPr/>
    </dgm:pt>
    <dgm:pt modelId="{3155856B-D6B2-4327-A2F2-54C30CA14C29}" type="pres">
      <dgm:prSet presAssocID="{9DB62BDA-A099-4ACB-A84D-03A75DC2728C}" presName="txTwo" presStyleLbl="node2" presStyleIdx="2" presStyleCnt="6">
        <dgm:presLayoutVars>
          <dgm:chPref val="3"/>
        </dgm:presLayoutVars>
      </dgm:prSet>
      <dgm:spPr>
        <a:prstGeom prst="roundRect">
          <a:avLst>
            <a:gd name="adj" fmla="val 10000"/>
          </a:avLst>
        </a:prstGeom>
      </dgm:spPr>
      <dgm:t>
        <a:bodyPr/>
        <a:lstStyle/>
        <a:p>
          <a:endParaRPr lang="nl-NL"/>
        </a:p>
      </dgm:t>
    </dgm:pt>
    <dgm:pt modelId="{54EBA1AA-851A-4A0F-B040-76EC4CB915D4}" type="pres">
      <dgm:prSet presAssocID="{9DB62BDA-A099-4ACB-A84D-03A75DC2728C}" presName="horzTwo" presStyleCnt="0"/>
      <dgm:spPr/>
    </dgm:pt>
    <dgm:pt modelId="{493D9ACF-E829-4691-92C0-686604832BA3}" type="pres">
      <dgm:prSet presAssocID="{8DD147D5-9F5D-4048-89F1-C346E4DA36B1}" presName="sibSpaceTwo" presStyleCnt="0"/>
      <dgm:spPr/>
    </dgm:pt>
    <dgm:pt modelId="{749AE923-D057-4453-BF7A-587D969D43BE}" type="pres">
      <dgm:prSet presAssocID="{1A9664A9-1F3E-422A-BBBD-06BFDA4EF12A}" presName="vertTwo" presStyleCnt="0"/>
      <dgm:spPr/>
    </dgm:pt>
    <dgm:pt modelId="{B4455ABE-6B81-423A-BFB9-C32DA064E66D}" type="pres">
      <dgm:prSet presAssocID="{1A9664A9-1F3E-422A-BBBD-06BFDA4EF12A}" presName="txTwo" presStyleLbl="node2" presStyleIdx="3" presStyleCnt="6">
        <dgm:presLayoutVars>
          <dgm:chPref val="3"/>
        </dgm:presLayoutVars>
      </dgm:prSet>
      <dgm:spPr>
        <a:prstGeom prst="roundRect">
          <a:avLst>
            <a:gd name="adj" fmla="val 10000"/>
          </a:avLst>
        </a:prstGeom>
      </dgm:spPr>
      <dgm:t>
        <a:bodyPr/>
        <a:lstStyle/>
        <a:p>
          <a:endParaRPr lang="nl-NL"/>
        </a:p>
      </dgm:t>
    </dgm:pt>
    <dgm:pt modelId="{0EB2A86D-CF22-4DED-8218-098C8414D2FD}" type="pres">
      <dgm:prSet presAssocID="{1A9664A9-1F3E-422A-BBBD-06BFDA4EF12A}" presName="horzTwo" presStyleCnt="0"/>
      <dgm:spPr/>
    </dgm:pt>
    <dgm:pt modelId="{2825C4A6-4557-409F-BB4B-6482DFB127D3}" type="pres">
      <dgm:prSet presAssocID="{2E322685-3180-453F-9106-48CA08625C46}" presName="sibSpaceTwo" presStyleCnt="0"/>
      <dgm:spPr/>
    </dgm:pt>
    <dgm:pt modelId="{7564A199-359B-466E-AB03-A8F41EBB1CBD}" type="pres">
      <dgm:prSet presAssocID="{6575FD43-D33C-4655-8C17-0A52D582A9C0}" presName="vertTwo" presStyleCnt="0"/>
      <dgm:spPr/>
    </dgm:pt>
    <dgm:pt modelId="{08853EB1-12A7-42E5-96A4-04609EE89D94}" type="pres">
      <dgm:prSet presAssocID="{6575FD43-D33C-4655-8C17-0A52D582A9C0}" presName="txTwo" presStyleLbl="node2" presStyleIdx="4" presStyleCnt="6">
        <dgm:presLayoutVars>
          <dgm:chPref val="3"/>
        </dgm:presLayoutVars>
      </dgm:prSet>
      <dgm:spPr>
        <a:prstGeom prst="roundRect">
          <a:avLst>
            <a:gd name="adj" fmla="val 10000"/>
          </a:avLst>
        </a:prstGeom>
      </dgm:spPr>
      <dgm:t>
        <a:bodyPr/>
        <a:lstStyle/>
        <a:p>
          <a:endParaRPr lang="nl-NL"/>
        </a:p>
      </dgm:t>
    </dgm:pt>
    <dgm:pt modelId="{083EB140-3660-4283-A211-4ECE611D81E8}" type="pres">
      <dgm:prSet presAssocID="{6575FD43-D33C-4655-8C17-0A52D582A9C0}" presName="horzTwo" presStyleCnt="0"/>
      <dgm:spPr/>
    </dgm:pt>
    <dgm:pt modelId="{E26C3AE0-3D5A-4AB1-937F-EB8D3B04B41B}" type="pres">
      <dgm:prSet presAssocID="{220A0DD5-F996-4EEB-B01B-8C47135B7702}" presName="sibSpaceTwo" presStyleCnt="0"/>
      <dgm:spPr/>
    </dgm:pt>
    <dgm:pt modelId="{11A2747A-DF9A-451A-BFAA-E224486F067D}" type="pres">
      <dgm:prSet presAssocID="{1EC3C0FD-14CB-42FE-AB2A-99D6E0B36793}" presName="vertTwo" presStyleCnt="0"/>
      <dgm:spPr/>
    </dgm:pt>
    <dgm:pt modelId="{27C077AD-AFC5-45E9-BDEE-FC249621553D}" type="pres">
      <dgm:prSet presAssocID="{1EC3C0FD-14CB-42FE-AB2A-99D6E0B36793}" presName="txTwo" presStyleLbl="node2" presStyleIdx="5" presStyleCnt="6">
        <dgm:presLayoutVars>
          <dgm:chPref val="3"/>
        </dgm:presLayoutVars>
      </dgm:prSet>
      <dgm:spPr>
        <a:prstGeom prst="roundRect">
          <a:avLst>
            <a:gd name="adj" fmla="val 10000"/>
          </a:avLst>
        </a:prstGeom>
      </dgm:spPr>
      <dgm:t>
        <a:bodyPr/>
        <a:lstStyle/>
        <a:p>
          <a:endParaRPr lang="nl-NL"/>
        </a:p>
      </dgm:t>
    </dgm:pt>
    <dgm:pt modelId="{58907B1B-9E65-419E-AF9E-DD154A410F32}" type="pres">
      <dgm:prSet presAssocID="{1EC3C0FD-14CB-42FE-AB2A-99D6E0B36793}" presName="horzTwo" presStyleCnt="0"/>
      <dgm:spPr/>
    </dgm:pt>
  </dgm:ptLst>
  <dgm:cxnLst>
    <dgm:cxn modelId="{7F52DDBA-6E5D-45BC-BFB0-296D4A4BF40A}" type="presOf" srcId="{EE9F5B3A-F90E-462C-BE4C-1CB5516228A1}" destId="{D49D34F1-8F7D-4C27-AF28-D5DF38FF0356}" srcOrd="0" destOrd="0" presId="urn:microsoft.com/office/officeart/2005/8/layout/architecture+Icon"/>
    <dgm:cxn modelId="{19A89CBC-B53F-49E5-A994-EE0B5A55E860}" srcId="{2AC3FA70-6F8A-4BA4-8296-0B5E7BD8E3D4}" destId="{AE79D344-3514-4598-BB18-364970107929}" srcOrd="0" destOrd="0" parTransId="{8D08A246-CDCF-4E8A-9609-E2FEE97DB565}" sibTransId="{B1771396-8765-4E7A-823F-907B9250C0D5}"/>
    <dgm:cxn modelId="{E71BCCDD-D31B-426F-AA76-B7C4BB15E913}" srcId="{AE79D344-3514-4598-BB18-364970107929}" destId="{6575FD43-D33C-4655-8C17-0A52D582A9C0}" srcOrd="4" destOrd="0" parTransId="{685EE571-70D9-4BA0-AF34-65F50FFF6863}" sibTransId="{220A0DD5-F996-4EEB-B01B-8C47135B7702}"/>
    <dgm:cxn modelId="{624BCB7D-FD0B-425D-9EC6-29E4AF68212C}" srcId="{AE79D344-3514-4598-BB18-364970107929}" destId="{ED56DE24-AC40-4E01-A340-C71806BE1490}" srcOrd="1" destOrd="0" parTransId="{51EE0738-9479-4B65-90A4-7ED095535CA3}" sibTransId="{447DB8D7-F094-4D2B-AAC1-003DF37BDCEF}"/>
    <dgm:cxn modelId="{B36F52B2-8204-41CE-8029-D6EE50342C19}" type="presOf" srcId="{2AC3FA70-6F8A-4BA4-8296-0B5E7BD8E3D4}" destId="{F85F8572-9FA4-4591-ADDA-E53916121F11}" srcOrd="0" destOrd="0" presId="urn:microsoft.com/office/officeart/2005/8/layout/architecture+Icon"/>
    <dgm:cxn modelId="{26D5B90A-BACA-43F4-A6EE-D9F21482D7B1}" type="presOf" srcId="{9DB62BDA-A099-4ACB-A84D-03A75DC2728C}" destId="{3155856B-D6B2-4327-A2F2-54C30CA14C29}" srcOrd="0" destOrd="0" presId="urn:microsoft.com/office/officeart/2005/8/layout/architecture+Icon"/>
    <dgm:cxn modelId="{3D513950-726A-4E5B-9E47-D31CF5D1480D}" srcId="{AE79D344-3514-4598-BB18-364970107929}" destId="{1EC3C0FD-14CB-42FE-AB2A-99D6E0B36793}" srcOrd="5" destOrd="0" parTransId="{74774E8B-A082-48F4-8EA0-67E4EFB39A8B}" sibTransId="{97088F8B-12EE-4BCA-9D4F-5A45ADC62149}"/>
    <dgm:cxn modelId="{DBE67CF0-1F23-4EB2-97D4-85DCF4B9A98F}" type="presOf" srcId="{1A9664A9-1F3E-422A-BBBD-06BFDA4EF12A}" destId="{B4455ABE-6B81-423A-BFB9-C32DA064E66D}" srcOrd="0" destOrd="0" presId="urn:microsoft.com/office/officeart/2005/8/layout/architecture+Icon"/>
    <dgm:cxn modelId="{405FFE91-671A-42C6-B062-F9CB406663C6}" type="presOf" srcId="{AE79D344-3514-4598-BB18-364970107929}" destId="{463F72B4-35A0-4A0C-ACF5-9883D2F7C485}" srcOrd="0" destOrd="0" presId="urn:microsoft.com/office/officeart/2005/8/layout/architecture+Icon"/>
    <dgm:cxn modelId="{0FA08444-2E69-41D9-B973-7337F484D276}" srcId="{AE79D344-3514-4598-BB18-364970107929}" destId="{9DB62BDA-A099-4ACB-A84D-03A75DC2728C}" srcOrd="2" destOrd="0" parTransId="{0523A5C9-DD21-4DCB-9190-BAD66F1150B6}" sibTransId="{8DD147D5-9F5D-4048-89F1-C346E4DA36B1}"/>
    <dgm:cxn modelId="{14D5D108-C824-4440-9646-0239B27E5973}" type="presOf" srcId="{6575FD43-D33C-4655-8C17-0A52D582A9C0}" destId="{08853EB1-12A7-42E5-96A4-04609EE89D94}" srcOrd="0" destOrd="0" presId="urn:microsoft.com/office/officeart/2005/8/layout/architecture+Icon"/>
    <dgm:cxn modelId="{0C95002F-D2D0-4E53-94AF-9B57F19E6485}" type="presOf" srcId="{ED56DE24-AC40-4E01-A340-C71806BE1490}" destId="{E3FB9F70-91B4-48CE-928C-7D9079345D7B}" srcOrd="0" destOrd="0" presId="urn:microsoft.com/office/officeart/2005/8/layout/architecture+Icon"/>
    <dgm:cxn modelId="{24E4EB5D-2C36-4575-A7D9-3C1FB68C84F7}" srcId="{AE79D344-3514-4598-BB18-364970107929}" destId="{1A9664A9-1F3E-422A-BBBD-06BFDA4EF12A}" srcOrd="3" destOrd="0" parTransId="{924E4F35-201D-4906-BA51-FDC93C9464DC}" sibTransId="{2E322685-3180-453F-9106-48CA08625C46}"/>
    <dgm:cxn modelId="{CDF033AB-1365-45E8-A4EB-78B8480A45C0}" type="presOf" srcId="{1EC3C0FD-14CB-42FE-AB2A-99D6E0B36793}" destId="{27C077AD-AFC5-45E9-BDEE-FC249621553D}" srcOrd="0" destOrd="0" presId="urn:microsoft.com/office/officeart/2005/8/layout/architecture+Icon"/>
    <dgm:cxn modelId="{7A399D41-EEB1-4981-B117-EEDD915B639A}" srcId="{AE79D344-3514-4598-BB18-364970107929}" destId="{EE9F5B3A-F90E-462C-BE4C-1CB5516228A1}" srcOrd="0" destOrd="0" parTransId="{1799CCEC-8CF6-4E11-A94A-50DDF079AE7D}" sibTransId="{D955D91C-3475-49A0-BB04-A0D4F4EFD67E}"/>
    <dgm:cxn modelId="{AD3BB521-1E46-424C-B26C-773B9CD71E3D}" type="presParOf" srcId="{F85F8572-9FA4-4591-ADDA-E53916121F11}" destId="{41AB663C-29B0-4033-8995-8475E53941D0}" srcOrd="0" destOrd="0" presId="urn:microsoft.com/office/officeart/2005/8/layout/architecture+Icon"/>
    <dgm:cxn modelId="{40431FF0-4A84-4400-812A-BA0E2947CAAF}" type="presParOf" srcId="{41AB663C-29B0-4033-8995-8475E53941D0}" destId="{463F72B4-35A0-4A0C-ACF5-9883D2F7C485}" srcOrd="0" destOrd="0" presId="urn:microsoft.com/office/officeart/2005/8/layout/architecture+Icon"/>
    <dgm:cxn modelId="{B385F5E6-D385-4DC9-88C5-CAE0EE8DE083}" type="presParOf" srcId="{41AB663C-29B0-4033-8995-8475E53941D0}" destId="{0FAC89E0-BDC3-46E1-91D9-E6A1B7FB1D42}" srcOrd="1" destOrd="0" presId="urn:microsoft.com/office/officeart/2005/8/layout/architecture+Icon"/>
    <dgm:cxn modelId="{C087AF6A-462E-4833-8399-406FD1498158}" type="presParOf" srcId="{41AB663C-29B0-4033-8995-8475E53941D0}" destId="{965B33F6-0694-4BAB-BF84-2F3A2C9138B2}" srcOrd="2" destOrd="0" presId="urn:microsoft.com/office/officeart/2005/8/layout/architecture+Icon"/>
    <dgm:cxn modelId="{91023F5A-2449-4390-BDFB-187A1B4EB15E}" type="presParOf" srcId="{965B33F6-0694-4BAB-BF84-2F3A2C9138B2}" destId="{AE72956B-4D40-4203-AEF0-A323C58076EC}" srcOrd="0" destOrd="0" presId="urn:microsoft.com/office/officeart/2005/8/layout/architecture+Icon"/>
    <dgm:cxn modelId="{CE00EA03-4045-4FEC-BB4B-9D92CA6213EB}" type="presParOf" srcId="{AE72956B-4D40-4203-AEF0-A323C58076EC}" destId="{D49D34F1-8F7D-4C27-AF28-D5DF38FF0356}" srcOrd="0" destOrd="0" presId="urn:microsoft.com/office/officeart/2005/8/layout/architecture+Icon"/>
    <dgm:cxn modelId="{1E68F9C0-F104-4650-BF52-B2A0008E0946}" type="presParOf" srcId="{AE72956B-4D40-4203-AEF0-A323C58076EC}" destId="{FF9ADFC0-8BF5-461E-B08A-2EB2A7F9AD14}" srcOrd="1" destOrd="0" presId="urn:microsoft.com/office/officeart/2005/8/layout/architecture+Icon"/>
    <dgm:cxn modelId="{87A63505-62F3-4E67-B5CC-C1CD1D032828}" type="presParOf" srcId="{965B33F6-0694-4BAB-BF84-2F3A2C9138B2}" destId="{DDBED454-24C7-4709-A0EF-B94BDA72E5EE}" srcOrd="1" destOrd="0" presId="urn:microsoft.com/office/officeart/2005/8/layout/architecture+Icon"/>
    <dgm:cxn modelId="{18DD8F60-D3B0-4405-BD2B-1825F9E13383}" type="presParOf" srcId="{965B33F6-0694-4BAB-BF84-2F3A2C9138B2}" destId="{92E5CBA3-DA9A-4E0C-978B-132727C1C032}" srcOrd="2" destOrd="0" presId="urn:microsoft.com/office/officeart/2005/8/layout/architecture+Icon"/>
    <dgm:cxn modelId="{C4012B09-573A-4B3A-8DB4-AC5F2F2EB9E6}" type="presParOf" srcId="{92E5CBA3-DA9A-4E0C-978B-132727C1C032}" destId="{E3FB9F70-91B4-48CE-928C-7D9079345D7B}" srcOrd="0" destOrd="0" presId="urn:microsoft.com/office/officeart/2005/8/layout/architecture+Icon"/>
    <dgm:cxn modelId="{A9F696EC-7115-47EE-A24A-6461456143A4}" type="presParOf" srcId="{92E5CBA3-DA9A-4E0C-978B-132727C1C032}" destId="{F79ED52B-BA7B-4C1B-9056-ADF92654CDB0}" srcOrd="1" destOrd="0" presId="urn:microsoft.com/office/officeart/2005/8/layout/architecture+Icon"/>
    <dgm:cxn modelId="{90B1F570-C3E9-42B7-9787-B6F361F74A0E}" type="presParOf" srcId="{965B33F6-0694-4BAB-BF84-2F3A2C9138B2}" destId="{18005634-A6DE-481B-8007-5B47ED141B64}" srcOrd="3" destOrd="0" presId="urn:microsoft.com/office/officeart/2005/8/layout/architecture+Icon"/>
    <dgm:cxn modelId="{9529EB75-97A1-440A-B569-68C1F64FFB1E}" type="presParOf" srcId="{965B33F6-0694-4BAB-BF84-2F3A2C9138B2}" destId="{C027B8EB-B052-4FA2-BE67-D1C3E8155513}" srcOrd="4" destOrd="0" presId="urn:microsoft.com/office/officeart/2005/8/layout/architecture+Icon"/>
    <dgm:cxn modelId="{8704E77D-5283-4590-B9D7-68308729FF22}" type="presParOf" srcId="{C027B8EB-B052-4FA2-BE67-D1C3E8155513}" destId="{3155856B-D6B2-4327-A2F2-54C30CA14C29}" srcOrd="0" destOrd="0" presId="urn:microsoft.com/office/officeart/2005/8/layout/architecture+Icon"/>
    <dgm:cxn modelId="{4C14141A-C31C-4631-9D74-A5C5FC56A33A}" type="presParOf" srcId="{C027B8EB-B052-4FA2-BE67-D1C3E8155513}" destId="{54EBA1AA-851A-4A0F-B040-76EC4CB915D4}" srcOrd="1" destOrd="0" presId="urn:microsoft.com/office/officeart/2005/8/layout/architecture+Icon"/>
    <dgm:cxn modelId="{8FA8C43F-3105-418C-8C49-8A818FD6D1C3}" type="presParOf" srcId="{965B33F6-0694-4BAB-BF84-2F3A2C9138B2}" destId="{493D9ACF-E829-4691-92C0-686604832BA3}" srcOrd="5" destOrd="0" presId="urn:microsoft.com/office/officeart/2005/8/layout/architecture+Icon"/>
    <dgm:cxn modelId="{E35E1919-AAD9-4289-BC57-83EB07930E44}" type="presParOf" srcId="{965B33F6-0694-4BAB-BF84-2F3A2C9138B2}" destId="{749AE923-D057-4453-BF7A-587D969D43BE}" srcOrd="6" destOrd="0" presId="urn:microsoft.com/office/officeart/2005/8/layout/architecture+Icon"/>
    <dgm:cxn modelId="{BC747E19-48ED-4F46-86C7-DD0CF89BEF10}" type="presParOf" srcId="{749AE923-D057-4453-BF7A-587D969D43BE}" destId="{B4455ABE-6B81-423A-BFB9-C32DA064E66D}" srcOrd="0" destOrd="0" presId="urn:microsoft.com/office/officeart/2005/8/layout/architecture+Icon"/>
    <dgm:cxn modelId="{DFB2D4E6-39CD-4C8F-B9EF-FBA53C777FE9}" type="presParOf" srcId="{749AE923-D057-4453-BF7A-587D969D43BE}" destId="{0EB2A86D-CF22-4DED-8218-098C8414D2FD}" srcOrd="1" destOrd="0" presId="urn:microsoft.com/office/officeart/2005/8/layout/architecture+Icon"/>
    <dgm:cxn modelId="{1D56FF7C-E679-47AF-A448-A6AB1DF3890B}" type="presParOf" srcId="{965B33F6-0694-4BAB-BF84-2F3A2C9138B2}" destId="{2825C4A6-4557-409F-BB4B-6482DFB127D3}" srcOrd="7" destOrd="0" presId="urn:microsoft.com/office/officeart/2005/8/layout/architecture+Icon"/>
    <dgm:cxn modelId="{F1A538A7-6FBE-4400-9C36-0195CDCAC769}" type="presParOf" srcId="{965B33F6-0694-4BAB-BF84-2F3A2C9138B2}" destId="{7564A199-359B-466E-AB03-A8F41EBB1CBD}" srcOrd="8" destOrd="0" presId="urn:microsoft.com/office/officeart/2005/8/layout/architecture+Icon"/>
    <dgm:cxn modelId="{3C5B396E-0810-42EF-9F85-7293508E6BFC}" type="presParOf" srcId="{7564A199-359B-466E-AB03-A8F41EBB1CBD}" destId="{08853EB1-12A7-42E5-96A4-04609EE89D94}" srcOrd="0" destOrd="0" presId="urn:microsoft.com/office/officeart/2005/8/layout/architecture+Icon"/>
    <dgm:cxn modelId="{0D5B40BA-0441-4AEA-975A-5567070D57CB}" type="presParOf" srcId="{7564A199-359B-466E-AB03-A8F41EBB1CBD}" destId="{083EB140-3660-4283-A211-4ECE611D81E8}" srcOrd="1" destOrd="0" presId="urn:microsoft.com/office/officeart/2005/8/layout/architecture+Icon"/>
    <dgm:cxn modelId="{26303EB8-320C-4EE3-8F95-E43210579420}" type="presParOf" srcId="{965B33F6-0694-4BAB-BF84-2F3A2C9138B2}" destId="{E26C3AE0-3D5A-4AB1-937F-EB8D3B04B41B}" srcOrd="9" destOrd="0" presId="urn:microsoft.com/office/officeart/2005/8/layout/architecture+Icon"/>
    <dgm:cxn modelId="{D909E15D-CD43-422B-BD1C-D194C1449595}" type="presParOf" srcId="{965B33F6-0694-4BAB-BF84-2F3A2C9138B2}" destId="{11A2747A-DF9A-451A-BFAA-E224486F067D}" srcOrd="10" destOrd="0" presId="urn:microsoft.com/office/officeart/2005/8/layout/architecture+Icon"/>
    <dgm:cxn modelId="{B548FAE1-60E8-41D0-897D-80221A461DDC}" type="presParOf" srcId="{11A2747A-DF9A-451A-BFAA-E224486F067D}" destId="{27C077AD-AFC5-45E9-BDEE-FC249621553D}" srcOrd="0" destOrd="0" presId="urn:microsoft.com/office/officeart/2005/8/layout/architecture+Icon"/>
    <dgm:cxn modelId="{81B78712-49DC-4A62-A1C3-9A5245C9B441}" type="presParOf" srcId="{11A2747A-DF9A-451A-BFAA-E224486F067D}" destId="{58907B1B-9E65-419E-AF9E-DD154A410F32}" srcOrd="1" destOrd="0" presId="urn:microsoft.com/office/officeart/2005/8/layout/architecture+Icon"/>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3F72B4-35A0-4A0C-ACF5-9883D2F7C485}">
      <dsp:nvSpPr>
        <dsp:cNvPr id="0" name=""/>
        <dsp:cNvSpPr/>
      </dsp:nvSpPr>
      <dsp:spPr>
        <a:xfrm>
          <a:off x="20" y="933290"/>
          <a:ext cx="4186767" cy="822638"/>
        </a:xfrm>
        <a:prstGeom prst="roundRect">
          <a:avLst>
            <a:gd name="adj" fmla="val 10000"/>
          </a:avLst>
        </a:prstGeom>
        <a:solidFill>
          <a:srgbClr val="4F81BD">
            <a:hueOff val="0"/>
            <a:satOff val="0"/>
            <a:lumOff val="0"/>
            <a:alphaOff val="0"/>
          </a:srgb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lang="nl-NL" sz="3500" kern="1200" noProof="0" dirty="0" smtClean="0">
              <a:solidFill>
                <a:sysClr val="window" lastClr="FFFFFF"/>
              </a:solidFill>
              <a:latin typeface="Calibri"/>
              <a:ea typeface="+mn-ea"/>
              <a:cs typeface="+mn-cs"/>
            </a:rPr>
            <a:t>OSO gegevensset</a:t>
          </a:r>
          <a:endParaRPr lang="nl-NL" sz="3500" kern="1200" noProof="0" dirty="0">
            <a:solidFill>
              <a:sysClr val="window" lastClr="FFFFFF"/>
            </a:solidFill>
            <a:latin typeface="Calibri"/>
            <a:ea typeface="+mn-ea"/>
            <a:cs typeface="+mn-cs"/>
          </a:endParaRPr>
        </a:p>
      </dsp:txBody>
      <dsp:txXfrm>
        <a:off x="24114" y="957384"/>
        <a:ext cx="4138579" cy="774450"/>
      </dsp:txXfrm>
    </dsp:sp>
    <dsp:sp modelId="{D49D34F1-8F7D-4C27-AF28-D5DF38FF0356}">
      <dsp:nvSpPr>
        <dsp:cNvPr id="0" name=""/>
        <dsp:cNvSpPr/>
      </dsp:nvSpPr>
      <dsp:spPr>
        <a:xfrm>
          <a:off x="20" y="862"/>
          <a:ext cx="652144" cy="822638"/>
        </a:xfrm>
        <a:prstGeom prst="roundRect">
          <a:avLst>
            <a:gd name="adj" fmla="val 10000"/>
          </a:avLst>
        </a:prstGeom>
        <a:gradFill rotWithShape="1">
          <a:gsLst>
            <a:gs pos="0">
              <a:srgbClr val="8064A2">
                <a:shade val="51000"/>
                <a:satMod val="130000"/>
              </a:srgbClr>
            </a:gs>
            <a:gs pos="80000">
              <a:srgbClr val="8064A2">
                <a:shade val="93000"/>
                <a:satMod val="130000"/>
              </a:srgbClr>
            </a:gs>
            <a:gs pos="100000">
              <a:srgbClr val="8064A2">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4"/>
        </a:lnRef>
        <a:fillRef idx="3">
          <a:schemeClr val="accent4"/>
        </a:fillRef>
        <a:effectRef idx="3">
          <a:schemeClr val="accent4"/>
        </a:effectRef>
        <a:fontRef idx="minor">
          <a:schemeClr val="lt1"/>
        </a:fontRef>
      </dsp:style>
      <dsp:txBody>
        <a:bodyPr spcFirstLastPara="0" vert="vert270" wrap="square" lIns="45720" tIns="45720" rIns="45720" bIns="45720" numCol="1" spcCol="1270" anchor="ctr" anchorCtr="0">
          <a:noAutofit/>
        </a:bodyPr>
        <a:lstStyle/>
        <a:p>
          <a:pPr lvl="0" algn="ctr" defTabSz="533400">
            <a:lnSpc>
              <a:spcPct val="90000"/>
            </a:lnSpc>
            <a:spcBef>
              <a:spcPct val="0"/>
            </a:spcBef>
            <a:spcAft>
              <a:spcPct val="35000"/>
            </a:spcAft>
          </a:pPr>
          <a:r>
            <a:rPr lang="nl-NL" sz="1200" kern="1200" noProof="0" dirty="0" smtClean="0">
              <a:solidFill>
                <a:sysClr val="window" lastClr="FFFFFF"/>
              </a:solidFill>
              <a:latin typeface="Calibri"/>
              <a:ea typeface="+mn-ea"/>
              <a:cs typeface="+mn-cs"/>
            </a:rPr>
            <a:t>POPO overstap profiel</a:t>
          </a:r>
          <a:endParaRPr lang="nl-NL" sz="1200" kern="1200" noProof="0" dirty="0">
            <a:solidFill>
              <a:sysClr val="window" lastClr="FFFFFF"/>
            </a:solidFill>
            <a:latin typeface="Calibri"/>
            <a:ea typeface="+mn-ea"/>
            <a:cs typeface="+mn-cs"/>
          </a:endParaRPr>
        </a:p>
      </dsp:txBody>
      <dsp:txXfrm>
        <a:off x="19121" y="19963"/>
        <a:ext cx="613942" cy="784436"/>
      </dsp:txXfrm>
    </dsp:sp>
    <dsp:sp modelId="{E3FB9F70-91B4-48CE-928C-7D9079345D7B}">
      <dsp:nvSpPr>
        <dsp:cNvPr id="0" name=""/>
        <dsp:cNvSpPr/>
      </dsp:nvSpPr>
      <dsp:spPr>
        <a:xfrm>
          <a:off x="706944" y="862"/>
          <a:ext cx="652144" cy="822638"/>
        </a:xfrm>
        <a:prstGeom prst="roundRect">
          <a:avLst>
            <a:gd name="adj" fmla="val 10000"/>
          </a:avLst>
        </a:prstGeom>
        <a:gradFill rotWithShape="1">
          <a:gsLst>
            <a:gs pos="0">
              <a:srgbClr val="8064A2">
                <a:shade val="51000"/>
                <a:satMod val="130000"/>
              </a:srgbClr>
            </a:gs>
            <a:gs pos="80000">
              <a:srgbClr val="8064A2">
                <a:shade val="93000"/>
                <a:satMod val="130000"/>
              </a:srgbClr>
            </a:gs>
            <a:gs pos="100000">
              <a:srgbClr val="8064A2">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4"/>
        </a:lnRef>
        <a:fillRef idx="3">
          <a:schemeClr val="accent4"/>
        </a:fillRef>
        <a:effectRef idx="3">
          <a:schemeClr val="accent4"/>
        </a:effectRef>
        <a:fontRef idx="minor">
          <a:schemeClr val="lt1"/>
        </a:fontRef>
      </dsp:style>
      <dsp:txBody>
        <a:bodyPr spcFirstLastPara="0" vert="vert270" wrap="square" lIns="45720" tIns="45720" rIns="45720" bIns="45720" numCol="1" spcCol="1270" anchor="ctr" anchorCtr="0">
          <a:noAutofit/>
        </a:bodyPr>
        <a:lstStyle/>
        <a:p>
          <a:pPr lvl="0" algn="ctr" defTabSz="533400">
            <a:lnSpc>
              <a:spcPct val="90000"/>
            </a:lnSpc>
            <a:spcBef>
              <a:spcPct val="0"/>
            </a:spcBef>
            <a:spcAft>
              <a:spcPct val="35000"/>
            </a:spcAft>
          </a:pPr>
          <a:r>
            <a:rPr lang="nl-NL" sz="1200" kern="1200" noProof="0" dirty="0" smtClean="0">
              <a:solidFill>
                <a:sysClr val="window" lastClr="FFFFFF"/>
              </a:solidFill>
              <a:latin typeface="Calibri"/>
              <a:ea typeface="+mn-ea"/>
              <a:cs typeface="+mn-cs"/>
            </a:rPr>
            <a:t>POVO overstap profiel</a:t>
          </a:r>
          <a:endParaRPr lang="nl-NL" sz="1200" kern="1200" noProof="0" dirty="0">
            <a:solidFill>
              <a:sysClr val="window" lastClr="FFFFFF"/>
            </a:solidFill>
            <a:latin typeface="Calibri"/>
            <a:ea typeface="+mn-ea"/>
            <a:cs typeface="+mn-cs"/>
          </a:endParaRPr>
        </a:p>
      </dsp:txBody>
      <dsp:txXfrm>
        <a:off x="726045" y="19963"/>
        <a:ext cx="613942" cy="784436"/>
      </dsp:txXfrm>
    </dsp:sp>
    <dsp:sp modelId="{3155856B-D6B2-4327-A2F2-54C30CA14C29}">
      <dsp:nvSpPr>
        <dsp:cNvPr id="0" name=""/>
        <dsp:cNvSpPr/>
      </dsp:nvSpPr>
      <dsp:spPr>
        <a:xfrm>
          <a:off x="1413869" y="862"/>
          <a:ext cx="652144" cy="822638"/>
        </a:xfrm>
        <a:prstGeom prst="roundRect">
          <a:avLst>
            <a:gd name="adj" fmla="val 10000"/>
          </a:avLst>
        </a:prstGeom>
        <a:gradFill rotWithShape="1">
          <a:gsLst>
            <a:gs pos="0">
              <a:srgbClr val="8064A2">
                <a:shade val="51000"/>
                <a:satMod val="130000"/>
              </a:srgbClr>
            </a:gs>
            <a:gs pos="80000">
              <a:srgbClr val="8064A2">
                <a:shade val="93000"/>
                <a:satMod val="130000"/>
              </a:srgbClr>
            </a:gs>
            <a:gs pos="100000">
              <a:srgbClr val="8064A2">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4"/>
        </a:lnRef>
        <a:fillRef idx="3">
          <a:schemeClr val="accent4"/>
        </a:fillRef>
        <a:effectRef idx="3">
          <a:schemeClr val="accent4"/>
        </a:effectRef>
        <a:fontRef idx="minor">
          <a:schemeClr val="lt1"/>
        </a:fontRef>
      </dsp:style>
      <dsp:txBody>
        <a:bodyPr spcFirstLastPara="0" vert="vert270" wrap="square" lIns="45720" tIns="45720" rIns="45720" bIns="45720" numCol="1" spcCol="1270" anchor="ctr" anchorCtr="0">
          <a:noAutofit/>
        </a:bodyPr>
        <a:lstStyle/>
        <a:p>
          <a:pPr lvl="0" algn="ctr" defTabSz="533400">
            <a:lnSpc>
              <a:spcPct val="90000"/>
            </a:lnSpc>
            <a:spcBef>
              <a:spcPct val="0"/>
            </a:spcBef>
            <a:spcAft>
              <a:spcPct val="35000"/>
            </a:spcAft>
          </a:pPr>
          <a:r>
            <a:rPr lang="nl-NL" sz="1200" kern="1200" noProof="0" dirty="0" smtClean="0">
              <a:solidFill>
                <a:sysClr val="window" lastClr="FFFFFF"/>
              </a:solidFill>
              <a:latin typeface="Calibri"/>
              <a:ea typeface="+mn-ea"/>
              <a:cs typeface="+mn-cs"/>
            </a:rPr>
            <a:t>VOVO overstap profiel</a:t>
          </a:r>
          <a:endParaRPr lang="nl-NL" sz="1200" kern="1200" noProof="0" dirty="0">
            <a:solidFill>
              <a:sysClr val="window" lastClr="FFFFFF"/>
            </a:solidFill>
            <a:latin typeface="Calibri"/>
            <a:ea typeface="+mn-ea"/>
            <a:cs typeface="+mn-cs"/>
          </a:endParaRPr>
        </a:p>
      </dsp:txBody>
      <dsp:txXfrm>
        <a:off x="1432970" y="19963"/>
        <a:ext cx="613942" cy="784436"/>
      </dsp:txXfrm>
    </dsp:sp>
    <dsp:sp modelId="{B4455ABE-6B81-423A-BFB9-C32DA064E66D}">
      <dsp:nvSpPr>
        <dsp:cNvPr id="0" name=""/>
        <dsp:cNvSpPr/>
      </dsp:nvSpPr>
      <dsp:spPr>
        <a:xfrm>
          <a:off x="2120794" y="862"/>
          <a:ext cx="652144" cy="822638"/>
        </a:xfrm>
        <a:prstGeom prst="roundRect">
          <a:avLst>
            <a:gd name="adj" fmla="val 10000"/>
          </a:avLst>
        </a:prstGeom>
        <a:solidFill>
          <a:schemeClr val="accent5">
            <a:lumMod val="75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4"/>
        </a:lnRef>
        <a:fillRef idx="3">
          <a:schemeClr val="accent4"/>
        </a:fillRef>
        <a:effectRef idx="3">
          <a:schemeClr val="accent4"/>
        </a:effectRef>
        <a:fontRef idx="minor">
          <a:schemeClr val="lt1"/>
        </a:fontRef>
      </dsp:style>
      <dsp:txBody>
        <a:bodyPr spcFirstLastPara="0" vert="vert270" wrap="square" lIns="45720" tIns="45720" rIns="45720" bIns="45720" numCol="1" spcCol="1270" anchor="ctr" anchorCtr="0">
          <a:noAutofit/>
        </a:bodyPr>
        <a:lstStyle/>
        <a:p>
          <a:pPr lvl="0" algn="ctr" defTabSz="533400">
            <a:lnSpc>
              <a:spcPct val="90000"/>
            </a:lnSpc>
            <a:spcBef>
              <a:spcPct val="0"/>
            </a:spcBef>
            <a:spcAft>
              <a:spcPct val="35000"/>
            </a:spcAft>
          </a:pPr>
          <a:r>
            <a:rPr lang="nl-NL" sz="1200" kern="1200" noProof="0" dirty="0" smtClean="0">
              <a:solidFill>
                <a:sysClr val="window" lastClr="FFFFFF"/>
              </a:solidFill>
              <a:latin typeface="Calibri"/>
              <a:ea typeface="+mn-ea"/>
              <a:cs typeface="+mn-cs"/>
            </a:rPr>
            <a:t>Overdracht binnen </a:t>
          </a:r>
          <a:r>
            <a:rPr lang="nl-NL" sz="1200" kern="1200" noProof="0" dirty="0" err="1" smtClean="0">
              <a:solidFill>
                <a:sysClr val="window" lastClr="FFFFFF"/>
              </a:solidFill>
              <a:latin typeface="Calibri"/>
              <a:ea typeface="+mn-ea"/>
              <a:cs typeface="+mn-cs"/>
            </a:rPr>
            <a:t>brin</a:t>
          </a:r>
          <a:r>
            <a:rPr lang="nl-NL" sz="1200" kern="1200" noProof="0" dirty="0" smtClean="0">
              <a:solidFill>
                <a:sysClr val="window" lastClr="FFFFFF"/>
              </a:solidFill>
              <a:latin typeface="Calibri"/>
              <a:ea typeface="+mn-ea"/>
              <a:cs typeface="+mn-cs"/>
            </a:rPr>
            <a:t> profiel</a:t>
          </a:r>
          <a:endParaRPr lang="nl-NL" sz="1200" kern="1200" noProof="0" dirty="0">
            <a:solidFill>
              <a:sysClr val="window" lastClr="FFFFFF"/>
            </a:solidFill>
            <a:latin typeface="Calibri"/>
            <a:ea typeface="+mn-ea"/>
            <a:cs typeface="+mn-cs"/>
          </a:endParaRPr>
        </a:p>
      </dsp:txBody>
      <dsp:txXfrm>
        <a:off x="2139895" y="19963"/>
        <a:ext cx="613942" cy="784436"/>
      </dsp:txXfrm>
    </dsp:sp>
    <dsp:sp modelId="{08853EB1-12A7-42E5-96A4-04609EE89D94}">
      <dsp:nvSpPr>
        <dsp:cNvPr id="0" name=""/>
        <dsp:cNvSpPr/>
      </dsp:nvSpPr>
      <dsp:spPr>
        <a:xfrm>
          <a:off x="2827718" y="862"/>
          <a:ext cx="652144" cy="822638"/>
        </a:xfrm>
        <a:prstGeom prst="roundRect">
          <a:avLst>
            <a:gd name="adj" fmla="val 10000"/>
          </a:avLst>
        </a:prstGeom>
        <a:solidFill>
          <a:sysClr val="window" lastClr="FFFFFF"/>
        </a:solidFill>
        <a:ln w="25400" cap="flat" cmpd="sng" algn="ctr">
          <a:noFill/>
          <a:prstDash val="solid"/>
        </a:ln>
        <a:effectLst/>
        <a:sp3d/>
      </dsp:spPr>
      <dsp:style>
        <a:lnRef idx="2">
          <a:schemeClr val="dk1"/>
        </a:lnRef>
        <a:fillRef idx="1">
          <a:schemeClr val="lt1"/>
        </a:fillRef>
        <a:effectRef idx="0">
          <a:schemeClr val="dk1"/>
        </a:effectRef>
        <a:fontRef idx="minor">
          <a:schemeClr val="dk1"/>
        </a:fontRef>
      </dsp:style>
      <dsp:txBody>
        <a:bodyPr spcFirstLastPara="0" vert="vert270"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solidFill>
                <a:sysClr val="windowText" lastClr="000000"/>
              </a:solidFill>
              <a:latin typeface="Calibri"/>
              <a:ea typeface="+mn-ea"/>
              <a:cs typeface="+mn-cs"/>
            </a:rPr>
            <a:t>…</a:t>
          </a:r>
          <a:endParaRPr lang="nl-NL" sz="1200" kern="1200" dirty="0">
            <a:solidFill>
              <a:sysClr val="windowText" lastClr="000000"/>
            </a:solidFill>
            <a:latin typeface="Calibri"/>
            <a:ea typeface="+mn-ea"/>
            <a:cs typeface="+mn-cs"/>
          </a:endParaRPr>
        </a:p>
      </dsp:txBody>
      <dsp:txXfrm>
        <a:off x="2846819" y="19963"/>
        <a:ext cx="613942" cy="784436"/>
      </dsp:txXfrm>
    </dsp:sp>
    <dsp:sp modelId="{27C077AD-AFC5-45E9-BDEE-FC249621553D}">
      <dsp:nvSpPr>
        <dsp:cNvPr id="0" name=""/>
        <dsp:cNvSpPr/>
      </dsp:nvSpPr>
      <dsp:spPr>
        <a:xfrm>
          <a:off x="3534643" y="862"/>
          <a:ext cx="652144" cy="822638"/>
        </a:xfrm>
        <a:prstGeom prst="roundRect">
          <a:avLst>
            <a:gd name="adj" fmla="val 10000"/>
          </a:avLst>
        </a:prstGeom>
        <a:solidFill>
          <a:sysClr val="window" lastClr="FFFFFF"/>
        </a:solidFill>
        <a:ln w="25400" cap="flat" cmpd="sng" algn="ctr">
          <a:noFill/>
          <a:prstDash val="solid"/>
        </a:ln>
        <a:effectLst/>
        <a:sp3d/>
      </dsp:spPr>
      <dsp:style>
        <a:lnRef idx="2">
          <a:schemeClr val="dk1"/>
        </a:lnRef>
        <a:fillRef idx="1">
          <a:schemeClr val="lt1"/>
        </a:fillRef>
        <a:effectRef idx="0">
          <a:schemeClr val="dk1"/>
        </a:effectRef>
        <a:fontRef idx="minor">
          <a:schemeClr val="dk1"/>
        </a:fontRef>
      </dsp:style>
      <dsp:txBody>
        <a:bodyPr spcFirstLastPara="0" vert="vert270" wrap="square" lIns="45720" tIns="45720" rIns="45720" bIns="45720" numCol="1" spcCol="1270" anchor="ctr" anchorCtr="0">
          <a:noAutofit/>
        </a:bodyPr>
        <a:lstStyle/>
        <a:p>
          <a:pPr lvl="0" algn="ctr" defTabSz="533400">
            <a:lnSpc>
              <a:spcPct val="90000"/>
            </a:lnSpc>
            <a:spcBef>
              <a:spcPct val="0"/>
            </a:spcBef>
            <a:spcAft>
              <a:spcPct val="35000"/>
            </a:spcAft>
          </a:pPr>
          <a:endParaRPr lang="nl-NL" sz="1200" kern="1200" dirty="0">
            <a:solidFill>
              <a:sysClr val="windowText" lastClr="000000"/>
            </a:solidFill>
            <a:latin typeface="Calibri"/>
            <a:ea typeface="+mn-ea"/>
            <a:cs typeface="+mn-cs"/>
          </a:endParaRPr>
        </a:p>
      </dsp:txBody>
      <dsp:txXfrm>
        <a:off x="3553744" y="19963"/>
        <a:ext cx="613942" cy="784436"/>
      </dsp:txXfrm>
    </dsp:sp>
  </dsp:spTree>
</dsp:drawing>
</file>

<file path=ppt/diagrams/layout1.xml><?xml version="1.0" encoding="utf-8"?>
<dgm:layoutDef xmlns:dgm="http://schemas.openxmlformats.org/drawingml/2006/diagram" xmlns:a="http://schemas.openxmlformats.org/drawingml/2006/main" uniqueId="urn:microsoft.com/office/officeart/2005/8/layout/architecture+Icon">
  <dgm:title val="Indeling van de architectuur"/>
  <dgm:desc val="Gebruik dit diagram om hiërarchische relaties weer te geven die van beneden naar boven worden opgebouwd. Deze indeling is zeer geschikt voor het weergeven van architectonische onderdelen of objecten die op andere objecten zijn gebouwd."/>
  <dgm:catLst>
    <dgm:cat type="hierarchy" pri="4500"/>
    <dgm:cat type="list" pri="24500"/>
    <dgm:cat type="relationship" pri="10500"/>
    <dgm:cat type="officeonline" pri="7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b"/>
        </dgm:alg>
      </dgm:if>
      <dgm:else name="Name3">
        <dgm:alg type="lin">
          <dgm:param type="linDir" val="fromR"/>
          <dgm:param type="nodeVertAlign" val="b"/>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B"/>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b"/>
              </dgm:alg>
            </dgm:if>
            <dgm:else name="Name10">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B"/>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b"/>
                    </dgm:alg>
                  </dgm:if>
                  <dgm:else name="Name17">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B"/>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b"/>
                          </dgm:alg>
                        </dgm:if>
                        <dgm:else name="Name24">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B"/>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b"/>
                                </dgm:alg>
                              </dgm:if>
                              <dgm:else name="Name30">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CF3BF0-417D-4B3C-ADD4-81B1B6F29074}" type="datetimeFigureOut">
              <a:rPr lang="nl-NL" smtClean="0"/>
              <a:t>1-7-2015</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38BC1EC-103D-48F0-9FB1-F88A0FD8E49A}" type="slidenum">
              <a:rPr lang="nl-NL" smtClean="0"/>
              <a:t>‹nr.›</a:t>
            </a:fld>
            <a:endParaRPr lang="nl-NL"/>
          </a:p>
        </p:txBody>
      </p:sp>
    </p:spTree>
    <p:extLst>
      <p:ext uri="{BB962C8B-B14F-4D97-AF65-F5344CB8AC3E}">
        <p14:creationId xmlns:p14="http://schemas.microsoft.com/office/powerpoint/2010/main" val="4137851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dirty="0" smtClean="0"/>
              <a:t>Groen = recent toegevoegd; Rood =</a:t>
            </a:r>
            <a:r>
              <a:rPr lang="nl-NL" baseline="0" dirty="0" smtClean="0"/>
              <a:t> te verwijderen</a:t>
            </a:r>
            <a:endParaRPr lang="nl-NL" dirty="0"/>
          </a:p>
        </p:txBody>
      </p:sp>
      <p:sp>
        <p:nvSpPr>
          <p:cNvPr id="4" name="Slide Number Placeholder 3"/>
          <p:cNvSpPr>
            <a:spLocks noGrp="1"/>
          </p:cNvSpPr>
          <p:nvPr>
            <p:ph type="sldNum" sz="quarter" idx="10"/>
          </p:nvPr>
        </p:nvSpPr>
        <p:spPr/>
        <p:txBody>
          <a:bodyPr/>
          <a:lstStyle/>
          <a:p>
            <a:pPr>
              <a:defRPr/>
            </a:pPr>
            <a:fld id="{7A9CFBE0-CBA3-4E5D-B613-A451A05DC96F}" type="slidenum">
              <a:rPr lang="en-US" smtClean="0">
                <a:solidFill>
                  <a:prstClr val="black"/>
                </a:solidFill>
              </a:rPr>
              <a:pPr>
                <a:defRPr/>
              </a:pPr>
              <a:t>8</a:t>
            </a:fld>
            <a:endParaRPr lang="en-US">
              <a:solidFill>
                <a:prstClr val="black"/>
              </a:solidFill>
            </a:endParaRPr>
          </a:p>
        </p:txBody>
      </p:sp>
    </p:spTree>
    <p:extLst>
      <p:ext uri="{BB962C8B-B14F-4D97-AF65-F5344CB8AC3E}">
        <p14:creationId xmlns:p14="http://schemas.microsoft.com/office/powerpoint/2010/main" val="1305728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62E36A62-C974-4028-BA7D-9537F3A0D4A5}" type="datetimeFigureOut">
              <a:rPr lang="nl-NL" smtClean="0"/>
              <a:t>1-7-2015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48AEC70-064F-404D-B678-BB670DB7D14C}" type="slidenum">
              <a:rPr lang="nl-NL" smtClean="0"/>
              <a:t>‹nr.›</a:t>
            </a:fld>
            <a:endParaRPr lang="nl-NL"/>
          </a:p>
        </p:txBody>
      </p:sp>
    </p:spTree>
    <p:extLst>
      <p:ext uri="{BB962C8B-B14F-4D97-AF65-F5344CB8AC3E}">
        <p14:creationId xmlns:p14="http://schemas.microsoft.com/office/powerpoint/2010/main" val="3836101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62E36A62-C974-4028-BA7D-9537F3A0D4A5}" type="datetimeFigureOut">
              <a:rPr lang="nl-NL" smtClean="0"/>
              <a:t>1-7-2015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48AEC70-064F-404D-B678-BB670DB7D14C}" type="slidenum">
              <a:rPr lang="nl-NL" smtClean="0"/>
              <a:t>‹nr.›</a:t>
            </a:fld>
            <a:endParaRPr lang="nl-NL"/>
          </a:p>
        </p:txBody>
      </p:sp>
    </p:spTree>
    <p:extLst>
      <p:ext uri="{BB962C8B-B14F-4D97-AF65-F5344CB8AC3E}">
        <p14:creationId xmlns:p14="http://schemas.microsoft.com/office/powerpoint/2010/main" val="2289077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62E36A62-C974-4028-BA7D-9537F3A0D4A5}" type="datetimeFigureOut">
              <a:rPr lang="nl-NL" smtClean="0"/>
              <a:t>1-7-2015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48AEC70-064F-404D-B678-BB670DB7D14C}" type="slidenum">
              <a:rPr lang="nl-NL" smtClean="0"/>
              <a:t>‹nr.›</a:t>
            </a:fld>
            <a:endParaRPr lang="nl-NL"/>
          </a:p>
        </p:txBody>
      </p:sp>
    </p:spTree>
    <p:extLst>
      <p:ext uri="{BB962C8B-B14F-4D97-AF65-F5344CB8AC3E}">
        <p14:creationId xmlns:p14="http://schemas.microsoft.com/office/powerpoint/2010/main" val="1582427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62E36A62-C974-4028-BA7D-9537F3A0D4A5}" type="datetimeFigureOut">
              <a:rPr lang="nl-NL" smtClean="0"/>
              <a:t>1-7-2015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48AEC70-064F-404D-B678-BB670DB7D14C}" type="slidenum">
              <a:rPr lang="nl-NL" smtClean="0"/>
              <a:t>‹nr.›</a:t>
            </a:fld>
            <a:endParaRPr lang="nl-NL"/>
          </a:p>
        </p:txBody>
      </p:sp>
    </p:spTree>
    <p:extLst>
      <p:ext uri="{BB962C8B-B14F-4D97-AF65-F5344CB8AC3E}">
        <p14:creationId xmlns:p14="http://schemas.microsoft.com/office/powerpoint/2010/main" val="2062077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62E36A62-C974-4028-BA7D-9537F3A0D4A5}" type="datetimeFigureOut">
              <a:rPr lang="nl-NL" smtClean="0"/>
              <a:t>1-7-2015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48AEC70-064F-404D-B678-BB670DB7D14C}" type="slidenum">
              <a:rPr lang="nl-NL" smtClean="0"/>
              <a:t>‹nr.›</a:t>
            </a:fld>
            <a:endParaRPr lang="nl-NL"/>
          </a:p>
        </p:txBody>
      </p:sp>
    </p:spTree>
    <p:extLst>
      <p:ext uri="{BB962C8B-B14F-4D97-AF65-F5344CB8AC3E}">
        <p14:creationId xmlns:p14="http://schemas.microsoft.com/office/powerpoint/2010/main" val="2892134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62E36A62-C974-4028-BA7D-9537F3A0D4A5}" type="datetimeFigureOut">
              <a:rPr lang="nl-NL" smtClean="0"/>
              <a:t>1-7-2015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F48AEC70-064F-404D-B678-BB670DB7D14C}" type="slidenum">
              <a:rPr lang="nl-NL" smtClean="0"/>
              <a:t>‹nr.›</a:t>
            </a:fld>
            <a:endParaRPr lang="nl-NL"/>
          </a:p>
        </p:txBody>
      </p:sp>
    </p:spTree>
    <p:extLst>
      <p:ext uri="{BB962C8B-B14F-4D97-AF65-F5344CB8AC3E}">
        <p14:creationId xmlns:p14="http://schemas.microsoft.com/office/powerpoint/2010/main" val="182305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62E36A62-C974-4028-BA7D-9537F3A0D4A5}" type="datetimeFigureOut">
              <a:rPr lang="nl-NL" smtClean="0"/>
              <a:t>1-7-2015</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F48AEC70-064F-404D-B678-BB670DB7D14C}" type="slidenum">
              <a:rPr lang="nl-NL" smtClean="0"/>
              <a:t>‹nr.›</a:t>
            </a:fld>
            <a:endParaRPr lang="nl-NL"/>
          </a:p>
        </p:txBody>
      </p:sp>
    </p:spTree>
    <p:extLst>
      <p:ext uri="{BB962C8B-B14F-4D97-AF65-F5344CB8AC3E}">
        <p14:creationId xmlns:p14="http://schemas.microsoft.com/office/powerpoint/2010/main" val="2294758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62E36A62-C974-4028-BA7D-9537F3A0D4A5}" type="datetimeFigureOut">
              <a:rPr lang="nl-NL" smtClean="0"/>
              <a:t>1-7-2015</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F48AEC70-064F-404D-B678-BB670DB7D14C}" type="slidenum">
              <a:rPr lang="nl-NL" smtClean="0"/>
              <a:t>‹nr.›</a:t>
            </a:fld>
            <a:endParaRPr lang="nl-NL"/>
          </a:p>
        </p:txBody>
      </p:sp>
    </p:spTree>
    <p:extLst>
      <p:ext uri="{BB962C8B-B14F-4D97-AF65-F5344CB8AC3E}">
        <p14:creationId xmlns:p14="http://schemas.microsoft.com/office/powerpoint/2010/main" val="4004872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62E36A62-C974-4028-BA7D-9537F3A0D4A5}" type="datetimeFigureOut">
              <a:rPr lang="nl-NL" smtClean="0"/>
              <a:t>1-7-2015</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F48AEC70-064F-404D-B678-BB670DB7D14C}" type="slidenum">
              <a:rPr lang="nl-NL" smtClean="0"/>
              <a:t>‹nr.›</a:t>
            </a:fld>
            <a:endParaRPr lang="nl-NL"/>
          </a:p>
        </p:txBody>
      </p:sp>
    </p:spTree>
    <p:extLst>
      <p:ext uri="{BB962C8B-B14F-4D97-AF65-F5344CB8AC3E}">
        <p14:creationId xmlns:p14="http://schemas.microsoft.com/office/powerpoint/2010/main" val="4136329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62E36A62-C974-4028-BA7D-9537F3A0D4A5}" type="datetimeFigureOut">
              <a:rPr lang="nl-NL" smtClean="0"/>
              <a:t>1-7-2015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F48AEC70-064F-404D-B678-BB670DB7D14C}" type="slidenum">
              <a:rPr lang="nl-NL" smtClean="0"/>
              <a:t>‹nr.›</a:t>
            </a:fld>
            <a:endParaRPr lang="nl-NL"/>
          </a:p>
        </p:txBody>
      </p:sp>
    </p:spTree>
    <p:extLst>
      <p:ext uri="{BB962C8B-B14F-4D97-AF65-F5344CB8AC3E}">
        <p14:creationId xmlns:p14="http://schemas.microsoft.com/office/powerpoint/2010/main" val="33508877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62E36A62-C974-4028-BA7D-9537F3A0D4A5}" type="datetimeFigureOut">
              <a:rPr lang="nl-NL" smtClean="0"/>
              <a:t>1-7-2015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F48AEC70-064F-404D-B678-BB670DB7D14C}" type="slidenum">
              <a:rPr lang="nl-NL" smtClean="0"/>
              <a:t>‹nr.›</a:t>
            </a:fld>
            <a:endParaRPr lang="nl-NL"/>
          </a:p>
        </p:txBody>
      </p:sp>
    </p:spTree>
    <p:extLst>
      <p:ext uri="{BB962C8B-B14F-4D97-AF65-F5344CB8AC3E}">
        <p14:creationId xmlns:p14="http://schemas.microsoft.com/office/powerpoint/2010/main" val="26838418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E36A62-C974-4028-BA7D-9537F3A0D4A5}" type="datetimeFigureOut">
              <a:rPr lang="nl-NL" smtClean="0"/>
              <a:t>1-7-2015</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8AEC70-064F-404D-B678-BB670DB7D14C}" type="slidenum">
              <a:rPr lang="nl-NL" smtClean="0"/>
              <a:t>‹nr.›</a:t>
            </a:fld>
            <a:endParaRPr lang="nl-NL"/>
          </a:p>
        </p:txBody>
      </p:sp>
    </p:spTree>
    <p:extLst>
      <p:ext uri="{BB962C8B-B14F-4D97-AF65-F5344CB8AC3E}">
        <p14:creationId xmlns:p14="http://schemas.microsoft.com/office/powerpoint/2010/main" val="16465065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gif"/><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3.gif"/><Relationship Id="rId7" Type="http://schemas.openxmlformats.org/officeDocument/2006/relationships/diagramQuickStyle" Target="../diagrams/quickStyle1.xm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2.png"/><Relationship Id="rId9" Type="http://schemas.microsoft.com/office/2007/relationships/diagramDrawing" Target="../diagrams/drawing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endParaRPr lang="nl-NL"/>
          </a:p>
        </p:txBody>
      </p:sp>
      <p:sp>
        <p:nvSpPr>
          <p:cNvPr id="3" name="Ondertitel 2"/>
          <p:cNvSpPr>
            <a:spLocks noGrp="1"/>
          </p:cNvSpPr>
          <p:nvPr>
            <p:ph type="subTitle" idx="1"/>
          </p:nvPr>
        </p:nvSpPr>
        <p:spPr/>
        <p:txBody>
          <a:bodyPr/>
          <a:lstStyle/>
          <a:p>
            <a:endParaRPr lang="nl-NL"/>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933738"/>
            <a:ext cx="9144000" cy="4587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kstvak 4"/>
          <p:cNvSpPr txBox="1"/>
          <p:nvPr/>
        </p:nvSpPr>
        <p:spPr>
          <a:xfrm>
            <a:off x="323528" y="260648"/>
            <a:ext cx="8424936" cy="646331"/>
          </a:xfrm>
          <a:prstGeom prst="rect">
            <a:avLst/>
          </a:prstGeom>
          <a:noFill/>
        </p:spPr>
        <p:txBody>
          <a:bodyPr wrap="square" rtlCol="0">
            <a:spAutoFit/>
          </a:bodyPr>
          <a:lstStyle/>
          <a:p>
            <a:r>
              <a:rPr lang="nl-NL" sz="3600" b="1" dirty="0" smtClean="0"/>
              <a:t>Werkgroep OSO</a:t>
            </a:r>
            <a:endParaRPr lang="nl-NL" sz="3600" b="1" dirty="0"/>
          </a:p>
        </p:txBody>
      </p:sp>
      <p:sp>
        <p:nvSpPr>
          <p:cNvPr id="6" name="Tekstvak 5"/>
          <p:cNvSpPr txBox="1"/>
          <p:nvPr/>
        </p:nvSpPr>
        <p:spPr>
          <a:xfrm>
            <a:off x="323528" y="962415"/>
            <a:ext cx="4243341" cy="523220"/>
          </a:xfrm>
          <a:prstGeom prst="rect">
            <a:avLst/>
          </a:prstGeom>
          <a:noFill/>
        </p:spPr>
        <p:txBody>
          <a:bodyPr wrap="none" rtlCol="0">
            <a:spAutoFit/>
          </a:bodyPr>
          <a:lstStyle/>
          <a:p>
            <a:r>
              <a:rPr lang="nl-NL" sz="2800" dirty="0" smtClean="0"/>
              <a:t>1</a:t>
            </a:r>
            <a:r>
              <a:rPr lang="nl-NL" sz="2800" baseline="30000" dirty="0" smtClean="0"/>
              <a:t>e</a:t>
            </a:r>
            <a:r>
              <a:rPr lang="nl-NL" sz="2800" dirty="0" smtClean="0"/>
              <a:t> bijeenkomst 24 juni 2015</a:t>
            </a:r>
            <a:endParaRPr lang="nl-NL" sz="2800" dirty="0"/>
          </a:p>
        </p:txBody>
      </p:sp>
      <p:pic>
        <p:nvPicPr>
          <p:cNvPr id="8" name="Afbeelding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95176" y="260648"/>
            <a:ext cx="3176964" cy="1440160"/>
          </a:xfrm>
          <a:prstGeom prst="rect">
            <a:avLst/>
          </a:prstGeom>
        </p:spPr>
      </p:pic>
      <p:sp>
        <p:nvSpPr>
          <p:cNvPr id="9" name="Tekstvak 8"/>
          <p:cNvSpPr txBox="1"/>
          <p:nvPr/>
        </p:nvSpPr>
        <p:spPr>
          <a:xfrm>
            <a:off x="395536" y="1566349"/>
            <a:ext cx="5472608" cy="369332"/>
          </a:xfrm>
          <a:prstGeom prst="rect">
            <a:avLst/>
          </a:prstGeom>
          <a:noFill/>
        </p:spPr>
        <p:txBody>
          <a:bodyPr wrap="square" rtlCol="0">
            <a:spAutoFit/>
          </a:bodyPr>
          <a:lstStyle/>
          <a:p>
            <a:r>
              <a:rPr lang="nl-NL" dirty="0" smtClean="0"/>
              <a:t>Marjan Frijns, Arjan van Krimpen en Jos van der Arend</a:t>
            </a:r>
            <a:endParaRPr lang="nl-NL" dirty="0"/>
          </a:p>
        </p:txBody>
      </p:sp>
      <p:pic>
        <p:nvPicPr>
          <p:cNvPr id="11" name="Afbeelding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84368" y="6625994"/>
            <a:ext cx="792088" cy="158417"/>
          </a:xfrm>
          <a:prstGeom prst="rect">
            <a:avLst/>
          </a:prstGeom>
        </p:spPr>
      </p:pic>
    </p:spTree>
    <p:extLst>
      <p:ext uri="{BB962C8B-B14F-4D97-AF65-F5344CB8AC3E}">
        <p14:creationId xmlns:p14="http://schemas.microsoft.com/office/powerpoint/2010/main" val="32619381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260648"/>
            <a:ext cx="8229600" cy="1143000"/>
          </a:xfrm>
        </p:spPr>
        <p:txBody>
          <a:bodyPr/>
          <a:lstStyle/>
          <a:p>
            <a:r>
              <a:rPr lang="nl-NL" dirty="0" smtClean="0"/>
              <a:t>Voorlopige rapportage Enquête</a:t>
            </a:r>
            <a:endParaRPr lang="nl-NL" dirty="0"/>
          </a:p>
        </p:txBody>
      </p:sp>
    </p:spTree>
    <p:extLst>
      <p:ext uri="{BB962C8B-B14F-4D97-AF65-F5344CB8AC3E}">
        <p14:creationId xmlns:p14="http://schemas.microsoft.com/office/powerpoint/2010/main" val="23584187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Vervolgstappen/afspraken </a:t>
            </a:r>
            <a:endParaRPr lang="nl-NL" dirty="0"/>
          </a:p>
        </p:txBody>
      </p:sp>
      <p:sp>
        <p:nvSpPr>
          <p:cNvPr id="3" name="Tijdelijke aanduiding voor inhoud 2"/>
          <p:cNvSpPr>
            <a:spLocks noGrp="1"/>
          </p:cNvSpPr>
          <p:nvPr>
            <p:ph idx="1"/>
          </p:nvPr>
        </p:nvSpPr>
        <p:spPr/>
        <p:txBody>
          <a:bodyPr>
            <a:normAutofit/>
          </a:bodyPr>
          <a:lstStyle/>
          <a:p>
            <a:pPr marL="0" indent="0">
              <a:buNone/>
            </a:pPr>
            <a:r>
              <a:rPr lang="nl-NL" sz="1800" dirty="0" smtClean="0"/>
              <a:t>Vervolgstappen:  </a:t>
            </a:r>
          </a:p>
          <a:p>
            <a:r>
              <a:rPr lang="nl-NL" sz="1800" dirty="0" smtClean="0"/>
              <a:t>Evt</a:t>
            </a:r>
            <a:r>
              <a:rPr lang="nl-NL" sz="1800" dirty="0"/>
              <a:t>. aanvullen issues vanuit </a:t>
            </a:r>
            <a:r>
              <a:rPr lang="nl-NL" sz="1800" dirty="0" smtClean="0"/>
              <a:t>enquête  (zomer)</a:t>
            </a:r>
          </a:p>
          <a:p>
            <a:r>
              <a:rPr lang="nl-NL" sz="1800" dirty="0" smtClean="0"/>
              <a:t>Impact </a:t>
            </a:r>
            <a:r>
              <a:rPr lang="nl-NL" sz="1800" dirty="0"/>
              <a:t>laten inschatten en globaal uitwerken wijzigingsvoorstellen </a:t>
            </a:r>
            <a:r>
              <a:rPr lang="nl-NL" sz="1800" dirty="0" smtClean="0"/>
              <a:t>(Experts/Technisch overleg) </a:t>
            </a:r>
          </a:p>
          <a:p>
            <a:r>
              <a:rPr lang="nl-NL" sz="1800" dirty="0" smtClean="0"/>
              <a:t>Regiegroep OSO informeren </a:t>
            </a:r>
          </a:p>
          <a:p>
            <a:r>
              <a:rPr lang="nl-NL" sz="1800" dirty="0" smtClean="0"/>
              <a:t>Opstellen </a:t>
            </a:r>
            <a:r>
              <a:rPr lang="nl-NL" sz="1800" dirty="0"/>
              <a:t>voorstel roadmap door werkgroep OSO </a:t>
            </a:r>
            <a:r>
              <a:rPr lang="nl-NL" sz="1800" dirty="0" smtClean="0"/>
              <a:t>(volgende keer) </a:t>
            </a:r>
          </a:p>
          <a:p>
            <a:r>
              <a:rPr lang="nl-NL" sz="1800" dirty="0" smtClean="0"/>
              <a:t>Uitwerken </a:t>
            </a:r>
            <a:r>
              <a:rPr lang="nl-NL" sz="1800" dirty="0" err="1"/>
              <a:t>PvE</a:t>
            </a:r>
            <a:r>
              <a:rPr lang="nl-NL" sz="1800" dirty="0"/>
              <a:t> &gt; </a:t>
            </a:r>
            <a:r>
              <a:rPr lang="nl-NL" sz="1800" dirty="0" smtClean="0"/>
              <a:t>Arjan + technisch overleg </a:t>
            </a:r>
          </a:p>
          <a:p>
            <a:r>
              <a:rPr lang="nl-NL" sz="1800" dirty="0" smtClean="0"/>
              <a:t>Uitwerken </a:t>
            </a:r>
            <a:r>
              <a:rPr lang="nl-NL" sz="1800" dirty="0"/>
              <a:t>nieuwe versie standaard &gt; </a:t>
            </a:r>
            <a:r>
              <a:rPr lang="nl-NL" sz="1800" dirty="0" smtClean="0"/>
              <a:t>Jos + reviewgroep </a:t>
            </a:r>
            <a:r>
              <a:rPr lang="nl-NL" sz="1800" dirty="0" err="1" smtClean="0"/>
              <a:t>oso</a:t>
            </a:r>
            <a:r>
              <a:rPr lang="nl-NL" sz="1800" dirty="0" smtClean="0"/>
              <a:t> standaard</a:t>
            </a:r>
          </a:p>
          <a:p>
            <a:endParaRPr lang="nl-NL" sz="1800" dirty="0"/>
          </a:p>
          <a:p>
            <a:pPr marL="0" indent="0">
              <a:buNone/>
            </a:pPr>
            <a:r>
              <a:rPr lang="nl-NL" sz="1800" dirty="0" smtClean="0"/>
              <a:t>Wanneer volgende afspraak:  </a:t>
            </a:r>
          </a:p>
          <a:p>
            <a:r>
              <a:rPr lang="nl-NL" sz="1800" dirty="0" smtClean="0"/>
              <a:t>Oktober </a:t>
            </a:r>
            <a:endParaRPr lang="nl-NL" sz="1800" dirty="0"/>
          </a:p>
          <a:p>
            <a:endParaRPr lang="nl-NL" sz="1800" dirty="0" smtClean="0"/>
          </a:p>
          <a:p>
            <a:pPr marL="0" indent="0">
              <a:buNone/>
            </a:pPr>
            <a:r>
              <a:rPr lang="nl-NL" sz="2400" dirty="0" smtClean="0"/>
              <a:t>Rondvraag</a:t>
            </a:r>
            <a:endParaRPr lang="nl-NL" sz="2400" dirty="0"/>
          </a:p>
        </p:txBody>
      </p:sp>
    </p:spTree>
    <p:extLst>
      <p:ext uri="{BB962C8B-B14F-4D97-AF65-F5344CB8AC3E}">
        <p14:creationId xmlns:p14="http://schemas.microsoft.com/office/powerpoint/2010/main" val="42675150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Agenda</a:t>
            </a:r>
            <a:endParaRPr lang="nl-NL" dirty="0"/>
          </a:p>
        </p:txBody>
      </p:sp>
      <p:sp>
        <p:nvSpPr>
          <p:cNvPr id="4" name="Tekstvak 3"/>
          <p:cNvSpPr txBox="1"/>
          <p:nvPr/>
        </p:nvSpPr>
        <p:spPr>
          <a:xfrm>
            <a:off x="971600" y="1268758"/>
            <a:ext cx="6552728" cy="3416320"/>
          </a:xfrm>
          <a:prstGeom prst="rect">
            <a:avLst/>
          </a:prstGeom>
          <a:noFill/>
        </p:spPr>
        <p:txBody>
          <a:bodyPr wrap="square" rtlCol="0">
            <a:spAutoFit/>
          </a:bodyPr>
          <a:lstStyle/>
          <a:p>
            <a:pPr marL="342900" indent="-342900">
              <a:buFont typeface="+mj-lt"/>
              <a:buAutoNum type="arabicPeriod"/>
            </a:pPr>
            <a:r>
              <a:rPr lang="nl-NL" dirty="0" smtClean="0"/>
              <a:t>Welkom en voorstellen </a:t>
            </a:r>
          </a:p>
          <a:p>
            <a:pPr marL="342900" indent="-342900">
              <a:buFont typeface="+mj-lt"/>
              <a:buAutoNum type="arabicPeriod"/>
            </a:pPr>
            <a:r>
              <a:rPr lang="nl-NL" dirty="0" smtClean="0"/>
              <a:t>OSO in het kort</a:t>
            </a:r>
          </a:p>
          <a:p>
            <a:pPr marL="800100" lvl="1" indent="-342900">
              <a:buFont typeface="+mj-lt"/>
              <a:buAutoNum type="alphaLcParenR"/>
            </a:pPr>
            <a:r>
              <a:rPr lang="nl-NL" dirty="0" smtClean="0"/>
              <a:t>Scope OSO</a:t>
            </a:r>
          </a:p>
          <a:p>
            <a:pPr marL="800100" lvl="1" indent="-342900">
              <a:buFont typeface="+mj-lt"/>
              <a:buAutoNum type="alphaLcParenR"/>
            </a:pPr>
            <a:r>
              <a:rPr lang="nl-NL" dirty="0" smtClean="0"/>
              <a:t>Onderdelen van OSO</a:t>
            </a:r>
          </a:p>
          <a:p>
            <a:pPr marL="342900" indent="-342900">
              <a:buFont typeface="+mj-lt"/>
              <a:buAutoNum type="arabicPeriod"/>
            </a:pPr>
            <a:r>
              <a:rPr lang="nl-NL" dirty="0" smtClean="0"/>
              <a:t>De werkgroep OSO </a:t>
            </a:r>
          </a:p>
          <a:p>
            <a:pPr marL="342900" indent="-342900">
              <a:buFont typeface="+mj-lt"/>
              <a:buAutoNum type="arabicPeriod"/>
            </a:pPr>
            <a:r>
              <a:rPr lang="nl-NL" dirty="0" smtClean="0"/>
              <a:t>Bespreken issues OSO </a:t>
            </a:r>
          </a:p>
          <a:p>
            <a:pPr marL="800100" lvl="1" indent="-342900">
              <a:buFont typeface="+mj-lt"/>
              <a:buAutoNum type="alphaLcParenR"/>
            </a:pPr>
            <a:r>
              <a:rPr lang="nl-NL" dirty="0" smtClean="0"/>
              <a:t>Werkgroep OSO nieuwe issues</a:t>
            </a:r>
          </a:p>
          <a:p>
            <a:pPr marL="800100" lvl="1" indent="-342900">
              <a:buFont typeface="+mj-lt"/>
              <a:buAutoNum type="alphaLcParenR"/>
            </a:pPr>
            <a:r>
              <a:rPr lang="nl-NL" dirty="0" smtClean="0"/>
              <a:t>Zijn er nog nieuwe issues </a:t>
            </a:r>
          </a:p>
          <a:p>
            <a:pPr marL="800100" lvl="1" indent="-342900">
              <a:buFont typeface="+mj-lt"/>
              <a:buAutoNum type="alphaLcParenR"/>
            </a:pPr>
            <a:r>
              <a:rPr lang="nl-NL" dirty="0" smtClean="0"/>
              <a:t>Zijn er nog vragen over de opgeloste/gesloten issues </a:t>
            </a:r>
          </a:p>
          <a:p>
            <a:pPr marL="342900" indent="-342900">
              <a:buFont typeface="+mj-lt"/>
              <a:buAutoNum type="arabicPeriod"/>
            </a:pPr>
            <a:r>
              <a:rPr lang="nl-NL" dirty="0" smtClean="0"/>
              <a:t>Presentatie voorlopige resultaten van de enquête</a:t>
            </a:r>
          </a:p>
          <a:p>
            <a:pPr marL="342900" indent="-342900">
              <a:buFont typeface="+mj-lt"/>
              <a:buAutoNum type="arabicPeriod"/>
            </a:pPr>
            <a:r>
              <a:rPr lang="nl-NL" dirty="0" smtClean="0"/>
              <a:t>Vervolgstappen </a:t>
            </a:r>
          </a:p>
          <a:p>
            <a:r>
              <a:rPr lang="nl-NL" dirty="0" smtClean="0"/>
              <a:t>       Rondvraag</a:t>
            </a:r>
          </a:p>
        </p:txBody>
      </p:sp>
    </p:spTree>
    <p:extLst>
      <p:ext uri="{BB962C8B-B14F-4D97-AF65-F5344CB8AC3E}">
        <p14:creationId xmlns:p14="http://schemas.microsoft.com/office/powerpoint/2010/main" val="37351501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78098"/>
          </a:xfrm>
        </p:spPr>
        <p:txBody>
          <a:bodyPr>
            <a:normAutofit/>
          </a:bodyPr>
          <a:lstStyle/>
          <a:p>
            <a:r>
              <a:rPr lang="nl-NL" sz="3600" dirty="0" smtClean="0">
                <a:latin typeface="+mn-lt"/>
              </a:rPr>
              <a:t>OSO in het kort</a:t>
            </a:r>
            <a:endParaRPr lang="nl-NL" sz="3600" dirty="0">
              <a:latin typeface="+mn-lt"/>
            </a:endParaRPr>
          </a:p>
        </p:txBody>
      </p:sp>
      <p:pic>
        <p:nvPicPr>
          <p:cNvPr id="5" name="Afbeelding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4368" y="6625994"/>
            <a:ext cx="792088" cy="158417"/>
          </a:xfrm>
          <a:prstGeom prst="rect">
            <a:avLst/>
          </a:prstGeom>
        </p:spPr>
      </p:pic>
      <p:pic>
        <p:nvPicPr>
          <p:cNvPr id="6" name="Afbeelding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65960" y="260648"/>
            <a:ext cx="1906180" cy="864096"/>
          </a:xfrm>
          <a:prstGeom prst="rect">
            <a:avLst/>
          </a:prstGeom>
        </p:spPr>
      </p:pic>
      <p:sp>
        <p:nvSpPr>
          <p:cNvPr id="67" name="Tekstvak 66"/>
          <p:cNvSpPr txBox="1"/>
          <p:nvPr/>
        </p:nvSpPr>
        <p:spPr>
          <a:xfrm>
            <a:off x="683568" y="1268759"/>
            <a:ext cx="7920880" cy="5632311"/>
          </a:xfrm>
          <a:prstGeom prst="rect">
            <a:avLst/>
          </a:prstGeom>
          <a:noFill/>
        </p:spPr>
        <p:txBody>
          <a:bodyPr wrap="square" rtlCol="0">
            <a:spAutoFit/>
          </a:bodyPr>
          <a:lstStyle/>
          <a:p>
            <a:r>
              <a:rPr lang="nl-NL" dirty="0"/>
              <a:t>De Overstapservice Onderwijs (OSO) maakt het mogelijk om leer- en begeleidingsgegevens van een leerling, het Overstapdossier, digitaal over te dragen vanuit de leerlingadministratie van de huidige school naar de leerlingadministratie van een nieuwe </a:t>
            </a:r>
            <a:r>
              <a:rPr lang="nl-NL" dirty="0" smtClean="0"/>
              <a:t>school</a:t>
            </a:r>
          </a:p>
          <a:p>
            <a:endParaRPr lang="nl-NL" dirty="0" smtClean="0"/>
          </a:p>
          <a:p>
            <a:endParaRPr lang="nl-NL" dirty="0" smtClean="0"/>
          </a:p>
          <a:p>
            <a:pPr marL="285750" indent="-285750">
              <a:buFont typeface="Arial" panose="020B0604020202020204" pitchFamily="34" charset="0"/>
              <a:buChar char="•"/>
            </a:pPr>
            <a:r>
              <a:rPr lang="nl-NL" dirty="0" smtClean="0"/>
              <a:t>OSO </a:t>
            </a:r>
            <a:r>
              <a:rPr lang="nl-NL" dirty="0"/>
              <a:t>maakt die overstap veiliger en </a:t>
            </a:r>
            <a:r>
              <a:rPr lang="nl-NL" dirty="0" smtClean="0"/>
              <a:t>zorgvuldiger</a:t>
            </a:r>
            <a:r>
              <a:rPr lang="nl-NL" dirty="0"/>
              <a:t> </a:t>
            </a:r>
            <a:r>
              <a:rPr lang="nl-NL" dirty="0" smtClean="0"/>
              <a:t>de privacy van leerlingen is gewaarborgd. </a:t>
            </a:r>
          </a:p>
          <a:p>
            <a:pPr marL="285750" lvl="2" indent="-285750">
              <a:buFont typeface="Arial" panose="020B0604020202020204" pitchFamily="34" charset="0"/>
              <a:buChar char="•"/>
            </a:pPr>
            <a:r>
              <a:rPr lang="en-US" dirty="0" smtClean="0"/>
              <a:t>We </a:t>
            </a:r>
            <a:r>
              <a:rPr lang="en-US" dirty="0" err="1" smtClean="0"/>
              <a:t>zijn</a:t>
            </a:r>
            <a:r>
              <a:rPr lang="en-US" dirty="0" smtClean="0"/>
              <a:t> </a:t>
            </a:r>
            <a:r>
              <a:rPr lang="en-US" dirty="0" err="1" smtClean="0"/>
              <a:t>eerlijk</a:t>
            </a:r>
            <a:r>
              <a:rPr lang="en-US" dirty="0" smtClean="0"/>
              <a:t>, </a:t>
            </a:r>
            <a:r>
              <a:rPr lang="en-US" dirty="0" err="1" smtClean="0"/>
              <a:t>gemak</a:t>
            </a:r>
            <a:r>
              <a:rPr lang="en-US" dirty="0" smtClean="0"/>
              <a:t> </a:t>
            </a:r>
            <a:r>
              <a:rPr lang="en-US" dirty="0"/>
              <a:t>is (nog) </a:t>
            </a:r>
            <a:r>
              <a:rPr lang="en-US" dirty="0" err="1"/>
              <a:t>geen</a:t>
            </a:r>
            <a:r>
              <a:rPr lang="en-US" dirty="0"/>
              <a:t> ‘selling point</a:t>
            </a:r>
            <a:r>
              <a:rPr lang="en-US" dirty="0" smtClean="0"/>
              <a:t>’</a:t>
            </a:r>
          </a:p>
          <a:p>
            <a:pPr marL="285750" lvl="2" indent="-285750">
              <a:buFont typeface="Arial" panose="020B0604020202020204" pitchFamily="34" charset="0"/>
              <a:buChar char="•"/>
            </a:pPr>
            <a:r>
              <a:rPr lang="en-US" dirty="0"/>
              <a:t>OSO is </a:t>
            </a:r>
            <a:r>
              <a:rPr lang="en-US" dirty="0" err="1"/>
              <a:t>nieuwe</a:t>
            </a:r>
            <a:r>
              <a:rPr lang="en-US" dirty="0"/>
              <a:t> </a:t>
            </a:r>
            <a:r>
              <a:rPr lang="en-US" dirty="0" err="1"/>
              <a:t>standaard</a:t>
            </a:r>
            <a:r>
              <a:rPr lang="en-US" dirty="0"/>
              <a:t> </a:t>
            </a:r>
            <a:r>
              <a:rPr lang="en-US" dirty="0" err="1"/>
              <a:t>en</a:t>
            </a:r>
            <a:r>
              <a:rPr lang="en-US" dirty="0"/>
              <a:t> DOD </a:t>
            </a:r>
            <a:r>
              <a:rPr lang="en-US" dirty="0" err="1"/>
              <a:t>wordt</a:t>
            </a:r>
            <a:r>
              <a:rPr lang="en-US" dirty="0"/>
              <a:t> </a:t>
            </a:r>
            <a:r>
              <a:rPr lang="en-US" dirty="0" err="1"/>
              <a:t>uitgefaseerd</a:t>
            </a:r>
            <a:r>
              <a:rPr lang="en-US" dirty="0"/>
              <a:t> in </a:t>
            </a:r>
            <a:r>
              <a:rPr lang="en-US" dirty="0" smtClean="0"/>
              <a:t>2016</a:t>
            </a:r>
            <a:endParaRPr lang="nl-NL" dirty="0" smtClean="0"/>
          </a:p>
          <a:p>
            <a:endParaRPr lang="nl-NL" dirty="0" smtClean="0"/>
          </a:p>
          <a:p>
            <a:endParaRPr lang="nl-NL" dirty="0"/>
          </a:p>
          <a:p>
            <a:r>
              <a:rPr lang="nl-NL" dirty="0"/>
              <a:t>OSO is een initiatief van de PO-raad en de VO-raad. </a:t>
            </a:r>
            <a:endParaRPr lang="nl-NL" dirty="0" smtClean="0"/>
          </a:p>
          <a:p>
            <a:r>
              <a:rPr lang="nl-NL" dirty="0" smtClean="0"/>
              <a:t>Kennisnet </a:t>
            </a:r>
            <a:r>
              <a:rPr lang="nl-NL" dirty="0"/>
              <a:t>draagt zorg voor de uitvoering van OSO en werkt daarin nauw samen met de Vereniging Digitaal Onderwijs Dienstverleners (VDOD) en de </a:t>
            </a:r>
            <a:r>
              <a:rPr lang="nl-NL" dirty="0" smtClean="0"/>
              <a:t>scholen</a:t>
            </a:r>
            <a:endParaRPr lang="nl-NL" dirty="0"/>
          </a:p>
          <a:p>
            <a:endParaRPr lang="nl-NL" dirty="0" smtClean="0"/>
          </a:p>
          <a:p>
            <a:endParaRPr lang="nl-NL" dirty="0" smtClean="0"/>
          </a:p>
          <a:p>
            <a:r>
              <a:rPr lang="nl-NL" i="1" dirty="0" smtClean="0"/>
              <a:t>                                 We zitten nog wel in een overgangsjaar… maar</a:t>
            </a:r>
          </a:p>
          <a:p>
            <a:r>
              <a:rPr lang="nl-NL" i="1" dirty="0" smtClean="0"/>
              <a:t>Uit enquête: Het gaat de goede kant op, het is bijzonder goed gelopen </a:t>
            </a:r>
            <a:r>
              <a:rPr lang="nl-NL" i="1" dirty="0" smtClean="0">
                <a:sym typeface="Wingdings" panose="05000000000000000000" pitchFamily="2" charset="2"/>
              </a:rPr>
              <a:t> </a:t>
            </a:r>
            <a:r>
              <a:rPr lang="nl-NL" i="1" dirty="0" smtClean="0"/>
              <a:t> </a:t>
            </a:r>
          </a:p>
          <a:p>
            <a:r>
              <a:rPr lang="nl-NL" dirty="0" smtClean="0"/>
              <a:t> </a:t>
            </a:r>
            <a:endParaRPr lang="nl-NL" dirty="0"/>
          </a:p>
        </p:txBody>
      </p:sp>
    </p:spTree>
    <p:extLst>
      <p:ext uri="{BB962C8B-B14F-4D97-AF65-F5344CB8AC3E}">
        <p14:creationId xmlns:p14="http://schemas.microsoft.com/office/powerpoint/2010/main" val="3308605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7">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7">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7">
                                            <p:txEl>
                                              <p:pRg st="9" end="9"/>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7">
                                            <p:txEl>
                                              <p:pRg st="12" end="12"/>
                                            </p:txEl>
                                          </p:spTgt>
                                        </p:tgtEl>
                                        <p:attrNameLst>
                                          <p:attrName>style.visibility</p:attrName>
                                        </p:attrNameLst>
                                      </p:cBhvr>
                                      <p:to>
                                        <p:strVal val="visible"/>
                                      </p:to>
                                    </p:set>
                                  </p:childTnLst>
                                </p:cTn>
                              </p:par>
                            </p:childTnLst>
                          </p:cTn>
                        </p:par>
                        <p:par>
                          <p:cTn id="21" fill="hold">
                            <p:stCondLst>
                              <p:cond delay="0"/>
                            </p:stCondLst>
                            <p:childTnLst>
                              <p:par>
                                <p:cTn id="22" presetID="1" presetClass="entr" presetSubtype="0" fill="hold" nodeType="afterEffect">
                                  <p:stCondLst>
                                    <p:cond delay="0"/>
                                  </p:stCondLst>
                                  <p:childTnLst>
                                    <p:set>
                                      <p:cBhvr>
                                        <p:cTn id="23" dur="1" fill="hold">
                                          <p:stCondLst>
                                            <p:cond delay="0"/>
                                          </p:stCondLst>
                                        </p:cTn>
                                        <p:tgtEl>
                                          <p:spTgt spid="67">
                                            <p:txEl>
                                              <p:pRg st="12" end="12"/>
                                            </p:txEl>
                                          </p:spTgt>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67">
                                            <p:txEl>
                                              <p:pRg st="13" end="13"/>
                                            </p:txEl>
                                          </p:spTgt>
                                        </p:tgtEl>
                                        <p:attrNameLst>
                                          <p:attrName>style.visibility</p:attrName>
                                        </p:attrNameLst>
                                      </p:cBhvr>
                                      <p:to>
                                        <p:strVal val="visible"/>
                                      </p:to>
                                    </p:set>
                                  </p:childTnLst>
                                </p:cTn>
                              </p:par>
                              <p:par>
                                <p:cTn id="26" presetID="1" presetClass="entr" presetSubtype="0" fill="hold" nodeType="withEffect">
                                  <p:stCondLst>
                                    <p:cond delay="0"/>
                                  </p:stCondLst>
                                  <p:childTnLst>
                                    <p:set>
                                      <p:cBhvr>
                                        <p:cTn id="27" dur="1" fill="hold">
                                          <p:stCondLst>
                                            <p:cond delay="0"/>
                                          </p:stCondLst>
                                        </p:cTn>
                                        <p:tgtEl>
                                          <p:spTgt spid="67">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78098"/>
          </a:xfrm>
        </p:spPr>
        <p:txBody>
          <a:bodyPr>
            <a:normAutofit/>
          </a:bodyPr>
          <a:lstStyle/>
          <a:p>
            <a:r>
              <a:rPr lang="nl-NL" sz="3600" dirty="0" smtClean="0">
                <a:latin typeface="+mn-lt"/>
              </a:rPr>
              <a:t>De scope van OSO</a:t>
            </a:r>
            <a:endParaRPr lang="nl-NL" sz="3600" dirty="0">
              <a:latin typeface="+mn-lt"/>
            </a:endParaRPr>
          </a:p>
        </p:txBody>
      </p:sp>
      <p:pic>
        <p:nvPicPr>
          <p:cNvPr id="5" name="Afbeelding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4368" y="6625994"/>
            <a:ext cx="792088" cy="158417"/>
          </a:xfrm>
          <a:prstGeom prst="rect">
            <a:avLst/>
          </a:prstGeom>
        </p:spPr>
      </p:pic>
      <p:pic>
        <p:nvPicPr>
          <p:cNvPr id="6" name="Afbeelding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65960" y="260648"/>
            <a:ext cx="1906180" cy="864096"/>
          </a:xfrm>
          <a:prstGeom prst="rect">
            <a:avLst/>
          </a:prstGeom>
        </p:spPr>
      </p:pic>
      <p:pic>
        <p:nvPicPr>
          <p:cNvPr id="1026" name="Picture 2"/>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323528" y="2852936"/>
            <a:ext cx="3649319" cy="34126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kstvak 2"/>
          <p:cNvSpPr txBox="1"/>
          <p:nvPr/>
        </p:nvSpPr>
        <p:spPr>
          <a:xfrm>
            <a:off x="4716016" y="2060847"/>
            <a:ext cx="4392488" cy="4247317"/>
          </a:xfrm>
          <a:prstGeom prst="rect">
            <a:avLst/>
          </a:prstGeom>
          <a:noFill/>
        </p:spPr>
        <p:txBody>
          <a:bodyPr wrap="square" rtlCol="0">
            <a:spAutoFit/>
          </a:bodyPr>
          <a:lstStyle/>
          <a:p>
            <a:r>
              <a:rPr lang="nl-NL" dirty="0" smtClean="0"/>
              <a:t>Aanvragen bij OSO maar buiten scope door juridische knelpunten:</a:t>
            </a:r>
          </a:p>
          <a:p>
            <a:endParaRPr lang="nl-NL" dirty="0" smtClean="0"/>
          </a:p>
          <a:p>
            <a:pPr marL="285750" indent="-285750">
              <a:buFont typeface="Arial" panose="020B0604020202020204" pitchFamily="34" charset="0"/>
              <a:buChar char="•"/>
            </a:pPr>
            <a:r>
              <a:rPr lang="nl-NL" dirty="0" smtClean="0"/>
              <a:t>Aanvraag TLV/extra begeleiding bij het SWV </a:t>
            </a:r>
          </a:p>
          <a:p>
            <a:pPr marL="285750" indent="-285750">
              <a:buFont typeface="Arial" panose="020B0604020202020204" pitchFamily="34" charset="0"/>
              <a:buChar char="•"/>
            </a:pPr>
            <a:r>
              <a:rPr lang="nl-NL" dirty="0" smtClean="0"/>
              <a:t>Scholen zonder BRIN (particulier onderwijs)</a:t>
            </a:r>
          </a:p>
          <a:p>
            <a:pPr marL="285750" indent="-285750">
              <a:buFont typeface="Arial" panose="020B0604020202020204" pitchFamily="34" charset="0"/>
              <a:buChar char="•"/>
            </a:pPr>
            <a:endParaRPr lang="nl-NL" dirty="0" smtClean="0"/>
          </a:p>
          <a:p>
            <a:r>
              <a:rPr lang="nl-NL" dirty="0" smtClean="0"/>
              <a:t>Of anders: </a:t>
            </a:r>
          </a:p>
          <a:p>
            <a:pPr marL="285750" indent="-285750">
              <a:buFont typeface="Arial" panose="020B0604020202020204" pitchFamily="34" charset="0"/>
              <a:buChar char="•"/>
            </a:pPr>
            <a:r>
              <a:rPr lang="nl-NL" dirty="0" smtClean="0"/>
              <a:t>Overstap van vo naar mbo</a:t>
            </a:r>
          </a:p>
          <a:p>
            <a:pPr marL="285750" indent="-285750">
              <a:buFont typeface="Arial" panose="020B0604020202020204" pitchFamily="34" charset="0"/>
              <a:buChar char="•"/>
            </a:pPr>
            <a:r>
              <a:rPr lang="nl-NL" dirty="0" smtClean="0"/>
              <a:t>Instroom po </a:t>
            </a:r>
          </a:p>
          <a:p>
            <a:endParaRPr lang="nl-NL" dirty="0" smtClean="0"/>
          </a:p>
          <a:p>
            <a:endParaRPr lang="nl-NL" dirty="0" smtClean="0"/>
          </a:p>
          <a:p>
            <a:r>
              <a:rPr lang="nl-NL" dirty="0" smtClean="0"/>
              <a:t>Oplossingen worden onderzocht samen met de VDOD</a:t>
            </a:r>
            <a:endParaRPr lang="nl-NL" dirty="0"/>
          </a:p>
        </p:txBody>
      </p:sp>
      <p:sp>
        <p:nvSpPr>
          <p:cNvPr id="8" name="Tekstvak 7"/>
          <p:cNvSpPr txBox="1"/>
          <p:nvPr/>
        </p:nvSpPr>
        <p:spPr>
          <a:xfrm>
            <a:off x="251520" y="1268760"/>
            <a:ext cx="4320480" cy="1754326"/>
          </a:xfrm>
          <a:prstGeom prst="rect">
            <a:avLst/>
          </a:prstGeom>
          <a:noFill/>
        </p:spPr>
        <p:txBody>
          <a:bodyPr wrap="square" rtlCol="0">
            <a:spAutoFit/>
          </a:bodyPr>
          <a:lstStyle/>
          <a:p>
            <a:r>
              <a:rPr lang="nl-NL" dirty="0" smtClean="0"/>
              <a:t>OSO faciliteert de overdracht van de leerlinggegevens tussen 2 scholen in het kader van de overstap van leerlingen:</a:t>
            </a:r>
          </a:p>
          <a:p>
            <a:r>
              <a:rPr lang="nl-NL" dirty="0" smtClean="0"/>
              <a:t>po naar vo / vo naar vo / po naar po</a:t>
            </a:r>
          </a:p>
          <a:p>
            <a:r>
              <a:rPr lang="nl-NL" dirty="0" smtClean="0"/>
              <a:t>en </a:t>
            </a:r>
            <a:r>
              <a:rPr lang="nl-NL" dirty="0" err="1" smtClean="0"/>
              <a:t>Binnenbrin</a:t>
            </a:r>
            <a:r>
              <a:rPr lang="nl-NL" dirty="0" smtClean="0"/>
              <a:t> = tussenstap van LAS na RI</a:t>
            </a:r>
          </a:p>
          <a:p>
            <a:endParaRPr lang="nl-NL" dirty="0"/>
          </a:p>
        </p:txBody>
      </p:sp>
    </p:spTree>
    <p:extLst>
      <p:ext uri="{BB962C8B-B14F-4D97-AF65-F5344CB8AC3E}">
        <p14:creationId xmlns:p14="http://schemas.microsoft.com/office/powerpoint/2010/main" val="1919849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87183" y="3429000"/>
            <a:ext cx="4374655" cy="18447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el 1"/>
          <p:cNvSpPr>
            <a:spLocks noGrp="1"/>
          </p:cNvSpPr>
          <p:nvPr>
            <p:ph type="title"/>
          </p:nvPr>
        </p:nvSpPr>
        <p:spPr>
          <a:xfrm>
            <a:off x="457200" y="274638"/>
            <a:ext cx="8229600" cy="778098"/>
          </a:xfrm>
        </p:spPr>
        <p:txBody>
          <a:bodyPr>
            <a:normAutofit/>
          </a:bodyPr>
          <a:lstStyle/>
          <a:p>
            <a:r>
              <a:rPr lang="nl-NL" sz="3600" dirty="0" smtClean="0">
                <a:latin typeface="+mn-lt"/>
              </a:rPr>
              <a:t>De onderdelen van OSO</a:t>
            </a:r>
            <a:endParaRPr lang="nl-NL" sz="3600" dirty="0">
              <a:latin typeface="+mn-lt"/>
            </a:endParaRPr>
          </a:p>
        </p:txBody>
      </p:sp>
      <p:pic>
        <p:nvPicPr>
          <p:cNvPr id="5" name="Afbeelding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84368" y="6625994"/>
            <a:ext cx="792088" cy="158417"/>
          </a:xfrm>
          <a:prstGeom prst="rect">
            <a:avLst/>
          </a:prstGeom>
        </p:spPr>
      </p:pic>
      <p:pic>
        <p:nvPicPr>
          <p:cNvPr id="6" name="Afbeelding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065960" y="260648"/>
            <a:ext cx="1906180" cy="864096"/>
          </a:xfrm>
          <a:prstGeom prst="rect">
            <a:avLst/>
          </a:prstGeom>
        </p:spPr>
      </p:pic>
      <p:sp>
        <p:nvSpPr>
          <p:cNvPr id="8" name="Tekstvak 7"/>
          <p:cNvSpPr txBox="1"/>
          <p:nvPr/>
        </p:nvSpPr>
        <p:spPr>
          <a:xfrm>
            <a:off x="262615" y="1166842"/>
            <a:ext cx="4032448" cy="4524315"/>
          </a:xfrm>
          <a:prstGeom prst="rect">
            <a:avLst/>
          </a:prstGeom>
          <a:noFill/>
        </p:spPr>
        <p:txBody>
          <a:bodyPr wrap="square" rtlCol="0">
            <a:spAutoFit/>
          </a:bodyPr>
          <a:lstStyle/>
          <a:p>
            <a:pPr marL="342900" indent="-342900">
              <a:buFont typeface="+mj-lt"/>
              <a:buAutoNum type="arabicPeriod"/>
            </a:pPr>
            <a:r>
              <a:rPr lang="nl-NL" dirty="0" smtClean="0"/>
              <a:t>De standaard OSO gegevensset, waarin de afspraken worden vastgelegd over de inhoud van het overstapdossier (de generieke gegevens). </a:t>
            </a:r>
          </a:p>
          <a:p>
            <a:endParaRPr lang="nl-NL" dirty="0" smtClean="0"/>
          </a:p>
          <a:p>
            <a:pPr marL="342900" indent="-342900">
              <a:buFont typeface="+mj-lt"/>
              <a:buAutoNum type="arabicPeriod" startAt="2"/>
            </a:pPr>
            <a:r>
              <a:rPr lang="nl-NL" dirty="0" smtClean="0"/>
              <a:t>De OSO infrastructuu</a:t>
            </a:r>
            <a:r>
              <a:rPr lang="nl-NL" dirty="0"/>
              <a:t>r</a:t>
            </a:r>
            <a:r>
              <a:rPr lang="nl-NL" dirty="0" smtClean="0"/>
              <a:t> met:</a:t>
            </a:r>
          </a:p>
          <a:p>
            <a:pPr marL="742950" lvl="1" indent="-285750">
              <a:buFont typeface="Arial" panose="020B0604020202020204" pitchFamily="34" charset="0"/>
              <a:buChar char="•"/>
            </a:pPr>
            <a:r>
              <a:rPr lang="nl-NL" dirty="0"/>
              <a:t>h</a:t>
            </a:r>
            <a:r>
              <a:rPr lang="nl-NL" dirty="0" smtClean="0"/>
              <a:t>et traffic Center (verkeerstoren) en Office </a:t>
            </a:r>
            <a:r>
              <a:rPr lang="nl-NL" dirty="0" err="1" smtClean="0"/>
              <a:t>Heart</a:t>
            </a:r>
            <a:r>
              <a:rPr lang="nl-NL" dirty="0" smtClean="0"/>
              <a:t> (</a:t>
            </a:r>
            <a:r>
              <a:rPr lang="nl-NL" dirty="0" err="1" smtClean="0"/>
              <a:t>administratie-systeem</a:t>
            </a:r>
            <a:r>
              <a:rPr lang="nl-NL" dirty="0" smtClean="0"/>
              <a:t>) als voorzieningen. </a:t>
            </a:r>
          </a:p>
          <a:p>
            <a:pPr marL="742950" lvl="1" indent="-285750">
              <a:buFont typeface="Arial" panose="020B0604020202020204" pitchFamily="34" charset="0"/>
              <a:buChar char="•"/>
            </a:pPr>
            <a:r>
              <a:rPr lang="nl-NL" dirty="0"/>
              <a:t>p</a:t>
            </a:r>
            <a:r>
              <a:rPr lang="nl-NL" dirty="0" smtClean="0"/>
              <a:t>rogramma van Eisen waarin de afspraken en eisen worden vastgelegd rond het transport van het overstapdossier en dus bepalend is voor het proces van de overdracht. </a:t>
            </a:r>
            <a:endParaRPr lang="nl-NL" dirty="0"/>
          </a:p>
        </p:txBody>
      </p:sp>
      <p:graphicFrame>
        <p:nvGraphicFramePr>
          <p:cNvPr id="9" name="Tijdelijke aanduiding voor inhoud 3"/>
          <p:cNvGraphicFramePr>
            <a:graphicFrameLocks/>
          </p:cNvGraphicFramePr>
          <p:nvPr>
            <p:extLst>
              <p:ext uri="{D42A27DB-BD31-4B8C-83A1-F6EECF244321}">
                <p14:modId xmlns:p14="http://schemas.microsoft.com/office/powerpoint/2010/main" val="3608485930"/>
              </p:ext>
            </p:extLst>
          </p:nvPr>
        </p:nvGraphicFramePr>
        <p:xfrm>
          <a:off x="3995936" y="1268760"/>
          <a:ext cx="4186808" cy="1756792"/>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11" name="Tekstvak 10"/>
          <p:cNvSpPr txBox="1"/>
          <p:nvPr/>
        </p:nvSpPr>
        <p:spPr>
          <a:xfrm>
            <a:off x="251520" y="5979663"/>
            <a:ext cx="8424936" cy="646331"/>
          </a:xfrm>
          <a:prstGeom prst="rect">
            <a:avLst/>
          </a:prstGeom>
          <a:noFill/>
        </p:spPr>
        <p:txBody>
          <a:bodyPr wrap="square" rtlCol="0">
            <a:spAutoFit/>
          </a:bodyPr>
          <a:lstStyle/>
          <a:p>
            <a:r>
              <a:rPr lang="nl-NL" dirty="0" smtClean="0"/>
              <a:t>De aangesloten softwareleveranciers bepalen met hun eigen implementatie van OSO ook een deel van het gebruiksgemak maar dan binnen het systeem op school</a:t>
            </a:r>
            <a:endParaRPr lang="nl-NL" dirty="0"/>
          </a:p>
        </p:txBody>
      </p:sp>
    </p:spTree>
    <p:extLst>
      <p:ext uri="{BB962C8B-B14F-4D97-AF65-F5344CB8AC3E}">
        <p14:creationId xmlns:p14="http://schemas.microsoft.com/office/powerpoint/2010/main" val="140207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78098"/>
          </a:xfrm>
        </p:spPr>
        <p:txBody>
          <a:bodyPr>
            <a:normAutofit/>
          </a:bodyPr>
          <a:lstStyle/>
          <a:p>
            <a:r>
              <a:rPr lang="nl-NL" sz="3600" dirty="0" smtClean="0">
                <a:latin typeface="+mn-lt"/>
              </a:rPr>
              <a:t>De werkgroep OSO</a:t>
            </a:r>
            <a:endParaRPr lang="nl-NL" sz="3600" dirty="0">
              <a:latin typeface="+mn-lt"/>
            </a:endParaRPr>
          </a:p>
        </p:txBody>
      </p:sp>
      <p:pic>
        <p:nvPicPr>
          <p:cNvPr id="5" name="Afbeelding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4368" y="6625994"/>
            <a:ext cx="792088" cy="158417"/>
          </a:xfrm>
          <a:prstGeom prst="rect">
            <a:avLst/>
          </a:prstGeom>
        </p:spPr>
      </p:pic>
      <p:pic>
        <p:nvPicPr>
          <p:cNvPr id="6" name="Afbeelding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65960" y="260648"/>
            <a:ext cx="1906180" cy="864096"/>
          </a:xfrm>
          <a:prstGeom prst="rect">
            <a:avLst/>
          </a:prstGeom>
        </p:spPr>
      </p:pic>
      <p:sp>
        <p:nvSpPr>
          <p:cNvPr id="7" name="Tekstvak 6"/>
          <p:cNvSpPr txBox="1"/>
          <p:nvPr/>
        </p:nvSpPr>
        <p:spPr>
          <a:xfrm>
            <a:off x="323528" y="965838"/>
            <a:ext cx="3024336" cy="369332"/>
          </a:xfrm>
          <a:prstGeom prst="rect">
            <a:avLst/>
          </a:prstGeom>
          <a:noFill/>
        </p:spPr>
        <p:txBody>
          <a:bodyPr wrap="square" rtlCol="0">
            <a:spAutoFit/>
          </a:bodyPr>
          <a:lstStyle/>
          <a:p>
            <a:r>
              <a:rPr lang="nl-NL" dirty="0" smtClean="0">
                <a:solidFill>
                  <a:schemeClr val="accent1">
                    <a:lumMod val="75000"/>
                  </a:schemeClr>
                </a:solidFill>
              </a:rPr>
              <a:t>De overlegstructuur OSO:  </a:t>
            </a:r>
            <a:endParaRPr lang="nl-NL" dirty="0"/>
          </a:p>
        </p:txBody>
      </p:sp>
      <p:sp>
        <p:nvSpPr>
          <p:cNvPr id="19" name="Rechthoek 18"/>
          <p:cNvSpPr/>
          <p:nvPr/>
        </p:nvSpPr>
        <p:spPr>
          <a:xfrm>
            <a:off x="539550" y="1556792"/>
            <a:ext cx="1920051" cy="68298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nl-NL" sz="1200" b="1" dirty="0" smtClean="0"/>
              <a:t>PO-Raad en VO-raad </a:t>
            </a:r>
          </a:p>
          <a:p>
            <a:pPr algn="ctr"/>
            <a:r>
              <a:rPr lang="nl-NL" sz="1200" dirty="0" smtClean="0"/>
              <a:t>Opdrachtgever OSO</a:t>
            </a:r>
          </a:p>
          <a:p>
            <a:pPr algn="ctr"/>
            <a:r>
              <a:rPr lang="nl-NL" sz="1200" dirty="0" smtClean="0"/>
              <a:t>Ondersteunen vraagsturing</a:t>
            </a:r>
          </a:p>
        </p:txBody>
      </p:sp>
      <p:sp>
        <p:nvSpPr>
          <p:cNvPr id="21" name="Rechthoek 20"/>
          <p:cNvSpPr/>
          <p:nvPr/>
        </p:nvSpPr>
        <p:spPr>
          <a:xfrm>
            <a:off x="539551" y="3348614"/>
            <a:ext cx="1920051" cy="80046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nl-NL" sz="1200" b="1" dirty="0" smtClean="0"/>
          </a:p>
          <a:p>
            <a:pPr algn="ctr"/>
            <a:r>
              <a:rPr lang="nl-NL" sz="1200" b="1" dirty="0" smtClean="0"/>
              <a:t>Werkgroep OSO</a:t>
            </a:r>
          </a:p>
          <a:p>
            <a:pPr algn="ctr"/>
            <a:r>
              <a:rPr lang="nl-NL" sz="1200" dirty="0" smtClean="0"/>
              <a:t>Inventariseren issues</a:t>
            </a:r>
          </a:p>
          <a:p>
            <a:pPr algn="ctr"/>
            <a:r>
              <a:rPr lang="nl-NL" sz="1200" dirty="0" smtClean="0"/>
              <a:t>Voorstel roadmap</a:t>
            </a:r>
          </a:p>
          <a:p>
            <a:pPr algn="ctr"/>
            <a:r>
              <a:rPr lang="nl-NL" sz="1200" dirty="0" smtClean="0"/>
              <a:t>Betrekken achterban</a:t>
            </a:r>
          </a:p>
          <a:p>
            <a:pPr algn="ctr"/>
            <a:r>
              <a:rPr lang="nl-NL" sz="1200" dirty="0" smtClean="0"/>
              <a:t> </a:t>
            </a:r>
            <a:endParaRPr lang="nl-NL" sz="1200" dirty="0"/>
          </a:p>
        </p:txBody>
      </p:sp>
      <p:sp>
        <p:nvSpPr>
          <p:cNvPr id="22" name="Rechthoek 21"/>
          <p:cNvSpPr/>
          <p:nvPr/>
        </p:nvSpPr>
        <p:spPr>
          <a:xfrm>
            <a:off x="539552" y="2464188"/>
            <a:ext cx="1920051" cy="74878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nl-NL" sz="1200" b="1" dirty="0" smtClean="0"/>
              <a:t>Regiegroep OSO</a:t>
            </a:r>
          </a:p>
          <a:p>
            <a:pPr algn="ctr"/>
            <a:r>
              <a:rPr lang="nl-NL" sz="1200" dirty="0" smtClean="0"/>
              <a:t>Inbreng strategische issues Besluitvorming</a:t>
            </a:r>
          </a:p>
        </p:txBody>
      </p:sp>
      <p:sp>
        <p:nvSpPr>
          <p:cNvPr id="23" name="Rechthoek 22"/>
          <p:cNvSpPr/>
          <p:nvPr/>
        </p:nvSpPr>
        <p:spPr>
          <a:xfrm>
            <a:off x="524103" y="4437112"/>
            <a:ext cx="1383601" cy="165618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nl-NL" sz="1200" b="1" dirty="0" smtClean="0"/>
          </a:p>
          <a:p>
            <a:pPr algn="ctr"/>
            <a:r>
              <a:rPr lang="nl-NL" sz="1200" b="1" dirty="0" smtClean="0"/>
              <a:t>Technisch overleg </a:t>
            </a:r>
          </a:p>
          <a:p>
            <a:pPr algn="ctr"/>
            <a:r>
              <a:rPr lang="nl-NL" sz="1200" dirty="0" smtClean="0"/>
              <a:t>Inschatten haalbaarheid roadmap </a:t>
            </a:r>
          </a:p>
          <a:p>
            <a:pPr algn="ctr"/>
            <a:r>
              <a:rPr lang="nl-NL" sz="1200" dirty="0" smtClean="0"/>
              <a:t>Technisch advies aan werkgroep </a:t>
            </a:r>
            <a:r>
              <a:rPr lang="nl-NL" sz="1200" dirty="0" err="1" smtClean="0"/>
              <a:t>oso</a:t>
            </a:r>
            <a:r>
              <a:rPr lang="nl-NL" sz="1200" dirty="0" smtClean="0"/>
              <a:t> </a:t>
            </a:r>
          </a:p>
          <a:p>
            <a:pPr algn="ctr"/>
            <a:r>
              <a:rPr lang="nl-NL" sz="1200" dirty="0"/>
              <a:t>Uitwerking </a:t>
            </a:r>
            <a:r>
              <a:rPr lang="nl-NL" sz="1200" dirty="0" err="1"/>
              <a:t>PvE</a:t>
            </a:r>
            <a:endParaRPr lang="nl-NL" sz="1200" dirty="0"/>
          </a:p>
          <a:p>
            <a:pPr algn="ctr"/>
            <a:endParaRPr lang="nl-NL" sz="1200" dirty="0"/>
          </a:p>
        </p:txBody>
      </p:sp>
      <p:sp>
        <p:nvSpPr>
          <p:cNvPr id="24" name="Rechthoek 23"/>
          <p:cNvSpPr/>
          <p:nvPr/>
        </p:nvSpPr>
        <p:spPr>
          <a:xfrm>
            <a:off x="2064880" y="4293096"/>
            <a:ext cx="2998016" cy="1734382"/>
          </a:xfrm>
          <a:prstGeom prst="rect">
            <a:avLst/>
          </a:prstGeom>
          <a:ln>
            <a:prstDash val="lgDash"/>
          </a:ln>
        </p:spPr>
        <p:style>
          <a:lnRef idx="2">
            <a:schemeClr val="accent6"/>
          </a:lnRef>
          <a:fillRef idx="1">
            <a:schemeClr val="lt1"/>
          </a:fillRef>
          <a:effectRef idx="0">
            <a:schemeClr val="accent6"/>
          </a:effectRef>
          <a:fontRef idx="minor">
            <a:schemeClr val="dk1"/>
          </a:fontRef>
        </p:style>
        <p:txBody>
          <a:bodyPr rtlCol="0" anchor="ctr"/>
          <a:lstStyle/>
          <a:p>
            <a:pPr algn="ctr"/>
            <a:endParaRPr lang="nl-NL" sz="1200" b="1" dirty="0" smtClean="0"/>
          </a:p>
          <a:p>
            <a:pPr algn="ctr"/>
            <a:r>
              <a:rPr lang="nl-NL" sz="1200" b="1" dirty="0" smtClean="0"/>
              <a:t>Reviewgroep OSO standaard</a:t>
            </a:r>
          </a:p>
          <a:p>
            <a:pPr algn="ctr"/>
            <a:r>
              <a:rPr lang="nl-NL" sz="1200" dirty="0" smtClean="0"/>
              <a:t>Uitwerken wijzigingsverzoeken + advies naar standaardisatieraad van Edustandaard </a:t>
            </a:r>
          </a:p>
          <a:p>
            <a:pPr algn="ctr"/>
            <a:endParaRPr lang="nl-NL" sz="1200" dirty="0" smtClean="0"/>
          </a:p>
          <a:p>
            <a:pPr algn="ctr"/>
            <a:endParaRPr lang="nl-NL" sz="1200" dirty="0" smtClean="0"/>
          </a:p>
          <a:p>
            <a:pPr algn="ctr"/>
            <a:endParaRPr lang="nl-NL" sz="1200" dirty="0"/>
          </a:p>
          <a:p>
            <a:pPr algn="ctr"/>
            <a:endParaRPr lang="nl-NL" sz="1200" dirty="0" smtClean="0"/>
          </a:p>
          <a:p>
            <a:pPr algn="ctr"/>
            <a:endParaRPr lang="nl-NL" sz="1200" dirty="0"/>
          </a:p>
          <a:p>
            <a:pPr algn="ctr"/>
            <a:endParaRPr lang="nl-NL" sz="1200" dirty="0" smtClean="0"/>
          </a:p>
          <a:p>
            <a:pPr algn="ctr"/>
            <a:endParaRPr lang="nl-NL" sz="1200" dirty="0"/>
          </a:p>
        </p:txBody>
      </p:sp>
      <p:sp>
        <p:nvSpPr>
          <p:cNvPr id="25" name="Rechthoek 24"/>
          <p:cNvSpPr/>
          <p:nvPr/>
        </p:nvSpPr>
        <p:spPr>
          <a:xfrm>
            <a:off x="2123728" y="4941168"/>
            <a:ext cx="2664296" cy="101430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nl-NL" sz="1200" b="1" dirty="0" smtClean="0"/>
              <a:t>OSO vertegenwoordigers </a:t>
            </a:r>
          </a:p>
          <a:p>
            <a:pPr algn="ctr"/>
            <a:r>
              <a:rPr lang="nl-NL" sz="1200" dirty="0" smtClean="0"/>
              <a:t>Vertalen OSO issues naar wijzigingsverzoeken voor de OSO profielen</a:t>
            </a:r>
          </a:p>
          <a:p>
            <a:pPr algn="ctr"/>
            <a:r>
              <a:rPr lang="nl-NL" sz="1200" dirty="0" smtClean="0"/>
              <a:t>Belangen OSO bewaken + advies</a:t>
            </a:r>
          </a:p>
        </p:txBody>
      </p:sp>
      <p:cxnSp>
        <p:nvCxnSpPr>
          <p:cNvPr id="26" name="Rechte verbindingslijn met pijl 25"/>
          <p:cNvCxnSpPr>
            <a:stCxn id="19" idx="2"/>
            <a:endCxn id="22" idx="0"/>
          </p:cNvCxnSpPr>
          <p:nvPr/>
        </p:nvCxnSpPr>
        <p:spPr>
          <a:xfrm>
            <a:off x="1499576" y="2239780"/>
            <a:ext cx="2" cy="22440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9" name="Rechte verbindingslijn met pijl 28"/>
          <p:cNvCxnSpPr>
            <a:stCxn id="22" idx="2"/>
            <a:endCxn id="21" idx="0"/>
          </p:cNvCxnSpPr>
          <p:nvPr/>
        </p:nvCxnSpPr>
        <p:spPr>
          <a:xfrm flipH="1">
            <a:off x="1499577" y="3212976"/>
            <a:ext cx="1" cy="13563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30" name="Rechte verbindingslijn met pijl 29"/>
          <p:cNvCxnSpPr/>
          <p:nvPr/>
        </p:nvCxnSpPr>
        <p:spPr>
          <a:xfrm flipH="1">
            <a:off x="967241" y="4149079"/>
            <a:ext cx="2" cy="288033"/>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31" name="Rechte verbindingslijn met pijl 30"/>
          <p:cNvCxnSpPr/>
          <p:nvPr/>
        </p:nvCxnSpPr>
        <p:spPr>
          <a:xfrm>
            <a:off x="1691680" y="4152174"/>
            <a:ext cx="432048" cy="861002"/>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32" name="Rechte verbindingslijn met pijl 31"/>
          <p:cNvCxnSpPr>
            <a:endCxn id="44" idx="1"/>
          </p:cNvCxnSpPr>
          <p:nvPr/>
        </p:nvCxnSpPr>
        <p:spPr>
          <a:xfrm>
            <a:off x="5062896" y="5672073"/>
            <a:ext cx="606590" cy="0"/>
          </a:xfrm>
          <a:prstGeom prst="straightConnector1">
            <a:avLst/>
          </a:prstGeom>
          <a:ln>
            <a:solidFill>
              <a:schemeClr val="accent6">
                <a:lumMod val="40000"/>
                <a:lumOff val="60000"/>
              </a:schemeClr>
            </a:solidFill>
            <a:headEnd type="arrow"/>
            <a:tailEnd type="arrow"/>
          </a:ln>
        </p:spPr>
        <p:style>
          <a:lnRef idx="1">
            <a:schemeClr val="accent6"/>
          </a:lnRef>
          <a:fillRef idx="0">
            <a:schemeClr val="accent6"/>
          </a:fillRef>
          <a:effectRef idx="0">
            <a:schemeClr val="accent6"/>
          </a:effectRef>
          <a:fontRef idx="minor">
            <a:schemeClr val="tx1"/>
          </a:fontRef>
        </p:style>
      </p:cxnSp>
      <p:sp>
        <p:nvSpPr>
          <p:cNvPr id="44" name="Rechthoek 43"/>
          <p:cNvSpPr/>
          <p:nvPr/>
        </p:nvSpPr>
        <p:spPr>
          <a:xfrm>
            <a:off x="5669486" y="5250850"/>
            <a:ext cx="2998016" cy="842446"/>
          </a:xfrm>
          <a:prstGeom prst="rect">
            <a:avLst/>
          </a:prstGeom>
          <a:ln>
            <a:solidFill>
              <a:schemeClr val="accent6">
                <a:lumMod val="40000"/>
                <a:lumOff val="60000"/>
              </a:schemeClr>
            </a:solidFill>
            <a:prstDash val="lgDash"/>
          </a:ln>
        </p:spPr>
        <p:style>
          <a:lnRef idx="2">
            <a:schemeClr val="accent6"/>
          </a:lnRef>
          <a:fillRef idx="1">
            <a:schemeClr val="lt1"/>
          </a:fillRef>
          <a:effectRef idx="0">
            <a:schemeClr val="accent6"/>
          </a:effectRef>
          <a:fontRef idx="minor">
            <a:schemeClr val="dk1"/>
          </a:fontRef>
        </p:style>
        <p:txBody>
          <a:bodyPr rtlCol="0" anchor="ctr"/>
          <a:lstStyle/>
          <a:p>
            <a:pPr algn="ctr"/>
            <a:endParaRPr lang="nl-NL" sz="1200" b="1" dirty="0" smtClean="0"/>
          </a:p>
          <a:p>
            <a:pPr algn="ctr"/>
            <a:endParaRPr lang="nl-NL" sz="1200" b="1" dirty="0" smtClean="0"/>
          </a:p>
          <a:p>
            <a:pPr algn="ctr"/>
            <a:endParaRPr lang="nl-NL" sz="1200" b="1" dirty="0"/>
          </a:p>
          <a:p>
            <a:pPr algn="ctr"/>
            <a:endParaRPr lang="nl-NL" sz="1200" b="1" dirty="0" smtClean="0"/>
          </a:p>
          <a:p>
            <a:pPr algn="ctr"/>
            <a:endParaRPr lang="nl-NL" sz="1200" b="1" dirty="0"/>
          </a:p>
          <a:p>
            <a:pPr algn="ctr"/>
            <a:endParaRPr lang="nl-NL" sz="1200" b="1" dirty="0" smtClean="0"/>
          </a:p>
          <a:p>
            <a:pPr algn="ctr"/>
            <a:r>
              <a:rPr lang="nl-NL" sz="1200" b="1" dirty="0" smtClean="0">
                <a:solidFill>
                  <a:schemeClr val="bg1">
                    <a:lumMod val="65000"/>
                  </a:schemeClr>
                </a:solidFill>
              </a:rPr>
              <a:t>Architectuurraad Edustandaard </a:t>
            </a:r>
          </a:p>
          <a:p>
            <a:pPr algn="ctr"/>
            <a:r>
              <a:rPr lang="nl-NL" sz="1200" dirty="0" smtClean="0">
                <a:solidFill>
                  <a:schemeClr val="bg1">
                    <a:lumMod val="65000"/>
                  </a:schemeClr>
                </a:solidFill>
              </a:rPr>
              <a:t>Bewaakt de samenhang tussen standaarden en adviseert de standaardisatieraad of partijen </a:t>
            </a:r>
          </a:p>
          <a:p>
            <a:pPr algn="ctr"/>
            <a:endParaRPr lang="nl-NL" sz="1200" dirty="0" smtClean="0"/>
          </a:p>
          <a:p>
            <a:pPr algn="ctr"/>
            <a:endParaRPr lang="nl-NL" sz="1200" dirty="0"/>
          </a:p>
          <a:p>
            <a:pPr algn="ctr"/>
            <a:endParaRPr lang="nl-NL" sz="1200" dirty="0" smtClean="0"/>
          </a:p>
          <a:p>
            <a:pPr algn="ctr"/>
            <a:endParaRPr lang="nl-NL" sz="1200" dirty="0"/>
          </a:p>
          <a:p>
            <a:pPr algn="ctr"/>
            <a:endParaRPr lang="nl-NL" sz="1200" dirty="0" smtClean="0"/>
          </a:p>
          <a:p>
            <a:pPr algn="ctr"/>
            <a:endParaRPr lang="nl-NL" sz="1200" dirty="0"/>
          </a:p>
        </p:txBody>
      </p:sp>
      <p:sp>
        <p:nvSpPr>
          <p:cNvPr id="45" name="Rechthoek 44"/>
          <p:cNvSpPr/>
          <p:nvPr/>
        </p:nvSpPr>
        <p:spPr>
          <a:xfrm>
            <a:off x="5645641" y="4310922"/>
            <a:ext cx="2998016" cy="714791"/>
          </a:xfrm>
          <a:prstGeom prst="rect">
            <a:avLst/>
          </a:prstGeom>
          <a:ln>
            <a:solidFill>
              <a:schemeClr val="accent6">
                <a:lumMod val="40000"/>
                <a:lumOff val="60000"/>
              </a:schemeClr>
            </a:solidFill>
            <a:prstDash val="lgDash"/>
          </a:ln>
        </p:spPr>
        <p:style>
          <a:lnRef idx="2">
            <a:schemeClr val="accent6"/>
          </a:lnRef>
          <a:fillRef idx="1">
            <a:schemeClr val="lt1"/>
          </a:fillRef>
          <a:effectRef idx="0">
            <a:schemeClr val="accent6"/>
          </a:effectRef>
          <a:fontRef idx="minor">
            <a:schemeClr val="dk1"/>
          </a:fontRef>
        </p:style>
        <p:txBody>
          <a:bodyPr rtlCol="0" anchor="ctr"/>
          <a:lstStyle/>
          <a:p>
            <a:pPr algn="ctr"/>
            <a:endParaRPr lang="nl-NL" sz="1200" b="1" dirty="0" smtClean="0"/>
          </a:p>
          <a:p>
            <a:pPr algn="ctr"/>
            <a:endParaRPr lang="nl-NL" sz="1200" b="1" dirty="0" smtClean="0"/>
          </a:p>
          <a:p>
            <a:pPr algn="ctr"/>
            <a:endParaRPr lang="nl-NL" sz="1200" b="1" dirty="0"/>
          </a:p>
          <a:p>
            <a:pPr algn="ctr"/>
            <a:endParaRPr lang="nl-NL" sz="1200" b="1" dirty="0" smtClean="0"/>
          </a:p>
          <a:p>
            <a:pPr algn="ctr"/>
            <a:endParaRPr lang="nl-NL" sz="1200" b="1" dirty="0"/>
          </a:p>
          <a:p>
            <a:pPr algn="ctr"/>
            <a:r>
              <a:rPr lang="nl-NL" sz="1200" b="1" dirty="0" smtClean="0">
                <a:solidFill>
                  <a:schemeClr val="bg1">
                    <a:lumMod val="65000"/>
                  </a:schemeClr>
                </a:solidFill>
              </a:rPr>
              <a:t>Standaardisatieraad Edustandaard</a:t>
            </a:r>
          </a:p>
          <a:p>
            <a:pPr algn="ctr"/>
            <a:r>
              <a:rPr lang="nl-NL" sz="1200" dirty="0" smtClean="0">
                <a:solidFill>
                  <a:schemeClr val="bg1">
                    <a:lumMod val="65000"/>
                  </a:schemeClr>
                </a:solidFill>
              </a:rPr>
              <a:t>Besluit o.a. over in </a:t>
            </a:r>
            <a:r>
              <a:rPr lang="nl-NL" sz="1200" dirty="0" err="1" smtClean="0">
                <a:solidFill>
                  <a:schemeClr val="bg1">
                    <a:lumMod val="65000"/>
                  </a:schemeClr>
                </a:solidFill>
              </a:rPr>
              <a:t>beheername</a:t>
            </a:r>
            <a:r>
              <a:rPr lang="nl-NL" sz="1200" dirty="0" smtClean="0">
                <a:solidFill>
                  <a:schemeClr val="bg1">
                    <a:lumMod val="65000"/>
                  </a:schemeClr>
                </a:solidFill>
              </a:rPr>
              <a:t> van standaarden en versies</a:t>
            </a:r>
          </a:p>
          <a:p>
            <a:pPr algn="ctr"/>
            <a:endParaRPr lang="nl-NL" sz="1200" dirty="0"/>
          </a:p>
          <a:p>
            <a:pPr algn="ctr"/>
            <a:endParaRPr lang="nl-NL" sz="1200" dirty="0" smtClean="0"/>
          </a:p>
          <a:p>
            <a:pPr algn="ctr"/>
            <a:endParaRPr lang="nl-NL" sz="1200" dirty="0"/>
          </a:p>
          <a:p>
            <a:pPr algn="ctr"/>
            <a:endParaRPr lang="nl-NL" sz="1200" dirty="0" smtClean="0"/>
          </a:p>
          <a:p>
            <a:pPr algn="ctr"/>
            <a:endParaRPr lang="nl-NL" sz="1200" dirty="0"/>
          </a:p>
        </p:txBody>
      </p:sp>
      <p:cxnSp>
        <p:nvCxnSpPr>
          <p:cNvPr id="48" name="Rechte verbindingslijn met pijl 47"/>
          <p:cNvCxnSpPr>
            <a:endCxn id="45" idx="1"/>
          </p:cNvCxnSpPr>
          <p:nvPr/>
        </p:nvCxnSpPr>
        <p:spPr>
          <a:xfrm>
            <a:off x="5062896" y="4668317"/>
            <a:ext cx="582745" cy="1"/>
          </a:xfrm>
          <a:prstGeom prst="straightConnector1">
            <a:avLst/>
          </a:prstGeom>
          <a:ln>
            <a:solidFill>
              <a:schemeClr val="accent6">
                <a:lumMod val="40000"/>
                <a:lumOff val="60000"/>
              </a:schemeClr>
            </a:solidFill>
            <a:headEnd type="arrow"/>
            <a:tailEnd type="arrow"/>
          </a:ln>
        </p:spPr>
        <p:style>
          <a:lnRef idx="1">
            <a:schemeClr val="accent6"/>
          </a:lnRef>
          <a:fillRef idx="0">
            <a:schemeClr val="accent6"/>
          </a:fillRef>
          <a:effectRef idx="0">
            <a:schemeClr val="accent6"/>
          </a:effectRef>
          <a:fontRef idx="minor">
            <a:schemeClr val="tx1"/>
          </a:fontRef>
        </p:style>
      </p:cxnSp>
      <p:cxnSp>
        <p:nvCxnSpPr>
          <p:cNvPr id="54" name="Rechte verbindingslijn met pijl 53"/>
          <p:cNvCxnSpPr/>
          <p:nvPr/>
        </p:nvCxnSpPr>
        <p:spPr>
          <a:xfrm>
            <a:off x="7065960" y="5025713"/>
            <a:ext cx="0" cy="225137"/>
          </a:xfrm>
          <a:prstGeom prst="straightConnector1">
            <a:avLst/>
          </a:prstGeom>
          <a:ln>
            <a:solidFill>
              <a:schemeClr val="accent6">
                <a:lumMod val="40000"/>
                <a:lumOff val="60000"/>
              </a:schemeClr>
            </a:solidFill>
            <a:headEnd type="arrow"/>
            <a:tailEnd type="arrow"/>
          </a:ln>
        </p:spPr>
        <p:style>
          <a:lnRef idx="1">
            <a:schemeClr val="accent6"/>
          </a:lnRef>
          <a:fillRef idx="0">
            <a:schemeClr val="accent6"/>
          </a:fillRef>
          <a:effectRef idx="0">
            <a:schemeClr val="accent6"/>
          </a:effectRef>
          <a:fontRef idx="minor">
            <a:schemeClr val="tx1"/>
          </a:fontRef>
        </p:style>
      </p:cxnSp>
      <p:sp>
        <p:nvSpPr>
          <p:cNvPr id="56" name="Tekstvak 55"/>
          <p:cNvSpPr txBox="1"/>
          <p:nvPr/>
        </p:nvSpPr>
        <p:spPr>
          <a:xfrm>
            <a:off x="2411760" y="3967508"/>
            <a:ext cx="3097359" cy="369332"/>
          </a:xfrm>
          <a:prstGeom prst="rect">
            <a:avLst/>
          </a:prstGeom>
          <a:noFill/>
        </p:spPr>
        <p:txBody>
          <a:bodyPr wrap="square" rtlCol="0">
            <a:spAutoFit/>
          </a:bodyPr>
          <a:lstStyle/>
          <a:p>
            <a:r>
              <a:rPr lang="nl-NL" dirty="0" smtClean="0">
                <a:solidFill>
                  <a:schemeClr val="accent6">
                    <a:lumMod val="75000"/>
                  </a:schemeClr>
                </a:solidFill>
              </a:rPr>
              <a:t>  www.Edustandaard.nl</a:t>
            </a:r>
            <a:endParaRPr lang="nl-NL" dirty="0">
              <a:solidFill>
                <a:schemeClr val="accent6">
                  <a:lumMod val="75000"/>
                </a:schemeClr>
              </a:solidFill>
            </a:endParaRPr>
          </a:p>
        </p:txBody>
      </p:sp>
      <p:sp>
        <p:nvSpPr>
          <p:cNvPr id="27" name="Tekstvak 26"/>
          <p:cNvSpPr txBox="1"/>
          <p:nvPr/>
        </p:nvSpPr>
        <p:spPr>
          <a:xfrm>
            <a:off x="3306256" y="1061441"/>
            <a:ext cx="5548744" cy="2862322"/>
          </a:xfrm>
          <a:prstGeom prst="rect">
            <a:avLst/>
          </a:prstGeom>
          <a:noFill/>
          <a:ln>
            <a:solidFill>
              <a:schemeClr val="accent1">
                <a:lumMod val="75000"/>
              </a:schemeClr>
            </a:solidFill>
          </a:ln>
        </p:spPr>
        <p:txBody>
          <a:bodyPr wrap="square" rtlCol="0">
            <a:spAutoFit/>
          </a:bodyPr>
          <a:lstStyle/>
          <a:p>
            <a:r>
              <a:rPr lang="nl-NL" dirty="0" smtClean="0">
                <a:solidFill>
                  <a:schemeClr val="accent1">
                    <a:lumMod val="75000"/>
                  </a:schemeClr>
                </a:solidFill>
              </a:rPr>
              <a:t>Werkgroep OSO speelt centrale rol in de jaarlijkse verbetering van OSO voor het onderwijsveld</a:t>
            </a:r>
          </a:p>
          <a:p>
            <a:endParaRPr lang="nl-NL" dirty="0" smtClean="0">
              <a:solidFill>
                <a:schemeClr val="accent1">
                  <a:lumMod val="75000"/>
                </a:schemeClr>
              </a:solidFill>
            </a:endParaRPr>
          </a:p>
          <a:p>
            <a:pPr marL="285750" indent="-285750">
              <a:buFontTx/>
              <a:buChar char="-"/>
            </a:pPr>
            <a:r>
              <a:rPr lang="nl-NL" dirty="0" smtClean="0">
                <a:solidFill>
                  <a:schemeClr val="accent1">
                    <a:lumMod val="75000"/>
                  </a:schemeClr>
                </a:solidFill>
              </a:rPr>
              <a:t>Alle ingekomen issues functioneel beoordelen, prioriteren en voorstel voor planning maken (voorstel roadmap maken) </a:t>
            </a:r>
          </a:p>
          <a:p>
            <a:pPr marL="285750" indent="-285750">
              <a:buFontTx/>
              <a:buChar char="-"/>
            </a:pPr>
            <a:r>
              <a:rPr lang="nl-NL" dirty="0" smtClean="0">
                <a:solidFill>
                  <a:schemeClr val="accent1">
                    <a:lumMod val="75000"/>
                  </a:schemeClr>
                </a:solidFill>
              </a:rPr>
              <a:t>Inbrengen issues/adviezen en daarin achterban vertegenwoordigen (belangen behartigen veld)</a:t>
            </a:r>
          </a:p>
          <a:p>
            <a:pPr marL="285750" indent="-285750">
              <a:buFontTx/>
              <a:buChar char="-"/>
            </a:pPr>
            <a:r>
              <a:rPr lang="nl-NL" dirty="0" smtClean="0">
                <a:solidFill>
                  <a:schemeClr val="accent1">
                    <a:lumMod val="75000"/>
                  </a:schemeClr>
                </a:solidFill>
              </a:rPr>
              <a:t>Adviseert de regiegroep over roadmap</a:t>
            </a:r>
          </a:p>
          <a:p>
            <a:endParaRPr lang="nl-NL" dirty="0" smtClean="0">
              <a:solidFill>
                <a:schemeClr val="accent1">
                  <a:lumMod val="75000"/>
                </a:schemeClr>
              </a:solidFill>
            </a:endParaRPr>
          </a:p>
        </p:txBody>
      </p:sp>
    </p:spTree>
    <p:extLst>
      <p:ext uri="{BB962C8B-B14F-4D97-AF65-F5344CB8AC3E}">
        <p14:creationId xmlns:p14="http://schemas.microsoft.com/office/powerpoint/2010/main" val="140207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4"/>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P spid="25" grpId="0" animBg="1"/>
      <p:bldP spid="44" grpId="0" animBg="1"/>
      <p:bldP spid="45" grpId="0" animBg="1"/>
      <p:bldP spid="56" grpId="0"/>
      <p:bldP spid="2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hoek 7"/>
          <p:cNvSpPr/>
          <p:nvPr/>
        </p:nvSpPr>
        <p:spPr>
          <a:xfrm>
            <a:off x="806909" y="3847123"/>
            <a:ext cx="7632848" cy="1008112"/>
          </a:xfrm>
          <a:prstGeom prst="rect">
            <a:avLst/>
          </a:prstGeom>
        </p:spPr>
        <p:style>
          <a:lnRef idx="1">
            <a:schemeClr val="accent3"/>
          </a:lnRef>
          <a:fillRef idx="1001">
            <a:schemeClr val="lt2"/>
          </a:fillRef>
          <a:effectRef idx="1">
            <a:schemeClr val="accent3"/>
          </a:effectRef>
          <a:fontRef idx="minor">
            <a:schemeClr val="dk1"/>
          </a:fontRef>
        </p:style>
        <p:txBody>
          <a:bodyPr rtlCol="0" anchor="ctr"/>
          <a:lstStyle/>
          <a:p>
            <a:pPr algn="ctr"/>
            <a:endParaRPr lang="nl-NL" sz="1200" dirty="0" smtClean="0"/>
          </a:p>
          <a:p>
            <a:pPr algn="ctr"/>
            <a:endParaRPr lang="nl-NL" sz="1200" dirty="0"/>
          </a:p>
          <a:p>
            <a:pPr algn="ctr"/>
            <a:endParaRPr lang="nl-NL" sz="1200" dirty="0" smtClean="0"/>
          </a:p>
          <a:p>
            <a:pPr algn="r"/>
            <a:endParaRPr lang="nl-NL" sz="1200" dirty="0"/>
          </a:p>
          <a:p>
            <a:pPr algn="r"/>
            <a:r>
              <a:rPr lang="nl-NL" sz="1200" dirty="0" smtClean="0"/>
              <a:t>We geven ze door als suggesties en kunnen monitoren?</a:t>
            </a:r>
            <a:endParaRPr lang="nl-NL" sz="1200" dirty="0"/>
          </a:p>
        </p:txBody>
      </p:sp>
      <p:sp>
        <p:nvSpPr>
          <p:cNvPr id="7" name="Rechthoek 6"/>
          <p:cNvSpPr/>
          <p:nvPr/>
        </p:nvSpPr>
        <p:spPr>
          <a:xfrm>
            <a:off x="806909" y="2708920"/>
            <a:ext cx="7632848" cy="100811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nl-NL" sz="1200" dirty="0" smtClean="0"/>
          </a:p>
          <a:p>
            <a:pPr algn="ctr"/>
            <a:endParaRPr lang="nl-NL" sz="1200" dirty="0"/>
          </a:p>
          <a:p>
            <a:pPr algn="ctr"/>
            <a:endParaRPr lang="nl-NL" sz="1200" dirty="0" smtClean="0"/>
          </a:p>
          <a:p>
            <a:pPr algn="r"/>
            <a:r>
              <a:rPr lang="nl-NL" sz="1200" dirty="0" smtClean="0"/>
              <a:t>Deze bespreken we binnen de werkgroep OSO </a:t>
            </a:r>
            <a:endParaRPr lang="nl-NL" sz="1200" dirty="0"/>
          </a:p>
        </p:txBody>
      </p:sp>
      <p:sp>
        <p:nvSpPr>
          <p:cNvPr id="4" name="Rechthoek 3"/>
          <p:cNvSpPr/>
          <p:nvPr/>
        </p:nvSpPr>
        <p:spPr>
          <a:xfrm>
            <a:off x="799304" y="1700808"/>
            <a:ext cx="7632848" cy="93610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nl-NL" sz="1200" dirty="0" smtClean="0"/>
          </a:p>
          <a:p>
            <a:pPr algn="ctr"/>
            <a:endParaRPr lang="nl-NL" sz="1200" dirty="0"/>
          </a:p>
          <a:p>
            <a:pPr algn="ctr"/>
            <a:endParaRPr lang="nl-NL" sz="1200" dirty="0" smtClean="0"/>
          </a:p>
          <a:p>
            <a:pPr algn="r"/>
            <a:r>
              <a:rPr lang="nl-NL" sz="1200" dirty="0"/>
              <a:t>	</a:t>
            </a:r>
            <a:r>
              <a:rPr lang="nl-NL" sz="1200" dirty="0" smtClean="0"/>
              <a:t>		Deze </a:t>
            </a:r>
            <a:r>
              <a:rPr lang="nl-NL" sz="1200" dirty="0"/>
              <a:t>bespreken we binnen de werkgroep OSO </a:t>
            </a:r>
          </a:p>
        </p:txBody>
      </p:sp>
      <p:sp>
        <p:nvSpPr>
          <p:cNvPr id="2" name="Titel 1"/>
          <p:cNvSpPr>
            <a:spLocks noGrp="1"/>
          </p:cNvSpPr>
          <p:nvPr>
            <p:ph type="title"/>
          </p:nvPr>
        </p:nvSpPr>
        <p:spPr>
          <a:xfrm>
            <a:off x="457200" y="274638"/>
            <a:ext cx="8229600" cy="778098"/>
          </a:xfrm>
        </p:spPr>
        <p:txBody>
          <a:bodyPr>
            <a:normAutofit/>
          </a:bodyPr>
          <a:lstStyle/>
          <a:p>
            <a:r>
              <a:rPr lang="nl-NL" sz="3600" dirty="0" smtClean="0">
                <a:latin typeface="+mn-lt"/>
              </a:rPr>
              <a:t>Soorten Issues</a:t>
            </a:r>
            <a:endParaRPr lang="nl-NL" sz="3600" dirty="0">
              <a:latin typeface="+mn-lt"/>
            </a:endParaRPr>
          </a:p>
        </p:txBody>
      </p:sp>
      <p:pic>
        <p:nvPicPr>
          <p:cNvPr id="5" name="Afbeelding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4368" y="6625994"/>
            <a:ext cx="792088" cy="158417"/>
          </a:xfrm>
          <a:prstGeom prst="rect">
            <a:avLst/>
          </a:prstGeom>
        </p:spPr>
      </p:pic>
      <p:pic>
        <p:nvPicPr>
          <p:cNvPr id="6" name="Afbeelding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65960" y="260648"/>
            <a:ext cx="1906180" cy="864096"/>
          </a:xfrm>
          <a:prstGeom prst="rect">
            <a:avLst/>
          </a:prstGeom>
        </p:spPr>
      </p:pic>
      <p:sp>
        <p:nvSpPr>
          <p:cNvPr id="9" name="Rechthoek 8"/>
          <p:cNvSpPr/>
          <p:nvPr/>
        </p:nvSpPr>
        <p:spPr>
          <a:xfrm>
            <a:off x="806909" y="4941168"/>
            <a:ext cx="7632848" cy="1008112"/>
          </a:xfrm>
          <a:prstGeom prst="rect">
            <a:avLst/>
          </a:prstGeom>
        </p:spPr>
        <p:style>
          <a:lnRef idx="1">
            <a:schemeClr val="accent3"/>
          </a:lnRef>
          <a:fillRef idx="1001">
            <a:schemeClr val="lt2"/>
          </a:fillRef>
          <a:effectRef idx="1">
            <a:schemeClr val="accent3"/>
          </a:effectRef>
          <a:fontRef idx="minor">
            <a:schemeClr val="dk1"/>
          </a:fontRef>
        </p:style>
        <p:txBody>
          <a:bodyPr rtlCol="0" anchor="ctr"/>
          <a:lstStyle/>
          <a:p>
            <a:pPr algn="ctr"/>
            <a:endParaRPr lang="nl-NL" sz="1200" dirty="0" smtClean="0"/>
          </a:p>
          <a:p>
            <a:pPr algn="ctr"/>
            <a:endParaRPr lang="nl-NL" sz="1200" dirty="0"/>
          </a:p>
          <a:p>
            <a:pPr algn="ctr"/>
            <a:endParaRPr lang="nl-NL" sz="1200" dirty="0" smtClean="0"/>
          </a:p>
          <a:p>
            <a:pPr algn="r"/>
            <a:endParaRPr lang="nl-NL" sz="1200" dirty="0"/>
          </a:p>
          <a:p>
            <a:pPr algn="r"/>
            <a:r>
              <a:rPr lang="nl-NL" sz="1200" dirty="0" smtClean="0"/>
              <a:t>Hierop passen we onze documentatie en voorlichting aan</a:t>
            </a:r>
            <a:endParaRPr lang="nl-NL" sz="1200" dirty="0"/>
          </a:p>
        </p:txBody>
      </p:sp>
      <p:sp>
        <p:nvSpPr>
          <p:cNvPr id="3" name="Tijdelijke aanduiding voor inhoud 2"/>
          <p:cNvSpPr>
            <a:spLocks noGrp="1"/>
          </p:cNvSpPr>
          <p:nvPr>
            <p:ph idx="1"/>
          </p:nvPr>
        </p:nvSpPr>
        <p:spPr>
          <a:xfrm>
            <a:off x="457200" y="1268760"/>
            <a:ext cx="8229600" cy="4968552"/>
          </a:xfrm>
        </p:spPr>
        <p:txBody>
          <a:bodyPr>
            <a:normAutofit/>
          </a:bodyPr>
          <a:lstStyle/>
          <a:p>
            <a:pPr marL="0" indent="0">
              <a:buNone/>
            </a:pPr>
            <a:r>
              <a:rPr lang="nl-NL" sz="2000" dirty="0" smtClean="0"/>
              <a:t>In de praktijk komen er verschillende soorten issues binnen: </a:t>
            </a:r>
          </a:p>
          <a:p>
            <a:r>
              <a:rPr lang="nl-NL" sz="1800" dirty="0" smtClean="0"/>
              <a:t>Vragen, verbeterpunten of nieuwe gegevens voor het overstapdossier</a:t>
            </a:r>
          </a:p>
          <a:p>
            <a:pPr lvl="1"/>
            <a:r>
              <a:rPr lang="nl-NL" sz="1400" dirty="0" smtClean="0"/>
              <a:t>Bijvoorbeeld:  kunnen de referentiescores worden opgenomen ? Of waarom zit geboorteplaats er niet in (nodig voor diploma)</a:t>
            </a:r>
          </a:p>
          <a:p>
            <a:pPr lvl="1"/>
            <a:endParaRPr lang="nl-NL" sz="1400" dirty="0"/>
          </a:p>
          <a:p>
            <a:r>
              <a:rPr lang="nl-NL" sz="1800" dirty="0"/>
              <a:t>Vragen, verbeterpunten, nieuwe wensen </a:t>
            </a:r>
            <a:r>
              <a:rPr lang="nl-NL" sz="1800" dirty="0" smtClean="0"/>
              <a:t>voor het proces van overdragen </a:t>
            </a:r>
          </a:p>
          <a:p>
            <a:pPr lvl="1"/>
            <a:r>
              <a:rPr lang="nl-NL" sz="1400" dirty="0" smtClean="0"/>
              <a:t>Bijvoorbeeld:  kunnen we de dossiers niet op vestigingsniveau krijgen of kan er niet een melding komen dat het dossier klaar staat ?</a:t>
            </a:r>
          </a:p>
          <a:p>
            <a:pPr lvl="1"/>
            <a:endParaRPr lang="nl-NL" sz="1400" dirty="0" smtClean="0"/>
          </a:p>
          <a:p>
            <a:r>
              <a:rPr lang="nl-NL" sz="1800" dirty="0" smtClean="0"/>
              <a:t>Vragen, verbeterpunten, nieuwe wensen voor het administratiesysteem van de school </a:t>
            </a:r>
          </a:p>
          <a:p>
            <a:pPr lvl="1"/>
            <a:r>
              <a:rPr lang="nl-NL" sz="1400" dirty="0" smtClean="0"/>
              <a:t>Bijvoorbeeld: de informatie komt niet op de juiste plek in mijn systeem of ik mis alle toetsen ??</a:t>
            </a:r>
          </a:p>
          <a:p>
            <a:pPr lvl="1"/>
            <a:endParaRPr lang="nl-NL" sz="1400" dirty="0" smtClean="0"/>
          </a:p>
          <a:p>
            <a:r>
              <a:rPr lang="nl-NL" sz="1800" dirty="0" smtClean="0"/>
              <a:t>Of problemen die  worden gemeld die meer met de regionale organisatie liggen</a:t>
            </a:r>
          </a:p>
          <a:p>
            <a:pPr lvl="1"/>
            <a:r>
              <a:rPr lang="nl-NL" sz="1400" dirty="0" smtClean="0"/>
              <a:t>De dossiers worden niet goed of tijdig klaargezet dus ik kan niet ophalen of er zitten alleen </a:t>
            </a:r>
            <a:r>
              <a:rPr lang="nl-NL" sz="1400" dirty="0" err="1" smtClean="0"/>
              <a:t>naw</a:t>
            </a:r>
            <a:r>
              <a:rPr lang="nl-NL" sz="1400" dirty="0" smtClean="0"/>
              <a:t> gegevens </a:t>
            </a:r>
          </a:p>
          <a:p>
            <a:pPr marL="457200" lvl="1" indent="0">
              <a:buNone/>
            </a:pPr>
            <a:endParaRPr lang="nl-NL" sz="1400" dirty="0" smtClean="0"/>
          </a:p>
          <a:p>
            <a:pPr lvl="1"/>
            <a:endParaRPr lang="nl-NL" sz="1800" dirty="0"/>
          </a:p>
        </p:txBody>
      </p:sp>
    </p:spTree>
    <p:extLst>
      <p:ext uri="{BB962C8B-B14F-4D97-AF65-F5344CB8AC3E}">
        <p14:creationId xmlns:p14="http://schemas.microsoft.com/office/powerpoint/2010/main" val="140207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7" grpId="0" animBg="1"/>
      <p:bldP spid="4" grpId="0" animBg="1"/>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143000"/>
          </a:xfrm>
        </p:spPr>
        <p:txBody>
          <a:bodyPr anchor="t">
            <a:normAutofit/>
          </a:bodyPr>
          <a:lstStyle/>
          <a:p>
            <a:pPr algn="l"/>
            <a:r>
              <a:rPr lang="nl-NL" sz="4000" b="1" dirty="0" smtClean="0"/>
              <a:t>Overstapdossier?</a:t>
            </a:r>
            <a:endParaRPr lang="nl-NL" sz="4000" b="1" dirty="0"/>
          </a:p>
        </p:txBody>
      </p:sp>
      <p:grpSp>
        <p:nvGrpSpPr>
          <p:cNvPr id="4" name="Group 8"/>
          <p:cNvGrpSpPr>
            <a:grpSpLocks/>
          </p:cNvGrpSpPr>
          <p:nvPr/>
        </p:nvGrpSpPr>
        <p:grpSpPr bwMode="auto">
          <a:xfrm>
            <a:off x="2987674" y="2631777"/>
            <a:ext cx="3168648" cy="2724150"/>
            <a:chOff x="2987824" y="2066610"/>
            <a:chExt cx="3168352" cy="2724782"/>
          </a:xfrm>
        </p:grpSpPr>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7824" y="2066610"/>
              <a:ext cx="3168352" cy="27247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rot="311749">
              <a:off x="3383016" y="3013406"/>
              <a:ext cx="2441466" cy="831190"/>
            </a:xfrm>
            <a:prstGeom prst="rect">
              <a:avLst/>
            </a:prstGeom>
            <a:noFill/>
          </p:spPr>
          <p:txBody>
            <a:bodyPr wrap="none">
              <a:spAutoFit/>
            </a:bodyPr>
            <a:lstStyle/>
            <a:p>
              <a:pPr algn="ctr">
                <a:defRPr/>
              </a:pPr>
              <a:r>
                <a:rPr lang="nl-NL" sz="2400" dirty="0" smtClean="0">
                  <a:solidFill>
                    <a:prstClr val="white">
                      <a:lumMod val="95000"/>
                    </a:prstClr>
                  </a:solidFill>
                </a:rPr>
                <a:t>PO-VO overstap</a:t>
              </a:r>
              <a:endParaRPr lang="nl-NL" sz="2400" dirty="0">
                <a:solidFill>
                  <a:prstClr val="white">
                    <a:lumMod val="95000"/>
                  </a:prstClr>
                </a:solidFill>
              </a:endParaRPr>
            </a:p>
            <a:p>
              <a:pPr algn="ctr">
                <a:defRPr/>
              </a:pPr>
              <a:r>
                <a:rPr lang="en-US" sz="2400" dirty="0" smtClean="0">
                  <a:solidFill>
                    <a:prstClr val="white">
                      <a:lumMod val="95000"/>
                    </a:prstClr>
                  </a:solidFill>
                </a:rPr>
                <a:t>Dossier</a:t>
              </a:r>
              <a:endParaRPr lang="nl-NL" sz="2400" dirty="0">
                <a:solidFill>
                  <a:prstClr val="white">
                    <a:lumMod val="95000"/>
                  </a:prstClr>
                </a:solidFill>
              </a:endParaRPr>
            </a:p>
          </p:txBody>
        </p:sp>
      </p:grpSp>
      <p:sp>
        <p:nvSpPr>
          <p:cNvPr id="7" name="Rounded Rectangular Callout 6"/>
          <p:cNvSpPr/>
          <p:nvPr/>
        </p:nvSpPr>
        <p:spPr>
          <a:xfrm>
            <a:off x="6037231" y="1340768"/>
            <a:ext cx="2472289" cy="795527"/>
          </a:xfrm>
          <a:prstGeom prst="wedgeRoundRectCallout">
            <a:avLst>
              <a:gd name="adj1" fmla="val -71730"/>
              <a:gd name="adj2" fmla="val 159480"/>
              <a:gd name="adj3" fmla="val 16667"/>
            </a:avLst>
          </a:prstGeom>
          <a:solidFill>
            <a:srgbClr val="0070C0"/>
          </a:solidFill>
          <a:ln w="6350"/>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anchor="ctr">
            <a:spAutoFit/>
          </a:bodyPr>
          <a:lstStyle/>
          <a:p>
            <a:pPr algn="ctr">
              <a:defRPr/>
            </a:pPr>
            <a:r>
              <a:rPr lang="nl-NL" dirty="0">
                <a:solidFill>
                  <a:srgbClr val="00AEEF">
                    <a:lumMod val="20000"/>
                    <a:lumOff val="80000"/>
                  </a:srgbClr>
                </a:solidFill>
              </a:rPr>
              <a:t>Metadata </a:t>
            </a:r>
            <a:r>
              <a:rPr lang="nl-NL" dirty="0" smtClean="0">
                <a:solidFill>
                  <a:srgbClr val="00AEEF">
                    <a:lumMod val="20000"/>
                    <a:lumOff val="80000"/>
                  </a:srgbClr>
                </a:solidFill>
              </a:rPr>
              <a:t>van dossier</a:t>
            </a:r>
          </a:p>
          <a:p>
            <a:pPr algn="ctr">
              <a:defRPr/>
            </a:pPr>
            <a:r>
              <a:rPr lang="nl-NL" sz="1200" dirty="0" smtClean="0">
                <a:solidFill>
                  <a:prstClr val="white"/>
                </a:solidFill>
              </a:rPr>
              <a:t>(versie, datum, soort overstap, inzage </a:t>
            </a:r>
            <a:r>
              <a:rPr lang="nl-NL" sz="1200" dirty="0">
                <a:solidFill>
                  <a:prstClr val="white"/>
                </a:solidFill>
              </a:rPr>
              <a:t>en akkoord </a:t>
            </a:r>
            <a:r>
              <a:rPr lang="nl-NL" sz="1200" dirty="0" smtClean="0">
                <a:solidFill>
                  <a:prstClr val="white"/>
                </a:solidFill>
              </a:rPr>
              <a:t>verzorgers?)</a:t>
            </a:r>
            <a:endParaRPr lang="nl-NL" sz="1200" dirty="0">
              <a:solidFill>
                <a:prstClr val="white"/>
              </a:solidFill>
            </a:endParaRPr>
          </a:p>
        </p:txBody>
      </p:sp>
      <p:sp>
        <p:nvSpPr>
          <p:cNvPr id="8" name="Rounded Rectangular Callout 7"/>
          <p:cNvSpPr/>
          <p:nvPr/>
        </p:nvSpPr>
        <p:spPr>
          <a:xfrm>
            <a:off x="6948363" y="2986291"/>
            <a:ext cx="2016125" cy="1000125"/>
          </a:xfrm>
          <a:prstGeom prst="wedgeRoundRectCallout">
            <a:avLst>
              <a:gd name="adj1" fmla="val -101995"/>
              <a:gd name="adj2" fmla="val 28552"/>
              <a:gd name="adj3" fmla="val 16667"/>
            </a:avLst>
          </a:prstGeom>
          <a:solidFill>
            <a:srgbClr val="0070C0"/>
          </a:solidFill>
          <a:ln w="6350"/>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spAutoFit/>
          </a:bodyPr>
          <a:lstStyle/>
          <a:p>
            <a:pPr algn="ctr">
              <a:defRPr/>
            </a:pPr>
            <a:r>
              <a:rPr lang="nl-NL" dirty="0">
                <a:solidFill>
                  <a:srgbClr val="00AEEF">
                    <a:lumMod val="20000"/>
                    <a:lumOff val="80000"/>
                  </a:srgbClr>
                </a:solidFill>
              </a:rPr>
              <a:t>Huidige School</a:t>
            </a:r>
            <a:br>
              <a:rPr lang="nl-NL" dirty="0">
                <a:solidFill>
                  <a:srgbClr val="00AEEF">
                    <a:lumMod val="20000"/>
                    <a:lumOff val="80000"/>
                  </a:srgbClr>
                </a:solidFill>
              </a:rPr>
            </a:br>
            <a:r>
              <a:rPr lang="nl-NL" sz="1200" dirty="0">
                <a:solidFill>
                  <a:prstClr val="white"/>
                </a:solidFill>
              </a:rPr>
              <a:t>(naam, adres, BRIN, vestigingscode, soort, type, directeur, website)</a:t>
            </a:r>
            <a:endParaRPr lang="nl-NL" sz="1400" dirty="0">
              <a:solidFill>
                <a:prstClr val="white"/>
              </a:solidFill>
            </a:endParaRPr>
          </a:p>
        </p:txBody>
      </p:sp>
      <p:sp>
        <p:nvSpPr>
          <p:cNvPr id="9" name="Rounded Rectangular Callout 8"/>
          <p:cNvSpPr/>
          <p:nvPr/>
        </p:nvSpPr>
        <p:spPr>
          <a:xfrm>
            <a:off x="6588670" y="4231466"/>
            <a:ext cx="2519834" cy="999838"/>
          </a:xfrm>
          <a:prstGeom prst="wedgeRoundRectCallout">
            <a:avLst>
              <a:gd name="adj1" fmla="val -83259"/>
              <a:gd name="adj2" fmla="val -29435"/>
              <a:gd name="adj3" fmla="val 16667"/>
            </a:avLst>
          </a:prstGeom>
          <a:solidFill>
            <a:srgbClr val="0070C0"/>
          </a:solidFill>
          <a:ln w="6350"/>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anchor="ctr">
            <a:spAutoFit/>
          </a:bodyPr>
          <a:lstStyle/>
          <a:p>
            <a:pPr algn="ctr">
              <a:defRPr/>
            </a:pPr>
            <a:r>
              <a:rPr lang="nl-NL" dirty="0" smtClean="0">
                <a:solidFill>
                  <a:srgbClr val="00AEEF">
                    <a:lumMod val="20000"/>
                    <a:lumOff val="80000"/>
                  </a:srgbClr>
                </a:solidFill>
              </a:rPr>
              <a:t>Administratief</a:t>
            </a:r>
            <a:r>
              <a:rPr lang="nl-NL" dirty="0">
                <a:solidFill>
                  <a:prstClr val="white"/>
                </a:solidFill>
              </a:rPr>
              <a:t/>
            </a:r>
            <a:br>
              <a:rPr lang="nl-NL" dirty="0">
                <a:solidFill>
                  <a:prstClr val="white"/>
                </a:solidFill>
              </a:rPr>
            </a:br>
            <a:r>
              <a:rPr lang="nl-NL" sz="1200" dirty="0">
                <a:solidFill>
                  <a:prstClr val="white"/>
                </a:solidFill>
              </a:rPr>
              <a:t>(</a:t>
            </a:r>
            <a:r>
              <a:rPr lang="nl-NL" sz="1200" dirty="0" err="1">
                <a:solidFill>
                  <a:prstClr val="white"/>
                </a:solidFill>
              </a:rPr>
              <a:t>gba</a:t>
            </a:r>
            <a:r>
              <a:rPr lang="nl-NL" sz="1200" dirty="0">
                <a:solidFill>
                  <a:prstClr val="white"/>
                </a:solidFill>
              </a:rPr>
              <a:t>-gegevens, </a:t>
            </a:r>
            <a:r>
              <a:rPr lang="nl-NL" sz="1200" dirty="0" err="1" smtClean="0">
                <a:solidFill>
                  <a:prstClr val="white"/>
                </a:solidFill>
              </a:rPr>
              <a:t>bsn</a:t>
            </a:r>
            <a:r>
              <a:rPr lang="nl-NL" sz="1200" dirty="0" smtClean="0">
                <a:solidFill>
                  <a:prstClr val="white"/>
                </a:solidFill>
              </a:rPr>
              <a:t>/</a:t>
            </a:r>
            <a:r>
              <a:rPr lang="nl-NL" sz="1200" dirty="0" err="1" smtClean="0">
                <a:solidFill>
                  <a:prstClr val="white"/>
                </a:solidFill>
              </a:rPr>
              <a:t>own</a:t>
            </a:r>
            <a:r>
              <a:rPr lang="nl-NL" sz="1200" dirty="0" smtClean="0">
                <a:solidFill>
                  <a:prstClr val="white"/>
                </a:solidFill>
              </a:rPr>
              <a:t>, </a:t>
            </a:r>
            <a:r>
              <a:rPr lang="nl-NL" sz="1200" dirty="0" err="1">
                <a:solidFill>
                  <a:prstClr val="white"/>
                </a:solidFill>
              </a:rPr>
              <a:t>leerlingid</a:t>
            </a:r>
            <a:r>
              <a:rPr lang="nl-NL" sz="1200" dirty="0">
                <a:solidFill>
                  <a:prstClr val="white"/>
                </a:solidFill>
              </a:rPr>
              <a:t>, adres</a:t>
            </a:r>
            <a:r>
              <a:rPr lang="nl-NL" sz="1200">
                <a:solidFill>
                  <a:prstClr val="white"/>
                </a:solidFill>
              </a:rPr>
              <a:t>, </a:t>
            </a:r>
            <a:r>
              <a:rPr lang="nl-NL" sz="1200" smtClean="0">
                <a:solidFill>
                  <a:prstClr val="white"/>
                </a:solidFill>
              </a:rPr>
              <a:t>data </a:t>
            </a:r>
            <a:r>
              <a:rPr lang="nl-NL" sz="1200" dirty="0">
                <a:solidFill>
                  <a:prstClr val="white"/>
                </a:solidFill>
              </a:rPr>
              <a:t>(onderwijs sinds, start onderwijs, </a:t>
            </a:r>
            <a:r>
              <a:rPr lang="nl-NL" sz="1200" dirty="0" smtClean="0">
                <a:solidFill>
                  <a:prstClr val="white"/>
                </a:solidFill>
              </a:rPr>
              <a:t>in-/uitschrijf, etc.))</a:t>
            </a:r>
            <a:endParaRPr lang="nl-NL" sz="1400" dirty="0">
              <a:solidFill>
                <a:prstClr val="white"/>
              </a:solidFill>
            </a:endParaRPr>
          </a:p>
        </p:txBody>
      </p:sp>
      <p:sp>
        <p:nvSpPr>
          <p:cNvPr id="11" name="Rounded Rectangular Callout 10"/>
          <p:cNvSpPr/>
          <p:nvPr/>
        </p:nvSpPr>
        <p:spPr>
          <a:xfrm>
            <a:off x="5788772" y="155912"/>
            <a:ext cx="2959691" cy="1306305"/>
          </a:xfrm>
          <a:prstGeom prst="wedgeRoundRectCallout">
            <a:avLst>
              <a:gd name="adj1" fmla="val -75687"/>
              <a:gd name="adj2" fmla="val 155936"/>
              <a:gd name="adj3" fmla="val 16667"/>
            </a:avLst>
          </a:prstGeom>
          <a:solidFill>
            <a:srgbClr val="0070C0"/>
          </a:solidFill>
          <a:ln w="6350"/>
        </p:spPr>
        <p:style>
          <a:lnRef idx="2">
            <a:schemeClr val="accent1">
              <a:shade val="50000"/>
            </a:schemeClr>
          </a:lnRef>
          <a:fillRef idx="1">
            <a:schemeClr val="accent1"/>
          </a:fillRef>
          <a:effectRef idx="0">
            <a:schemeClr val="accent1"/>
          </a:effectRef>
          <a:fontRef idx="minor">
            <a:schemeClr val="lt1"/>
          </a:fontRef>
        </p:style>
        <p:txBody>
          <a:bodyPr wrap="square" lIns="0" tIns="36000" rIns="0" bIns="36000" anchor="ctr">
            <a:spAutoFit/>
          </a:bodyPr>
          <a:lstStyle/>
          <a:p>
            <a:pPr algn="ctr">
              <a:defRPr/>
            </a:pPr>
            <a:r>
              <a:rPr lang="nl-NL" dirty="0">
                <a:solidFill>
                  <a:srgbClr val="00AEEF">
                    <a:lumMod val="20000"/>
                    <a:lumOff val="80000"/>
                  </a:srgbClr>
                </a:solidFill>
              </a:rPr>
              <a:t>Overstapadvies</a:t>
            </a:r>
            <a:r>
              <a:rPr lang="nl-NL" dirty="0">
                <a:solidFill>
                  <a:prstClr val="white"/>
                </a:solidFill>
              </a:rPr>
              <a:t/>
            </a:r>
            <a:br>
              <a:rPr lang="nl-NL" dirty="0">
                <a:solidFill>
                  <a:prstClr val="white"/>
                </a:solidFill>
              </a:rPr>
            </a:br>
            <a:r>
              <a:rPr lang="nl-NL" dirty="0">
                <a:solidFill>
                  <a:prstClr val="white"/>
                </a:solidFill>
              </a:rPr>
              <a:t> </a:t>
            </a:r>
            <a:r>
              <a:rPr lang="nl-NL" sz="1200" dirty="0">
                <a:solidFill>
                  <a:prstClr val="white"/>
                </a:solidFill>
              </a:rPr>
              <a:t>(advies, wens </a:t>
            </a:r>
            <a:r>
              <a:rPr lang="nl-NL" sz="1200" dirty="0" smtClean="0">
                <a:solidFill>
                  <a:prstClr val="white"/>
                </a:solidFill>
              </a:rPr>
              <a:t>ouders &amp; leerling, argumentatie</a:t>
            </a:r>
            <a:r>
              <a:rPr lang="nl-NL" sz="1200" dirty="0">
                <a:solidFill>
                  <a:prstClr val="white"/>
                </a:solidFill>
              </a:rPr>
              <a:t>, </a:t>
            </a:r>
            <a:r>
              <a:rPr lang="nl-NL" sz="1200" dirty="0" smtClean="0">
                <a:solidFill>
                  <a:srgbClr val="00B050"/>
                </a:solidFill>
              </a:rPr>
              <a:t>herzien advies &amp; motivatie</a:t>
            </a:r>
            <a:r>
              <a:rPr lang="nl-NL" sz="1200" dirty="0" smtClean="0">
                <a:solidFill>
                  <a:prstClr val="white"/>
                </a:solidFill>
              </a:rPr>
              <a:t>, contact nodig?, contactpersoon &amp; </a:t>
            </a:r>
            <a:br>
              <a:rPr lang="nl-NL" sz="1200" dirty="0" smtClean="0">
                <a:solidFill>
                  <a:prstClr val="white"/>
                </a:solidFill>
              </a:rPr>
            </a:br>
            <a:r>
              <a:rPr lang="nl-NL" sz="1200" dirty="0" smtClean="0">
                <a:solidFill>
                  <a:prstClr val="white"/>
                </a:solidFill>
              </a:rPr>
              <a:t>telefoon &amp; e-mail)</a:t>
            </a:r>
            <a:endParaRPr lang="nl-NL" sz="1400" dirty="0">
              <a:solidFill>
                <a:prstClr val="white"/>
              </a:solidFill>
            </a:endParaRPr>
          </a:p>
        </p:txBody>
      </p:sp>
      <p:sp>
        <p:nvSpPr>
          <p:cNvPr id="13" name="Rounded Rectangular Callout 12"/>
          <p:cNvSpPr/>
          <p:nvPr/>
        </p:nvSpPr>
        <p:spPr>
          <a:xfrm>
            <a:off x="1953148" y="4831728"/>
            <a:ext cx="2038350" cy="931734"/>
          </a:xfrm>
          <a:prstGeom prst="wedgeRoundRectCallout">
            <a:avLst>
              <a:gd name="adj1" fmla="val 34015"/>
              <a:gd name="adj2" fmla="val -91774"/>
              <a:gd name="adj3" fmla="val 16667"/>
            </a:avLst>
          </a:prstGeom>
          <a:solidFill>
            <a:srgbClr val="0070C0"/>
          </a:solidFill>
          <a:ln w="6350"/>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spAutoFit/>
          </a:bodyPr>
          <a:lstStyle/>
          <a:p>
            <a:pPr algn="ctr">
              <a:defRPr/>
            </a:pPr>
            <a:r>
              <a:rPr lang="nl-NL" dirty="0" smtClean="0">
                <a:solidFill>
                  <a:srgbClr val="00AEEF">
                    <a:lumMod val="20000"/>
                    <a:lumOff val="80000"/>
                  </a:srgbClr>
                </a:solidFill>
              </a:rPr>
              <a:t>Onderwijshistorie</a:t>
            </a:r>
            <a:r>
              <a:rPr lang="nl-NL" dirty="0" smtClean="0">
                <a:solidFill>
                  <a:prstClr val="white"/>
                </a:solidFill>
              </a:rPr>
              <a:t>: Schoolloopbaan</a:t>
            </a:r>
            <a:endParaRPr lang="nl-NL" dirty="0">
              <a:solidFill>
                <a:prstClr val="white"/>
              </a:solidFill>
            </a:endParaRPr>
          </a:p>
          <a:p>
            <a:pPr algn="ctr">
              <a:defRPr/>
            </a:pPr>
            <a:r>
              <a:rPr lang="nl-NL" sz="1200" dirty="0">
                <a:solidFill>
                  <a:prstClr val="white"/>
                </a:solidFill>
              </a:rPr>
              <a:t>(10 attributen)</a:t>
            </a:r>
          </a:p>
        </p:txBody>
      </p:sp>
      <p:sp>
        <p:nvSpPr>
          <p:cNvPr id="14" name="Rounded Rectangular Callout 13"/>
          <p:cNvSpPr/>
          <p:nvPr/>
        </p:nvSpPr>
        <p:spPr>
          <a:xfrm>
            <a:off x="107950" y="2654304"/>
            <a:ext cx="2231802" cy="1817083"/>
          </a:xfrm>
          <a:prstGeom prst="wedgeRoundRectCallout">
            <a:avLst>
              <a:gd name="adj1" fmla="val 95656"/>
              <a:gd name="adj2" fmla="val 4834"/>
              <a:gd name="adj3" fmla="val 16667"/>
            </a:avLst>
          </a:prstGeom>
          <a:solidFill>
            <a:srgbClr val="0070C0"/>
          </a:solidFill>
          <a:ln w="6350"/>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anchor="ctr">
            <a:spAutoFit/>
          </a:bodyPr>
          <a:lstStyle/>
          <a:p>
            <a:pPr algn="ctr">
              <a:defRPr/>
            </a:pPr>
            <a:r>
              <a:rPr lang="nl-NL" dirty="0" smtClean="0">
                <a:solidFill>
                  <a:srgbClr val="00AEEF">
                    <a:lumMod val="20000"/>
                    <a:lumOff val="80000"/>
                  </a:srgbClr>
                </a:solidFill>
              </a:rPr>
              <a:t>Zorg &amp; begeleiding</a:t>
            </a:r>
            <a:endParaRPr lang="nl-NL" dirty="0">
              <a:solidFill>
                <a:srgbClr val="00AEEF">
                  <a:lumMod val="20000"/>
                  <a:lumOff val="80000"/>
                </a:srgbClr>
              </a:solidFill>
            </a:endParaRPr>
          </a:p>
          <a:p>
            <a:pPr algn="ctr">
              <a:defRPr/>
            </a:pPr>
            <a:r>
              <a:rPr lang="nl-NL" sz="1200" dirty="0">
                <a:solidFill>
                  <a:prstClr val="white"/>
                </a:solidFill>
              </a:rPr>
              <a:t>(IB-er, </a:t>
            </a:r>
            <a:r>
              <a:rPr lang="nl-NL" sz="1200" dirty="0">
                <a:solidFill>
                  <a:srgbClr val="00B050"/>
                </a:solidFill>
              </a:rPr>
              <a:t>a</a:t>
            </a:r>
            <a:r>
              <a:rPr lang="nl-NL" sz="1200" dirty="0" smtClean="0">
                <a:solidFill>
                  <a:srgbClr val="00B050"/>
                </a:solidFill>
              </a:rPr>
              <a:t>rrangement, OPP, verblijf OPDC</a:t>
            </a:r>
            <a:r>
              <a:rPr lang="nl-NL" sz="1200" dirty="0" smtClean="0">
                <a:solidFill>
                  <a:prstClr val="white"/>
                </a:solidFill>
              </a:rPr>
              <a:t>, </a:t>
            </a:r>
            <a:r>
              <a:rPr lang="nl-NL" sz="1200" dirty="0" smtClean="0">
                <a:solidFill>
                  <a:srgbClr val="FF0000"/>
                </a:solidFill>
              </a:rPr>
              <a:t>SBO beschikking, WSNS-</a:t>
            </a:r>
            <a:r>
              <a:rPr lang="nl-NL" sz="1200" dirty="0" err="1" smtClean="0">
                <a:solidFill>
                  <a:srgbClr val="FF0000"/>
                </a:solidFill>
              </a:rPr>
              <a:t>nr</a:t>
            </a:r>
            <a:r>
              <a:rPr lang="nl-NL" sz="1200" dirty="0">
                <a:solidFill>
                  <a:srgbClr val="FF0000"/>
                </a:solidFill>
              </a:rPr>
              <a:t>, </a:t>
            </a:r>
            <a:r>
              <a:rPr lang="nl-NL" sz="1200" dirty="0" smtClean="0">
                <a:solidFill>
                  <a:srgbClr val="FF0000"/>
                </a:solidFill>
              </a:rPr>
              <a:t>LGF, AB</a:t>
            </a:r>
            <a:r>
              <a:rPr lang="nl-NL" sz="1200" dirty="0" smtClean="0">
                <a:solidFill>
                  <a:schemeClr val="accent5">
                    <a:lumMod val="60000"/>
                    <a:lumOff val="40000"/>
                  </a:schemeClr>
                </a:solidFill>
              </a:rPr>
              <a:t>,</a:t>
            </a:r>
            <a:r>
              <a:rPr lang="nl-NL" sz="1200" dirty="0" smtClean="0">
                <a:solidFill>
                  <a:schemeClr val="bg1"/>
                </a:solidFill>
              </a:rPr>
              <a:t> </a:t>
            </a:r>
            <a:r>
              <a:rPr lang="nl-NL" sz="1200" dirty="0">
                <a:solidFill>
                  <a:schemeClr val="bg1"/>
                </a:solidFill>
              </a:rPr>
              <a:t>TLV, </a:t>
            </a:r>
            <a:r>
              <a:rPr lang="nl-NL" sz="1200" dirty="0">
                <a:solidFill>
                  <a:srgbClr val="FF0000"/>
                </a:solidFill>
              </a:rPr>
              <a:t>RVC, </a:t>
            </a:r>
            <a:r>
              <a:rPr lang="nl-NL" sz="1200" dirty="0" smtClean="0">
                <a:solidFill>
                  <a:srgbClr val="FF0000"/>
                </a:solidFill>
              </a:rPr>
              <a:t>LWOO/</a:t>
            </a:r>
            <a:r>
              <a:rPr lang="nl-NL" sz="1200" dirty="0" err="1" smtClean="0">
                <a:solidFill>
                  <a:srgbClr val="FF0000"/>
                </a:solidFill>
              </a:rPr>
              <a:t>PrO</a:t>
            </a:r>
            <a:r>
              <a:rPr lang="nl-NL" sz="1200" dirty="0" smtClean="0">
                <a:solidFill>
                  <a:schemeClr val="bg1"/>
                </a:solidFill>
              </a:rPr>
              <a:t>, UPW</a:t>
            </a:r>
            <a:r>
              <a:rPr lang="nl-NL" sz="1200" dirty="0" smtClean="0">
                <a:solidFill>
                  <a:srgbClr val="72BE44">
                    <a:lumMod val="40000"/>
                    <a:lumOff val="60000"/>
                  </a:srgbClr>
                </a:solidFill>
              </a:rPr>
              <a:t>, </a:t>
            </a:r>
            <a:r>
              <a:rPr lang="nl-NL" sz="1200" dirty="0">
                <a:solidFill>
                  <a:prstClr val="white"/>
                </a:solidFill>
              </a:rPr>
              <a:t>d</a:t>
            </a:r>
            <a:r>
              <a:rPr lang="nl-NL" sz="1200" dirty="0" smtClean="0">
                <a:solidFill>
                  <a:prstClr val="white"/>
                </a:solidFill>
              </a:rPr>
              <a:t>iagnoses</a:t>
            </a:r>
            <a:r>
              <a:rPr lang="nl-NL" sz="1200" dirty="0">
                <a:solidFill>
                  <a:prstClr val="white"/>
                </a:solidFill>
              </a:rPr>
              <a:t>, e</a:t>
            </a:r>
            <a:r>
              <a:rPr lang="nl-NL" sz="1200" dirty="0" smtClean="0">
                <a:solidFill>
                  <a:prstClr val="white"/>
                </a:solidFill>
              </a:rPr>
              <a:t>xtra hulp &amp; begeleiding</a:t>
            </a:r>
            <a:r>
              <a:rPr lang="nl-NL" sz="1200" dirty="0">
                <a:solidFill>
                  <a:prstClr val="white"/>
                </a:solidFill>
              </a:rPr>
              <a:t>, </a:t>
            </a:r>
            <a:r>
              <a:rPr lang="nl-NL" sz="1200" strike="sngStrike" dirty="0" smtClean="0">
                <a:solidFill>
                  <a:srgbClr val="FF0000"/>
                </a:solidFill>
              </a:rPr>
              <a:t>VIR</a:t>
            </a:r>
            <a:r>
              <a:rPr lang="nl-NL" sz="1200" dirty="0" smtClean="0">
                <a:solidFill>
                  <a:srgbClr val="FF0000"/>
                </a:solidFill>
              </a:rPr>
              <a:t>, </a:t>
            </a:r>
            <a:r>
              <a:rPr lang="nl-NL" sz="1200" strike="sngStrike" dirty="0" smtClean="0">
                <a:solidFill>
                  <a:srgbClr val="FF0000"/>
                </a:solidFill>
              </a:rPr>
              <a:t>ZAT</a:t>
            </a:r>
            <a:r>
              <a:rPr lang="nl-NL" sz="1200" dirty="0" smtClean="0">
                <a:solidFill>
                  <a:prstClr val="white"/>
                </a:solidFill>
              </a:rPr>
              <a:t>, </a:t>
            </a:r>
            <a:r>
              <a:rPr lang="nl-NL" sz="1200" dirty="0">
                <a:solidFill>
                  <a:prstClr val="white"/>
                </a:solidFill>
              </a:rPr>
              <a:t>o</a:t>
            </a:r>
            <a:r>
              <a:rPr lang="nl-NL" sz="1200" dirty="0" smtClean="0">
                <a:solidFill>
                  <a:prstClr val="white"/>
                </a:solidFill>
              </a:rPr>
              <a:t>verige </a:t>
            </a:r>
            <a:r>
              <a:rPr lang="nl-NL" sz="1200" dirty="0">
                <a:solidFill>
                  <a:prstClr val="white"/>
                </a:solidFill>
              </a:rPr>
              <a:t>instellingen, arts(en))</a:t>
            </a:r>
          </a:p>
        </p:txBody>
      </p:sp>
      <p:sp>
        <p:nvSpPr>
          <p:cNvPr id="15" name="Rounded Rectangular Callout 14"/>
          <p:cNvSpPr/>
          <p:nvPr/>
        </p:nvSpPr>
        <p:spPr>
          <a:xfrm>
            <a:off x="540161" y="1943079"/>
            <a:ext cx="2432162" cy="795527"/>
          </a:xfrm>
          <a:prstGeom prst="wedgeRoundRectCallout">
            <a:avLst>
              <a:gd name="adj1" fmla="val 65794"/>
              <a:gd name="adj2" fmla="val 154432"/>
              <a:gd name="adj3" fmla="val 16667"/>
            </a:avLst>
          </a:prstGeom>
          <a:solidFill>
            <a:srgbClr val="0070C0"/>
          </a:solidFill>
          <a:ln w="6350"/>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anchor="ctr">
            <a:spAutoFit/>
          </a:bodyPr>
          <a:lstStyle/>
          <a:p>
            <a:pPr algn="ctr">
              <a:defRPr/>
            </a:pPr>
            <a:r>
              <a:rPr lang="nl-NL" dirty="0">
                <a:solidFill>
                  <a:prstClr val="white"/>
                </a:solidFill>
              </a:rPr>
              <a:t>Handelingsplan (0..n) </a:t>
            </a:r>
            <a:endParaRPr lang="nl-NL" dirty="0" smtClean="0">
              <a:solidFill>
                <a:prstClr val="white"/>
              </a:solidFill>
            </a:endParaRPr>
          </a:p>
          <a:p>
            <a:pPr algn="ctr">
              <a:defRPr/>
            </a:pPr>
            <a:r>
              <a:rPr lang="nl-NL" sz="1200" dirty="0" smtClean="0">
                <a:solidFill>
                  <a:prstClr val="white"/>
                </a:solidFill>
              </a:rPr>
              <a:t>(</a:t>
            </a:r>
            <a:r>
              <a:rPr lang="nl-NL" sz="1200" dirty="0">
                <a:solidFill>
                  <a:prstClr val="white"/>
                </a:solidFill>
              </a:rPr>
              <a:t>start- en einddatum, domein/vak/gebied, bijlage)</a:t>
            </a:r>
          </a:p>
        </p:txBody>
      </p:sp>
      <p:sp>
        <p:nvSpPr>
          <p:cNvPr id="16" name="Rounded Rectangular Callout 15"/>
          <p:cNvSpPr/>
          <p:nvPr/>
        </p:nvSpPr>
        <p:spPr>
          <a:xfrm>
            <a:off x="1639888" y="1064454"/>
            <a:ext cx="2016125" cy="931863"/>
          </a:xfrm>
          <a:prstGeom prst="wedgeRoundRectCallout">
            <a:avLst>
              <a:gd name="adj1" fmla="val 38947"/>
              <a:gd name="adj2" fmla="val 212121"/>
              <a:gd name="adj3" fmla="val 16667"/>
            </a:avLst>
          </a:prstGeom>
          <a:solidFill>
            <a:srgbClr val="0070C0"/>
          </a:solidFill>
          <a:ln w="6350"/>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spAutoFit/>
          </a:bodyPr>
          <a:lstStyle/>
          <a:p>
            <a:pPr algn="ctr">
              <a:defRPr/>
            </a:pPr>
            <a:r>
              <a:rPr lang="nl-NL" dirty="0" err="1" smtClean="0">
                <a:solidFill>
                  <a:prstClr val="white"/>
                </a:solidFill>
              </a:rPr>
              <a:t>Soc.emotioneel</a:t>
            </a:r>
            <a:r>
              <a:rPr lang="nl-NL" dirty="0" smtClean="0">
                <a:solidFill>
                  <a:prstClr val="white"/>
                </a:solidFill>
              </a:rPr>
              <a:t> </a:t>
            </a:r>
            <a:r>
              <a:rPr lang="nl-NL" dirty="0">
                <a:solidFill>
                  <a:prstClr val="white"/>
                </a:solidFill>
              </a:rPr>
              <a:t>functioneren </a:t>
            </a:r>
            <a:endParaRPr lang="nl-NL" dirty="0" smtClean="0">
              <a:solidFill>
                <a:prstClr val="white"/>
              </a:solidFill>
            </a:endParaRPr>
          </a:p>
          <a:p>
            <a:pPr algn="ctr">
              <a:defRPr/>
            </a:pPr>
            <a:r>
              <a:rPr lang="nl-NL" sz="1200" dirty="0" smtClean="0">
                <a:solidFill>
                  <a:prstClr val="white"/>
                </a:solidFill>
              </a:rPr>
              <a:t>(</a:t>
            </a:r>
            <a:r>
              <a:rPr lang="nl-NL" sz="1200" dirty="0">
                <a:solidFill>
                  <a:prstClr val="white"/>
                </a:solidFill>
              </a:rPr>
              <a:t>bijlage, toelichting)</a:t>
            </a:r>
          </a:p>
        </p:txBody>
      </p:sp>
      <p:sp>
        <p:nvSpPr>
          <p:cNvPr id="17" name="Rounded Rectangular Callout 16"/>
          <p:cNvSpPr/>
          <p:nvPr/>
        </p:nvSpPr>
        <p:spPr>
          <a:xfrm>
            <a:off x="24881" y="4711861"/>
            <a:ext cx="2016125" cy="591216"/>
          </a:xfrm>
          <a:prstGeom prst="wedgeRoundRectCallout">
            <a:avLst>
              <a:gd name="adj1" fmla="val 124741"/>
              <a:gd name="adj2" fmla="val -114119"/>
              <a:gd name="adj3" fmla="val 16667"/>
            </a:avLst>
          </a:prstGeom>
          <a:solidFill>
            <a:srgbClr val="0070C0"/>
          </a:solidFill>
          <a:ln w="6350"/>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spAutoFit/>
          </a:bodyPr>
          <a:lstStyle/>
          <a:p>
            <a:pPr algn="ctr">
              <a:defRPr/>
            </a:pPr>
            <a:r>
              <a:rPr lang="nl-NL" dirty="0">
                <a:solidFill>
                  <a:prstClr val="white"/>
                </a:solidFill>
              </a:rPr>
              <a:t>Verzuim</a:t>
            </a:r>
            <a:br>
              <a:rPr lang="nl-NL" dirty="0">
                <a:solidFill>
                  <a:prstClr val="white"/>
                </a:solidFill>
              </a:rPr>
            </a:br>
            <a:r>
              <a:rPr lang="nl-NL" sz="1200" dirty="0" smtClean="0">
                <a:solidFill>
                  <a:prstClr val="white"/>
                </a:solidFill>
              </a:rPr>
              <a:t>(omvang, frequentie)</a:t>
            </a:r>
            <a:endParaRPr lang="nl-NL" sz="1400" dirty="0">
              <a:solidFill>
                <a:prstClr val="white"/>
              </a:solidFill>
            </a:endParaRPr>
          </a:p>
        </p:txBody>
      </p:sp>
      <p:sp>
        <p:nvSpPr>
          <p:cNvPr id="18" name="Rounded Rectangular Callout 17"/>
          <p:cNvSpPr/>
          <p:nvPr/>
        </p:nvSpPr>
        <p:spPr>
          <a:xfrm>
            <a:off x="3707904" y="666690"/>
            <a:ext cx="1864070" cy="795527"/>
          </a:xfrm>
          <a:prstGeom prst="wedgeRoundRectCallout">
            <a:avLst>
              <a:gd name="adj1" fmla="val -19636"/>
              <a:gd name="adj2" fmla="val 247213"/>
              <a:gd name="adj3" fmla="val 16667"/>
            </a:avLst>
          </a:prstGeom>
          <a:solidFill>
            <a:srgbClr val="0070C0"/>
          </a:solidFill>
          <a:ln w="6350"/>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anchor="ctr">
            <a:spAutoFit/>
          </a:bodyPr>
          <a:lstStyle/>
          <a:p>
            <a:pPr algn="ctr">
              <a:defRPr/>
            </a:pPr>
            <a:r>
              <a:rPr lang="nl-NL" dirty="0" smtClean="0">
                <a:solidFill>
                  <a:srgbClr val="00AEEF">
                    <a:lumMod val="20000"/>
                    <a:lumOff val="80000"/>
                  </a:srgbClr>
                </a:solidFill>
              </a:rPr>
              <a:t>Bijlagen</a:t>
            </a:r>
            <a:r>
              <a:rPr lang="nl-NL" dirty="0" smtClean="0">
                <a:solidFill>
                  <a:prstClr val="white"/>
                </a:solidFill>
              </a:rPr>
              <a:t> (</a:t>
            </a:r>
            <a:r>
              <a:rPr lang="nl-NL" dirty="0">
                <a:solidFill>
                  <a:prstClr val="white"/>
                </a:solidFill>
              </a:rPr>
              <a:t>0..n) </a:t>
            </a:r>
            <a:r>
              <a:rPr lang="nl-NL" sz="1200" dirty="0">
                <a:solidFill>
                  <a:prstClr val="white"/>
                </a:solidFill>
              </a:rPr>
              <a:t>(bestandsnaam, omschrijving, inhoud)</a:t>
            </a:r>
          </a:p>
        </p:txBody>
      </p:sp>
      <p:sp>
        <p:nvSpPr>
          <p:cNvPr id="19" name="Rounded Rectangular Callout 18"/>
          <p:cNvSpPr/>
          <p:nvPr/>
        </p:nvSpPr>
        <p:spPr>
          <a:xfrm>
            <a:off x="1756242" y="5676632"/>
            <a:ext cx="2140024" cy="829579"/>
          </a:xfrm>
          <a:prstGeom prst="wedgeRoundRectCallout">
            <a:avLst>
              <a:gd name="adj1" fmla="val 42076"/>
              <a:gd name="adj2" fmla="val -287397"/>
              <a:gd name="adj3" fmla="val 16667"/>
            </a:avLst>
          </a:prstGeom>
          <a:solidFill>
            <a:srgbClr val="0070C0"/>
          </a:solidFill>
          <a:ln w="6350"/>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anchor="ctr">
            <a:spAutoFit/>
          </a:bodyPr>
          <a:lstStyle/>
          <a:p>
            <a:pPr algn="ctr">
              <a:defRPr/>
            </a:pPr>
            <a:r>
              <a:rPr lang="nl-NL" sz="1600" dirty="0" smtClean="0">
                <a:solidFill>
                  <a:prstClr val="white"/>
                </a:solidFill>
              </a:rPr>
              <a:t>Resultaten </a:t>
            </a:r>
            <a:r>
              <a:rPr lang="nl-NL" sz="1600" dirty="0" smtClean="0">
                <a:solidFill>
                  <a:srgbClr val="00B050"/>
                </a:solidFill>
              </a:rPr>
              <a:t>eindtoets </a:t>
            </a:r>
            <a:r>
              <a:rPr lang="nl-NL" sz="1600" dirty="0" smtClean="0">
                <a:solidFill>
                  <a:prstClr val="white"/>
                </a:solidFill>
              </a:rPr>
              <a:t>en andere toetsen</a:t>
            </a:r>
            <a:endParaRPr lang="nl-NL" sz="1600" dirty="0">
              <a:solidFill>
                <a:prstClr val="white"/>
              </a:solidFill>
            </a:endParaRPr>
          </a:p>
          <a:p>
            <a:pPr algn="ctr">
              <a:defRPr/>
            </a:pPr>
            <a:r>
              <a:rPr lang="nl-NL" sz="1200" dirty="0">
                <a:solidFill>
                  <a:prstClr val="white"/>
                </a:solidFill>
              </a:rPr>
              <a:t>(&gt;25 </a:t>
            </a:r>
            <a:r>
              <a:rPr lang="nl-NL" sz="1200" dirty="0" err="1">
                <a:solidFill>
                  <a:prstClr val="white"/>
                </a:solidFill>
              </a:rPr>
              <a:t>attr</a:t>
            </a:r>
            <a:r>
              <a:rPr lang="nl-NL" sz="1200" dirty="0">
                <a:solidFill>
                  <a:prstClr val="white"/>
                </a:solidFill>
              </a:rPr>
              <a:t> + bijlage)</a:t>
            </a:r>
          </a:p>
        </p:txBody>
      </p:sp>
      <p:sp>
        <p:nvSpPr>
          <p:cNvPr id="20" name="Rounded Rectangular Callout 19"/>
          <p:cNvSpPr/>
          <p:nvPr/>
        </p:nvSpPr>
        <p:spPr>
          <a:xfrm>
            <a:off x="61081" y="5763462"/>
            <a:ext cx="2016125" cy="999838"/>
          </a:xfrm>
          <a:prstGeom prst="wedgeRoundRectCallout">
            <a:avLst>
              <a:gd name="adj1" fmla="val 123248"/>
              <a:gd name="adj2" fmla="val -191245"/>
              <a:gd name="adj3" fmla="val 16667"/>
            </a:avLst>
          </a:prstGeom>
          <a:solidFill>
            <a:srgbClr val="0070C0"/>
          </a:solidFill>
          <a:ln w="6350"/>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spAutoFit/>
          </a:bodyPr>
          <a:lstStyle/>
          <a:p>
            <a:pPr algn="ctr">
              <a:defRPr/>
            </a:pPr>
            <a:r>
              <a:rPr lang="nl-NL" dirty="0">
                <a:solidFill>
                  <a:prstClr val="white"/>
                </a:solidFill>
              </a:rPr>
              <a:t>Cijferlijst</a:t>
            </a:r>
            <a:br>
              <a:rPr lang="nl-NL" dirty="0">
                <a:solidFill>
                  <a:prstClr val="white"/>
                </a:solidFill>
              </a:rPr>
            </a:br>
            <a:r>
              <a:rPr lang="nl-NL" sz="1200" dirty="0">
                <a:solidFill>
                  <a:prstClr val="white"/>
                </a:solidFill>
              </a:rPr>
              <a:t>(datum, jaargroep, periode, naam, lijst van onderdelen en scores)</a:t>
            </a:r>
          </a:p>
        </p:txBody>
      </p:sp>
      <p:sp>
        <p:nvSpPr>
          <p:cNvPr id="21" name="Rounded Rectangular Callout 11"/>
          <p:cNvSpPr/>
          <p:nvPr/>
        </p:nvSpPr>
        <p:spPr>
          <a:xfrm>
            <a:off x="5885107" y="5517232"/>
            <a:ext cx="2776538" cy="591216"/>
          </a:xfrm>
          <a:prstGeom prst="wedgeRoundRectCallout">
            <a:avLst>
              <a:gd name="adj1" fmla="val -66636"/>
              <a:gd name="adj2" fmla="val -155931"/>
              <a:gd name="adj3" fmla="val 16667"/>
            </a:avLst>
          </a:prstGeom>
          <a:solidFill>
            <a:srgbClr val="0070C0"/>
          </a:solidFill>
          <a:ln w="6350"/>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spAutoFit/>
          </a:bodyPr>
          <a:lstStyle/>
          <a:p>
            <a:pPr algn="ctr">
              <a:defRPr/>
            </a:pPr>
            <a:r>
              <a:rPr lang="nl-NL" dirty="0" smtClean="0">
                <a:solidFill>
                  <a:srgbClr val="00AEEF">
                    <a:lumMod val="20000"/>
                    <a:lumOff val="80000"/>
                  </a:srgbClr>
                </a:solidFill>
              </a:rPr>
              <a:t>Gezinssituatie</a:t>
            </a:r>
            <a:r>
              <a:rPr lang="nl-NL" dirty="0" smtClean="0">
                <a:solidFill>
                  <a:prstClr val="white"/>
                </a:solidFill>
              </a:rPr>
              <a:t> </a:t>
            </a:r>
          </a:p>
          <a:p>
            <a:pPr algn="ctr">
              <a:defRPr/>
            </a:pPr>
            <a:r>
              <a:rPr lang="nl-NL" sz="1200" dirty="0" smtClean="0">
                <a:solidFill>
                  <a:prstClr val="white"/>
                </a:solidFill>
              </a:rPr>
              <a:t>(NNCA, tehuis)</a:t>
            </a:r>
            <a:endParaRPr lang="nl-NL" sz="1400" dirty="0">
              <a:solidFill>
                <a:prstClr val="white"/>
              </a:solidFill>
            </a:endParaRPr>
          </a:p>
        </p:txBody>
      </p:sp>
      <p:sp>
        <p:nvSpPr>
          <p:cNvPr id="12" name="Rounded Rectangular Callout 11"/>
          <p:cNvSpPr/>
          <p:nvPr/>
        </p:nvSpPr>
        <p:spPr>
          <a:xfrm>
            <a:off x="5436096" y="5916470"/>
            <a:ext cx="3528392" cy="897683"/>
          </a:xfrm>
          <a:prstGeom prst="wedgeRoundRectCallout">
            <a:avLst>
              <a:gd name="adj1" fmla="val -51403"/>
              <a:gd name="adj2" fmla="val -156737"/>
              <a:gd name="adj3" fmla="val 16667"/>
            </a:avLst>
          </a:prstGeom>
          <a:solidFill>
            <a:srgbClr val="0070C0"/>
          </a:solidFill>
          <a:ln w="6350"/>
        </p:spPr>
        <p:style>
          <a:lnRef idx="2">
            <a:schemeClr val="accent1">
              <a:shade val="50000"/>
            </a:schemeClr>
          </a:lnRef>
          <a:fillRef idx="1">
            <a:schemeClr val="accent1"/>
          </a:fillRef>
          <a:effectRef idx="0">
            <a:schemeClr val="accent1"/>
          </a:effectRef>
          <a:fontRef idx="minor">
            <a:schemeClr val="lt1"/>
          </a:fontRef>
        </p:style>
        <p:txBody>
          <a:bodyPr wrap="square" lIns="0" tIns="36000" rIns="0" bIns="36000" anchor="ctr">
            <a:spAutoFit/>
          </a:bodyPr>
          <a:lstStyle/>
          <a:p>
            <a:pPr algn="ctr">
              <a:defRPr/>
            </a:pPr>
            <a:r>
              <a:rPr lang="nl-NL" dirty="0" smtClean="0">
                <a:solidFill>
                  <a:prstClr val="white"/>
                </a:solidFill>
              </a:rPr>
              <a:t>Verzorger(s)</a:t>
            </a:r>
            <a:r>
              <a:rPr lang="nl-NL" dirty="0">
                <a:solidFill>
                  <a:prstClr val="white"/>
                </a:solidFill>
              </a:rPr>
              <a:t/>
            </a:r>
            <a:br>
              <a:rPr lang="nl-NL" dirty="0">
                <a:solidFill>
                  <a:prstClr val="white"/>
                </a:solidFill>
              </a:rPr>
            </a:br>
            <a:r>
              <a:rPr lang="nl-NL" dirty="0">
                <a:solidFill>
                  <a:prstClr val="white"/>
                </a:solidFill>
              </a:rPr>
              <a:t> </a:t>
            </a:r>
            <a:r>
              <a:rPr lang="nl-NL" sz="1200" dirty="0">
                <a:solidFill>
                  <a:prstClr val="white"/>
                </a:solidFill>
              </a:rPr>
              <a:t>(relatie tot kind, WV?, </a:t>
            </a:r>
            <a:r>
              <a:rPr lang="nl-NL" sz="1200" dirty="0" err="1" smtClean="0">
                <a:solidFill>
                  <a:prstClr val="white"/>
                </a:solidFill>
              </a:rPr>
              <a:t>iban</a:t>
            </a:r>
            <a:r>
              <a:rPr lang="nl-NL" sz="1200" dirty="0" smtClean="0">
                <a:solidFill>
                  <a:prstClr val="white"/>
                </a:solidFill>
              </a:rPr>
              <a:t>, </a:t>
            </a:r>
            <a:r>
              <a:rPr lang="nl-NL" sz="1200" strike="sngStrike" dirty="0" smtClean="0">
                <a:solidFill>
                  <a:srgbClr val="FF0000"/>
                </a:solidFill>
              </a:rPr>
              <a:t>banknummer</a:t>
            </a:r>
            <a:r>
              <a:rPr lang="nl-NL" sz="1200" dirty="0">
                <a:solidFill>
                  <a:prstClr val="white"/>
                </a:solidFill>
              </a:rPr>
              <a:t>, namen, </a:t>
            </a:r>
            <a:r>
              <a:rPr lang="nl-NL" sz="1200" dirty="0" smtClean="0">
                <a:solidFill>
                  <a:prstClr val="white"/>
                </a:solidFill>
              </a:rPr>
              <a:t>geslacht</a:t>
            </a:r>
            <a:r>
              <a:rPr lang="nl-NL" sz="1200" dirty="0">
                <a:solidFill>
                  <a:prstClr val="white"/>
                </a:solidFill>
              </a:rPr>
              <a:t>, adres- en </a:t>
            </a:r>
            <a:r>
              <a:rPr lang="nl-NL" sz="1200" dirty="0" smtClean="0">
                <a:solidFill>
                  <a:prstClr val="white"/>
                </a:solidFill>
              </a:rPr>
              <a:t>communicatiegegevens)</a:t>
            </a:r>
            <a:endParaRPr lang="nl-NL" sz="1400" dirty="0">
              <a:solidFill>
                <a:prstClr val="white"/>
              </a:solidFill>
            </a:endParaRPr>
          </a:p>
        </p:txBody>
      </p:sp>
      <p:sp>
        <p:nvSpPr>
          <p:cNvPr id="10" name="Rounded Rectangular Callout 9"/>
          <p:cNvSpPr/>
          <p:nvPr/>
        </p:nvSpPr>
        <p:spPr>
          <a:xfrm>
            <a:off x="3968732" y="5923376"/>
            <a:ext cx="2431305" cy="863631"/>
          </a:xfrm>
          <a:prstGeom prst="wedgeRoundRectCallout">
            <a:avLst>
              <a:gd name="adj1" fmla="val -2047"/>
              <a:gd name="adj2" fmla="val -170284"/>
              <a:gd name="adj3" fmla="val 16667"/>
            </a:avLst>
          </a:prstGeom>
          <a:solidFill>
            <a:srgbClr val="0070C0"/>
          </a:solidFill>
          <a:ln w="6350"/>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anchor="ctr">
            <a:spAutoFit/>
          </a:bodyPr>
          <a:lstStyle/>
          <a:p>
            <a:pPr algn="ctr">
              <a:defRPr/>
            </a:pPr>
            <a:r>
              <a:rPr lang="nl-NL" sz="1600" dirty="0" smtClean="0">
                <a:solidFill>
                  <a:prstClr val="white"/>
                </a:solidFill>
              </a:rPr>
              <a:t>Aansprakelijke instelling</a:t>
            </a:r>
            <a:r>
              <a:rPr lang="nl-NL" dirty="0">
                <a:solidFill>
                  <a:prstClr val="white"/>
                </a:solidFill>
              </a:rPr>
              <a:t/>
            </a:r>
            <a:br>
              <a:rPr lang="nl-NL" dirty="0">
                <a:solidFill>
                  <a:prstClr val="white"/>
                </a:solidFill>
              </a:rPr>
            </a:br>
            <a:r>
              <a:rPr lang="nl-NL" dirty="0">
                <a:solidFill>
                  <a:prstClr val="white"/>
                </a:solidFill>
              </a:rPr>
              <a:t> </a:t>
            </a:r>
            <a:r>
              <a:rPr lang="nl-NL" sz="1200" dirty="0" smtClean="0">
                <a:solidFill>
                  <a:prstClr val="white"/>
                </a:solidFill>
              </a:rPr>
              <a:t>(naam, adres- </a:t>
            </a:r>
            <a:r>
              <a:rPr lang="nl-NL" sz="1200" dirty="0">
                <a:solidFill>
                  <a:prstClr val="white"/>
                </a:solidFill>
              </a:rPr>
              <a:t>en communicatie gegevens)</a:t>
            </a:r>
            <a:endParaRPr lang="nl-NL" sz="1400" dirty="0">
              <a:solidFill>
                <a:prstClr val="white"/>
              </a:solidFill>
            </a:endParaRPr>
          </a:p>
        </p:txBody>
      </p:sp>
      <p:sp>
        <p:nvSpPr>
          <p:cNvPr id="22" name="Rounded Rectangular Callout 6"/>
          <p:cNvSpPr/>
          <p:nvPr/>
        </p:nvSpPr>
        <p:spPr>
          <a:xfrm>
            <a:off x="6519313" y="2210754"/>
            <a:ext cx="2472289" cy="761475"/>
          </a:xfrm>
          <a:prstGeom prst="wedgeRoundRectCallout">
            <a:avLst>
              <a:gd name="adj1" fmla="val -72089"/>
              <a:gd name="adj2" fmla="val 94122"/>
              <a:gd name="adj3" fmla="val 16667"/>
            </a:avLst>
          </a:prstGeom>
          <a:solidFill>
            <a:srgbClr val="0070C0"/>
          </a:solidFill>
          <a:ln w="6350"/>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anchor="ctr">
            <a:spAutoFit/>
          </a:bodyPr>
          <a:lstStyle/>
          <a:p>
            <a:pPr algn="ctr">
              <a:defRPr/>
            </a:pPr>
            <a:r>
              <a:rPr lang="nl-NL" sz="1600" dirty="0" smtClean="0">
                <a:solidFill>
                  <a:prstClr val="white"/>
                </a:solidFill>
              </a:rPr>
              <a:t>Inzage door verzorgers</a:t>
            </a:r>
            <a:endParaRPr lang="nl-NL" dirty="0" smtClean="0">
              <a:solidFill>
                <a:prstClr val="white"/>
              </a:solidFill>
            </a:endParaRPr>
          </a:p>
          <a:p>
            <a:pPr algn="ctr">
              <a:defRPr/>
            </a:pPr>
            <a:r>
              <a:rPr lang="nl-NL" sz="1200" dirty="0" smtClean="0">
                <a:solidFill>
                  <a:prstClr val="white"/>
                </a:solidFill>
              </a:rPr>
              <a:t>(datum, eens met inhoud?,</a:t>
            </a:r>
            <a:br>
              <a:rPr lang="nl-NL" sz="1200" dirty="0" smtClean="0">
                <a:solidFill>
                  <a:prstClr val="white"/>
                </a:solidFill>
              </a:rPr>
            </a:br>
            <a:r>
              <a:rPr lang="nl-NL" sz="1200" dirty="0" smtClean="0">
                <a:solidFill>
                  <a:prstClr val="white"/>
                </a:solidFill>
              </a:rPr>
              <a:t>toestemming voor overdracht?)</a:t>
            </a:r>
            <a:endParaRPr lang="nl-NL" sz="1200" dirty="0">
              <a:solidFill>
                <a:prstClr val="white"/>
              </a:solidFill>
            </a:endParaRPr>
          </a:p>
        </p:txBody>
      </p:sp>
    </p:spTree>
    <p:extLst>
      <p:ext uri="{BB962C8B-B14F-4D97-AF65-F5344CB8AC3E}">
        <p14:creationId xmlns:p14="http://schemas.microsoft.com/office/powerpoint/2010/main" val="169448261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fade">
                                      <p:cBhvr>
                                        <p:cTn id="12" dur="500"/>
                                        <p:tgtEl>
                                          <p:spTgt spid="2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fade">
                                      <p:cBhvr>
                                        <p:cTn id="27" dur="500"/>
                                        <p:tgtEl>
                                          <p:spTgt spid="2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fade">
                                      <p:cBhvr>
                                        <p:cTn id="42" dur="500"/>
                                        <p:tgtEl>
                                          <p:spTgt spid="13"/>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fade">
                                      <p:cBhvr>
                                        <p:cTn id="47" dur="500"/>
                                        <p:tgtEl>
                                          <p:spTgt spid="19"/>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0"/>
                                        </p:tgtEl>
                                        <p:attrNameLst>
                                          <p:attrName>style.visibility</p:attrName>
                                        </p:attrNameLst>
                                      </p:cBhvr>
                                      <p:to>
                                        <p:strVal val="visible"/>
                                      </p:to>
                                    </p:set>
                                    <p:animEffect transition="in" filter="fade">
                                      <p:cBhvr>
                                        <p:cTn id="52" dur="500"/>
                                        <p:tgtEl>
                                          <p:spTgt spid="20"/>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7"/>
                                        </p:tgtEl>
                                        <p:attrNameLst>
                                          <p:attrName>style.visibility</p:attrName>
                                        </p:attrNameLst>
                                      </p:cBhvr>
                                      <p:to>
                                        <p:strVal val="visible"/>
                                      </p:to>
                                    </p:set>
                                    <p:animEffect transition="in" filter="fade">
                                      <p:cBhvr>
                                        <p:cTn id="57" dur="500"/>
                                        <p:tgtEl>
                                          <p:spTgt spid="17"/>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4"/>
                                        </p:tgtEl>
                                        <p:attrNameLst>
                                          <p:attrName>style.visibility</p:attrName>
                                        </p:attrNameLst>
                                      </p:cBhvr>
                                      <p:to>
                                        <p:strVal val="visible"/>
                                      </p:to>
                                    </p:set>
                                    <p:animEffect transition="in" filter="fade">
                                      <p:cBhvr>
                                        <p:cTn id="62" dur="500"/>
                                        <p:tgtEl>
                                          <p:spTgt spid="14"/>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15"/>
                                        </p:tgtEl>
                                        <p:attrNameLst>
                                          <p:attrName>style.visibility</p:attrName>
                                        </p:attrNameLst>
                                      </p:cBhvr>
                                      <p:to>
                                        <p:strVal val="visible"/>
                                      </p:to>
                                    </p:set>
                                    <p:animEffect transition="in" filter="fade">
                                      <p:cBhvr>
                                        <p:cTn id="67" dur="500"/>
                                        <p:tgtEl>
                                          <p:spTgt spid="15"/>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16"/>
                                        </p:tgtEl>
                                        <p:attrNameLst>
                                          <p:attrName>style.visibility</p:attrName>
                                        </p:attrNameLst>
                                      </p:cBhvr>
                                      <p:to>
                                        <p:strVal val="visible"/>
                                      </p:to>
                                    </p:set>
                                    <p:animEffect transition="in" filter="fade">
                                      <p:cBhvr>
                                        <p:cTn id="72" dur="500"/>
                                        <p:tgtEl>
                                          <p:spTgt spid="16"/>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18"/>
                                        </p:tgtEl>
                                        <p:attrNameLst>
                                          <p:attrName>style.visibility</p:attrName>
                                        </p:attrNameLst>
                                      </p:cBhvr>
                                      <p:to>
                                        <p:strVal val="visible"/>
                                      </p:to>
                                    </p:set>
                                    <p:animEffect transition="in" filter="fade">
                                      <p:cBhvr>
                                        <p:cTn id="77" dur="500"/>
                                        <p:tgtEl>
                                          <p:spTgt spid="18"/>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11"/>
                                        </p:tgtEl>
                                        <p:attrNameLst>
                                          <p:attrName>style.visibility</p:attrName>
                                        </p:attrNameLst>
                                      </p:cBhvr>
                                      <p:to>
                                        <p:strVal val="visible"/>
                                      </p:to>
                                    </p:set>
                                    <p:animEffect transition="in" filter="fade">
                                      <p:cBhvr>
                                        <p:cTn id="8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1" grpId="0" animBg="1"/>
      <p:bldP spid="13" grpId="0" animBg="1"/>
      <p:bldP spid="14" grpId="0" animBg="1"/>
      <p:bldP spid="15" grpId="0" animBg="1"/>
      <p:bldP spid="16" grpId="0" animBg="1"/>
      <p:bldP spid="17" grpId="0" animBg="1"/>
      <p:bldP spid="18" grpId="0" animBg="1"/>
      <p:bldP spid="19" grpId="0" animBg="1"/>
      <p:bldP spid="20" grpId="0" animBg="1"/>
      <p:bldP spid="21" grpId="0" animBg="1"/>
      <p:bldP spid="12" grpId="0" animBg="1"/>
      <p:bldP spid="10" grpId="0" animBg="1"/>
      <p:bldP spid="2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260648"/>
            <a:ext cx="8229600" cy="1143000"/>
          </a:xfrm>
        </p:spPr>
        <p:txBody>
          <a:bodyPr/>
          <a:lstStyle/>
          <a:p>
            <a:r>
              <a:rPr lang="nl-NL" dirty="0" smtClean="0"/>
              <a:t>Bespreken issues OSO </a:t>
            </a:r>
            <a:endParaRPr lang="nl-NL" dirty="0"/>
          </a:p>
        </p:txBody>
      </p:sp>
      <p:sp>
        <p:nvSpPr>
          <p:cNvPr id="4" name="Tekstvak 3"/>
          <p:cNvSpPr txBox="1"/>
          <p:nvPr/>
        </p:nvSpPr>
        <p:spPr>
          <a:xfrm>
            <a:off x="683568" y="1340768"/>
            <a:ext cx="7704856" cy="3139321"/>
          </a:xfrm>
          <a:prstGeom prst="rect">
            <a:avLst/>
          </a:prstGeom>
          <a:noFill/>
        </p:spPr>
        <p:txBody>
          <a:bodyPr wrap="square" rtlCol="0">
            <a:spAutoFit/>
          </a:bodyPr>
          <a:lstStyle/>
          <a:p>
            <a:r>
              <a:rPr lang="nl-NL" dirty="0" smtClean="0"/>
              <a:t>Overzicht werkgroep OSO nieuwe issues doorlopen</a:t>
            </a:r>
          </a:p>
          <a:p>
            <a:pPr marL="285750" indent="-285750">
              <a:buFontTx/>
              <a:buChar char="-"/>
            </a:pPr>
            <a:r>
              <a:rPr lang="nl-NL" dirty="0" smtClean="0"/>
              <a:t>Bespreken of issues duidelijk genoeg is </a:t>
            </a:r>
          </a:p>
          <a:p>
            <a:pPr marL="285750" indent="-285750">
              <a:buFontTx/>
              <a:buChar char="-"/>
            </a:pPr>
            <a:r>
              <a:rPr lang="nl-NL" dirty="0" smtClean="0"/>
              <a:t>Het belang van het issue bepalen, prioriteit</a:t>
            </a:r>
          </a:p>
          <a:p>
            <a:pPr marL="285750" indent="-285750">
              <a:buFontTx/>
              <a:buChar char="-"/>
            </a:pPr>
            <a:r>
              <a:rPr lang="nl-NL" dirty="0" smtClean="0"/>
              <a:t>Intentie planning:  op te nemen in nieuwe versie van OSO =schooljaar 2016/17) of later </a:t>
            </a:r>
          </a:p>
          <a:p>
            <a:endParaRPr lang="nl-NL" dirty="0" smtClean="0"/>
          </a:p>
          <a:p>
            <a:r>
              <a:rPr lang="nl-NL" dirty="0" smtClean="0"/>
              <a:t>Zijn er nog aanvullende issues?  </a:t>
            </a:r>
          </a:p>
          <a:p>
            <a:endParaRPr lang="nl-NL" dirty="0" smtClean="0"/>
          </a:p>
          <a:p>
            <a:r>
              <a:rPr lang="nl-NL" dirty="0" smtClean="0"/>
              <a:t>Nog vragen over de opgeloste en gesloten issues? </a:t>
            </a:r>
          </a:p>
          <a:p>
            <a:endParaRPr lang="nl-NL" dirty="0"/>
          </a:p>
          <a:p>
            <a:endParaRPr lang="nl-NL" dirty="0"/>
          </a:p>
        </p:txBody>
      </p:sp>
    </p:spTree>
    <p:extLst>
      <p:ext uri="{BB962C8B-B14F-4D97-AF65-F5344CB8AC3E}">
        <p14:creationId xmlns:p14="http://schemas.microsoft.com/office/powerpoint/2010/main" val="2901137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A61942CFE18434E90E5DD73609529CC" ma:contentTypeVersion="2" ma:contentTypeDescription="Een nieuw document maken." ma:contentTypeScope="" ma:versionID="b9ee234c2e28c7ac72db3282b3ee42d5">
  <xsd:schema xmlns:xsd="http://www.w3.org/2001/XMLSchema" xmlns:xs="http://www.w3.org/2001/XMLSchema" xmlns:p="http://schemas.microsoft.com/office/2006/metadata/properties" targetNamespace="http://schemas.microsoft.com/office/2006/metadata/properties" ma:root="true" ma:fieldsID="47fabf3bb632955b471aeb7cee18426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ma:index="8" ma:displayName="Onderwerp"/>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A36D95A-E8D5-4ABB-B85A-854E1941487E}">
  <ds:schemaRefs>
    <ds:schemaRef ds:uri="http://schemas.microsoft.com/sharepoint/v3/contenttype/forms"/>
  </ds:schemaRefs>
</ds:datastoreItem>
</file>

<file path=customXml/itemProps2.xml><?xml version="1.0" encoding="utf-8"?>
<ds:datastoreItem xmlns:ds="http://schemas.openxmlformats.org/officeDocument/2006/customXml" ds:itemID="{AE11A8F3-5DA9-4E01-8B21-5CEA2CD121A2}">
  <ds:schemaRefs>
    <ds:schemaRef ds:uri="http://purl.org/dc/terms/"/>
    <ds:schemaRef ds:uri="http://schemas.microsoft.com/office/2006/documentManagement/types"/>
    <ds:schemaRef ds:uri="http://schemas.microsoft.com/office/infopath/2007/PartnerControls"/>
    <ds:schemaRef ds:uri="http://purl.org/dc/elements/1.1/"/>
    <ds:schemaRef ds:uri="http://schemas.openxmlformats.org/package/2006/metadata/core-properties"/>
    <ds:schemaRef ds:uri="http://purl.org/dc/dcmitype/"/>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AA09B599-F07D-41BE-821E-10C28CC472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241</TotalTime>
  <Words>976</Words>
  <Application>Microsoft Office PowerPoint</Application>
  <PresentationFormat>Diavoorstelling (4:3)</PresentationFormat>
  <Paragraphs>200</Paragraphs>
  <Slides>11</Slides>
  <Notes>1</Notes>
  <HiddenSlides>0</HiddenSlides>
  <MMClips>0</MMClips>
  <ScaleCrop>false</ScaleCrop>
  <HeadingPairs>
    <vt:vector size="4" baseType="variant">
      <vt:variant>
        <vt:lpstr>Thema</vt:lpstr>
      </vt:variant>
      <vt:variant>
        <vt:i4>1</vt:i4>
      </vt:variant>
      <vt:variant>
        <vt:lpstr>Diatitels</vt:lpstr>
      </vt:variant>
      <vt:variant>
        <vt:i4>11</vt:i4>
      </vt:variant>
    </vt:vector>
  </HeadingPairs>
  <TitlesOfParts>
    <vt:vector size="12" baseType="lpstr">
      <vt:lpstr>Kantoorthema</vt:lpstr>
      <vt:lpstr>PowerPoint-presentatie</vt:lpstr>
      <vt:lpstr>Agenda</vt:lpstr>
      <vt:lpstr>OSO in het kort</vt:lpstr>
      <vt:lpstr>De scope van OSO</vt:lpstr>
      <vt:lpstr>De onderdelen van OSO</vt:lpstr>
      <vt:lpstr>De werkgroep OSO</vt:lpstr>
      <vt:lpstr>Soorten Issues</vt:lpstr>
      <vt:lpstr>Overstapdossier?</vt:lpstr>
      <vt:lpstr>Bespreken issues OSO </vt:lpstr>
      <vt:lpstr>Voorlopige rapportage Enquête</vt:lpstr>
      <vt:lpstr>Vervolgstappen/afspraken </vt:lpstr>
    </vt:vector>
  </TitlesOfParts>
  <Company>Stichting Kennisnet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subject>werkgroep oso jun 2015</dc:subject>
  <dc:creator>Marjan Frijns</dc:creator>
  <cp:lastModifiedBy>Marjan Frijns</cp:lastModifiedBy>
  <cp:revision>41</cp:revision>
  <dcterms:created xsi:type="dcterms:W3CDTF">2015-02-10T14:03:05Z</dcterms:created>
  <dcterms:modified xsi:type="dcterms:W3CDTF">2015-07-01T09:54:05Z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0x0101001A61942CFE18434E90E5DD73609529CC</vt:lpwstr>
  </property>
</Properties>
</file>