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57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1041" autoAdjust="0"/>
  </p:normalViewPr>
  <p:slideViewPr>
    <p:cSldViewPr snapToGrid="0">
      <p:cViewPr varScale="1">
        <p:scale>
          <a:sx n="109" d="100"/>
          <a:sy n="109" d="100"/>
        </p:scale>
        <p:origin x="56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5C9AA-3967-42A4-B585-B34BA82B165A}" type="datetimeFigureOut">
              <a:rPr lang="nl-NL" smtClean="0"/>
              <a:t>17-1-2017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C32C8-7BA9-4678-B90A-1504DC077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60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Bureau ES (Marc en Remco)  heeft een voorstel uitgewerkt;</a:t>
            </a:r>
          </a:p>
          <a:p>
            <a:r>
              <a:rPr lang="nl-NL" dirty="0"/>
              <a:t>Nog nergens besproken of afgestemd</a:t>
            </a:r>
          </a:p>
          <a:p>
            <a:r>
              <a:rPr lang="nl-NL" dirty="0"/>
              <a:t>* ?graag weer werkgroepje Werken-onder-architectuur’ bijeen laten komen om dit verder uit te werken (als dat na deze presentatie nodig blijkt)</a:t>
            </a:r>
          </a:p>
          <a:p>
            <a:endParaRPr lang="nl-NL" dirty="0"/>
          </a:p>
          <a:p>
            <a:r>
              <a:rPr lang="nl-NL" dirty="0"/>
              <a:t>Doel presentatie: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akkoord op (de hoofdlijnen van) dit proces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Akkoord op werken met dossiers en hun rol in agenda setting 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Vaststellen van 3 dossiers + wat betekent dit voor agenda volgende AR?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Inrichten van loketfunctie? (Waar kan ik de huidige </a:t>
            </a:r>
            <a:r>
              <a:rPr lang="nl-NL" sz="1200" dirty="0" err="1"/>
              <a:t>backlog</a:t>
            </a:r>
            <a:r>
              <a:rPr lang="nl-NL" sz="1200" dirty="0"/>
              <a:t> van de AR vinden? 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C32C8-7BA9-4678-B90A-1504DC07786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274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Sturen in de keten: toelichting vragen aan werkgroepen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C32C8-7BA9-4678-B90A-1504DC07786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0205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Kandidaat dossiers die nu spelen: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Lerarenregister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Toetsen en examineren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ROSA wiki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C32C8-7BA9-4678-B90A-1504DC07786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77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2192000" cy="1442591"/>
          </a:xfrm>
          <a:solidFill>
            <a:srgbClr val="0FA67E"/>
          </a:solidFill>
        </p:spPr>
        <p:txBody>
          <a:bodyPr>
            <a:normAutofit/>
          </a:bodyPr>
          <a:lstStyle>
            <a:lvl1pPr>
              <a:defRPr sz="3200" b="0" i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  <a:solidFill>
            <a:srgbClr val="F3F3F3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400" b="0" i="0" baseline="0">
                <a:solidFill>
                  <a:srgbClr val="333333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&lt;Naam</a:t>
            </a:r>
            <a:r>
              <a:rPr lang="nl-NL"/>
              <a:t>, bijeenkomst</a:t>
            </a:r>
            <a:r>
              <a:rPr lang="nl-NL" dirty="0"/>
              <a:t>, </a:t>
            </a:r>
            <a:r>
              <a:rPr lang="nl-NL"/>
              <a:t>datum&gt;</a:t>
            </a:r>
            <a:endParaRPr lang="nl-NL" dirty="0"/>
          </a:p>
        </p:txBody>
      </p:sp>
      <p:pic>
        <p:nvPicPr>
          <p:cNvPr id="8" name="Picture 2" descr="\\fileserver\users$\dommisse01\Edustandaard\Edustandaard logo vrijstaand.png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072" y="116632"/>
            <a:ext cx="2487600" cy="5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8832304" y="6021288"/>
            <a:ext cx="3240360" cy="8367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28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360" y="274639"/>
            <a:ext cx="11521280" cy="706090"/>
          </a:xfr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nl-NL" sz="32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 i="0">
                <a:latin typeface="Montserrat Light" charset="0"/>
                <a:ea typeface="Montserrat Light" charset="0"/>
                <a:cs typeface="Montserrat Light" charset="0"/>
              </a:defRPr>
            </a:lvl1pPr>
            <a:lvl2pPr>
              <a:defRPr sz="2400" b="0" i="0">
                <a:latin typeface="Montserrat Light" charset="0"/>
                <a:ea typeface="Montserrat Light" charset="0"/>
                <a:cs typeface="Montserrat Light" charset="0"/>
              </a:defRPr>
            </a:lvl2pPr>
            <a:lvl3pPr>
              <a:defRPr sz="2000" b="0" i="0">
                <a:latin typeface="Montserrat Light" charset="0"/>
                <a:ea typeface="Montserrat Light" charset="0"/>
                <a:cs typeface="Montserrat Light" charset="0"/>
              </a:defRPr>
            </a:lvl3pPr>
            <a:lvl4pPr>
              <a:defRPr b="0" i="0">
                <a:latin typeface="Montserrat Light" charset="0"/>
                <a:ea typeface="Montserrat Light" charset="0"/>
                <a:cs typeface="Montserrat Light" charset="0"/>
              </a:defRPr>
            </a:lvl4pPr>
            <a:lvl5pPr>
              <a:defRPr b="0" i="0">
                <a:latin typeface="Montserrat Light" charset="0"/>
                <a:ea typeface="Montserrat Light" charset="0"/>
                <a:cs typeface="Montserrat Light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495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7594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1987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265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14709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73641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5C9F5-E9CD-4E81-9B0C-B7CEA3486E54}" type="datetimeFigureOut">
              <a:rPr lang="nl-NL" smtClean="0"/>
              <a:t>17-1-2017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70AD-89F2-4EF0-BEA7-423056405A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22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35360" y="274638"/>
            <a:ext cx="11521280" cy="706092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lvl="0"/>
            <a:r>
              <a:rPr lang="nl-NL" dirty="0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9" name="Picture 2" descr="\\fileserver\users$\dommisse01\Edustandaard\Edustandaard logo vrijstaand.png"/>
          <p:cNvPicPr preferRelativeResize="0"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072" y="6237313"/>
            <a:ext cx="2487600" cy="54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30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lang="nl-NL" sz="3200" b="0" i="0" kern="1200" dirty="0">
          <a:solidFill>
            <a:schemeClr val="bg1"/>
          </a:solidFill>
          <a:latin typeface="Montserrat Light" charset="0"/>
          <a:ea typeface="Montserrat Light" charset="0"/>
          <a:cs typeface="Montserrat Light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Voorstel werkproces Architectuurbacklog voor de Architectuurraad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Werkgroep ‘werken onder architectuur’</a:t>
            </a:r>
          </a:p>
          <a:p>
            <a:r>
              <a:rPr lang="nl-NL" dirty="0"/>
              <a:t>Architectuurraad, 19 jan 2017</a:t>
            </a:r>
          </a:p>
        </p:txBody>
      </p:sp>
    </p:spTree>
    <p:extLst>
      <p:ext uri="{BB962C8B-B14F-4D97-AF65-F5344CB8AC3E}">
        <p14:creationId xmlns:p14="http://schemas.microsoft.com/office/powerpoint/2010/main" val="142422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Situatie en doel</a:t>
            </a:r>
          </a:p>
          <a:p>
            <a:r>
              <a:rPr lang="nl-NL" dirty="0"/>
              <a:t>Voorstel: een </a:t>
            </a:r>
            <a:r>
              <a:rPr lang="nl-NL" dirty="0" err="1"/>
              <a:t>backlog</a:t>
            </a:r>
            <a:r>
              <a:rPr lang="nl-NL" dirty="0"/>
              <a:t> met dossiers</a:t>
            </a:r>
          </a:p>
          <a:p>
            <a:pPr lvl="1"/>
            <a:r>
              <a:rPr lang="nl-NL" dirty="0"/>
              <a:t>Concepten</a:t>
            </a:r>
          </a:p>
          <a:p>
            <a:pPr lvl="1"/>
            <a:r>
              <a:rPr lang="nl-NL" dirty="0"/>
              <a:t>Totaaloverzicht</a:t>
            </a:r>
          </a:p>
          <a:p>
            <a:r>
              <a:rPr lang="nl-NL" dirty="0"/>
              <a:t>Discussie</a:t>
            </a:r>
          </a:p>
          <a:p>
            <a:r>
              <a:rPr lang="nl-NL" dirty="0"/>
              <a:t>Next steps / vervolg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52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Situatie en 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April 2016: werken onder architectuur in de onderwijsketen</a:t>
            </a:r>
          </a:p>
          <a:p>
            <a:pPr lvl="1"/>
            <a:r>
              <a:rPr lang="nl-NL" dirty="0"/>
              <a:t>Voorstel 1: Werken in domeinen</a:t>
            </a:r>
          </a:p>
          <a:p>
            <a:pPr lvl="1"/>
            <a:r>
              <a:rPr lang="nl-NL" dirty="0"/>
              <a:t>Voorstel 2: Toepassing van instrumenten ‘architectuurscan’ en ‘</a:t>
            </a:r>
            <a:r>
              <a:rPr lang="nl-NL" b="1" dirty="0"/>
              <a:t>architectuurbacklog</a:t>
            </a:r>
            <a:r>
              <a:rPr lang="nl-NL" dirty="0"/>
              <a:t>’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Nov 2016: Presentatie voor de SR</a:t>
            </a:r>
          </a:p>
          <a:p>
            <a:pPr lvl="1"/>
            <a:r>
              <a:rPr lang="nl-NL" dirty="0"/>
              <a:t>Vraag SR: graag een uitwerking hoe om te gaan met architectuur </a:t>
            </a:r>
            <a:r>
              <a:rPr lang="nl-NL" dirty="0" err="1"/>
              <a:t>backlog</a:t>
            </a:r>
            <a:r>
              <a:rPr lang="nl-NL" dirty="0"/>
              <a:t> items, bijv. van de ROSA-scan</a:t>
            </a:r>
          </a:p>
        </p:txBody>
      </p:sp>
      <p:sp>
        <p:nvSpPr>
          <p:cNvPr id="4" name="Bijschrift: lijn 3"/>
          <p:cNvSpPr/>
          <p:nvPr/>
        </p:nvSpPr>
        <p:spPr>
          <a:xfrm>
            <a:off x="6096000" y="2865753"/>
            <a:ext cx="5337559" cy="1994857"/>
          </a:xfrm>
          <a:prstGeom prst="borderCallout1">
            <a:avLst>
              <a:gd name="adj1" fmla="val 18750"/>
              <a:gd name="adj2" fmla="val -8333"/>
              <a:gd name="adj3" fmla="val 9823"/>
              <a:gd name="adj4" fmla="val -3050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Afspraken werksessie 19-5-2016: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Registratie van wensen, eisen, issues e.d.  met betrekking tot de ROSA.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(Mede) gevoed vanuit de architectuurscan.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Kan worden ingezet als sturingsmiddel om ROSA verder te ontwikkelen en in de doorontwikkeling te prioriteren</a:t>
            </a:r>
          </a:p>
        </p:txBody>
      </p:sp>
    </p:spTree>
    <p:extLst>
      <p:ext uri="{BB962C8B-B14F-4D97-AF65-F5344CB8AC3E}">
        <p14:creationId xmlns:p14="http://schemas.microsoft.com/office/powerpoint/2010/main" val="13567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Werkproces </a:t>
            </a:r>
            <a:r>
              <a:rPr lang="nl-NL" b="1" dirty="0" err="1"/>
              <a:t>backlog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8573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sz="2400" dirty="0"/>
              <a:t>Uitkomsten werksessie 19-5-2016</a:t>
            </a:r>
          </a:p>
          <a:p>
            <a:pPr lvl="0"/>
            <a:r>
              <a:rPr lang="nl-NL" sz="2400" dirty="0"/>
              <a:t>V: Hoe te komen tot een prioritering van onderwerpen op de architectuurbacklog? </a:t>
            </a:r>
          </a:p>
          <a:p>
            <a:pPr lvl="1"/>
            <a:r>
              <a:rPr lang="nl-NL" sz="2000" b="1" dirty="0"/>
              <a:t>A: </a:t>
            </a:r>
            <a:r>
              <a:rPr lang="nl-NL" sz="2000" dirty="0"/>
              <a:t>Als de architectuurraad een </a:t>
            </a:r>
            <a:r>
              <a:rPr lang="nl-NL" sz="2000" dirty="0" err="1"/>
              <a:t>backlog</a:t>
            </a:r>
            <a:r>
              <a:rPr lang="nl-NL" sz="2000" dirty="0"/>
              <a:t> hanteert, ligt het voor de hand dat de prioriteit van de items op de </a:t>
            </a:r>
            <a:r>
              <a:rPr lang="nl-NL" sz="2000" dirty="0" err="1"/>
              <a:t>backlog</a:t>
            </a:r>
            <a:r>
              <a:rPr lang="nl-NL" sz="2000" dirty="0"/>
              <a:t> ook wordt bepaald door de AR. Voor prioritering zou bijvoorbeeld gekeken kunnen worden naar kosten &amp; opbrengsten en risico’s.</a:t>
            </a:r>
          </a:p>
          <a:p>
            <a:pPr lvl="0"/>
            <a:endParaRPr lang="nl-NL" sz="2400" dirty="0"/>
          </a:p>
          <a:p>
            <a:pPr lvl="0"/>
            <a:r>
              <a:rPr lang="nl-NL" sz="2400" dirty="0"/>
              <a:t>V: Als we met zijn allen vaststellen dat een bepaald onderwerp op de </a:t>
            </a:r>
            <a:r>
              <a:rPr lang="nl-NL" sz="2400" dirty="0" err="1"/>
              <a:t>backlog</a:t>
            </a:r>
            <a:r>
              <a:rPr lang="nl-NL" sz="2400" dirty="0"/>
              <a:t> verder moet worden uitgewerkt, hoe ziet die verdere uitwerking er dan uit? Wie gaat dat doen? </a:t>
            </a:r>
          </a:p>
          <a:p>
            <a:pPr lvl="1"/>
            <a:r>
              <a:rPr lang="nl-NL" sz="2000" b="1" dirty="0"/>
              <a:t>A: </a:t>
            </a:r>
            <a:r>
              <a:rPr lang="nl-NL" sz="2000" dirty="0"/>
              <a:t>nog niet besproken; dit raakt o.a. de rol/positie van de AR ten opzichte van projecten en werkgroepen</a:t>
            </a:r>
          </a:p>
          <a:p>
            <a:endParaRPr lang="nl-NL" sz="2400" dirty="0"/>
          </a:p>
        </p:txBody>
      </p:sp>
      <p:sp>
        <p:nvSpPr>
          <p:cNvPr id="4" name="Bijschrift: lijn 3"/>
          <p:cNvSpPr/>
          <p:nvPr/>
        </p:nvSpPr>
        <p:spPr>
          <a:xfrm>
            <a:off x="4084074" y="5609672"/>
            <a:ext cx="4023851" cy="641168"/>
          </a:xfrm>
          <a:prstGeom prst="borderCallout1">
            <a:avLst>
              <a:gd name="adj1" fmla="val 18750"/>
              <a:gd name="adj2" fmla="val -8333"/>
              <a:gd name="adj3" fmla="val 3012"/>
              <a:gd name="adj4" fmla="val -2423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Huidig voorstel zal mede hier op in gaan!</a:t>
            </a:r>
          </a:p>
        </p:txBody>
      </p:sp>
    </p:spTree>
    <p:extLst>
      <p:ext uri="{BB962C8B-B14F-4D97-AF65-F5344CB8AC3E}">
        <p14:creationId xmlns:p14="http://schemas.microsoft.com/office/powerpoint/2010/main" val="4497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Concepten </a:t>
            </a:r>
            <a:r>
              <a:rPr lang="nl-NL" dirty="0" err="1"/>
              <a:t>Backlog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i="1" dirty="0"/>
              <a:t>Entiteiten</a:t>
            </a:r>
          </a:p>
          <a:p>
            <a:r>
              <a:rPr lang="nl-NL" b="1" dirty="0"/>
              <a:t>Dossier</a:t>
            </a:r>
            <a:r>
              <a:rPr lang="nl-NL" dirty="0"/>
              <a:t>: verzameling inhoudelijk samenhangende items</a:t>
            </a:r>
          </a:p>
          <a:p>
            <a:r>
              <a:rPr lang="nl-NL" b="1" dirty="0"/>
              <a:t>Dossiereigenaar</a:t>
            </a:r>
            <a:r>
              <a:rPr lang="nl-NL" dirty="0"/>
              <a:t>: overziet dossier, communiceert (2-weg!), bepaalt prioriteiten binnen dossier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i="1" dirty="0"/>
              <a:t>Processen</a:t>
            </a:r>
          </a:p>
          <a:p>
            <a:r>
              <a:rPr lang="nl-NL" b="1" dirty="0"/>
              <a:t>Loketfunctie</a:t>
            </a:r>
            <a:r>
              <a:rPr lang="nl-NL" dirty="0"/>
              <a:t> </a:t>
            </a:r>
            <a:r>
              <a:rPr lang="nl-NL" i="1" dirty="0"/>
              <a:t>nieuw</a:t>
            </a:r>
            <a:r>
              <a:rPr lang="nl-NL" dirty="0"/>
              <a:t>: vullen van dossier in overleg met dossiereigenaar</a:t>
            </a:r>
          </a:p>
          <a:p>
            <a:r>
              <a:rPr lang="nl-NL" b="1" dirty="0"/>
              <a:t>Vaststellen prioriteiten</a:t>
            </a:r>
            <a:r>
              <a:rPr lang="nl-NL" dirty="0"/>
              <a:t> binnen een dossier</a:t>
            </a:r>
          </a:p>
          <a:p>
            <a:r>
              <a:rPr lang="nl-NL" b="1" dirty="0"/>
              <a:t>Vaststellen agenda</a:t>
            </a:r>
            <a:r>
              <a:rPr lang="nl-NL" dirty="0"/>
              <a:t> over dossiers heen: welke items worden volgende AR besproken</a:t>
            </a:r>
          </a:p>
          <a:p>
            <a:r>
              <a:rPr lang="nl-NL" b="1" dirty="0"/>
              <a:t>Onderhoud ROSA</a:t>
            </a:r>
            <a:r>
              <a:rPr lang="nl-NL" dirty="0"/>
              <a:t> werkgroepen, projectgroepen o.v.v. AR</a:t>
            </a:r>
          </a:p>
        </p:txBody>
      </p:sp>
      <p:sp>
        <p:nvSpPr>
          <p:cNvPr id="7" name="Bijschrift: lijn 6"/>
          <p:cNvSpPr/>
          <p:nvPr/>
        </p:nvSpPr>
        <p:spPr>
          <a:xfrm>
            <a:off x="2184534" y="714334"/>
            <a:ext cx="3058949" cy="1182321"/>
          </a:xfrm>
          <a:prstGeom prst="borderCallout1">
            <a:avLst>
              <a:gd name="adj1" fmla="val 111125"/>
              <a:gd name="adj2" fmla="val 17485"/>
              <a:gd name="adj3" fmla="val 128316"/>
              <a:gd name="adj4" fmla="val 1257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Voorbeeld: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Lerarenregister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Toetsen en examineren</a:t>
            </a:r>
          </a:p>
        </p:txBody>
      </p:sp>
    </p:spTree>
    <p:extLst>
      <p:ext uri="{BB962C8B-B14F-4D97-AF65-F5344CB8AC3E}">
        <p14:creationId xmlns:p14="http://schemas.microsoft.com/office/powerpoint/2010/main" val="250187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	Overzicht</a:t>
            </a:r>
          </a:p>
        </p:txBody>
      </p:sp>
      <p:sp>
        <p:nvSpPr>
          <p:cNvPr id="94" name="Pijl: gebogen 93"/>
          <p:cNvSpPr/>
          <p:nvPr/>
        </p:nvSpPr>
        <p:spPr>
          <a:xfrm rot="10800000">
            <a:off x="6106173" y="809882"/>
            <a:ext cx="5115513" cy="5686167"/>
          </a:xfrm>
          <a:prstGeom prst="bentArrow">
            <a:avLst>
              <a:gd name="adj1" fmla="val 11986"/>
              <a:gd name="adj2" fmla="val 5993"/>
              <a:gd name="adj3" fmla="val 11026"/>
              <a:gd name="adj4" fmla="val 4096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0" name="Rechthoek 79"/>
          <p:cNvSpPr/>
          <p:nvPr/>
        </p:nvSpPr>
        <p:spPr>
          <a:xfrm>
            <a:off x="3667639" y="3221057"/>
            <a:ext cx="4386889" cy="22620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r>
              <a:rPr lang="nl-NL" sz="1400" i="1" dirty="0">
                <a:solidFill>
                  <a:schemeClr val="accent6">
                    <a:lumMod val="75000"/>
                  </a:schemeClr>
                </a:solidFill>
              </a:rPr>
              <a:t>Werkgroepen</a:t>
            </a:r>
          </a:p>
        </p:txBody>
      </p:sp>
      <p:sp>
        <p:nvSpPr>
          <p:cNvPr id="79" name="Rechthoek 78"/>
          <p:cNvSpPr/>
          <p:nvPr/>
        </p:nvSpPr>
        <p:spPr>
          <a:xfrm>
            <a:off x="3648226" y="892345"/>
            <a:ext cx="4386889" cy="19119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nl-NL" sz="1400" i="1" dirty="0">
                <a:solidFill>
                  <a:schemeClr val="accent4"/>
                </a:solidFill>
              </a:rPr>
              <a:t>Architectuurraad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3929748" y="1118811"/>
            <a:ext cx="1103585" cy="723008"/>
            <a:chOff x="4903076" y="2490951"/>
            <a:chExt cx="1103585" cy="723008"/>
          </a:xfrm>
        </p:grpSpPr>
        <p:sp>
          <p:nvSpPr>
            <p:cNvPr id="3" name="Rechthoek 2"/>
            <p:cNvSpPr/>
            <p:nvPr/>
          </p:nvSpPr>
          <p:spPr>
            <a:xfrm>
              <a:off x="4903076" y="2490951"/>
              <a:ext cx="914400" cy="72300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" name="Stroomdiagram: Gegevens 1"/>
            <p:cNvSpPr/>
            <p:nvPr/>
          </p:nvSpPr>
          <p:spPr>
            <a:xfrm>
              <a:off x="4943138" y="2601311"/>
              <a:ext cx="1063523" cy="612648"/>
            </a:xfrm>
            <a:prstGeom prst="flowChartInputOutpu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4235854" y="1435549"/>
            <a:ext cx="1103585" cy="723008"/>
            <a:chOff x="4903076" y="2490951"/>
            <a:chExt cx="1103585" cy="723008"/>
          </a:xfrm>
        </p:grpSpPr>
        <p:sp>
          <p:nvSpPr>
            <p:cNvPr id="6" name="Rechthoek 5"/>
            <p:cNvSpPr/>
            <p:nvPr/>
          </p:nvSpPr>
          <p:spPr>
            <a:xfrm>
              <a:off x="4903076" y="2490951"/>
              <a:ext cx="914400" cy="72300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Stroomdiagram: Gegevens 6"/>
            <p:cNvSpPr/>
            <p:nvPr/>
          </p:nvSpPr>
          <p:spPr>
            <a:xfrm>
              <a:off x="4943138" y="2601311"/>
              <a:ext cx="1063523" cy="612648"/>
            </a:xfrm>
            <a:prstGeom prst="flowChartInputOutpu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4558399" y="1772732"/>
            <a:ext cx="1103585" cy="723008"/>
            <a:chOff x="4903076" y="2490951"/>
            <a:chExt cx="1103585" cy="723008"/>
          </a:xfrm>
        </p:grpSpPr>
        <p:sp>
          <p:nvSpPr>
            <p:cNvPr id="9" name="Rechthoek 8"/>
            <p:cNvSpPr/>
            <p:nvPr/>
          </p:nvSpPr>
          <p:spPr>
            <a:xfrm>
              <a:off x="4903076" y="2490951"/>
              <a:ext cx="914400" cy="72300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Stroomdiagram: Gegevens 9"/>
            <p:cNvSpPr/>
            <p:nvPr/>
          </p:nvSpPr>
          <p:spPr>
            <a:xfrm>
              <a:off x="4943138" y="2601311"/>
              <a:ext cx="1063523" cy="612648"/>
            </a:xfrm>
            <a:prstGeom prst="flowChartInputOutpu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2131082" y="2737861"/>
            <a:ext cx="1216152" cy="1216152"/>
            <a:chOff x="1876425" y="2737861"/>
            <a:chExt cx="1216152" cy="1216152"/>
          </a:xfrm>
        </p:grpSpPr>
        <p:sp>
          <p:nvSpPr>
            <p:cNvPr id="11" name="Bijschrift: in vier richtingen 10"/>
            <p:cNvSpPr/>
            <p:nvPr/>
          </p:nvSpPr>
          <p:spPr>
            <a:xfrm>
              <a:off x="1876425" y="2737861"/>
              <a:ext cx="1216152" cy="1216152"/>
            </a:xfrm>
            <a:prstGeom prst="quadArrowCallou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nl-NL" sz="1400" dirty="0">
                  <a:solidFill>
                    <a:schemeClr val="accent1">
                      <a:lumMod val="50000"/>
                    </a:schemeClr>
                  </a:solidFill>
                </a:rPr>
                <a:t>Loket </a:t>
              </a:r>
            </a:p>
            <a:p>
              <a:pPr algn="ctr"/>
              <a:r>
                <a:rPr lang="nl-NL" sz="1400" dirty="0">
                  <a:solidFill>
                    <a:schemeClr val="accent1">
                      <a:lumMod val="50000"/>
                    </a:schemeClr>
                  </a:solidFill>
                </a:rPr>
                <a:t>(BES)</a:t>
              </a:r>
            </a:p>
          </p:txBody>
        </p:sp>
        <p:sp>
          <p:nvSpPr>
            <p:cNvPr id="12" name="Rechthoek 11"/>
            <p:cNvSpPr/>
            <p:nvPr/>
          </p:nvSpPr>
          <p:spPr>
            <a:xfrm>
              <a:off x="1876425" y="3105150"/>
              <a:ext cx="238125" cy="4667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4" name="Rechte verbindingslijn 13"/>
          <p:cNvCxnSpPr>
            <a:cxnSpLocks/>
            <a:endCxn id="12" idx="3"/>
          </p:cNvCxnSpPr>
          <p:nvPr/>
        </p:nvCxnSpPr>
        <p:spPr>
          <a:xfrm>
            <a:off x="1851569" y="3176446"/>
            <a:ext cx="517638" cy="162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cxnSpLocks/>
            <a:endCxn id="12" idx="3"/>
          </p:cNvCxnSpPr>
          <p:nvPr/>
        </p:nvCxnSpPr>
        <p:spPr>
          <a:xfrm flipV="1">
            <a:off x="1830090" y="3338513"/>
            <a:ext cx="539117" cy="66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cxnSpLocks/>
            <a:stCxn id="75" idx="3"/>
            <a:endCxn id="12" idx="3"/>
          </p:cNvCxnSpPr>
          <p:nvPr/>
        </p:nvCxnSpPr>
        <p:spPr>
          <a:xfrm flipV="1">
            <a:off x="1830090" y="3338513"/>
            <a:ext cx="539117" cy="381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59257" y="2974345"/>
            <a:ext cx="1754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200" dirty="0"/>
              <a:t>Implementatie-issues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274058" y="3369907"/>
            <a:ext cx="1539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200" dirty="0"/>
              <a:t>Aanvragen ROSA scan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185410" y="3180345"/>
            <a:ext cx="618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200" dirty="0"/>
              <a:t>Vragen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925198" y="3752248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200" dirty="0"/>
              <a:t>Advies enz.</a:t>
            </a:r>
          </a:p>
        </p:txBody>
      </p:sp>
      <p:sp>
        <p:nvSpPr>
          <p:cNvPr id="35" name="Ovaal 34"/>
          <p:cNvSpPr/>
          <p:nvPr/>
        </p:nvSpPr>
        <p:spPr>
          <a:xfrm>
            <a:off x="4086617" y="3330465"/>
            <a:ext cx="828675" cy="7524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4458092" y="3473340"/>
            <a:ext cx="828675" cy="7524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4829567" y="3616215"/>
            <a:ext cx="828675" cy="7524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Tekstvak 37"/>
          <p:cNvSpPr txBox="1"/>
          <p:nvPr/>
        </p:nvSpPr>
        <p:spPr>
          <a:xfrm>
            <a:off x="3976380" y="2475294"/>
            <a:ext cx="1752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>
                <a:solidFill>
                  <a:schemeClr val="accent4">
                    <a:lumMod val="50000"/>
                  </a:schemeClr>
                </a:solidFill>
              </a:rPr>
              <a:t>Dossiers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3917630" y="438076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>
                <a:solidFill>
                  <a:schemeClr val="accent6">
                    <a:lumMod val="50000"/>
                  </a:schemeClr>
                </a:solidFill>
              </a:rPr>
              <a:t>(ES, architectuur) Werkgroepen</a:t>
            </a:r>
          </a:p>
        </p:txBody>
      </p:sp>
      <p:sp>
        <p:nvSpPr>
          <p:cNvPr id="40" name="Stroomdiagram: Document 39"/>
          <p:cNvSpPr/>
          <p:nvPr/>
        </p:nvSpPr>
        <p:spPr>
          <a:xfrm>
            <a:off x="6548558" y="1435549"/>
            <a:ext cx="914400" cy="612648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Agenda</a:t>
            </a:r>
          </a:p>
        </p:txBody>
      </p:sp>
      <p:sp>
        <p:nvSpPr>
          <p:cNvPr id="41" name="Rechthoek 40"/>
          <p:cNvSpPr/>
          <p:nvPr/>
        </p:nvSpPr>
        <p:spPr>
          <a:xfrm>
            <a:off x="6587021" y="3311463"/>
            <a:ext cx="590550" cy="5835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6739421" y="3463863"/>
            <a:ext cx="590550" cy="5835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6891821" y="3616263"/>
            <a:ext cx="590550" cy="5835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044221" y="3768663"/>
            <a:ext cx="590550" cy="5835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6167921" y="438076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>
                <a:solidFill>
                  <a:schemeClr val="accent6">
                    <a:lumMod val="50000"/>
                  </a:schemeClr>
                </a:solidFill>
              </a:rPr>
              <a:t>Producten (standaard, architectuur, …)</a:t>
            </a:r>
          </a:p>
        </p:txBody>
      </p:sp>
      <p:sp>
        <p:nvSpPr>
          <p:cNvPr id="46" name="Rechthoek: afgeronde hoeken 45"/>
          <p:cNvSpPr/>
          <p:nvPr/>
        </p:nvSpPr>
        <p:spPr>
          <a:xfrm>
            <a:off x="8355520" y="3311463"/>
            <a:ext cx="1527120" cy="314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Implementatie</a:t>
            </a:r>
          </a:p>
        </p:txBody>
      </p:sp>
      <p:sp>
        <p:nvSpPr>
          <p:cNvPr id="47" name="Rechthoek: afgeronde hoeken 46"/>
          <p:cNvSpPr/>
          <p:nvPr/>
        </p:nvSpPr>
        <p:spPr>
          <a:xfrm>
            <a:off x="8355520" y="3973474"/>
            <a:ext cx="1527120" cy="314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ROSA Scan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10307420" y="3641167"/>
            <a:ext cx="1752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Implementatie-issues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10357115" y="3999831"/>
            <a:ext cx="10663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Scanresultaten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10594528" y="1584160"/>
            <a:ext cx="7938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Vragen</a:t>
            </a:r>
          </a:p>
          <a:p>
            <a:r>
              <a:rPr lang="nl-NL" sz="1100" dirty="0"/>
              <a:t>Verzoeken</a:t>
            </a:r>
          </a:p>
        </p:txBody>
      </p:sp>
      <p:cxnSp>
        <p:nvCxnSpPr>
          <p:cNvPr id="54" name="Rechte verbindingslijn met pijl 53"/>
          <p:cNvCxnSpPr>
            <a:cxnSpLocks/>
          </p:cNvCxnSpPr>
          <p:nvPr/>
        </p:nvCxnSpPr>
        <p:spPr>
          <a:xfrm flipV="1">
            <a:off x="3201058" y="2122983"/>
            <a:ext cx="750255" cy="614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>
            <a:cxnSpLocks/>
          </p:cNvCxnSpPr>
          <p:nvPr/>
        </p:nvCxnSpPr>
        <p:spPr>
          <a:xfrm>
            <a:off x="3351366" y="3748476"/>
            <a:ext cx="577593" cy="138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met pijl 59"/>
          <p:cNvCxnSpPr/>
          <p:nvPr/>
        </p:nvCxnSpPr>
        <p:spPr>
          <a:xfrm flipV="1">
            <a:off x="5778292" y="1772732"/>
            <a:ext cx="581081" cy="1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met pijl 61"/>
          <p:cNvCxnSpPr/>
          <p:nvPr/>
        </p:nvCxnSpPr>
        <p:spPr>
          <a:xfrm flipV="1">
            <a:off x="5797705" y="3848491"/>
            <a:ext cx="581081" cy="1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met pijl 62"/>
          <p:cNvCxnSpPr>
            <a:cxnSpLocks/>
            <a:endCxn id="52" idx="1"/>
          </p:cNvCxnSpPr>
          <p:nvPr/>
        </p:nvCxnSpPr>
        <p:spPr>
          <a:xfrm flipV="1">
            <a:off x="7588788" y="1799604"/>
            <a:ext cx="3005740" cy="6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met pijl 63"/>
          <p:cNvCxnSpPr/>
          <p:nvPr/>
        </p:nvCxnSpPr>
        <p:spPr>
          <a:xfrm flipV="1">
            <a:off x="7672871" y="3484819"/>
            <a:ext cx="581081" cy="1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met pijl 64"/>
          <p:cNvCxnSpPr/>
          <p:nvPr/>
        </p:nvCxnSpPr>
        <p:spPr>
          <a:xfrm flipV="1">
            <a:off x="7672871" y="4137342"/>
            <a:ext cx="581081" cy="1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met pijl 65"/>
          <p:cNvCxnSpPr/>
          <p:nvPr/>
        </p:nvCxnSpPr>
        <p:spPr>
          <a:xfrm>
            <a:off x="9984208" y="3484819"/>
            <a:ext cx="3697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met pijl 66"/>
          <p:cNvCxnSpPr/>
          <p:nvPr/>
        </p:nvCxnSpPr>
        <p:spPr>
          <a:xfrm>
            <a:off x="9984208" y="4137342"/>
            <a:ext cx="3697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hoek: afgeronde hoeken 71"/>
          <p:cNvSpPr/>
          <p:nvPr/>
        </p:nvSpPr>
        <p:spPr>
          <a:xfrm>
            <a:off x="6261611" y="5047945"/>
            <a:ext cx="1527120" cy="314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Onderhoud ROSA</a:t>
            </a:r>
          </a:p>
        </p:txBody>
      </p:sp>
      <p:cxnSp>
        <p:nvCxnSpPr>
          <p:cNvPr id="73" name="Rechte verbindingslijn met pijl 72"/>
          <p:cNvCxnSpPr/>
          <p:nvPr/>
        </p:nvCxnSpPr>
        <p:spPr>
          <a:xfrm>
            <a:off x="5797705" y="4515291"/>
            <a:ext cx="463906" cy="41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kstvak 80"/>
          <p:cNvSpPr txBox="1"/>
          <p:nvPr/>
        </p:nvSpPr>
        <p:spPr>
          <a:xfrm>
            <a:off x="5662801" y="1781857"/>
            <a:ext cx="9905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Samenstellen </a:t>
            </a:r>
            <a:r>
              <a:rPr lang="nl-NL" sz="1100" i="1" dirty="0" err="1">
                <a:solidFill>
                  <a:schemeClr val="accent1">
                    <a:lumMod val="75000"/>
                  </a:schemeClr>
                </a:solidFill>
              </a:rPr>
              <a:t>obv</a:t>
            </a:r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 prioriteiten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7606525" y="1762866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Leidt tot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5693320" y="3825705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Produceren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5515411" y="4776762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o.v.v. AR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7672871" y="4147246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Op verzoek</a:t>
            </a:r>
          </a:p>
        </p:txBody>
      </p:sp>
      <p:sp>
        <p:nvSpPr>
          <p:cNvPr id="86" name="Tekstvak 85"/>
          <p:cNvSpPr txBox="1"/>
          <p:nvPr/>
        </p:nvSpPr>
        <p:spPr>
          <a:xfrm>
            <a:off x="7625937" y="3463863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Adoptie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9886773" y="3463863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Leidt tot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9882640" y="4138330"/>
            <a:ext cx="990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i="1" dirty="0">
                <a:solidFill>
                  <a:schemeClr val="accent1">
                    <a:lumMod val="75000"/>
                  </a:schemeClr>
                </a:solidFill>
              </a:rPr>
              <a:t>Leidt tot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2877394" y="2153000"/>
            <a:ext cx="99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i="1" dirty="0">
                <a:solidFill>
                  <a:schemeClr val="accent1">
                    <a:lumMod val="75000"/>
                  </a:schemeClr>
                </a:solidFill>
              </a:rPr>
              <a:t>En / of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3105284" y="3880114"/>
            <a:ext cx="990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i="1" dirty="0">
                <a:solidFill>
                  <a:schemeClr val="accent1">
                    <a:lumMod val="75000"/>
                  </a:schemeClr>
                </a:solidFill>
              </a:rPr>
              <a:t>En / of</a:t>
            </a:r>
          </a:p>
        </p:txBody>
      </p:sp>
      <p:sp>
        <p:nvSpPr>
          <p:cNvPr id="25" name="Pijl: gebogen 24"/>
          <p:cNvSpPr/>
          <p:nvPr/>
        </p:nvSpPr>
        <p:spPr>
          <a:xfrm rot="16200000">
            <a:off x="2463578" y="2117502"/>
            <a:ext cx="2395040" cy="6362056"/>
          </a:xfrm>
          <a:prstGeom prst="bentArrow">
            <a:avLst>
              <a:gd name="adj1" fmla="val 25397"/>
              <a:gd name="adj2" fmla="val 31164"/>
              <a:gd name="adj3" fmla="val 27784"/>
              <a:gd name="adj4" fmla="val 4096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1" name="Pijl: omhoog 30"/>
          <p:cNvSpPr/>
          <p:nvPr/>
        </p:nvSpPr>
        <p:spPr>
          <a:xfrm rot="10800000">
            <a:off x="594091" y="1466542"/>
            <a:ext cx="1312981" cy="1393150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723953" y="3581829"/>
            <a:ext cx="1106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200" dirty="0"/>
              <a:t>Scanresultaten</a:t>
            </a:r>
          </a:p>
        </p:txBody>
      </p:sp>
      <p:sp>
        <p:nvSpPr>
          <p:cNvPr id="23" name="Rechthoek 22"/>
          <p:cNvSpPr/>
          <p:nvPr/>
        </p:nvSpPr>
        <p:spPr>
          <a:xfrm>
            <a:off x="6424976" y="3300782"/>
            <a:ext cx="5262200" cy="1510865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38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80" grpId="0" animBg="1"/>
      <p:bldP spid="79" grpId="0" animBg="1"/>
      <p:bldP spid="35" grpId="0" animBg="1"/>
      <p:bldP spid="36" grpId="0" animBg="1"/>
      <p:bldP spid="37" grpId="0" animBg="1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/>
      <p:bldP spid="52" grpId="0"/>
      <p:bldP spid="72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25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Discussie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09600" y="1218064"/>
            <a:ext cx="10972800" cy="5639936"/>
          </a:xfrm>
        </p:spPr>
        <p:txBody>
          <a:bodyPr>
            <a:normAutofit fontScale="77500" lnSpcReduction="20000"/>
          </a:bodyPr>
          <a:lstStyle/>
          <a:p>
            <a:r>
              <a:rPr lang="nl-NL" b="1" dirty="0"/>
              <a:t>Dossiers</a:t>
            </a:r>
            <a:r>
              <a:rPr lang="nl-NL" dirty="0"/>
              <a:t>: hoe komen deze tot stand? Wanneer kan een dossier worden gesloten? Overlap tussen dossiers, tegengaan of niet? Relatie met werkgroepen of projecten?</a:t>
            </a:r>
          </a:p>
          <a:p>
            <a:pPr lvl="1"/>
            <a:r>
              <a:rPr lang="nl-NL" dirty="0"/>
              <a:t>Voorstel: makkelijk opstarten en sluiten, geen vaste relatie met werkgroepen, overlap accepteren, er is geen dossier zonder dossiereigenaar.</a:t>
            </a:r>
          </a:p>
          <a:p>
            <a:r>
              <a:rPr lang="nl-NL" b="1" dirty="0"/>
              <a:t>Dossiereigenaar</a:t>
            </a:r>
            <a:r>
              <a:rPr lang="nl-NL" dirty="0"/>
              <a:t>: AR deelnemer! Welke betrokkenheid? 2-weg communicatie? Hoe prioriteit vaststellen?</a:t>
            </a:r>
          </a:p>
          <a:p>
            <a:pPr lvl="1"/>
            <a:r>
              <a:rPr lang="nl-NL" dirty="0"/>
              <a:t>Voorstel: dossiereigenaar heeft inhoudelijke betrokkenheid bij dossiers, signaleert kansen en bedreigingen naar AR en ook richting partijen in het dossier. </a:t>
            </a:r>
          </a:p>
          <a:p>
            <a:r>
              <a:rPr lang="nl-NL" b="1" dirty="0"/>
              <a:t>Vaststellen prioriteiten</a:t>
            </a:r>
            <a:r>
              <a:rPr lang="nl-NL" dirty="0"/>
              <a:t>: binnen dossier, op welke gronden?</a:t>
            </a:r>
          </a:p>
          <a:p>
            <a:pPr lvl="1"/>
            <a:r>
              <a:rPr lang="nl-NL" dirty="0"/>
              <a:t>Voorstel: eenvoudig prioriteren op basis van risico’s en kosten, toegroeien naar een proces waarbij items in een dossier voldoen aan een vastgestelde kwaliteit: </a:t>
            </a:r>
            <a:r>
              <a:rPr lang="nl-NL" i="1" dirty="0" err="1"/>
              <a:t>definition</a:t>
            </a:r>
            <a:r>
              <a:rPr lang="nl-NL" i="1" dirty="0"/>
              <a:t> of ready</a:t>
            </a:r>
            <a:r>
              <a:rPr lang="nl-NL" dirty="0"/>
              <a:t>.</a:t>
            </a:r>
          </a:p>
          <a:p>
            <a:r>
              <a:rPr lang="nl-NL" b="1" dirty="0"/>
              <a:t>Vaststellen Agenda</a:t>
            </a:r>
            <a:r>
              <a:rPr lang="nl-NL" dirty="0"/>
              <a:t>: van de AR, op basis van gezamenlijke discussie over prioriteiten dossiers. </a:t>
            </a:r>
          </a:p>
          <a:p>
            <a:pPr lvl="1"/>
            <a:r>
              <a:rPr lang="nl-NL" dirty="0"/>
              <a:t>Voorstel: afwegingen over dossiers heen maken </a:t>
            </a:r>
            <a:r>
              <a:rPr lang="nl-NL" dirty="0" err="1"/>
              <a:t>obv</a:t>
            </a:r>
            <a:r>
              <a:rPr lang="nl-NL" dirty="0"/>
              <a:t> professionele inschattingen. Hoe prioriteren met appels en peren? Time management?</a:t>
            </a:r>
          </a:p>
          <a:p>
            <a:r>
              <a:rPr lang="nl-NL" b="1" dirty="0"/>
              <a:t>Functie agenda</a:t>
            </a:r>
            <a:r>
              <a:rPr lang="nl-NL" dirty="0"/>
              <a:t>: verzoek aan (werkgroep, projectgroep) voor terugkoppeling op een dossieritem, bespreken bevindingen architectuurscan, verzoeken voor ROSA-wiki-onderhoudswerkzaamheden</a:t>
            </a:r>
          </a:p>
          <a:p>
            <a:pPr lvl="1"/>
            <a:r>
              <a:rPr lang="nl-NL" dirty="0"/>
              <a:t>Voorstel: Verhouding AR – werkgroepen, projectgroepen: laten informeren, verzoeken?</a:t>
            </a:r>
          </a:p>
        </p:txBody>
      </p:sp>
    </p:spTree>
    <p:extLst>
      <p:ext uri="{BB962C8B-B14F-4D97-AF65-F5344CB8AC3E}">
        <p14:creationId xmlns:p14="http://schemas.microsoft.com/office/powerpoint/2010/main" val="63344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Next steps / Vervolg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Akkoord voorstel Dossiers?</a:t>
            </a:r>
          </a:p>
          <a:p>
            <a:pPr lvl="1"/>
            <a:r>
              <a:rPr lang="nl-NL" dirty="0"/>
              <a:t>Zo ja, hoe inrichten: Kandidaat dossiers, kandidaat eigenaren? Voorlopige (technische) keuze voor inrichting</a:t>
            </a:r>
          </a:p>
          <a:p>
            <a:r>
              <a:rPr lang="nl-NL" dirty="0"/>
              <a:t>Akkoord voorstel BES Loketfunctie voor items in dossiers plaatsen?</a:t>
            </a:r>
          </a:p>
          <a:p>
            <a:pPr lvl="1"/>
            <a:r>
              <a:rPr lang="nl-NL" dirty="0"/>
              <a:t>Zo ja, hoe inrichten? Overleg met dossiereigenaars voor plaatsing?</a:t>
            </a:r>
          </a:p>
          <a:p>
            <a:r>
              <a:rPr lang="nl-NL" dirty="0"/>
              <a:t>Nadere uitwerking i.s.m. werkgroepje uit AR?</a:t>
            </a:r>
          </a:p>
          <a:p>
            <a:pPr lvl="1"/>
            <a:r>
              <a:rPr lang="nl-NL" dirty="0"/>
              <a:t>Antwoorden voor volgende AR</a:t>
            </a:r>
          </a:p>
        </p:txBody>
      </p:sp>
    </p:spTree>
    <p:extLst>
      <p:ext uri="{BB962C8B-B14F-4D97-AF65-F5344CB8AC3E}">
        <p14:creationId xmlns:p14="http://schemas.microsoft.com/office/powerpoint/2010/main" val="562404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4" id="{43789FE2-F15A-8F4A-B576-1C0F659ACE1D}" vid="{E1F40805-596C-C14E-99F7-263E3CC15E1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 ES-presentatie Powerpoint_</Template>
  <TotalTime>2452</TotalTime>
  <Words>793</Words>
  <Application>Microsoft Office PowerPoint</Application>
  <PresentationFormat>Breedbeeld</PresentationFormat>
  <Paragraphs>111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Montserrat Light</vt:lpstr>
      <vt:lpstr>Office-thema</vt:lpstr>
      <vt:lpstr>Voorstel werkproces Architectuurbacklog voor de Architectuurraad</vt:lpstr>
      <vt:lpstr>Agenda</vt:lpstr>
      <vt:lpstr>Situatie en doel</vt:lpstr>
      <vt:lpstr>Werkproces backlog </vt:lpstr>
      <vt:lpstr>Concepten Backlog</vt:lpstr>
      <vt:lpstr> Overzicht</vt:lpstr>
      <vt:lpstr>Discussie</vt:lpstr>
      <vt:lpstr>Next steps / Vervolg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 Fleischeuers</dc:creator>
  <cp:lastModifiedBy>Marc Fleischeuers</cp:lastModifiedBy>
  <cp:revision>62</cp:revision>
  <dcterms:created xsi:type="dcterms:W3CDTF">2016-11-28T06:18:30Z</dcterms:created>
  <dcterms:modified xsi:type="dcterms:W3CDTF">2017-01-17T16:03:52Z</dcterms:modified>
</cp:coreProperties>
</file>