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6" r:id="rId20"/>
    <p:sldId id="275" r:id="rId21"/>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3"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CA23C69-36E4-4F29-8A58-A7C35082FFFC}" type="datetimeFigureOut">
              <a:rPr lang="nl-NL" smtClean="0"/>
              <a:t>11-10-2017</a:t>
            </a:fld>
            <a:endParaRPr lang="nl-NL"/>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F294CFA9-1DDE-4491-BD3A-783D75C49233}" type="slidenum">
              <a:rPr lang="nl-NL" smtClean="0"/>
              <a:t>‹#›</a:t>
            </a:fld>
            <a:endParaRPr lang="nl-NL"/>
          </a:p>
        </p:txBody>
      </p:sp>
    </p:spTree>
    <p:extLst>
      <p:ext uri="{BB962C8B-B14F-4D97-AF65-F5344CB8AC3E}">
        <p14:creationId xmlns:p14="http://schemas.microsoft.com/office/powerpoint/2010/main" val="4250621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A6516F9-490C-4B8E-90C6-8BE5B7559EE6}" type="datetimeFigureOut">
              <a:rPr lang="nl-NL" smtClean="0"/>
              <a:t>11-10-2017</a:t>
            </a:fld>
            <a:endParaRPr lang="nl-N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B90B5B9-4A36-401D-B1B5-A2BD1E321112}" type="slidenum">
              <a:rPr lang="nl-NL" smtClean="0"/>
              <a:t>‹#›</a:t>
            </a:fld>
            <a:endParaRPr lang="nl-NL"/>
          </a:p>
        </p:txBody>
      </p:sp>
    </p:spTree>
    <p:extLst>
      <p:ext uri="{BB962C8B-B14F-4D97-AF65-F5344CB8AC3E}">
        <p14:creationId xmlns:p14="http://schemas.microsoft.com/office/powerpoint/2010/main" val="23864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lpu.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8B90B5B9-4A36-401D-B1B5-A2BD1E321112}" type="slidenum">
              <a:rPr lang="nl-NL" smtClean="0"/>
              <a:t>1</a:t>
            </a:fld>
            <a:endParaRPr lang="nl-NL"/>
          </a:p>
        </p:txBody>
      </p:sp>
    </p:spTree>
    <p:extLst>
      <p:ext uri="{BB962C8B-B14F-4D97-AF65-F5344CB8AC3E}">
        <p14:creationId xmlns:p14="http://schemas.microsoft.com/office/powerpoint/2010/main" val="150716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Validiteit van de individuele toetsen rechtvaardigt de uitspraak dat de opleiding meet of studenten de eindkwalificaties van de opleiding ook daadwerkelijk verworven hebben.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Betrouwbaarheid onderzoeken is pas nodig als de validiteit al is vastgesteld. </a:t>
            </a:r>
            <a:endParaRPr kumimoji="0" lang="nl-NL"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smtClean="0">
              <a:ln>
                <a:noFill/>
              </a:ln>
              <a:solidFill>
                <a:prstClr val="black"/>
              </a:solidFill>
              <a:effectLst/>
              <a:uLnTx/>
              <a:uFillTx/>
              <a:latin typeface="+mn-lt"/>
              <a:ea typeface="+mn-ea"/>
              <a:cs typeface="+mn-cs"/>
            </a:endParaRPr>
          </a:p>
          <a:p>
            <a:r>
              <a:rPr lang="nl-NL" sz="1200" dirty="0" smtClean="0"/>
              <a:t>Leeruitkomsten geven aan wat studenten na het voltooien van een onderwijseenheid moeten kunnen, en hoe zij dat kunnen aantonen. </a:t>
            </a:r>
          </a:p>
          <a:p>
            <a:endParaRPr lang="nl-NL" sz="1200" dirty="0" smtClean="0"/>
          </a:p>
          <a:p>
            <a:r>
              <a:rPr lang="nl-NL" sz="1200" dirty="0" smtClean="0"/>
              <a:t>Leeruitkomsten zullen de vorm hebben van "de student is in staat om na te denken over dit vraagstuk, om relevante methoden te kiezen die helpen bij het werken aan een oplossing voor dit vraagstuk en om met behulp van deze methoden en op een verantwoorde wijze tot onderbouwde antwoorden te komen." </a:t>
            </a:r>
          </a:p>
          <a:p>
            <a:endParaRPr lang="nl-NL" sz="1200" dirty="0" smtClean="0"/>
          </a:p>
          <a:p>
            <a:r>
              <a:rPr lang="nl-NL" sz="1200" dirty="0" smtClean="0"/>
              <a:t>Leeruitkomsten maken </a:t>
            </a:r>
            <a:r>
              <a:rPr lang="nl-NL" sz="1200" u="sng" dirty="0" smtClean="0"/>
              <a:t>leerwegonafhankelijke toetsing </a:t>
            </a:r>
            <a:r>
              <a:rPr lang="nl-NL" sz="1200" dirty="0" smtClean="0"/>
              <a:t>mogelijk: “er zijn meer wegen die naar Rome leiden”.</a:t>
            </a:r>
          </a:p>
          <a:p>
            <a:endParaRPr lang="nl-NL" sz="1200" dirty="0" smtClean="0"/>
          </a:p>
          <a:p>
            <a:r>
              <a:rPr lang="nl-NL" sz="1200" dirty="0" smtClean="0"/>
              <a:t>Toetsing van grotere </a:t>
            </a:r>
            <a:r>
              <a:rPr lang="nl-NL" sz="1200" u="sng" dirty="0" smtClean="0"/>
              <a:t>betekenisvolle</a:t>
            </a:r>
            <a:r>
              <a:rPr lang="nl-NL" sz="1200" dirty="0" smtClean="0"/>
              <a:t> eenheden op een hoger abstractieniveau.</a:t>
            </a:r>
          </a:p>
          <a:p>
            <a:endParaRPr lang="nl-NL" sz="1200" dirty="0" smtClean="0"/>
          </a:p>
          <a:p>
            <a:r>
              <a:rPr lang="nl-NL" sz="1200" dirty="0" smtClean="0"/>
              <a:t>Leeruitkomsten zijn gerelateerd aan beroepsprofielen en/of opleidingsprofielen. Per leeruitkomst worden wel bepaalde landelijk vastgestelde domeincompetenties getoetst en per domeincompetentie zullen </a:t>
            </a:r>
            <a:r>
              <a:rPr lang="nl-NL" sz="1200" i="1" dirty="0" smtClean="0"/>
              <a:t>rubrics</a:t>
            </a:r>
            <a:r>
              <a:rPr lang="nl-NL" sz="1200" dirty="0" smtClean="0"/>
              <a:t> worden ontwikkeld voor de ook landelijk vastgestelde niveaus NLQF5 en  NLQF6. Op deze wijze kunnen wij verantwoorden dat wij voldoen aan het landelijk opleidingsprofiel en aan het </a:t>
            </a:r>
            <a:r>
              <a:rPr lang="nl-NL" sz="1200" dirty="0" err="1" smtClean="0"/>
              <a:t>HBO-niveau</a:t>
            </a:r>
            <a:r>
              <a:rPr lang="nl-NL"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E860-A155-450F-97B8-7B47D41DCA9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21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8B90B5B9-4A36-401D-B1B5-A2BD1E321112}" type="slidenum">
              <a:rPr lang="nl-NL" smtClean="0"/>
              <a:t>11</a:t>
            </a:fld>
            <a:endParaRPr lang="nl-NL"/>
          </a:p>
        </p:txBody>
      </p:sp>
    </p:spTree>
    <p:extLst>
      <p:ext uri="{BB962C8B-B14F-4D97-AF65-F5344CB8AC3E}">
        <p14:creationId xmlns:p14="http://schemas.microsoft.com/office/powerpoint/2010/main" val="3037611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t>Het NLQF heeft descriptoren ontwikkeld waarmee het niveau van een prestatie kan worden beschreven. </a:t>
            </a:r>
          </a:p>
          <a:p>
            <a:endParaRPr lang="nl-NL" sz="1200" dirty="0"/>
          </a:p>
          <a:p>
            <a:r>
              <a:rPr lang="nl-NL" sz="1200" dirty="0"/>
              <a:t>De NLQF-beschrijvingen zijn een nadere invulling van het Europese Kwalificatiekader.</a:t>
            </a:r>
          </a:p>
          <a:p>
            <a:endParaRPr lang="nl-NL" sz="1200" dirty="0"/>
          </a:p>
          <a:p>
            <a:r>
              <a:rPr lang="nl-NL" sz="1200" dirty="0"/>
              <a:t>De NLQF beschrijvingen van de niveaus 5, 6 en 7 zijn equivalent aan de Dublin descriptoren van diezelfde niveaus. (bron: NVAO)</a:t>
            </a:r>
          </a:p>
          <a:p>
            <a:endParaRPr lang="nl-NL" sz="1200" dirty="0"/>
          </a:p>
          <a:p>
            <a:r>
              <a:rPr lang="nl-NL" sz="1200" dirty="0"/>
              <a:t>NLQF wordt de nieuwe standaard om een niveau te beschrijven, ook in mbo en in bedrijven </a:t>
            </a:r>
          </a:p>
          <a:p>
            <a:endParaRPr lang="nl-NL" sz="1200" dirty="0"/>
          </a:p>
          <a:p>
            <a:r>
              <a:rPr lang="nl-NL" sz="1200" dirty="0"/>
              <a:t>In de bacheloropleidingen van de deeltijd economisch domein wordt gewerkt met de beschrijvingen op niveau 5 en niveau 6. </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E0605-9618-45B1-A46C-D7AD813ABCA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66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http://clopinet.com/isabelle/Projects/NIPS2013/images/cause-effect.gif (afbeelding)</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A6B50-4A2F-4025-AA9E-1410095011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27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Achtergrondgedachte: in een half jaar kun je al veel leren en jouw positie op de arbeidsmarkt significant verbeteren. Om de student sneller dan na 4 jaar (bachelor) of na 2 jaar (</a:t>
            </a:r>
            <a:r>
              <a:rPr lang="nl-NL" dirty="0" err="1"/>
              <a:t>associate</a:t>
            </a:r>
            <a:r>
              <a:rPr lang="nl-NL" dirty="0"/>
              <a:t> </a:t>
            </a:r>
            <a:r>
              <a:rPr lang="nl-NL" dirty="0" err="1"/>
              <a:t>degree</a:t>
            </a:r>
            <a:r>
              <a:rPr lang="nl-NL" dirty="0"/>
              <a:t>) al een tastbaar resultaat te geven willen wij een eenheid van 30 EC apart certificeren in de vorm van een digitaal certificaat (badge) als bewijs dat een student beroepsbekwaam is op een bepaald onderwerp (bijvoorbeeld big data analyse, strategie, ondernemerschap, kwaliteitsmanagement, veranderkunde, etc.). </a:t>
            </a:r>
          </a:p>
          <a:p>
            <a:r>
              <a:rPr lang="nl-NL" dirty="0"/>
              <a:t> </a:t>
            </a:r>
          </a:p>
          <a:p>
            <a:r>
              <a:rPr lang="nl-NL" dirty="0"/>
              <a:t>Een badge is een digitaal certificaat waarin de leeruitkomsten + wijze van toetsing staan vermeld, uitgegeven door de onderwijsinstelling, te gebruiken door de student op </a:t>
            </a:r>
            <a:r>
              <a:rPr lang="nl-NL" dirty="0" err="1"/>
              <a:t>social</a:t>
            </a:r>
            <a:r>
              <a:rPr lang="nl-NL" dirty="0"/>
              <a:t> media zoals LinkedIn om aan te geven dat zijn beroepsbekwaamheid is toegenomen (en zo ook zijn of haar vindbaarheid voor werkgevers te vergroten). </a:t>
            </a:r>
          </a:p>
          <a:p>
            <a:endParaRPr lang="nl-NL" dirty="0"/>
          </a:p>
          <a:p>
            <a:r>
              <a:rPr lang="nl-NL" dirty="0"/>
              <a:t>Binnen de HR gaan we de badge hanteren als een soort minidiploma voor een eenheid van 30 EC: beroepsbekwaamheid op eindniveau bachelor (NLQF 6) of AD (NLQF 5) is aangetoond op een specifiek onderwerp. Dit is zeker ook aantrekkelijk voor de mensen die geen hele opleiding meer gaan volgen maar die zich slechts een half jaar op een specifiek onderdeel willen her- of bijscholen . Wij mikken nadrukkelijk ook op deze groep mensen in het kader van een leven lang leren. </a:t>
            </a:r>
          </a:p>
          <a:p>
            <a:r>
              <a:rPr lang="nl-NL" dirty="0"/>
              <a:t> </a:t>
            </a:r>
          </a:p>
          <a:p>
            <a:r>
              <a:rPr lang="nl-NL" dirty="0"/>
              <a:t>Het is op zich mogelijk om deze certificaten als instelling uit te geven, maar het is fijner wanneer er een landelijke infrastructuur is, vergelijkbaar met het diplomaregister van DUO, waarin de leeruitkomsten vastgelegd kunnen worden. Daar gaat de pilot van Surf en Duo over: kunnen we zo’n landelijk systeem realiseren? De deeltijd van RBS Academy heeft aangegeven dat ze in ieder geval materiaal gaan leveren zodat er een werkend model ontwikkeld kan worden. </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A6B50-4A2F-4025-AA9E-1410095011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4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8B90B5B9-4A36-401D-B1B5-A2BD1E321112}" type="slidenum">
              <a:rPr lang="nl-NL" smtClean="0"/>
              <a:t>15</a:t>
            </a:fld>
            <a:endParaRPr lang="nl-NL"/>
          </a:p>
        </p:txBody>
      </p:sp>
    </p:spTree>
    <p:extLst>
      <p:ext uri="{BB962C8B-B14F-4D97-AF65-F5344CB8AC3E}">
        <p14:creationId xmlns:p14="http://schemas.microsoft.com/office/powerpoint/2010/main" val="406607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op zich mogelijk om deze badges als instelling uit te geven, maar het is fijner wanneer er een landelijke infrastructuur is, vergelijkbaar met het diplomaregister van DUO, waarin de badges vastgelegd kunnen worden.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A6B50-4A2F-4025-AA9E-1410095011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44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Pseudoniem voor Alfons de Ridder</a:t>
            </a:r>
          </a:p>
          <a:p>
            <a:r>
              <a:rPr lang="nl-NL" dirty="0"/>
              <a:t>https://teamorangegroup.files.wordpress.com/2014/11/barrier.jpg</a:t>
            </a:r>
          </a:p>
          <a:p>
            <a:r>
              <a:rPr lang="nl-NL" dirty="0"/>
              <a:t>https://teamorangegroup.wordpress.com/</a:t>
            </a:r>
          </a:p>
          <a:p>
            <a:r>
              <a:rPr lang="nl-NL" dirty="0"/>
              <a:t>http://c711100.r0.cf2.rackcdn.com/barriers.jpg</a:t>
            </a:r>
          </a:p>
          <a:p>
            <a:r>
              <a:rPr lang="nl-NL" dirty="0"/>
              <a:t>http://blog.pistolstar.us/blog/category/single-sign-on-sso/</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EF0F6-3712-479B-AA31-4AF0958E3F2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40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https://samenzeedijk.files.wordpress.com/2014/11/praat-mee.jpg</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E860-A155-450F-97B8-7B47D41DCA9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30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E860-A155-450F-97B8-7B47D41DCA9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20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8B90B5B9-4A36-401D-B1B5-A2BD1E321112}" type="slidenum">
              <a:rPr lang="nl-NL" smtClean="0"/>
              <a:t>2</a:t>
            </a:fld>
            <a:endParaRPr lang="nl-NL"/>
          </a:p>
        </p:txBody>
      </p:sp>
    </p:spTree>
    <p:extLst>
      <p:ext uri="{BB962C8B-B14F-4D97-AF65-F5344CB8AC3E}">
        <p14:creationId xmlns:p14="http://schemas.microsoft.com/office/powerpoint/2010/main" val="76747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Compliance. In WO: de disciplinerende werking van een discipline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Zelfstandig te volgen blokken die in zichzelf waardevol zijn vanwege hun relevantie door de arbeidsmarkt en worden afgesloten met een certificaat.</a:t>
            </a:r>
          </a:p>
          <a:p>
            <a:r>
              <a:rPr lang="nl-NL" dirty="0"/>
              <a:t>http://www.jmmh.ir/images/blog/Social-Entrepreneurship-e1455589531177-697x450.jpg</a:t>
            </a:r>
          </a:p>
          <a:p>
            <a:r>
              <a:rPr lang="nl-NL" dirty="0"/>
              <a:t>https://coachfederation.org/blog/wp-content/uploads/2013/09/learning.jpg</a:t>
            </a:r>
          </a:p>
          <a:p>
            <a:endParaRPr lang="nl-NL" dirty="0"/>
          </a:p>
          <a:p>
            <a:r>
              <a:rPr lang="nl-NL" dirty="0"/>
              <a:t>De visies sluiten elkaar niet uit maar vullen elkaar aan!</a:t>
            </a:r>
          </a:p>
          <a:p>
            <a:endParaRPr lang="nl-NL" dirty="0"/>
          </a:p>
          <a:p>
            <a:r>
              <a:rPr kumimoji="0" lang="nl-NL" sz="2000" b="0" i="0" u="none" strike="noStrike" kern="1200" cap="none" spc="0" normalizeH="0" baseline="0" noProof="0" dirty="0">
                <a:ln>
                  <a:noFill/>
                </a:ln>
                <a:solidFill>
                  <a:prstClr val="black"/>
                </a:solidFill>
                <a:effectLst/>
                <a:uLnTx/>
                <a:uFillTx/>
                <a:latin typeface="Calibri Light" panose="020F0302020204030204"/>
                <a:ea typeface="+mj-ea"/>
                <a:cs typeface="+mj-cs"/>
              </a:rPr>
              <a:t>Wat is een modulair opgebouwde opleiding?</a:t>
            </a:r>
          </a:p>
          <a:p>
            <a:endParaRPr lang="nl-NL"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n-lt"/>
                <a:ea typeface="+mn-ea"/>
                <a:cs typeface="+mn-cs"/>
              </a:rPr>
              <a:t>Een modulair opgebouwde opleiding is een samenhangend geheel van onderwijseenheden die onafhankelijk van elkaar gevolgd kunnen worden en waarin de volgtijdelijkheid grotendeels ontbreekt omdat binnen een onderwijseenheid wordt gefocust op een specifieke leeruitkomst (voor een specifieke beroepssituatie/handeling).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n-lt"/>
                <a:ea typeface="+mn-ea"/>
                <a:cs typeface="+mn-cs"/>
              </a:rPr>
              <a:t>Gevolg: voor deze leeruitkomst vindt een ontwikkeling plaats van beginnersniveau (nog niet bekwaam) tot beroepsbekwaam (Ad-niveau of bachelor niveau) in een half jaar tijd.</a:t>
            </a:r>
          </a:p>
          <a:p>
            <a:endParaRPr lang="nl-NL"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mn-lt"/>
                <a:ea typeface="+mn-ea"/>
                <a:cs typeface="+mn-cs"/>
              </a:rPr>
              <a:t>Basisvoorwaarde: maak onderwijs betekenisvol voor volwassenen (meer geluk door boeiende inhoud (vragen om je mee bezig te houden en/of verbetering arbeidsmarktpositie)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800" dirty="0"/>
              <a:t>Maak onderwijs meer hybride: geef toegang tot de klas aan anderen die iets willen leren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EF0F6-3712-479B-AA31-4AF0958E3F2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42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A7B3A-724A-45E7-9245-5FE8AC1D890C}" type="slidenum">
              <a:rPr kumimoji="0" lang="nl-N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94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0" lang="nl-NL" sz="2000" b="0" i="0" u="none" strike="noStrike" kern="1200" cap="none" spc="0" normalizeH="0" baseline="0" noProof="0" dirty="0">
                <a:ln>
                  <a:noFill/>
                </a:ln>
                <a:solidFill>
                  <a:prstClr val="black"/>
                </a:solidFill>
                <a:effectLst/>
                <a:uLnTx/>
                <a:uFillTx/>
                <a:latin typeface="Calibri Light" panose="020F0302020204030204"/>
                <a:ea typeface="+mj-ea"/>
                <a:cs typeface="+mj-cs"/>
              </a:rPr>
              <a:t>Wat is een modulair opgebouwde opleiding?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n-lt"/>
                <a:ea typeface="+mn-ea"/>
                <a:cs typeface="+mn-cs"/>
              </a:rPr>
              <a:t>Een modulair opgebouwde opleiding is een samenhangend geheel van onderwijseenheden die onafhankelijk van elkaar gevolgd kunnen worden en waarin de volgtijdelijkheid grotendeels ontbreekt omdat binnen een onderwijseenheid wordt gefocust op een specifieke leeruitkomst (voor een specifieke beroepssituatie/handeling).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n-lt"/>
                <a:ea typeface="+mn-ea"/>
                <a:cs typeface="+mn-cs"/>
              </a:rPr>
              <a:t>Gevolg: voor deze leeruitkomst vindt een ontwikkeling plaats van beginnersniveau (nog niet bekwaam) tot beroepsbekwaam (Ad-niveau of bachelor niveau) in een half jaar tijd.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1E860-A155-450F-97B8-7B47D41DCA9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75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Calibri" panose="020F0502020204030204" pitchFamily="34" charset="0"/>
                <a:cs typeface="Times New Roman" panose="02020603050405020304" pitchFamily="18" charset="0"/>
              </a:rPr>
              <a:t>Verschil </a:t>
            </a:r>
            <a:r>
              <a:rPr lang="en-US" sz="1200" dirty="0" err="1">
                <a:latin typeface="Arial" panose="020B0604020202020204" pitchFamily="34" charset="0"/>
                <a:ea typeface="Calibri" panose="020F0502020204030204" pitchFamily="34" charset="0"/>
                <a:cs typeface="Times New Roman" panose="02020603050405020304" pitchFamily="18" charset="0"/>
              </a:rPr>
              <a:t>competentie</a:t>
            </a:r>
            <a:r>
              <a:rPr lang="en-US" sz="1200" dirty="0">
                <a:latin typeface="Arial" panose="020B0604020202020204" pitchFamily="34" charset="0"/>
                <a:ea typeface="Calibri" panose="020F0502020204030204" pitchFamily="34" charset="0"/>
                <a:cs typeface="Times New Roman" panose="02020603050405020304" pitchFamily="18" charset="0"/>
              </a:rPr>
              <a:t> - learning outcome</a:t>
            </a:r>
          </a:p>
          <a:p>
            <a:endParaRPr lang="en-US" sz="12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US" sz="1200" b="1" dirty="0">
                <a:latin typeface="Arial" panose="020B0604020202020204" pitchFamily="34" charset="0"/>
                <a:ea typeface="Calibri" panose="020F0502020204030204" pitchFamily="34" charset="0"/>
                <a:cs typeface="Times New Roman" panose="02020603050405020304" pitchFamily="18" charset="0"/>
              </a:rPr>
              <a:t>Competence </a:t>
            </a:r>
            <a:r>
              <a:rPr lang="en-US" sz="1200" dirty="0">
                <a:latin typeface="Arial" panose="020B0604020202020204" pitchFamily="34" charset="0"/>
                <a:ea typeface="Calibri" panose="020F0502020204030204" pitchFamily="34" charset="0"/>
                <a:cs typeface="Times New Roman" panose="02020603050405020304" pitchFamily="18" charset="0"/>
              </a:rPr>
              <a:t>– a quality, ability, capacity, or skill that is developed</a:t>
            </a:r>
            <a:r>
              <a:rPr lang="nl-NL"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by and belongs to the student:</a:t>
            </a:r>
            <a:endParaRPr lang="nl-NL"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represent a dynamic combination of cognitive and metacognitive skills, demonstration of knowledge and understanding, interpersonal, intellectual and practical skills, and (ethical) values</a:t>
            </a:r>
          </a:p>
          <a:p>
            <a:pPr>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US" sz="1200" b="1" dirty="0">
                <a:ea typeface="Calibri" panose="020F0502020204030204" pitchFamily="34" charset="0"/>
                <a:cs typeface="Times New Roman" panose="02020603050405020304" pitchFamily="18" charset="0"/>
              </a:rPr>
              <a:t>Learning outcome </a:t>
            </a:r>
            <a:r>
              <a:rPr lang="en-US" sz="1200" dirty="0">
                <a:ea typeface="Calibri" panose="020F0502020204030204" pitchFamily="34" charset="0"/>
                <a:cs typeface="Times New Roman" panose="02020603050405020304" pitchFamily="18" charset="0"/>
              </a:rPr>
              <a:t>– a measurable result of a learning experience that allows us to ascertain to which extent/level/standard a competence has been formed or enhanced; </a:t>
            </a:r>
          </a:p>
          <a:p>
            <a:pPr>
              <a:spcAft>
                <a:spcPts val="0"/>
              </a:spcAft>
            </a:pPr>
            <a:r>
              <a:rPr lang="en-US" sz="1200" dirty="0">
                <a:ea typeface="Calibri" panose="020F0502020204030204" pitchFamily="34" charset="0"/>
                <a:cs typeface="Times New Roman" panose="02020603050405020304" pitchFamily="18" charset="0"/>
              </a:rPr>
              <a:t>learning outcomes belong to the educational experience</a:t>
            </a:r>
          </a:p>
          <a:p>
            <a:pPr>
              <a:spcAft>
                <a:spcPts val="0"/>
              </a:spcAft>
            </a:pPr>
            <a:endParaRPr lang="nl-NL" sz="1200" dirty="0">
              <a:ea typeface="Calibri" panose="020F0502020204030204" pitchFamily="34" charset="0"/>
              <a:cs typeface="Times New Roman" panose="02020603050405020304" pitchFamily="18" charset="0"/>
            </a:endParaRPr>
          </a:p>
          <a:p>
            <a:pPr>
              <a:spcAft>
                <a:spcPts val="0"/>
              </a:spcAft>
            </a:pPr>
            <a:r>
              <a:rPr lang="en-US" sz="1200" i="1" dirty="0">
                <a:ea typeface="Calibri" panose="020F0502020204030204" pitchFamily="34" charset="0"/>
                <a:cs typeface="Times New Roman" panose="02020603050405020304" pitchFamily="18" charset="0"/>
              </a:rPr>
              <a:t>Definitions Adapted from </a:t>
            </a:r>
            <a:r>
              <a:rPr lang="en-US" sz="1200" i="1" dirty="0" err="1">
                <a:ea typeface="Calibri" panose="020F0502020204030204" pitchFamily="34" charset="0"/>
                <a:cs typeface="Times New Roman" panose="02020603050405020304" pitchFamily="18" charset="0"/>
              </a:rPr>
              <a:t>Lokhoff</a:t>
            </a:r>
            <a:r>
              <a:rPr lang="en-US" sz="1200" i="1" dirty="0">
                <a:ea typeface="Calibri" panose="020F0502020204030204" pitchFamily="34" charset="0"/>
                <a:cs typeface="Times New Roman" panose="02020603050405020304" pitchFamily="18" charset="0"/>
              </a:rPr>
              <a:t> et al., 2010</a:t>
            </a:r>
            <a:endParaRPr lang="nl-NL" sz="1200" i="1" dirty="0">
              <a:ea typeface="Calibri" panose="020F0502020204030204" pitchFamily="34" charset="0"/>
              <a:cs typeface="Times New Roman" panose="02020603050405020304" pitchFamily="18" charset="0"/>
            </a:endParaRPr>
          </a:p>
          <a:p>
            <a:endParaRPr lang="nl-NL" sz="1200" dirty="0"/>
          </a:p>
          <a:p>
            <a:pPr>
              <a:spcAft>
                <a:spcPts val="0"/>
              </a:spcAft>
            </a:pPr>
            <a:endParaRPr lang="nl-NL"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Arial" panose="020B0604020202020204" pitchFamily="34" charset="0"/>
              <a:ea typeface="Calibri" panose="020F0502020204030204" pitchFamily="34" charset="0"/>
              <a:cs typeface="Times New Roman" panose="02020603050405020304" pitchFamily="18" charset="0"/>
            </a:endParaRPr>
          </a:p>
          <a:p>
            <a:endParaRPr lang="en-US" sz="1200" dirty="0">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E0605-9618-45B1-A46C-D7AD813ABCA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18" indent="-233218">
              <a:lnSpc>
                <a:spcPct val="80000"/>
              </a:lnSpc>
            </a:pP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Bron: http://www.change-management-toolbook.com/Default.aspx?tabid=450</a:t>
            </a:r>
          </a:p>
          <a:p>
            <a:pPr marL="233218" indent="-233218">
              <a:lnSpc>
                <a:spcPct val="80000"/>
              </a:lnSpc>
            </a:pP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The Walt Disney Circle - Refining Personal and Corporate Goals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(adapted from: </a:t>
            </a:r>
            <a:r>
              <a:rPr lang="en-GB" altLang="nl-NL" sz="800" b="1" u="sng" dirty="0">
                <a:latin typeface="Arial" panose="020B0604020202020204" pitchFamily="34" charset="0"/>
                <a:cs typeface="Arial" panose="020B0604020202020204" pitchFamily="34" charset="0"/>
                <a:hlinkClick r:id="rId3"/>
              </a:rPr>
              <a:t>R. </a:t>
            </a:r>
            <a:r>
              <a:rPr lang="en-GB" altLang="nl-NL" sz="800" b="1" u="sng" dirty="0" err="1">
                <a:latin typeface="Arial" panose="020B0604020202020204" pitchFamily="34" charset="0"/>
                <a:cs typeface="Arial" panose="020B0604020202020204" pitchFamily="34" charset="0"/>
                <a:hlinkClick r:id="rId3"/>
              </a:rPr>
              <a:t>Dilts</a:t>
            </a:r>
            <a:r>
              <a:rPr lang="en-GB" altLang="nl-NL" sz="800" b="1" dirty="0">
                <a:latin typeface="Arial" panose="020B0604020202020204" pitchFamily="34" charset="0"/>
                <a:cs typeface="Arial" panose="020B0604020202020204" pitchFamily="34" charset="0"/>
              </a:rPr>
              <a:t>) </a:t>
            </a:r>
            <a:endParaRPr lang="en-GB" altLang="nl-NL" sz="800"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Walt Disney has been known as one of the most outstanding and most successful business leaders of the 20th century. Like Bill Gates, the founder of Microsoft, he has not only influenced our way of processing information he has also changed the way we perceive reality. The secret of his nearly unlimited creativity - unconscious to him - has been moulded into a model that can be applied to any personal and organizational planning operation.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Circle of Creativity was developed by R. </a:t>
            </a:r>
            <a:r>
              <a:rPr lang="en-GB" altLang="nl-NL" sz="800" b="1" dirty="0" err="1">
                <a:latin typeface="Arial" panose="020B0604020202020204" pitchFamily="34" charset="0"/>
                <a:cs typeface="Arial" panose="020B0604020202020204" pitchFamily="34" charset="0"/>
              </a:rPr>
              <a:t>Dilts</a:t>
            </a:r>
            <a:r>
              <a:rPr lang="en-GB" altLang="nl-NL" sz="800" b="1" dirty="0">
                <a:latin typeface="Arial" panose="020B0604020202020204" pitchFamily="34" charset="0"/>
                <a:cs typeface="Arial" panose="020B0604020202020204" pitchFamily="34" charset="0"/>
              </a:rPr>
              <a:t> based on the successful strategies of Walt Disney. The approach was developed through individual interviews with friends and colleagues of Disney. It is a model for effective and creative development of personal and professional plans. It helps you to transfer an idea into the input for a plan.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model is based on the idea that we can separate any planning process into three stages - the DREAMER, the REALIST and the CRITIC. The dreamer is the part in any person or the person in any planning team that is able to creatively develop new ideas, no matter whether they are realistic or not. Without the dreamer, there would be no innovation. The realist is the actual planner, or the technocrat. He knows all procedures and is able to make a detailed plan out of a dream. The critic looks for what could go wrong with the plan and cares about risks. He provides input for new dreams.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What we usually do is to mix all three stages once we start planning. That means, we often prevent the creativity of the dreamer to develop by immediately engaging the critic. Or, we never come to grips with the risks of the project by staying in the dreamer phase.   </a:t>
            </a:r>
          </a:p>
          <a:p>
            <a:pPr marL="233218" indent="-233218">
              <a:lnSpc>
                <a:spcPct val="80000"/>
              </a:lnSpc>
            </a:pPr>
            <a:r>
              <a:rPr lang="en-GB" altLang="nl-NL" sz="800" b="1" dirty="0">
                <a:latin typeface="Arial" panose="020B0604020202020204" pitchFamily="34" charset="0"/>
                <a:cs typeface="Arial" panose="020B0604020202020204" pitchFamily="34" charset="0"/>
              </a:rPr>
              <a:t>Figure 1: The Walt-Disney-Circle</a:t>
            </a:r>
          </a:p>
          <a:p>
            <a:pPr marL="233218" indent="-233218">
              <a:lnSpc>
                <a:spcPct val="80000"/>
              </a:lnSpc>
            </a:pPr>
            <a:r>
              <a:rPr lang="en-GB" altLang="nl-NL" sz="800" b="1" dirty="0">
                <a:latin typeface="Arial" panose="020B0604020202020204" pitchFamily="34" charset="0"/>
                <a:cs typeface="Arial" panose="020B0604020202020204" pitchFamily="34" charset="0"/>
              </a:rPr>
              <a:t>The exercise can be used for refining personal as well as for corporate goals. The questions remain the same, only the focus shifts.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This model of Walt Disney's unconscious creativity processes has been described by Robert </a:t>
            </a:r>
            <a:r>
              <a:rPr lang="en-GB" altLang="nl-NL" sz="800" b="1" dirty="0" err="1">
                <a:latin typeface="Arial" panose="020B0604020202020204" pitchFamily="34" charset="0"/>
                <a:cs typeface="Arial" panose="020B0604020202020204" pitchFamily="34" charset="0"/>
              </a:rPr>
              <a:t>Dilts</a:t>
            </a:r>
            <a:r>
              <a:rPr lang="en-GB" altLang="nl-NL" sz="800" b="1" dirty="0">
                <a:latin typeface="Arial" panose="020B0604020202020204" pitchFamily="34" charset="0"/>
                <a:cs typeface="Arial" panose="020B0604020202020204" pitchFamily="34" charset="0"/>
              </a:rPr>
              <a:t> in his book "Strategies of Genius - Part I" He tells the story of a business leader who was able to step into different states according to the needs of the moment. In the DREAMER state he was able to develop his visions, in the REALIST state, he translated his visions into realistic steps ("story-board"). And as a CRITIC, he was able to identify constraints and limits to his (and his staff's) plans.</a:t>
            </a:r>
          </a:p>
          <a:p>
            <a:pPr marL="233218" indent="-233218">
              <a:lnSpc>
                <a:spcPct val="80000"/>
              </a:lnSpc>
            </a:pPr>
            <a:r>
              <a:rPr lang="en-GB" altLang="nl-NL" sz="800" b="1" dirty="0">
                <a:latin typeface="Arial" panose="020B0604020202020204" pitchFamily="34" charset="0"/>
                <a:cs typeface="Arial" panose="020B0604020202020204" pitchFamily="34" charset="0"/>
              </a:rPr>
              <a:t> </a:t>
            </a:r>
            <a:endParaRPr lang="en-GB" altLang="nl-NL" sz="800"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Phase 1: Dreamer ("What Do I/We Want To Do?") </a:t>
            </a:r>
          </a:p>
          <a:p>
            <a:pPr marL="233218" indent="-233218">
              <a:lnSpc>
                <a:spcPct val="80000"/>
              </a:lnSpc>
            </a:pPr>
            <a:r>
              <a:rPr lang="en-GB" altLang="nl-NL" sz="800" b="1" dirty="0">
                <a:latin typeface="Arial" panose="020B0604020202020204" pitchFamily="34" charset="0"/>
                <a:cs typeface="Arial" panose="020B0604020202020204" pitchFamily="34" charset="0"/>
              </a:rPr>
              <a:t>The attitude of the dreamer is: "Anything is possible". In this phase of the planning, it is not necessary to look for the </a:t>
            </a:r>
            <a:r>
              <a:rPr lang="en-GB" altLang="nl-NL" sz="800" b="1" dirty="0" err="1">
                <a:latin typeface="Arial" panose="020B0604020202020204" pitchFamily="34" charset="0"/>
                <a:cs typeface="Arial" panose="020B0604020202020204" pitchFamily="34" charset="0"/>
              </a:rPr>
              <a:t>realizibility</a:t>
            </a:r>
            <a:r>
              <a:rPr lang="en-GB" altLang="nl-NL" sz="800" b="1" dirty="0">
                <a:latin typeface="Arial" panose="020B0604020202020204" pitchFamily="34" charset="0"/>
                <a:cs typeface="Arial" panose="020B0604020202020204" pitchFamily="34" charset="0"/>
              </a:rPr>
              <a:t> of the goal, neither do we need to look for constraints. </a:t>
            </a:r>
          </a:p>
          <a:p>
            <a:pPr marL="233218" indent="-233218">
              <a:lnSpc>
                <a:spcPct val="80000"/>
              </a:lnSpc>
            </a:pPr>
            <a:r>
              <a:rPr lang="en-GB" altLang="nl-NL" sz="800" b="1" dirty="0">
                <a:latin typeface="Arial" panose="020B0604020202020204" pitchFamily="34" charset="0"/>
                <a:cs typeface="Arial" panose="020B0604020202020204" pitchFamily="34" charset="0"/>
              </a:rPr>
              <a:t>Questions:</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do you want to do?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goal is to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Why do you want to do it?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purpose is to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are the benefits?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beneficial effects of this will be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How will you know that you have achieved the benefits?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Evidence of the benefits will be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When can you expect to get them?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benefits can be expected when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Where do you want this idea to get you in the future?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This idea will lead to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dirty="0">
                <a:latin typeface="Arial" panose="020B0604020202020204" pitchFamily="34" charset="0"/>
                <a:cs typeface="Arial" panose="020B0604020202020204" pitchFamily="34" charset="0"/>
              </a:rPr>
              <a:t>  </a:t>
            </a:r>
            <a:r>
              <a:rPr lang="en-GB" altLang="nl-NL" sz="800" b="1" dirty="0">
                <a:latin typeface="Arial" panose="020B0604020202020204" pitchFamily="34" charset="0"/>
                <a:cs typeface="Arial" panose="020B0604020202020204" pitchFamily="34" charset="0"/>
              </a:rPr>
              <a:t>Phase 2: Realist ("How Do I/We Want To Do It?") </a:t>
            </a:r>
          </a:p>
          <a:p>
            <a:pPr marL="233218" indent="-233218">
              <a:lnSpc>
                <a:spcPct val="80000"/>
              </a:lnSpc>
            </a:pPr>
            <a:r>
              <a:rPr lang="en-GB" altLang="nl-NL" sz="800" b="1" dirty="0">
                <a:latin typeface="Arial" panose="020B0604020202020204" pitchFamily="34" charset="0"/>
                <a:cs typeface="Arial" panose="020B0604020202020204" pitchFamily="34" charset="0"/>
              </a:rPr>
              <a:t>The attitude of the realist is: "As if the dream was realizable". In this phase of the planning, it is not allowed to look for constraints. </a:t>
            </a:r>
          </a:p>
          <a:p>
            <a:pPr marL="233218" indent="-233218">
              <a:lnSpc>
                <a:spcPct val="80000"/>
              </a:lnSpc>
            </a:pPr>
            <a:r>
              <a:rPr lang="en-GB" altLang="nl-NL" sz="800" b="1" dirty="0">
                <a:latin typeface="Arial" panose="020B0604020202020204" pitchFamily="34" charset="0"/>
                <a:cs typeface="Arial" panose="020B0604020202020204" pitchFamily="34" charset="0"/>
              </a:rPr>
              <a:t>Questions:</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When will the overall goal be completed?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overall time frame for reaching the goal is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Who will be involved (assign responsibility and secure commitment from people who will carry out the plan.)?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chief actors include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How specifically will the idea be implemented? </a:t>
            </a:r>
          </a:p>
          <a:p>
            <a:pPr marL="699653" lvl="1" indent="-233218">
              <a:lnSpc>
                <a:spcPct val="80000"/>
              </a:lnSpc>
            </a:pPr>
            <a:r>
              <a:rPr lang="en-GB" altLang="nl-NL" sz="800" b="1" dirty="0">
                <a:latin typeface="Arial" panose="020B0604020202020204" pitchFamily="34" charset="0"/>
                <a:cs typeface="Arial" panose="020B0604020202020204" pitchFamily="34" charset="0"/>
              </a:rPr>
              <a:t>What will be the first step?</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699653" lvl="1" indent="-233218">
              <a:lnSpc>
                <a:spcPct val="80000"/>
              </a:lnSpc>
            </a:pPr>
            <a:r>
              <a:rPr lang="en-GB" altLang="nl-NL" sz="800" b="1" dirty="0">
                <a:latin typeface="Arial" panose="020B0604020202020204" pitchFamily="34" charset="0"/>
                <a:cs typeface="Arial" panose="020B0604020202020204" pitchFamily="34" charset="0"/>
              </a:rPr>
              <a:t>What will be the second step?</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699653" lvl="1" indent="-233218">
              <a:lnSpc>
                <a:spcPct val="80000"/>
              </a:lnSpc>
            </a:pPr>
            <a:r>
              <a:rPr lang="en-GB" altLang="nl-NL" sz="800" b="1" dirty="0">
                <a:latin typeface="Arial" panose="020B0604020202020204" pitchFamily="34" charset="0"/>
                <a:cs typeface="Arial" panose="020B0604020202020204" pitchFamily="34" charset="0"/>
              </a:rPr>
              <a:t>What will be the third step?</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will be your ongoing feedback that you are moving toward or away from the goal?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An effective ongoing feedback will be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How will you know that the goal is achieved?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I/We will know that the goal has been reached when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Phase 3: Critic ("What Could Go Wrong?") </a:t>
            </a:r>
          </a:p>
          <a:p>
            <a:pPr marL="233218" indent="-233218">
              <a:lnSpc>
                <a:spcPct val="80000"/>
              </a:lnSpc>
            </a:pPr>
            <a:r>
              <a:rPr lang="en-GB" altLang="nl-NL" sz="800" b="1" dirty="0">
                <a:latin typeface="Arial" panose="020B0604020202020204" pitchFamily="34" charset="0"/>
                <a:cs typeface="Arial" panose="020B0604020202020204" pitchFamily="34" charset="0"/>
              </a:rPr>
              <a:t>The attitude of the critic is to consider: "What, if problems occur?". </a:t>
            </a:r>
          </a:p>
          <a:p>
            <a:pPr marL="233218" indent="-233218">
              <a:lnSpc>
                <a:spcPct val="80000"/>
              </a:lnSpc>
            </a:pPr>
            <a:r>
              <a:rPr lang="en-GB" altLang="nl-NL" sz="800" b="1" dirty="0">
                <a:latin typeface="Arial" panose="020B0604020202020204" pitchFamily="34" charset="0"/>
                <a:cs typeface="Arial" panose="020B0604020202020204" pitchFamily="34" charset="0"/>
              </a:rPr>
              <a:t>Questions:</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Whom will this new idea affect and who will make or break the effectiveness of the idea?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people most affected by this plan are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are their needs?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Their needs are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Why might someone object to this plan or idea?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Someone might object to this plan if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positive gains are there in the present way(s) of doing things?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 present way of doing things has the following positive effects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How can you keep those things when you implement the new idea?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These positive gains will be preserved by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When and where would you NOT want to implement the new idea?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I/We would not want to implement this plan if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is currently needed or missing from the plan?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What is currently needed or missing from the plan is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Phase 4: Going the Circle Again </a:t>
            </a:r>
          </a:p>
          <a:p>
            <a:pPr marL="233218" indent="-233218">
              <a:lnSpc>
                <a:spcPct val="80000"/>
              </a:lnSpc>
            </a:pPr>
            <a:r>
              <a:rPr lang="en-GB" altLang="nl-NL" sz="800" b="1" dirty="0">
                <a:latin typeface="Arial" panose="020B0604020202020204" pitchFamily="34" charset="0"/>
                <a:cs typeface="Arial" panose="020B0604020202020204" pitchFamily="34" charset="0"/>
              </a:rPr>
              <a:t>What is a 'How' question you could ask in relation to what is needed or missing?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How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For example, the critic may have formulated: "I/We have not enough information to know whether the achievement of the plan is realistic". Then, a how question would be: "How can I/We get more information on the background conditions of my/our plan?" </a:t>
            </a:r>
          </a:p>
          <a:p>
            <a:pPr marL="233218" indent="-233218">
              <a:lnSpc>
                <a:spcPct val="80000"/>
              </a:lnSpc>
            </a:pPr>
            <a:r>
              <a:rPr lang="en-GB" altLang="nl-NL" sz="800" b="1" dirty="0">
                <a:latin typeface="Arial" panose="020B0604020202020204" pitchFamily="34" charset="0"/>
                <a:cs typeface="Arial" panose="020B0604020202020204" pitchFamily="34" charset="0"/>
              </a:rPr>
              <a:t>Dreamer</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How could you take care of what is needed or missing in the plan?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A possible solution would be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Realist</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How specifically could this be implemented?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This can be implemented by </a:t>
            </a:r>
          </a:p>
          <a:p>
            <a:pPr marL="699653" lvl="1" indent="-233218">
              <a:lnSpc>
                <a:spcPct val="80000"/>
              </a:lnSpc>
            </a:pP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699653" lvl="1" indent="-233218">
              <a:lnSpc>
                <a:spcPct val="80000"/>
              </a:lnSpc>
            </a:pP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699653" lvl="1" indent="-233218">
              <a:lnSpc>
                <a:spcPct val="80000"/>
              </a:lnSpc>
            </a:pP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Critic</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What else is currently needed or missing from the plan? </a:t>
            </a:r>
            <a:br>
              <a:rPr lang="en-GB" altLang="nl-NL" sz="800" b="1" dirty="0">
                <a:latin typeface="Arial" panose="020B0604020202020204" pitchFamily="34" charset="0"/>
                <a:cs typeface="Arial" panose="020B0604020202020204" pitchFamily="34" charset="0"/>
              </a:rPr>
            </a:br>
            <a:r>
              <a:rPr lang="en-GB" altLang="nl-NL" sz="800" b="1" dirty="0">
                <a:latin typeface="Arial" panose="020B0604020202020204" pitchFamily="34" charset="0"/>
                <a:cs typeface="Arial" panose="020B0604020202020204" pitchFamily="34" charset="0"/>
              </a:rPr>
              <a:t>What is currently needed or missing from the plan is </a:t>
            </a:r>
            <a:br>
              <a:rPr lang="en-GB" altLang="nl-NL" sz="800" b="1" dirty="0">
                <a:latin typeface="Arial" panose="020B0604020202020204" pitchFamily="34" charset="0"/>
                <a:cs typeface="Arial" panose="020B0604020202020204" pitchFamily="34" charset="0"/>
              </a:rPr>
            </a:br>
            <a:endParaRPr lang="en-GB" altLang="nl-NL" sz="800" b="1" dirty="0">
              <a:latin typeface="Arial" panose="020B0604020202020204" pitchFamily="34" charset="0"/>
              <a:cs typeface="Arial" panose="020B0604020202020204" pitchFamily="34" charset="0"/>
            </a:endParaRPr>
          </a:p>
          <a:p>
            <a:pPr marL="233218" indent="-233218">
              <a:lnSpc>
                <a:spcPct val="80000"/>
              </a:lnSpc>
            </a:pPr>
            <a:r>
              <a:rPr lang="en-GB" altLang="nl-NL" sz="800" b="1" dirty="0">
                <a:latin typeface="Arial" panose="020B0604020202020204" pitchFamily="34" charset="0"/>
                <a:cs typeface="Arial" panose="020B0604020202020204" pitchFamily="34" charset="0"/>
              </a:rPr>
              <a:t>You might go the circle several times, until you are satisfied with the results. Usually, by doing several rounds, the original goal gets broken down into realizable steps. As Robert </a:t>
            </a:r>
            <a:r>
              <a:rPr lang="en-GB" altLang="nl-NL" sz="800" b="1" dirty="0" err="1">
                <a:latin typeface="Arial" panose="020B0604020202020204" pitchFamily="34" charset="0"/>
                <a:cs typeface="Arial" panose="020B0604020202020204" pitchFamily="34" charset="0"/>
              </a:rPr>
              <a:t>Dilts</a:t>
            </a:r>
            <a:r>
              <a:rPr lang="en-GB" altLang="nl-NL" sz="800" b="1" dirty="0">
                <a:latin typeface="Arial" panose="020B0604020202020204" pitchFamily="34" charset="0"/>
                <a:cs typeface="Arial" panose="020B0604020202020204" pitchFamily="34" charset="0"/>
              </a:rPr>
              <a:t> put it, if your strongest critics say "Go for it!", then you know that your plan has a real chance.</a:t>
            </a:r>
            <a:r>
              <a:rPr lang="en-GB" altLang="nl-NL"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9700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8B90B5B9-4A36-401D-B1B5-A2BD1E321112}" type="slidenum">
              <a:rPr lang="nl-NL" smtClean="0"/>
              <a:t>8</a:t>
            </a:fld>
            <a:endParaRPr lang="nl-NL"/>
          </a:p>
        </p:txBody>
      </p:sp>
    </p:spTree>
    <p:extLst>
      <p:ext uri="{BB962C8B-B14F-4D97-AF65-F5344CB8AC3E}">
        <p14:creationId xmlns:p14="http://schemas.microsoft.com/office/powerpoint/2010/main" val="99186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8755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3C107B01-3257-47C5-BFF1-C5AFAE48F683}" type="datetimeFigureOut">
              <a:rPr lang="nl-NL" smtClean="0"/>
              <a:t>11-10-2017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138395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C107B01-3257-47C5-BFF1-C5AFAE48F683}" type="datetimeFigureOut">
              <a:rPr lang="nl-NL" smtClean="0"/>
              <a:t>11-10-2017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268659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C107B01-3257-47C5-BFF1-C5AFAE48F683}" type="datetimeFigureOut">
              <a:rPr lang="nl-NL" smtClean="0"/>
              <a:t>11-10-2017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83122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BC89A0C-D6B4-4E84-90DB-1998CA7CF990}"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331064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C89A0C-D6B4-4E84-90DB-1998CA7CF990}"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2162844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BC89A0C-D6B4-4E84-90DB-1998CA7CF990}"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30594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BC89A0C-D6B4-4E84-90DB-1998CA7CF990}" type="datetimeFigureOut">
              <a:rPr lang="nl-NL" smtClean="0"/>
              <a:t>11-10-2017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245231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BC89A0C-D6B4-4E84-90DB-1998CA7CF990}" type="datetimeFigureOut">
              <a:rPr lang="nl-NL" smtClean="0"/>
              <a:t>11-10-2017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66971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BC89A0C-D6B4-4E84-90DB-1998CA7CF990}" type="datetimeFigureOut">
              <a:rPr lang="nl-NL" smtClean="0"/>
              <a:t>11-10-2017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1295474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BC89A0C-D6B4-4E84-90DB-1998CA7CF990}" type="datetimeFigureOut">
              <a:rPr lang="nl-NL" smtClean="0"/>
              <a:t>11-10-2017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1397608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BC89A0C-D6B4-4E84-90DB-1998CA7CF990}" type="datetimeFigureOut">
              <a:rPr lang="nl-NL" smtClean="0"/>
              <a:t>11-10-2017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36717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C107B01-3257-47C5-BFF1-C5AFAE48F683}" type="datetimeFigureOut">
              <a:rPr lang="nl-NL" smtClean="0"/>
              <a:t>11-10-2017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3673050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BC89A0C-D6B4-4E84-90DB-1998CA7CF990}" type="datetimeFigureOut">
              <a:rPr lang="nl-NL" smtClean="0"/>
              <a:t>11-10-2017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2123389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C89A0C-D6B4-4E84-90DB-1998CA7CF990}"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94907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C89A0C-D6B4-4E84-90DB-1998CA7CF990}"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F8283C-A7AA-4499-A518-6AEBF2855CD4}" type="slidenum">
              <a:rPr lang="nl-NL" smtClean="0"/>
              <a:t>‹#›</a:t>
            </a:fld>
            <a:endParaRPr lang="nl-NL"/>
          </a:p>
        </p:txBody>
      </p:sp>
    </p:spTree>
    <p:extLst>
      <p:ext uri="{BB962C8B-B14F-4D97-AF65-F5344CB8AC3E}">
        <p14:creationId xmlns:p14="http://schemas.microsoft.com/office/powerpoint/2010/main" val="372762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107B01-3257-47C5-BFF1-C5AFAE48F683}" type="datetimeFigureOut">
              <a:rPr lang="nl-NL" smtClean="0"/>
              <a:t>11-10-2017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308846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3C107B01-3257-47C5-BFF1-C5AFAE48F683}" type="datetimeFigureOut">
              <a:rPr lang="nl-NL" smtClean="0"/>
              <a:t>11-10-2017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280199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3C107B01-3257-47C5-BFF1-C5AFAE48F683}" type="datetimeFigureOut">
              <a:rPr lang="nl-NL" smtClean="0"/>
              <a:t>11-10-2017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332105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3C107B01-3257-47C5-BFF1-C5AFAE48F683}" type="datetimeFigureOut">
              <a:rPr lang="nl-NL" smtClean="0"/>
              <a:t>11-10-2017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22022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07B01-3257-47C5-BFF1-C5AFAE48F683}" type="datetimeFigureOut">
              <a:rPr lang="nl-NL" smtClean="0"/>
              <a:t>11-10-2017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134939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107B01-3257-47C5-BFF1-C5AFAE48F683}" type="datetimeFigureOut">
              <a:rPr lang="nl-NL" smtClean="0"/>
              <a:t>11-10-2017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331989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107B01-3257-47C5-BFF1-C5AFAE48F683}" type="datetimeFigureOut">
              <a:rPr lang="nl-NL" smtClean="0"/>
              <a:t>11-10-2017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98474A-259F-4803-AA4C-98AC5B7CFB65}" type="slidenum">
              <a:rPr lang="nl-NL" smtClean="0"/>
              <a:t>‹#›</a:t>
            </a:fld>
            <a:endParaRPr lang="nl-NL"/>
          </a:p>
        </p:txBody>
      </p:sp>
    </p:spTree>
    <p:extLst>
      <p:ext uri="{BB962C8B-B14F-4D97-AF65-F5344CB8AC3E}">
        <p14:creationId xmlns:p14="http://schemas.microsoft.com/office/powerpoint/2010/main" val="6944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07B01-3257-47C5-BFF1-C5AFAE48F683}" type="datetimeFigureOut">
              <a:rPr lang="nl-NL" smtClean="0"/>
              <a:t>11-10-2017</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8474A-259F-4803-AA4C-98AC5B7CFB65}" type="slidenum">
              <a:rPr lang="nl-NL" smtClean="0"/>
              <a:t>‹#›</a:t>
            </a:fld>
            <a:endParaRPr lang="nl-NL"/>
          </a:p>
        </p:txBody>
      </p:sp>
    </p:spTree>
    <p:extLst>
      <p:ext uri="{BB962C8B-B14F-4D97-AF65-F5344CB8AC3E}">
        <p14:creationId xmlns:p14="http://schemas.microsoft.com/office/powerpoint/2010/main" val="38198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89A0C-D6B4-4E84-90DB-1998CA7CF990}" type="datetimeFigureOut">
              <a:rPr lang="nl-NL" smtClean="0"/>
              <a:t>11-10-2017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8283C-A7AA-4499-A518-6AEBF2855CD4}" type="slidenum">
              <a:rPr lang="nl-NL" smtClean="0"/>
              <a:t>‹#›</a:t>
            </a:fld>
            <a:endParaRPr lang="nl-NL"/>
          </a:p>
        </p:txBody>
      </p:sp>
    </p:spTree>
    <p:extLst>
      <p:ext uri="{BB962C8B-B14F-4D97-AF65-F5344CB8AC3E}">
        <p14:creationId xmlns:p14="http://schemas.microsoft.com/office/powerpoint/2010/main" val="2700730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iki.surfnet.nl/display/OB/Open+Badges+Hom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education/ects/users-guide/docs/ects-users-guide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cmu.edu/teaching/designteach/teach/rubrics.html"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ehea.hyperion.education.gouv.fr/cid113132/revision-diploma-supplement-2015-2018.html?menu=0"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www.uis.unesco.org/Education/DOcuments/isced-2011-en.pdf" TargetMode="External"/><Relationship Id="rId13" Type="http://schemas.openxmlformats.org/officeDocument/2006/relationships/hyperlink" Target="http://ec.europa.eu/ploteus/search/site?f%5b0%5d=im_field_entity_type:97" TargetMode="External"/><Relationship Id="rId3" Type="http://schemas.openxmlformats.org/officeDocument/2006/relationships/hyperlink" Target="https://www.nuffic.nl/hoger-onderwijs/netwerken/bologna-expertgroep/" TargetMode="External"/><Relationship Id="rId7" Type="http://schemas.openxmlformats.org/officeDocument/2006/relationships/hyperlink" Target="http://ec.europa.eu/education/ects/users-guide/docs/ects-users-guide_en.pdf" TargetMode="External"/><Relationship Id="rId12" Type="http://schemas.openxmlformats.org/officeDocument/2006/relationships/hyperlink" Target="http://www.nlqf.nl/downloads" TargetMode="External"/><Relationship Id="rId2" Type="http://schemas.openxmlformats.org/officeDocument/2006/relationships/notesSlide" Target="../notesSlides/notesSlide19.xml"/><Relationship Id="rId16"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hyperlink" Target="http://media.ehea.info/file/20170327_Brussels/02/6/AG4_20170327_DS_EN_Bruxelles_739026.pdf" TargetMode="External"/><Relationship Id="rId11" Type="http://schemas.openxmlformats.org/officeDocument/2006/relationships/hyperlink" Target="http://www.unideusto.org/tuningeu/" TargetMode="External"/><Relationship Id="rId5" Type="http://schemas.openxmlformats.org/officeDocument/2006/relationships/hyperlink" Target="https://www.openeducationeuropa.eu/en/case-study/case-study-european-badge-alliance-project" TargetMode="External"/><Relationship Id="rId15" Type="http://schemas.openxmlformats.org/officeDocument/2006/relationships/hyperlink" Target="mailto:frans.ward@surfnet.nl" TargetMode="External"/><Relationship Id="rId10" Type="http://schemas.openxmlformats.org/officeDocument/2006/relationships/hyperlink" Target="https://ec.europa.eu/esco/portal/home" TargetMode="External"/><Relationship Id="rId4" Type="http://schemas.openxmlformats.org/officeDocument/2006/relationships/hyperlink" Target="https://www.openeducationeuropa.eu/en/topics/recognition-elearning-outcomes" TargetMode="External"/><Relationship Id="rId9" Type="http://schemas.openxmlformats.org/officeDocument/2006/relationships/hyperlink" Target="http://www.uis.unesco.org/Education/Documents/isced-fields-of-education-training-2013.pdf" TargetMode="External"/><Relationship Id="rId14" Type="http://schemas.openxmlformats.org/officeDocument/2006/relationships/hyperlink" Target="mailto:r.bouwhuis@hr.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hogeschoolrotterdam.nl/go/hogeschool-rotterdam-business-school/opleidingen/hogeschool-rotterdam-business-school--career-academy/"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nlqf.nl/images/downloads/Verzoek_tot_inschaling/6_Handleiding_inschaling_formuleren__leerresultaten_oktober_2015.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897" y="76159"/>
            <a:ext cx="8221362" cy="1044188"/>
          </a:xfrm>
        </p:spPr>
        <p:txBody>
          <a:bodyPr>
            <a:normAutofit/>
          </a:bodyPr>
          <a:lstStyle/>
          <a:p>
            <a:r>
              <a:rPr lang="nl-NL" sz="2400" dirty="0" smtClean="0">
                <a:solidFill>
                  <a:srgbClr val="0070C0"/>
                </a:solidFill>
              </a:rPr>
              <a:t>Toegankelijkheid van (hoger) onderwijs vergroten door middel van open badges en </a:t>
            </a:r>
            <a:r>
              <a:rPr lang="nl-NL" sz="2400" dirty="0" err="1" smtClean="0">
                <a:solidFill>
                  <a:srgbClr val="0070C0"/>
                </a:solidFill>
              </a:rPr>
              <a:t>microcredentialing</a:t>
            </a:r>
            <a:endParaRPr lang="nl-NL" sz="2400" dirty="0">
              <a:solidFill>
                <a:srgbClr val="0070C0"/>
              </a:solidFill>
            </a:endParaRPr>
          </a:p>
        </p:txBody>
      </p:sp>
      <p:pic>
        <p:nvPicPr>
          <p:cNvPr id="4" name="Picture 3"/>
          <p:cNvPicPr>
            <a:picLocks noChangeAspect="1"/>
          </p:cNvPicPr>
          <p:nvPr/>
        </p:nvPicPr>
        <p:blipFill>
          <a:blip r:embed="rId3"/>
          <a:stretch>
            <a:fillRect/>
          </a:stretch>
        </p:blipFill>
        <p:spPr>
          <a:xfrm>
            <a:off x="2321554" y="1120347"/>
            <a:ext cx="7104048" cy="4337779"/>
          </a:xfrm>
          <a:prstGeom prst="rect">
            <a:avLst/>
          </a:prstGeom>
        </p:spPr>
      </p:pic>
      <p:sp>
        <p:nvSpPr>
          <p:cNvPr id="5" name="Title 1"/>
          <p:cNvSpPr txBox="1">
            <a:spLocks/>
          </p:cNvSpPr>
          <p:nvPr/>
        </p:nvSpPr>
        <p:spPr>
          <a:xfrm>
            <a:off x="1408671" y="430505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2000" dirty="0" smtClean="0"/>
              <a:t>Presentatie Architectuurraad, 12 oktober 2017</a:t>
            </a:r>
          </a:p>
          <a:p>
            <a:r>
              <a:rPr lang="nl-NL" sz="2000" dirty="0" smtClean="0"/>
              <a:t>Robert Bouwhuis (HR) en Frans Ward (SURF) </a:t>
            </a:r>
            <a:endParaRPr lang="nl-NL" sz="2000" dirty="0"/>
          </a:p>
        </p:txBody>
      </p:sp>
      <p:sp>
        <p:nvSpPr>
          <p:cNvPr id="6" name="Rectangle 5"/>
          <p:cNvSpPr/>
          <p:nvPr/>
        </p:nvSpPr>
        <p:spPr>
          <a:xfrm>
            <a:off x="2321554" y="5503076"/>
            <a:ext cx="7184911" cy="424732"/>
          </a:xfrm>
          <a:prstGeom prst="rect">
            <a:avLst/>
          </a:prstGeom>
        </p:spPr>
        <p:txBody>
          <a:bodyPr wrap="square">
            <a:spAutoFit/>
          </a:bodyPr>
          <a:lstStyle/>
          <a:p>
            <a:pPr marR="0" lvl="0" defTabSz="914400" eaLnBrk="1" fontAlgn="auto" latinLnBrk="0" hangingPunct="1">
              <a:lnSpc>
                <a:spcPct val="90000"/>
              </a:lnSpc>
              <a:spcBef>
                <a:spcPts val="1000"/>
              </a:spcBef>
              <a:spcAft>
                <a:spcPts val="0"/>
              </a:spcAft>
              <a:buClrTx/>
              <a:buSzTx/>
              <a:tabLst/>
              <a:defRPr/>
            </a:pPr>
            <a:r>
              <a:rPr kumimoji="0" lang="nl-NL" sz="2400" b="0" i="0" u="sng" strike="noStrike" kern="0" cap="none" spc="0" normalizeH="0" baseline="0" noProof="0" dirty="0" smtClean="0">
                <a:ln>
                  <a:noFill/>
                </a:ln>
                <a:solidFill>
                  <a:prstClr val="black"/>
                </a:solidFill>
                <a:effectLst/>
                <a:uLnTx/>
                <a:uFillTx/>
                <a:hlinkClick r:id="rId4"/>
              </a:rPr>
              <a:t>https://wiki.surfnet.nl/display/OB/Open+Badges+Home</a:t>
            </a:r>
            <a:endParaRPr kumimoji="0" lang="nl-NL" sz="2400" b="0" i="0" u="sng"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42179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NL" sz="2000" dirty="0">
                <a:solidFill>
                  <a:srgbClr val="0070C0"/>
                </a:solidFill>
              </a:rPr>
              <a:t>Ook leeruitkomsten dienen valide te zijn en betrouwbaar getoetst te worden, maar wel op een hoger abstractieniveau dan gewone leerdoelen</a:t>
            </a:r>
          </a:p>
        </p:txBody>
      </p:sp>
      <p:sp>
        <p:nvSpPr>
          <p:cNvPr id="8" name="Tijdelijke aanduiding voor inhoud 7"/>
          <p:cNvSpPr>
            <a:spLocks noGrp="1"/>
          </p:cNvSpPr>
          <p:nvPr>
            <p:ph idx="1"/>
          </p:nvPr>
        </p:nvSpPr>
        <p:spPr/>
        <p:txBody>
          <a:bodyPr>
            <a:normAutofit/>
          </a:bodyPr>
          <a:lstStyle/>
          <a:p>
            <a:r>
              <a:rPr lang="en-US" sz="1800" dirty="0"/>
              <a:t>“As with formal education, the award of credits is preceded by an assessment to verify the achievement of learning outcomes. </a:t>
            </a:r>
          </a:p>
          <a:p>
            <a:endParaRPr lang="en-US" sz="1800" dirty="0"/>
          </a:p>
          <a:p>
            <a:r>
              <a:rPr lang="en-US" sz="1800" dirty="0"/>
              <a:t>The assessment methods and criteria should be constructed to measure the achievement of the required learning outcomes at the appropriate level, </a:t>
            </a:r>
            <a:r>
              <a:rPr lang="en-US" sz="1800" dirty="0">
                <a:solidFill>
                  <a:srgbClr val="FF0000"/>
                </a:solidFill>
              </a:rPr>
              <a:t>without reference to specific learning activities or workload. </a:t>
            </a:r>
          </a:p>
          <a:p>
            <a:endParaRPr lang="en-US" sz="1800" dirty="0"/>
          </a:p>
          <a:p>
            <a:r>
              <a:rPr lang="en-US" sz="1800" dirty="0"/>
              <a:t>For example, ‘participation in classroom discussion’ of the subject matter would no longer be considered in assessment, whereas the corresponding learning outcome of ‘constructing arguments while interacting with a group’ would become relevant.”</a:t>
            </a:r>
          </a:p>
          <a:p>
            <a:endParaRPr lang="en-US" sz="1800" dirty="0"/>
          </a:p>
          <a:p>
            <a:r>
              <a:rPr lang="en-US" sz="1600" dirty="0" err="1"/>
              <a:t>Bron</a:t>
            </a:r>
            <a:r>
              <a:rPr lang="en-US" sz="1600" dirty="0"/>
              <a:t>: ECTS Users’ Guide 2015 (</a:t>
            </a:r>
            <a:r>
              <a:rPr lang="en-US" sz="1600" dirty="0">
                <a:hlinkClick r:id="rId3"/>
              </a:rPr>
              <a:t>http://ec.europa.eu/education/ects/users-guide/docs/ects-users-guide_en.pdf</a:t>
            </a:r>
            <a:r>
              <a:rPr lang="en-US" sz="1600" dirty="0"/>
              <a:t>) </a:t>
            </a:r>
            <a:endParaRPr lang="nl-NL" sz="1600" dirty="0"/>
          </a:p>
        </p:txBody>
      </p:sp>
    </p:spTree>
    <p:extLst>
      <p:ext uri="{BB962C8B-B14F-4D97-AF65-F5344CB8AC3E}">
        <p14:creationId xmlns:p14="http://schemas.microsoft.com/office/powerpoint/2010/main" val="47332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6307494" cy="1325563"/>
          </a:xfrm>
        </p:spPr>
        <p:txBody>
          <a:bodyPr>
            <a:normAutofit/>
          </a:bodyPr>
          <a:lstStyle/>
          <a:p>
            <a:r>
              <a:rPr lang="nl-NL" sz="2000" dirty="0">
                <a:solidFill>
                  <a:srgbClr val="0070C0"/>
                </a:solidFill>
              </a:rPr>
              <a:t>Voorbeeld van een </a:t>
            </a:r>
            <a:r>
              <a:rPr lang="nl-NL" sz="2000" dirty="0" err="1">
                <a:solidFill>
                  <a:srgbClr val="0070C0"/>
                </a:solidFill>
              </a:rPr>
              <a:t>rubric</a:t>
            </a:r>
            <a:r>
              <a:rPr lang="nl-NL" sz="2000" dirty="0">
                <a:solidFill>
                  <a:srgbClr val="0070C0"/>
                </a:solidFill>
              </a:rPr>
              <a:t> (concept, zie hiernaast)</a:t>
            </a:r>
          </a:p>
        </p:txBody>
      </p:sp>
      <p:graphicFrame>
        <p:nvGraphicFramePr>
          <p:cNvPr id="5" name="Content Placeholder 4"/>
          <p:cNvGraphicFramePr>
            <a:graphicFrameLocks noGrp="1"/>
          </p:cNvGraphicFramePr>
          <p:nvPr>
            <p:ph sz="half" idx="1"/>
            <p:extLst/>
          </p:nvPr>
        </p:nvGraphicFramePr>
        <p:xfrm>
          <a:off x="7038387" y="0"/>
          <a:ext cx="5181604" cy="6858000"/>
        </p:xfrm>
        <a:graphic>
          <a:graphicData uri="http://schemas.openxmlformats.org/drawingml/2006/table">
            <a:tbl>
              <a:tblPr bandRow="1"/>
              <a:tblGrid>
                <a:gridCol w="1295118">
                  <a:extLst>
                    <a:ext uri="{9D8B030D-6E8A-4147-A177-3AD203B41FA5}">
                      <a16:colId xmlns:a16="http://schemas.microsoft.com/office/drawing/2014/main" val="3671232574"/>
                    </a:ext>
                  </a:extLst>
                </a:gridCol>
                <a:gridCol w="1295118">
                  <a:extLst>
                    <a:ext uri="{9D8B030D-6E8A-4147-A177-3AD203B41FA5}">
                      <a16:colId xmlns:a16="http://schemas.microsoft.com/office/drawing/2014/main" val="3245748189"/>
                    </a:ext>
                  </a:extLst>
                </a:gridCol>
                <a:gridCol w="1295684">
                  <a:extLst>
                    <a:ext uri="{9D8B030D-6E8A-4147-A177-3AD203B41FA5}">
                      <a16:colId xmlns:a16="http://schemas.microsoft.com/office/drawing/2014/main" val="3845181824"/>
                    </a:ext>
                  </a:extLst>
                </a:gridCol>
                <a:gridCol w="1295684">
                  <a:extLst>
                    <a:ext uri="{9D8B030D-6E8A-4147-A177-3AD203B41FA5}">
                      <a16:colId xmlns:a16="http://schemas.microsoft.com/office/drawing/2014/main" val="1314732054"/>
                    </a:ext>
                  </a:extLst>
                </a:gridCol>
              </a:tblGrid>
              <a:tr h="211384">
                <a:tc gridSpan="4">
                  <a:txBody>
                    <a:bodyPr/>
                    <a:lstStyle/>
                    <a:p>
                      <a:pPr algn="ctr">
                        <a:spcAft>
                          <a:spcPts val="0"/>
                        </a:spcAft>
                        <a:tabLst>
                          <a:tab pos="1117600" algn="l"/>
                        </a:tabLst>
                      </a:pPr>
                      <a:r>
                        <a:rPr lang="nl-NL"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Communicatie</a:t>
                      </a:r>
                      <a:endParaRPr lang="nl-NL" sz="700" dirty="0">
                        <a:effectLst/>
                        <a:latin typeface="Humanst521 BT"/>
                        <a:ea typeface="Times New Roman" panose="02020603050405020304" pitchFamily="18" charset="0"/>
                        <a:cs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281654074"/>
                  </a:ext>
                </a:extLst>
              </a:tr>
              <a:tr h="157694">
                <a:tc>
                  <a:txBody>
                    <a:bodyPr/>
                    <a:lstStyle/>
                    <a:p>
                      <a:pPr>
                        <a:spcAft>
                          <a:spcPts val="0"/>
                        </a:spcAft>
                        <a:tabLst>
                          <a:tab pos="1117600" algn="l"/>
                        </a:tabLst>
                      </a:pPr>
                      <a:r>
                        <a:rPr lang="nl-NL" sz="700" i="1">
                          <a:effectLst/>
                          <a:latin typeface="Calibri" panose="020F0502020204030204" pitchFamily="34" charset="0"/>
                          <a:ea typeface="Times New Roman" panose="02020603050405020304" pitchFamily="18" charset="0"/>
                          <a:cs typeface="Calibri" panose="020F0502020204030204" pitchFamily="34" charset="0"/>
                        </a:rPr>
                        <a:t>Beoordelingscriteria:</a:t>
                      </a:r>
                      <a:endParaRPr lang="nl-NL" sz="700">
                        <a:effectLst/>
                        <a:latin typeface="Humanst521 BT"/>
                        <a:ea typeface="Times New Roman" panose="02020603050405020304" pitchFamily="18" charset="0"/>
                        <a:cs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tabLst>
                          <a:tab pos="1117600" algn="l"/>
                        </a:tabLst>
                      </a:pPr>
                      <a:r>
                        <a:rPr lang="nl-NL" sz="700" b="1" i="1">
                          <a:effectLst/>
                          <a:latin typeface="Calibri" panose="020F0502020204030204" pitchFamily="34" charset="0"/>
                          <a:ea typeface="Times New Roman" panose="02020603050405020304" pitchFamily="18" charset="0"/>
                          <a:cs typeface="Calibri" panose="020F0502020204030204" pitchFamily="34" charset="0"/>
                        </a:rPr>
                        <a:t>Goed</a:t>
                      </a:r>
                      <a:endParaRPr lang="nl-NL" sz="700">
                        <a:effectLst/>
                        <a:latin typeface="Humanst521 BT"/>
                        <a:ea typeface="Times New Roman" panose="02020603050405020304" pitchFamily="18" charset="0"/>
                        <a:cs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c>
                  <a:txBody>
                    <a:bodyPr/>
                    <a:lstStyle/>
                    <a:p>
                      <a:pPr>
                        <a:spcAft>
                          <a:spcPts val="0"/>
                        </a:spcAft>
                        <a:tabLst>
                          <a:tab pos="1117600" algn="l"/>
                        </a:tabLst>
                      </a:pPr>
                      <a:r>
                        <a:rPr lang="nl-NL" sz="700" b="1" i="1">
                          <a:effectLst/>
                          <a:latin typeface="Calibri" panose="020F0502020204030204" pitchFamily="34" charset="0"/>
                          <a:ea typeface="Times New Roman" panose="02020603050405020304" pitchFamily="18" charset="0"/>
                          <a:cs typeface="Calibri" panose="020F0502020204030204" pitchFamily="34" charset="0"/>
                        </a:rPr>
                        <a:t>Voldoende </a:t>
                      </a:r>
                      <a:endParaRPr lang="nl-NL" sz="700">
                        <a:effectLst/>
                        <a:latin typeface="Humanst521 BT"/>
                        <a:ea typeface="Times New Roman" panose="02020603050405020304" pitchFamily="18" charset="0"/>
                        <a:cs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spcAft>
                          <a:spcPts val="0"/>
                        </a:spcAft>
                        <a:tabLst>
                          <a:tab pos="1117600" algn="l"/>
                        </a:tabLst>
                      </a:pPr>
                      <a:r>
                        <a:rPr lang="nl-NL" sz="700" b="1" i="1">
                          <a:effectLst/>
                          <a:latin typeface="Calibri" panose="020F0502020204030204" pitchFamily="34" charset="0"/>
                          <a:ea typeface="Times New Roman" panose="02020603050405020304" pitchFamily="18" charset="0"/>
                          <a:cs typeface="Calibri" panose="020F0502020204030204" pitchFamily="34" charset="0"/>
                        </a:rPr>
                        <a:t>Nog niet voldoende</a:t>
                      </a:r>
                      <a:endParaRPr lang="nl-NL" sz="700">
                        <a:effectLst/>
                        <a:latin typeface="Humanst521 BT"/>
                        <a:ea typeface="Times New Roman" panose="02020603050405020304" pitchFamily="18" charset="0"/>
                        <a:cs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601432898"/>
                  </a:ext>
                </a:extLst>
              </a:tr>
              <a:tr h="181186">
                <a:tc gridSpan="4">
                  <a:txBody>
                    <a:bodyPr/>
                    <a:lstStyle/>
                    <a:p>
                      <a:pPr>
                        <a:spcAft>
                          <a:spcPts val="0"/>
                        </a:spcAft>
                        <a:tabLst>
                          <a:tab pos="1117600" algn="l"/>
                        </a:tabLst>
                      </a:pPr>
                      <a:r>
                        <a:rPr lang="nl-NL"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Schriftelijke rapportage</a:t>
                      </a:r>
                      <a:endParaRPr lang="nl-NL" sz="700">
                        <a:effectLst/>
                        <a:latin typeface="Humanst521 BT"/>
                        <a:ea typeface="Times New Roman" panose="02020603050405020304" pitchFamily="18" charset="0"/>
                        <a:cs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265736157"/>
                  </a:ext>
                </a:extLst>
              </a:tr>
              <a:tr h="1261547">
                <a:tc>
                  <a:txBody>
                    <a:bodyPr/>
                    <a:lstStyle/>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1a Vormaspecten</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alle onderdelen van de checklist “vormaspecten” zijn aanwezig. Student voldoet per onderdeel ruimschoots tot volledig aan de geldende eisen.</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alle onderdelen van de checklist “vormaspecten” zijn aanwezig. Student voldoet per onderdeel aan de minimaal geldende eisen.</a:t>
                      </a:r>
                      <a:endParaRPr lang="nl-NL" sz="700" b="1" spc="-15" dirty="0">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dirty="0">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één of meerdere onderdelen van de checklist “vormaspecten” ontbreken volledig of de volgorde van deze onderdelen is storend onlogisch.</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371085468"/>
                  </a:ext>
                </a:extLst>
              </a:tr>
              <a:tr h="630773">
                <a:tc>
                  <a:txBody>
                    <a:bodyPr/>
                    <a:lstStyle/>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1b Taalgebruik: </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taaltechnisch niveau</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er zijn minder dan twee spel- / taalfouten op 1 A4 gemaakt.</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er zijn minder dan vier spel- / taalfouten op 1 A4 gemaakt.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er zijn meer dan vier spel- / taalfouten op 1 A4 gemaakt. </a:t>
                      </a:r>
                      <a:endParaRPr lang="nl-NL" sz="700" b="1" spc="-15" dirty="0">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dirty="0">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2357050945"/>
                  </a:ext>
                </a:extLst>
              </a:tr>
              <a:tr h="1576934">
                <a:tc>
                  <a:txBody>
                    <a:bodyPr/>
                    <a:lstStyle/>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1c Taalgebruik: </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leesbaarheid</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de tekst is prettig om te lezen: er zijn niet te veel en niet te weinig woorden gebruikt  +structuur (rode draad is helder: hoofdstuk en paragraafniveaus, koppelzinnen)</a:t>
                      </a:r>
                      <a:endParaRPr lang="nl-NL" sz="700" b="1" spc="-15" dirty="0">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dirty="0">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dirty="0">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de tekst is redelijk prettig om te lezen: soms worden wat te veel of juist te weinig woorden gebruikt +structuur (rode draad is helder: hoofdstuk en paragraafniveaus, koppelzinnen)</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het taalgebruik wijkt duidelijk af van het taalgebruik / de cultuur van de doelgroep. </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669180992"/>
                  </a:ext>
                </a:extLst>
              </a:tr>
              <a:tr h="1419241">
                <a:tc>
                  <a:txBody>
                    <a:bodyPr/>
                    <a:lstStyle/>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1d Taalgebruik: </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passende toon</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het taalgebruik sluit naadloos aan bij het taalgebruik / de cultuur van de doelgroep + de doelgroep ervaart wat in de scriptie staat, als zeer herkenbaar en toegankelijk.</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het taalgebruik wijkt af en toe af van het taalgebruik / de cultuur van de doelgroep + de doelgroep ervaart wat in de scriptie staat meestal wel als herkenbaar en toegankelijk.</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de doelgroep ervaart wat in de scriptie staat als weinig herkenbaar en slecht toegankelijk.</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300775534"/>
                  </a:ext>
                </a:extLst>
              </a:tr>
              <a:tr h="1419241">
                <a:tc>
                  <a:txBody>
                    <a:bodyPr/>
                    <a:lstStyle/>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1e Visuele aantrekkelijkheid</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1"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het werk is door de opmaak toegankelijk geworden + de opmaak nodigt uit tot lezen+ gebruikte illustraties ondersteunen het betoog.</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c>
                  <a:txBody>
                    <a:bodyPr/>
                    <a:lstStyle/>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het werk is door de opmaak toegankelijk geworden, maar de opmaak nodigt niet uit tot lezen + gebruikte illustraties sluiten niet altijd logisch aan op de tekst.</a:t>
                      </a:r>
                      <a:endParaRPr lang="nl-NL" sz="700" b="1" spc="-15">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de opmaak is slordig, waardoor het werk onvoldoende toegankelijk wordt + de opmaak nodigt niet uit tot lezen + gebruikte illustraties sluiten vaak niet aan op de tekst. </a:t>
                      </a:r>
                      <a:endParaRPr lang="nl-NL" sz="700" b="1" spc="-15" dirty="0">
                        <a:effectLst/>
                        <a:latin typeface="Times New Roman" panose="02020603050405020304" pitchFamily="18" charset="0"/>
                        <a:ea typeface="Times New Roman" panose="02020603050405020304" pitchFamily="18" charset="0"/>
                      </a:endParaRPr>
                    </a:p>
                    <a:p>
                      <a:pPr>
                        <a:spcAft>
                          <a:spcPts val="0"/>
                        </a:spcAft>
                        <a:tabLst>
                          <a:tab pos="-914400" algn="l"/>
                          <a:tab pos="-457200" algn="l"/>
                          <a:tab pos="1117600" algn="l"/>
                        </a:tabLst>
                      </a:pPr>
                      <a:r>
                        <a:rPr lang="nl-NL" sz="700" b="0" i="1" spc="-15" dirty="0">
                          <a:effectLst/>
                          <a:latin typeface="Calibri" panose="020F0502020204030204" pitchFamily="34" charset="0"/>
                          <a:ea typeface="Times New Roman" panose="02020603050405020304" pitchFamily="18" charset="0"/>
                          <a:cs typeface="Calibri" panose="020F0502020204030204" pitchFamily="34" charset="0"/>
                        </a:rPr>
                        <a:t> </a:t>
                      </a:r>
                      <a:endParaRPr lang="nl-NL" sz="700" b="1" spc="-15" dirty="0">
                        <a:effectLst/>
                        <a:latin typeface="Times New Roman" panose="02020603050405020304" pitchFamily="18" charset="0"/>
                        <a:ea typeface="Times New Roman" panose="02020603050405020304" pitchFamily="18" charset="0"/>
                      </a:endParaRPr>
                    </a:p>
                  </a:txBody>
                  <a:tcPr marL="35815" marR="3581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63918291"/>
                  </a:ext>
                </a:extLst>
              </a:tr>
            </a:tbl>
          </a:graphicData>
        </a:graphic>
      </p:graphicFrame>
      <p:sp>
        <p:nvSpPr>
          <p:cNvPr id="4" name="Content Placeholder 3"/>
          <p:cNvSpPr>
            <a:spLocks noGrp="1"/>
          </p:cNvSpPr>
          <p:nvPr>
            <p:ph sz="half" idx="2"/>
          </p:nvPr>
        </p:nvSpPr>
        <p:spPr>
          <a:xfrm>
            <a:off x="494522" y="1166327"/>
            <a:ext cx="5643465" cy="5044685"/>
          </a:xfrm>
        </p:spPr>
        <p:txBody>
          <a:bodyPr>
            <a:normAutofit fontScale="77500" lnSpcReduction="20000"/>
          </a:bodyPr>
          <a:lstStyle/>
          <a:p>
            <a:r>
              <a:rPr lang="nl-NL" sz="2000" dirty="0"/>
              <a:t>De perfecte 10 scoor je alleen maar wanneer je geen fouten maakt (bijvoorbeeld het foutloos maken van een som of het foutloos schrijven van en woord).</a:t>
            </a:r>
          </a:p>
          <a:p>
            <a:endParaRPr lang="nl-NL" sz="2000" dirty="0"/>
          </a:p>
          <a:p>
            <a:r>
              <a:rPr lang="nl-NL" sz="2000" dirty="0"/>
              <a:t>Bij het beoordelen van beroepsbekwaamheid past een andere schaal, want je zult nooit een 10 halen. In alle andere gevallen: bij assessments, waarbij ‘professioneel gedrag’ en ‘beroepsproducten’ worden beoordeeld kun je stellen dat het altijd beter kan:  indien er meer tijd en aandacht aan was besteed, meer bronnen gebruikt waren voor onderbouwing, meer standpunten waren geraadpleegd etc. </a:t>
            </a:r>
          </a:p>
          <a:p>
            <a:endParaRPr lang="nl-NL" sz="2000" dirty="0"/>
          </a:p>
          <a:p>
            <a:r>
              <a:rPr lang="nl-NL" sz="2000" dirty="0"/>
              <a:t>Voorstel actuele alfanumerieke resultaten met numerieke equivalent: </a:t>
            </a:r>
          </a:p>
          <a:p>
            <a:pPr lvl="1"/>
            <a:r>
              <a:rPr lang="nl-NL" sz="1800" dirty="0"/>
              <a:t>XP: expert (numeriek equivalent: 9). Engelse vertaling (t.b.v. diplomasupplement): sophisticated</a:t>
            </a:r>
          </a:p>
          <a:p>
            <a:pPr lvl="1"/>
            <a:r>
              <a:rPr lang="nl-NL" sz="1800" dirty="0"/>
              <a:t>CO: competent (numeriek equivalent: 7). Engelse vertaling (t.b.v. diplomasupplement): competent</a:t>
            </a:r>
          </a:p>
          <a:p>
            <a:pPr lvl="1"/>
            <a:r>
              <a:rPr lang="nl-NL" sz="1800" dirty="0"/>
              <a:t>NC: nog niet competent (numeriek equivalent: 5). Engelse vertaling: </a:t>
            </a:r>
            <a:r>
              <a:rPr lang="nl-NL" sz="1800" dirty="0" err="1"/>
              <a:t>not</a:t>
            </a:r>
            <a:r>
              <a:rPr lang="nl-NL" sz="1800" dirty="0"/>
              <a:t> </a:t>
            </a:r>
            <a:r>
              <a:rPr lang="nl-NL" sz="1800" dirty="0" err="1"/>
              <a:t>yet</a:t>
            </a:r>
            <a:r>
              <a:rPr lang="nl-NL" sz="1800" dirty="0"/>
              <a:t> competent</a:t>
            </a:r>
          </a:p>
          <a:p>
            <a:endParaRPr lang="nl-NL" sz="1600" dirty="0"/>
          </a:p>
          <a:p>
            <a:r>
              <a:rPr lang="nl-NL" sz="1600" dirty="0"/>
              <a:t>Geïnspireerd door de </a:t>
            </a:r>
            <a:r>
              <a:rPr lang="nl-NL" sz="1600" dirty="0" err="1"/>
              <a:t>Carnegie</a:t>
            </a:r>
            <a:r>
              <a:rPr lang="nl-NL" sz="1600" dirty="0"/>
              <a:t> Mellon University, zie </a:t>
            </a:r>
            <a:r>
              <a:rPr lang="nl-NL" sz="1600" u="sng" dirty="0">
                <a:hlinkClick r:id="rId3"/>
              </a:rPr>
              <a:t>http://www.cmu.edu/teaching/designteach/teach/rubrics.html</a:t>
            </a:r>
            <a:endParaRPr lang="nl-NL" sz="1600" dirty="0"/>
          </a:p>
        </p:txBody>
      </p:sp>
    </p:spTree>
    <p:extLst>
      <p:ext uri="{BB962C8B-B14F-4D97-AF65-F5344CB8AC3E}">
        <p14:creationId xmlns:p14="http://schemas.microsoft.com/office/powerpoint/2010/main" val="19379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000" dirty="0">
                <a:solidFill>
                  <a:srgbClr val="0070C0"/>
                </a:solidFill>
              </a:rPr>
              <a:t>Gevolgen van het werken met leeruitkomsten</a:t>
            </a:r>
          </a:p>
        </p:txBody>
      </p:sp>
      <p:sp>
        <p:nvSpPr>
          <p:cNvPr id="3" name="Content Placeholder 2"/>
          <p:cNvSpPr>
            <a:spLocks noGrp="1"/>
          </p:cNvSpPr>
          <p:nvPr>
            <p:ph idx="1"/>
          </p:nvPr>
        </p:nvSpPr>
        <p:spPr>
          <a:xfrm>
            <a:off x="838199" y="1553547"/>
            <a:ext cx="10727987" cy="4623416"/>
          </a:xfrm>
        </p:spPr>
        <p:txBody>
          <a:bodyPr>
            <a:normAutofit fontScale="92500" lnSpcReduction="10000"/>
          </a:bodyPr>
          <a:lstStyle/>
          <a:p>
            <a:r>
              <a:rPr lang="nl-NL" sz="1800" dirty="0"/>
              <a:t>Door een vraagstuk centraal te stellen en niet een bepaalde theorie hopen we dat de </a:t>
            </a:r>
            <a:r>
              <a:rPr lang="nl-NL" sz="1800" u="sng" dirty="0"/>
              <a:t>houdbaarheid</a:t>
            </a:r>
            <a:r>
              <a:rPr lang="nl-NL" sz="1800" dirty="0"/>
              <a:t> van ons onderwijs sterk zal verbeteren. </a:t>
            </a:r>
          </a:p>
          <a:p>
            <a:endParaRPr lang="nl-NL" sz="1800" dirty="0"/>
          </a:p>
          <a:p>
            <a:r>
              <a:rPr lang="nl-NL" sz="1800" dirty="0"/>
              <a:t>Bevordert High impact Learning omdat de lerende meer vorm en richting kan geven aan het eigen leren. </a:t>
            </a:r>
          </a:p>
          <a:p>
            <a:endParaRPr lang="nl-NL" sz="1800" dirty="0"/>
          </a:p>
          <a:p>
            <a:r>
              <a:rPr lang="nl-NL" sz="1800" dirty="0"/>
              <a:t>Vergroten arbeidsmarktrelevantie/betekenisvolheid van het onderwijs omdat gewerkt wordt vanuit ‘niet weten’ (praktijkvragen) in plaats van ‘weten’ (theorie vanuit een discipline)</a:t>
            </a:r>
          </a:p>
          <a:p>
            <a:endParaRPr lang="nl-NL" sz="1800" dirty="0"/>
          </a:p>
          <a:p>
            <a:r>
              <a:rPr lang="nl-NL" sz="1800" dirty="0"/>
              <a:t>Verlagen toetsdruk (minder toetsen, meer feedback en </a:t>
            </a:r>
            <a:r>
              <a:rPr lang="nl-NL" sz="1800" dirty="0" err="1"/>
              <a:t>feedforward</a:t>
            </a:r>
            <a:r>
              <a:rPr lang="nl-NL" sz="1800" dirty="0"/>
              <a:t> organiseren)</a:t>
            </a:r>
          </a:p>
          <a:p>
            <a:endParaRPr lang="nl-NL" sz="1800" dirty="0"/>
          </a:p>
          <a:p>
            <a:r>
              <a:rPr lang="nl-NL" sz="1800" dirty="0"/>
              <a:t>Verhoogde validiteit van toetsing (meet je wat je wilt meten) en dus een betere voorspeller van arbeidsmarktsucces omdat geslaagden het beoordeelde gedrag ook daadwerkelijk hebben laten zien in de beroepspraktijk. </a:t>
            </a:r>
          </a:p>
          <a:p>
            <a:endParaRPr lang="nl-NL" sz="1800" dirty="0"/>
          </a:p>
          <a:p>
            <a:r>
              <a:rPr lang="nl-NL" sz="1800" dirty="0"/>
              <a:t>Wij toetsen geen specifieke kennis uit een "body of </a:t>
            </a:r>
            <a:r>
              <a:rPr lang="nl-NL" sz="1800" dirty="0" err="1"/>
              <a:t>knowledge</a:t>
            </a:r>
            <a:r>
              <a:rPr lang="nl-NL" sz="1800" dirty="0"/>
              <a:t>“, tenzij dit expliciet als einddoel in het landelijk opleidingsprofiel is opgenomen (en maken dus ook geen toetsmatrijs).  </a:t>
            </a:r>
          </a:p>
          <a:p>
            <a:endParaRPr lang="nl-NL" sz="1800" dirty="0"/>
          </a:p>
        </p:txBody>
      </p:sp>
      <p:pic>
        <p:nvPicPr>
          <p:cNvPr id="4" name="Picture 3"/>
          <p:cNvPicPr>
            <a:picLocks noChangeAspect="1"/>
          </p:cNvPicPr>
          <p:nvPr/>
        </p:nvPicPr>
        <p:blipFill>
          <a:blip r:embed="rId3"/>
          <a:stretch>
            <a:fillRect/>
          </a:stretch>
        </p:blipFill>
        <p:spPr>
          <a:xfrm>
            <a:off x="10638453" y="0"/>
            <a:ext cx="1553547" cy="1553547"/>
          </a:xfrm>
          <a:prstGeom prst="rect">
            <a:avLst/>
          </a:prstGeom>
        </p:spPr>
      </p:pic>
    </p:spTree>
    <p:extLst>
      <p:ext uri="{BB962C8B-B14F-4D97-AF65-F5344CB8AC3E}">
        <p14:creationId xmlns:p14="http://schemas.microsoft.com/office/powerpoint/2010/main" val="240282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solidFill>
                  <a:srgbClr val="00B050"/>
                </a:solidFill>
              </a:rPr>
              <a:t>Gevolgen</a:t>
            </a:r>
            <a:r>
              <a:rPr lang="nl-NL" sz="2000" dirty="0">
                <a:solidFill>
                  <a:srgbClr val="0070C0"/>
                </a:solidFill>
              </a:rPr>
              <a:t> van onze invulling van flexibilisering op basis van leeruitkomsten</a:t>
            </a:r>
          </a:p>
        </p:txBody>
      </p:sp>
      <p:sp>
        <p:nvSpPr>
          <p:cNvPr id="3" name="Tijdelijke aanduiding voor inhoud 2"/>
          <p:cNvSpPr>
            <a:spLocks noGrp="1"/>
          </p:cNvSpPr>
          <p:nvPr>
            <p:ph sz="half" idx="1"/>
          </p:nvPr>
        </p:nvSpPr>
        <p:spPr>
          <a:xfrm>
            <a:off x="838200" y="1825625"/>
            <a:ext cx="10060172" cy="4351338"/>
          </a:xfrm>
        </p:spPr>
        <p:txBody>
          <a:bodyPr>
            <a:normAutofit/>
          </a:bodyPr>
          <a:lstStyle/>
          <a:p>
            <a:pPr lvl="0"/>
            <a:r>
              <a:rPr lang="nl-NL" sz="1800" dirty="0">
                <a:solidFill>
                  <a:prstClr val="black"/>
                </a:solidFill>
              </a:rPr>
              <a:t>Met ons nieuwe onderwijs kunnen we studenten in een half jaar met echt iets leren rondom een bepaald vraagstuk/thema. Resultaat: een significante </a:t>
            </a:r>
            <a:r>
              <a:rPr lang="nl-NL" sz="1800" dirty="0">
                <a:solidFill>
                  <a:srgbClr val="00B050"/>
                </a:solidFill>
              </a:rPr>
              <a:t>verbetering van de arbeidsmarktpositie </a:t>
            </a:r>
            <a:r>
              <a:rPr lang="nl-NL" sz="1800" dirty="0">
                <a:solidFill>
                  <a:prstClr val="black"/>
                </a:solidFill>
              </a:rPr>
              <a:t>van de lerende. </a:t>
            </a:r>
          </a:p>
          <a:p>
            <a:pPr lvl="0"/>
            <a:endParaRPr lang="nl-NL" sz="1800" dirty="0">
              <a:solidFill>
                <a:prstClr val="black"/>
              </a:solidFill>
            </a:endParaRPr>
          </a:p>
          <a:p>
            <a:pPr lvl="0"/>
            <a:r>
              <a:rPr lang="nl-NL" sz="1800" dirty="0">
                <a:solidFill>
                  <a:prstClr val="black"/>
                </a:solidFill>
              </a:rPr>
              <a:t>Binnen de </a:t>
            </a:r>
            <a:r>
              <a:rPr lang="nl-NL" sz="1800" dirty="0" smtClean="0">
                <a:solidFill>
                  <a:prstClr val="black"/>
                </a:solidFill>
              </a:rPr>
              <a:t>Career </a:t>
            </a:r>
            <a:r>
              <a:rPr lang="nl-NL" sz="1800" dirty="0">
                <a:solidFill>
                  <a:prstClr val="black"/>
                </a:solidFill>
              </a:rPr>
              <a:t>Academy gaan we daarom certificeren per leereenheid (</a:t>
            </a:r>
            <a:r>
              <a:rPr lang="nl-NL" sz="1800" b="1" dirty="0" err="1">
                <a:solidFill>
                  <a:prstClr val="black"/>
                </a:solidFill>
              </a:rPr>
              <a:t>microcredentialing</a:t>
            </a:r>
            <a:r>
              <a:rPr lang="nl-NL" sz="1800" b="1" dirty="0">
                <a:solidFill>
                  <a:prstClr val="black"/>
                </a:solidFill>
              </a:rPr>
              <a:t>)</a:t>
            </a:r>
            <a:r>
              <a:rPr lang="nl-NL" sz="1800" dirty="0">
                <a:solidFill>
                  <a:prstClr val="black"/>
                </a:solidFill>
              </a:rPr>
              <a:t>: beroepsbekwaamheid op eindniveau bachelor (NLQF 6) of AD (NLQF 5) is aangetoond op een specifiek onderwerp. </a:t>
            </a:r>
            <a:r>
              <a:rPr lang="nl-NL" sz="1800" dirty="0">
                <a:solidFill>
                  <a:srgbClr val="00B050"/>
                </a:solidFill>
              </a:rPr>
              <a:t>Dit is ook interessant voor her- en </a:t>
            </a:r>
            <a:r>
              <a:rPr lang="nl-NL" sz="1800" dirty="0" err="1">
                <a:solidFill>
                  <a:srgbClr val="00B050"/>
                </a:solidFill>
              </a:rPr>
              <a:t>bijscholers</a:t>
            </a:r>
            <a:r>
              <a:rPr lang="nl-NL" sz="1800" dirty="0">
                <a:solidFill>
                  <a:srgbClr val="00B050"/>
                </a:solidFill>
              </a:rPr>
              <a:t> </a:t>
            </a:r>
            <a:r>
              <a:rPr lang="nl-NL" sz="1800" dirty="0">
                <a:solidFill>
                  <a:prstClr val="black"/>
                </a:solidFill>
              </a:rPr>
              <a:t>(en niet alleen maar op- en omscholers). Een</a:t>
            </a:r>
            <a:r>
              <a:rPr lang="nl-NL" sz="1800" i="1" dirty="0">
                <a:solidFill>
                  <a:prstClr val="black"/>
                </a:solidFill>
              </a:rPr>
              <a:t> “1 x 30” benadering, </a:t>
            </a:r>
            <a:r>
              <a:rPr lang="nl-NL" sz="1800" dirty="0">
                <a:solidFill>
                  <a:prstClr val="black"/>
                </a:solidFill>
              </a:rPr>
              <a:t>binnen de context van een diplomagericht traject (NVAO-gecontroleerd). </a:t>
            </a:r>
          </a:p>
          <a:p>
            <a:pPr lvl="1"/>
            <a:r>
              <a:rPr lang="nl-NL" sz="1400" dirty="0">
                <a:solidFill>
                  <a:prstClr val="black"/>
                </a:solidFill>
              </a:rPr>
              <a:t>In dit certificaat worden de volgende zaken beschreven: leeruitkomsten (o.b.v. </a:t>
            </a:r>
            <a:r>
              <a:rPr lang="nl-NL" sz="1400" dirty="0" err="1">
                <a:solidFill>
                  <a:prstClr val="black"/>
                </a:solidFill>
              </a:rPr>
              <a:t>Tuning</a:t>
            </a:r>
            <a:r>
              <a:rPr lang="nl-NL" sz="1400" dirty="0">
                <a:solidFill>
                  <a:prstClr val="black"/>
                </a:solidFill>
              </a:rPr>
              <a:t> methodiek) + niveau (NLQF/EQF) + eventueel de beoordelingscriteria van het niveau (</a:t>
            </a:r>
            <a:r>
              <a:rPr lang="nl-NL" sz="1400" dirty="0" err="1">
                <a:solidFill>
                  <a:prstClr val="black"/>
                </a:solidFill>
              </a:rPr>
              <a:t>rubrics</a:t>
            </a:r>
            <a:r>
              <a:rPr lang="nl-NL" sz="1400" dirty="0">
                <a:solidFill>
                  <a:prstClr val="black"/>
                </a:solidFill>
              </a:rPr>
              <a:t>) en de wijze van toetsing (assessment) staan vermeld.</a:t>
            </a:r>
          </a:p>
          <a:p>
            <a:pPr lvl="1"/>
            <a:r>
              <a:rPr lang="nl-NL" sz="1400" dirty="0">
                <a:solidFill>
                  <a:prstClr val="black"/>
                </a:solidFill>
              </a:rPr>
              <a:t>Het certificaat wordt uitgegeven door de examencommissie van het instituut waaronder de opleiding valt. </a:t>
            </a:r>
          </a:p>
          <a:p>
            <a:pPr lvl="0"/>
            <a:endParaRPr lang="nl-NL" sz="1800" dirty="0">
              <a:solidFill>
                <a:prstClr val="black"/>
              </a:solidFill>
            </a:endParaRPr>
          </a:p>
          <a:p>
            <a:pPr lvl="0"/>
            <a:r>
              <a:rPr lang="nl-NL" sz="1800" i="1" u="sng" dirty="0">
                <a:solidFill>
                  <a:srgbClr val="00B050"/>
                </a:solidFill>
              </a:rPr>
              <a:t>Hybridisering van het onderwijs</a:t>
            </a:r>
            <a:r>
              <a:rPr lang="nl-NL" sz="1800" dirty="0">
                <a:solidFill>
                  <a:prstClr val="black"/>
                </a:solidFill>
              </a:rPr>
              <a:t>: Indien de wetgever dit mogelijk zou maken dan zouden wij zowel mensen die een vierjarige opleiding willen volgen als mensen die slechts interesse hebben in 1 leeruitkomst bij elkaar in de klas willen zetten. </a:t>
            </a:r>
            <a:r>
              <a:rPr lang="nl-NL" sz="1800" b="1" dirty="0">
                <a:solidFill>
                  <a:prstClr val="black"/>
                </a:solidFill>
              </a:rPr>
              <a:t>Flexibeler onderwijs tegen lagere kosten</a:t>
            </a:r>
            <a:r>
              <a:rPr lang="nl-NL" sz="1800" dirty="0">
                <a:solidFill>
                  <a:prstClr val="black"/>
                </a:solidFill>
              </a:rPr>
              <a:t>. </a:t>
            </a:r>
          </a:p>
          <a:p>
            <a:pPr lvl="0"/>
            <a:endParaRPr lang="nl-NL" sz="1800" dirty="0">
              <a:solidFill>
                <a:prstClr val="black"/>
              </a:solidFill>
            </a:endParaRPr>
          </a:p>
          <a:p>
            <a:pPr lvl="0"/>
            <a:endParaRPr lang="nl-NL" sz="1800" dirty="0">
              <a:solidFill>
                <a:prstClr val="black"/>
              </a:solidFill>
            </a:endParaRPr>
          </a:p>
          <a:p>
            <a:pPr lvl="0"/>
            <a:endParaRPr lang="nl-NL" sz="1800" dirty="0">
              <a:solidFill>
                <a:prstClr val="black"/>
              </a:solidFill>
            </a:endParaRPr>
          </a:p>
          <a:p>
            <a:endParaRPr lang="nl-NL" dirty="0"/>
          </a:p>
        </p:txBody>
      </p:sp>
      <p:pic>
        <p:nvPicPr>
          <p:cNvPr id="5" name="Tijdelijke aanduiding voor inhoud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088734" y="1"/>
            <a:ext cx="3103266" cy="1456660"/>
          </a:xfrm>
        </p:spPr>
      </p:pic>
    </p:spTree>
    <p:extLst>
      <p:ext uri="{BB962C8B-B14F-4D97-AF65-F5344CB8AC3E}">
        <p14:creationId xmlns:p14="http://schemas.microsoft.com/office/powerpoint/2010/main" val="368733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3169"/>
          </a:xfrm>
        </p:spPr>
        <p:txBody>
          <a:bodyPr>
            <a:normAutofit/>
          </a:bodyPr>
          <a:lstStyle/>
          <a:p>
            <a:r>
              <a:rPr lang="nl-NL" sz="2000" dirty="0">
                <a:solidFill>
                  <a:srgbClr val="0070C0"/>
                </a:solidFill>
              </a:rPr>
              <a:t>Certificeren: het nieuwe diplomeren?</a:t>
            </a:r>
          </a:p>
        </p:txBody>
      </p:sp>
      <p:sp>
        <p:nvSpPr>
          <p:cNvPr id="3" name="Content Placeholder 2"/>
          <p:cNvSpPr>
            <a:spLocks noGrp="1"/>
          </p:cNvSpPr>
          <p:nvPr>
            <p:ph idx="1"/>
          </p:nvPr>
        </p:nvSpPr>
        <p:spPr>
          <a:xfrm>
            <a:off x="838200" y="1499054"/>
            <a:ext cx="10515600" cy="4351338"/>
          </a:xfrm>
        </p:spPr>
        <p:txBody>
          <a:bodyPr>
            <a:noAutofit/>
          </a:bodyPr>
          <a:lstStyle/>
          <a:p>
            <a:r>
              <a:rPr lang="nl-NL" sz="1800" dirty="0"/>
              <a:t>Het is denkbaar dat certificaten voor sommige groepen aantrekkelijker zijn dan diploma’s, zeker (maar niet uitsluitend) in de deeltijd.</a:t>
            </a:r>
          </a:p>
          <a:p>
            <a:endParaRPr lang="nl-NL" sz="1800" dirty="0"/>
          </a:p>
          <a:p>
            <a:pPr lvl="1"/>
            <a:r>
              <a:rPr lang="nl-NL" sz="1800" dirty="0"/>
              <a:t>Voor </a:t>
            </a:r>
            <a:r>
              <a:rPr lang="nl-NL" sz="1800" i="1" dirty="0" err="1"/>
              <a:t>opscholers</a:t>
            </a:r>
            <a:r>
              <a:rPr lang="nl-NL" sz="1800" dirty="0"/>
              <a:t> en </a:t>
            </a:r>
            <a:r>
              <a:rPr lang="nl-NL" sz="1800" i="1" dirty="0"/>
              <a:t>omscholers</a:t>
            </a:r>
            <a:r>
              <a:rPr lang="nl-NL" sz="1800" dirty="0"/>
              <a:t>: het leren wordt flexibeler en je hebt een tussentijds resultaat dat je al kunt gebruiken bij de ontwikkeling van jouw carrière. Je hebt namelijk echt iets geleerd. </a:t>
            </a:r>
          </a:p>
          <a:p>
            <a:pPr lvl="1"/>
            <a:endParaRPr lang="nl-NL" sz="1800" dirty="0"/>
          </a:p>
          <a:p>
            <a:pPr lvl="1"/>
            <a:r>
              <a:rPr lang="nl-NL" sz="1800" dirty="0"/>
              <a:t>Voor </a:t>
            </a:r>
            <a:r>
              <a:rPr lang="nl-NL" sz="1800" i="1" dirty="0"/>
              <a:t>her-</a:t>
            </a:r>
            <a:r>
              <a:rPr lang="nl-NL" sz="1800" dirty="0"/>
              <a:t> en </a:t>
            </a:r>
            <a:r>
              <a:rPr lang="nl-NL" sz="1800" i="1" dirty="0" err="1"/>
              <a:t>bijscholers</a:t>
            </a:r>
            <a:r>
              <a:rPr lang="nl-NL" sz="1800" dirty="0"/>
              <a:t>: je leert wat je nodig hebt en niet meer dan dat.</a:t>
            </a:r>
          </a:p>
          <a:p>
            <a:endParaRPr lang="nl-NL" sz="1800" dirty="0"/>
          </a:p>
          <a:p>
            <a:r>
              <a:rPr lang="nl-NL" sz="1800" dirty="0"/>
              <a:t>Certificeren zou een nuttige aanvulling kunnen zijn op diplomeren en zou een leven lang leren kunnen bevorderen.</a:t>
            </a:r>
          </a:p>
          <a:p>
            <a:endParaRPr lang="nl-NL" sz="1800" dirty="0"/>
          </a:p>
          <a:p>
            <a:endParaRPr lang="nl-NL" sz="1800" dirty="0"/>
          </a:p>
        </p:txBody>
      </p:sp>
    </p:spTree>
    <p:extLst>
      <p:ext uri="{BB962C8B-B14F-4D97-AF65-F5344CB8AC3E}">
        <p14:creationId xmlns:p14="http://schemas.microsoft.com/office/powerpoint/2010/main" val="3141715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B750D7-8A30-4221-B90C-90D91D7E4B11}"/>
              </a:ext>
            </a:extLst>
          </p:cNvPr>
          <p:cNvSpPr>
            <a:spLocks noGrp="1"/>
          </p:cNvSpPr>
          <p:nvPr>
            <p:ph type="title"/>
          </p:nvPr>
        </p:nvSpPr>
        <p:spPr>
          <a:xfrm>
            <a:off x="838200" y="365125"/>
            <a:ext cx="10515600" cy="735887"/>
          </a:xfrm>
        </p:spPr>
        <p:txBody>
          <a:bodyPr>
            <a:normAutofit/>
          </a:bodyPr>
          <a:lstStyle/>
          <a:p>
            <a:r>
              <a:rPr lang="nl-NL" sz="1800" dirty="0">
                <a:solidFill>
                  <a:srgbClr val="0070C0"/>
                </a:solidFill>
              </a:rPr>
              <a:t>De badge van de </a:t>
            </a:r>
            <a:r>
              <a:rPr lang="nl-NL" sz="1800" dirty="0" smtClean="0">
                <a:solidFill>
                  <a:srgbClr val="0070C0"/>
                </a:solidFill>
              </a:rPr>
              <a:t>Career Academy van de HR </a:t>
            </a:r>
            <a:r>
              <a:rPr lang="nl-NL" sz="1800" dirty="0">
                <a:solidFill>
                  <a:srgbClr val="0070C0"/>
                </a:solidFill>
              </a:rPr>
              <a:t>Business School: een plaatje met metadata</a:t>
            </a:r>
          </a:p>
        </p:txBody>
      </p:sp>
      <p:sp>
        <p:nvSpPr>
          <p:cNvPr id="7" name="Tijdelijke aanduiding voor inhoud 6">
            <a:extLst>
              <a:ext uri="{FF2B5EF4-FFF2-40B4-BE49-F238E27FC236}">
                <a16:creationId xmlns:a16="http://schemas.microsoft.com/office/drawing/2014/main" id="{0FBF7E65-041D-4CA7-BF93-4E5FB362392E}"/>
              </a:ext>
            </a:extLst>
          </p:cNvPr>
          <p:cNvSpPr>
            <a:spLocks noGrp="1"/>
          </p:cNvSpPr>
          <p:nvPr>
            <p:ph sz="half" idx="1"/>
          </p:nvPr>
        </p:nvSpPr>
        <p:spPr>
          <a:xfrm>
            <a:off x="718457" y="1271190"/>
            <a:ext cx="7964149" cy="4553436"/>
          </a:xfrm>
        </p:spPr>
        <p:txBody>
          <a:bodyPr>
            <a:noAutofit/>
          </a:bodyPr>
          <a:lstStyle/>
          <a:p>
            <a:r>
              <a:rPr lang="nl-NL" sz="1400" dirty="0"/>
              <a:t>Informatie over de </a:t>
            </a:r>
            <a:r>
              <a:rPr lang="nl-NL" sz="1400" dirty="0" smtClean="0"/>
              <a:t>badgehouder: naam, geboortedatum, etc.</a:t>
            </a:r>
            <a:endParaRPr lang="nl-NL" sz="1400" dirty="0"/>
          </a:p>
          <a:p>
            <a:endParaRPr lang="nl-NL" sz="1400" dirty="0"/>
          </a:p>
          <a:p>
            <a:r>
              <a:rPr lang="nl-NL" sz="1400" dirty="0"/>
              <a:t>Informatie over het behaalde </a:t>
            </a:r>
            <a:r>
              <a:rPr lang="nl-NL" sz="1400" dirty="0" smtClean="0"/>
              <a:t>leerresultaat: leeruitkomst, wijze </a:t>
            </a:r>
            <a:r>
              <a:rPr lang="nl-NL" sz="1400" dirty="0"/>
              <a:t>van toetsing, </a:t>
            </a:r>
            <a:r>
              <a:rPr lang="nl-NL" sz="1400" dirty="0" err="1" smtClean="0"/>
              <a:t>permalink</a:t>
            </a:r>
            <a:r>
              <a:rPr lang="nl-NL" sz="1400" dirty="0" smtClean="0"/>
              <a:t> beoordelingscriteria</a:t>
            </a:r>
            <a:r>
              <a:rPr lang="nl-NL" sz="1400" dirty="0"/>
              <a:t>, </a:t>
            </a:r>
            <a:r>
              <a:rPr lang="nl-NL" sz="1400" dirty="0" smtClean="0"/>
              <a:t>oordeel (expert, competent)</a:t>
            </a:r>
            <a:endParaRPr lang="nl-NL" sz="1400" dirty="0"/>
          </a:p>
          <a:p>
            <a:endParaRPr lang="nl-NL" sz="1400" dirty="0"/>
          </a:p>
          <a:p>
            <a:r>
              <a:rPr lang="nl-NL" sz="1400" dirty="0"/>
              <a:t>Informatie over het niveau van de </a:t>
            </a:r>
            <a:r>
              <a:rPr lang="nl-NL" sz="1400" dirty="0" smtClean="0"/>
              <a:t>cursus: NLQF/EQF/ISCED, programmaduur in </a:t>
            </a:r>
            <a:r>
              <a:rPr lang="nl-NL" sz="1400" dirty="0" err="1" smtClean="0"/>
              <a:t>credits</a:t>
            </a:r>
            <a:r>
              <a:rPr lang="nl-NL" sz="1400" dirty="0" smtClean="0"/>
              <a:t> (ECTS)</a:t>
            </a:r>
            <a:endParaRPr lang="nl-NL" sz="1400" dirty="0"/>
          </a:p>
          <a:p>
            <a:endParaRPr lang="nl-NL" sz="1400" dirty="0"/>
          </a:p>
          <a:p>
            <a:r>
              <a:rPr lang="nl-NL" sz="1400" dirty="0"/>
              <a:t>Informatie over de uitgevende </a:t>
            </a:r>
            <a:r>
              <a:rPr lang="nl-NL" sz="1400" dirty="0" smtClean="0"/>
              <a:t>instelling: Hogeschool Rotterdam, Brin </a:t>
            </a:r>
            <a:r>
              <a:rPr lang="nl-NL" sz="1400" dirty="0" smtClean="0"/>
              <a:t>22OJ</a:t>
            </a:r>
            <a:endParaRPr lang="nl-NL" sz="1400" dirty="0"/>
          </a:p>
          <a:p>
            <a:endParaRPr lang="nl-NL" sz="1400" dirty="0"/>
          </a:p>
          <a:p>
            <a:r>
              <a:rPr lang="nl-NL" sz="1400" dirty="0"/>
              <a:t>Informatie over de opleiding waarvan de cursus onderdeel </a:t>
            </a:r>
            <a:r>
              <a:rPr lang="nl-NL" sz="1400" dirty="0" smtClean="0"/>
              <a:t>uitmaakt: naam opleiding, ISAT-codes, </a:t>
            </a:r>
            <a:r>
              <a:rPr lang="nl-NL" sz="1400" dirty="0"/>
              <a:t>ISCED-F (041 Business </a:t>
            </a:r>
            <a:r>
              <a:rPr lang="nl-NL" sz="1400" dirty="0" err="1"/>
              <a:t>and</a:t>
            </a:r>
            <a:r>
              <a:rPr lang="nl-NL" sz="1400" dirty="0"/>
              <a:t> </a:t>
            </a:r>
            <a:r>
              <a:rPr lang="nl-NL" sz="1400" dirty="0" err="1"/>
              <a:t>administration</a:t>
            </a:r>
            <a:r>
              <a:rPr lang="nl-NL" sz="1400" dirty="0"/>
              <a:t>)</a:t>
            </a:r>
            <a:endParaRPr lang="nl-NL" sz="1400" dirty="0"/>
          </a:p>
          <a:p>
            <a:endParaRPr lang="nl-NL" sz="1400" dirty="0"/>
          </a:p>
          <a:p>
            <a:r>
              <a:rPr lang="nl-NL" sz="1400" dirty="0"/>
              <a:t>Informatie over de </a:t>
            </a:r>
            <a:r>
              <a:rPr lang="nl-NL" sz="1400" dirty="0" smtClean="0"/>
              <a:t>certificering: onderwijssysteem, </a:t>
            </a:r>
            <a:endParaRPr lang="nl-NL" sz="1400" dirty="0"/>
          </a:p>
          <a:p>
            <a:endParaRPr lang="nl-NL" sz="1400" dirty="0"/>
          </a:p>
          <a:p>
            <a:r>
              <a:rPr lang="nl-NL" sz="1400" dirty="0"/>
              <a:t>Additionele informatie</a:t>
            </a:r>
          </a:p>
          <a:p>
            <a:endParaRPr lang="nl-NL" sz="1400" dirty="0"/>
          </a:p>
          <a:p>
            <a:r>
              <a:rPr lang="nl-NL" sz="1200" dirty="0" smtClean="0"/>
              <a:t>We </a:t>
            </a:r>
            <a:r>
              <a:rPr lang="nl-NL" sz="1200" dirty="0"/>
              <a:t>laten ons voor de metadata inspireren door het laatste voorstel voor het nieuwe </a:t>
            </a:r>
            <a:r>
              <a:rPr lang="nl-NL" sz="1200" b="1" i="1" dirty="0"/>
              <a:t>diplomasupplement</a:t>
            </a:r>
            <a:r>
              <a:rPr lang="nl-NL" sz="1200" dirty="0"/>
              <a:t> van de </a:t>
            </a:r>
            <a:r>
              <a:rPr lang="nl-NL" sz="1200" dirty="0" err="1"/>
              <a:t>Advisory</a:t>
            </a:r>
            <a:r>
              <a:rPr lang="nl-NL" sz="1200" dirty="0"/>
              <a:t> Group on </a:t>
            </a:r>
            <a:r>
              <a:rPr lang="nl-NL" sz="1200" dirty="0" err="1"/>
              <a:t>Revision</a:t>
            </a:r>
            <a:r>
              <a:rPr lang="nl-NL" sz="1200" dirty="0"/>
              <a:t> of Diploma Supplement 2015-2018 (</a:t>
            </a:r>
            <a:r>
              <a:rPr lang="nl-NL" sz="1200" u="sng" dirty="0">
                <a:hlinkClick r:id="rId3"/>
              </a:rPr>
              <a:t>http://ehea.hyperion.education.gouv.fr/cid113132/revision-diploma-supplement-2015-2018.html?menu=0</a:t>
            </a:r>
            <a:endParaRPr lang="nl-NL" sz="1200" dirty="0"/>
          </a:p>
          <a:p>
            <a:endParaRPr lang="nl-NL" sz="1400" dirty="0"/>
          </a:p>
        </p:txBody>
      </p:sp>
      <p:pic>
        <p:nvPicPr>
          <p:cNvPr id="2" name="Content Placeholder 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568759" y="281235"/>
            <a:ext cx="5675869" cy="8053533"/>
          </a:xfrm>
        </p:spPr>
      </p:pic>
    </p:spTree>
    <p:extLst>
      <p:ext uri="{BB962C8B-B14F-4D97-AF65-F5344CB8AC3E}">
        <p14:creationId xmlns:p14="http://schemas.microsoft.com/office/powerpoint/2010/main" val="326600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solidFill>
                  <a:srgbClr val="0070C0"/>
                </a:solidFill>
              </a:rPr>
              <a:t>Wat zouden wij graag willen?</a:t>
            </a:r>
          </a:p>
        </p:txBody>
      </p:sp>
      <p:pic>
        <p:nvPicPr>
          <p:cNvPr id="4" name="Tijdelijke aanduiding voor inhou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37071" y="0"/>
            <a:ext cx="1554929" cy="1347231"/>
          </a:xfrm>
        </p:spPr>
      </p:pic>
      <p:sp>
        <p:nvSpPr>
          <p:cNvPr id="5" name="Tijdelijke aanduiding voor inhoud 4"/>
          <p:cNvSpPr>
            <a:spLocks noGrp="1"/>
          </p:cNvSpPr>
          <p:nvPr>
            <p:ph sz="half" idx="2"/>
          </p:nvPr>
        </p:nvSpPr>
        <p:spPr>
          <a:xfrm>
            <a:off x="838200" y="1459149"/>
            <a:ext cx="10719390" cy="4888488"/>
          </a:xfrm>
        </p:spPr>
        <p:txBody>
          <a:bodyPr>
            <a:normAutofit/>
          </a:bodyPr>
          <a:lstStyle/>
          <a:p>
            <a:r>
              <a:rPr lang="nl-NL" sz="1800" dirty="0">
                <a:solidFill>
                  <a:srgbClr val="212121"/>
                </a:solidFill>
                <a:latin typeface="Calibri" panose="020F0502020204030204" pitchFamily="34" charset="0"/>
              </a:rPr>
              <a:t>een </a:t>
            </a:r>
            <a:r>
              <a:rPr lang="nl-NL" sz="1800" b="1" dirty="0">
                <a:solidFill>
                  <a:srgbClr val="212121"/>
                </a:solidFill>
                <a:latin typeface="Calibri" panose="020F0502020204030204" pitchFamily="34" charset="0"/>
              </a:rPr>
              <a:t>standaard</a:t>
            </a:r>
            <a:r>
              <a:rPr lang="nl-NL" sz="1800" dirty="0">
                <a:solidFill>
                  <a:srgbClr val="212121"/>
                </a:solidFill>
                <a:latin typeface="Calibri" panose="020F0502020204030204" pitchFamily="34" charset="0"/>
              </a:rPr>
              <a:t> voor het digitaal certificeren van onderwijseenheden die gebruikt kan worden door (bekostigde en particuliere) opleidingen die onder het NVAO-accreditatiekader vallen en die onderdelen van hun diplomagerichte onderwijs afzonderlijk willen certificeren (microcredentialing).</a:t>
            </a:r>
          </a:p>
          <a:p>
            <a:endParaRPr lang="nl-NL" sz="1800" dirty="0">
              <a:solidFill>
                <a:srgbClr val="212121"/>
              </a:solidFill>
              <a:latin typeface="Calibri" panose="020F0502020204030204" pitchFamily="34" charset="0"/>
            </a:endParaRPr>
          </a:p>
          <a:p>
            <a:r>
              <a:rPr lang="nl-NL" sz="1800" dirty="0">
                <a:solidFill>
                  <a:srgbClr val="212121"/>
                </a:solidFill>
                <a:latin typeface="Calibri" panose="020F0502020204030204" pitchFamily="34" charset="0"/>
              </a:rPr>
              <a:t>Voordeel: transparantie</a:t>
            </a:r>
            <a:endParaRPr lang="nl-NL" sz="1800" dirty="0"/>
          </a:p>
          <a:p>
            <a:pPr lvl="1"/>
            <a:r>
              <a:rPr lang="nl-NL" sz="1600" dirty="0"/>
              <a:t>Duidelijkheid geven (door metadata over beoordelingscriteria en niveau) aan examencommissies van de verschillende instellingen wat een lerende nu echt geleerd heeft (in verband met aanvragen vrijstellingen of erkenning van elders gevolgd hoger onderwijs)</a:t>
            </a:r>
          </a:p>
          <a:p>
            <a:pPr lvl="1"/>
            <a:endParaRPr lang="nl-NL" sz="1600" dirty="0"/>
          </a:p>
          <a:p>
            <a:pPr lvl="1"/>
            <a:r>
              <a:rPr lang="nl-NL" sz="1600" dirty="0">
                <a:solidFill>
                  <a:prstClr val="black"/>
                </a:solidFill>
              </a:rPr>
              <a:t>De mogelijkheid bieden aan mensen die geslaagd zijn voor het opleidingsonderdeel om aan de wereld te tonen dat hun beroepsbekwaamheid is toegenomen.</a:t>
            </a:r>
          </a:p>
          <a:p>
            <a:pPr lvl="1"/>
            <a:endParaRPr lang="nl-NL" sz="1600" dirty="0">
              <a:solidFill>
                <a:prstClr val="black"/>
              </a:solidFill>
            </a:endParaRPr>
          </a:p>
          <a:p>
            <a:pPr lvl="1"/>
            <a:r>
              <a:rPr lang="nl-NL" sz="1600" dirty="0">
                <a:solidFill>
                  <a:prstClr val="black"/>
                </a:solidFill>
              </a:rPr>
              <a:t>Versterken civiel effect onderwijs in een internationale context (</a:t>
            </a:r>
            <a:r>
              <a:rPr lang="nl-NL" sz="1600" dirty="0" err="1">
                <a:solidFill>
                  <a:prstClr val="black"/>
                </a:solidFill>
              </a:rPr>
              <a:t>Ahelo</a:t>
            </a:r>
            <a:r>
              <a:rPr lang="nl-NL" sz="1600" dirty="0">
                <a:solidFill>
                  <a:prstClr val="black"/>
                </a:solidFill>
              </a:rPr>
              <a:t>, </a:t>
            </a:r>
            <a:r>
              <a:rPr lang="nl-NL" sz="1600" dirty="0" err="1">
                <a:solidFill>
                  <a:prstClr val="black"/>
                </a:solidFill>
              </a:rPr>
              <a:t>Tuning</a:t>
            </a:r>
            <a:r>
              <a:rPr lang="nl-NL" sz="1600" dirty="0">
                <a:solidFill>
                  <a:prstClr val="black"/>
                </a:solidFill>
              </a:rPr>
              <a:t>, ECTS-guide): de leeruitkomsten en het niveau zijn helder omschreven en de toetsing wordt gecontroleerd door de examencommissie van een opleiding die onder toezicht staat van de onderwijsinspectie en de NVAO.  </a:t>
            </a:r>
          </a:p>
          <a:p>
            <a:pPr lvl="1"/>
            <a:endParaRPr lang="nl-NL" sz="1600" dirty="0">
              <a:solidFill>
                <a:prstClr val="black"/>
              </a:solidFill>
            </a:endParaRPr>
          </a:p>
          <a:p>
            <a:pPr lvl="1"/>
            <a:r>
              <a:rPr lang="nl-NL" sz="1600" dirty="0">
                <a:solidFill>
                  <a:prstClr val="black"/>
                </a:solidFill>
              </a:rPr>
              <a:t>Vergroten van de vindbaarheid van gekwalificeerde personen door werkgevers die via de metadata op sociale media zoeken naar mensen met (nieuwe) vaardigheden. </a:t>
            </a:r>
          </a:p>
          <a:p>
            <a:pPr lvl="0"/>
            <a:endParaRPr lang="nl-NL" sz="1800" dirty="0">
              <a:solidFill>
                <a:prstClr val="black"/>
              </a:solidFill>
            </a:endParaRPr>
          </a:p>
          <a:p>
            <a:pPr lvl="0"/>
            <a:endParaRPr lang="nl-NL" sz="1000" dirty="0">
              <a:solidFill>
                <a:prstClr val="black"/>
              </a:solidFill>
            </a:endParaRPr>
          </a:p>
          <a:p>
            <a:endParaRPr lang="nl-NL" dirty="0"/>
          </a:p>
        </p:txBody>
      </p:sp>
    </p:spTree>
    <p:extLst>
      <p:ext uri="{BB962C8B-B14F-4D97-AF65-F5344CB8AC3E}">
        <p14:creationId xmlns:p14="http://schemas.microsoft.com/office/powerpoint/2010/main" val="201656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C07BFF-8E40-4FF7-8F17-C88858433E7A}"/>
              </a:ext>
            </a:extLst>
          </p:cNvPr>
          <p:cNvSpPr>
            <a:spLocks noGrp="1"/>
          </p:cNvSpPr>
          <p:nvPr>
            <p:ph type="title"/>
          </p:nvPr>
        </p:nvSpPr>
        <p:spPr>
          <a:xfrm>
            <a:off x="838200" y="337133"/>
            <a:ext cx="10515600" cy="692597"/>
          </a:xfrm>
        </p:spPr>
        <p:txBody>
          <a:bodyPr>
            <a:normAutofit/>
          </a:bodyPr>
          <a:lstStyle/>
          <a:p>
            <a:r>
              <a:rPr lang="nl-NL" sz="2000" dirty="0">
                <a:solidFill>
                  <a:srgbClr val="0070C0"/>
                </a:solidFill>
              </a:rPr>
              <a:t>Tussen droom en daad staan wetten in de weg en praktische bezwaren – Willem Elsschot</a:t>
            </a:r>
          </a:p>
        </p:txBody>
      </p:sp>
      <p:sp>
        <p:nvSpPr>
          <p:cNvPr id="6" name="Tijdelijke aanduiding voor inhoud 5">
            <a:extLst>
              <a:ext uri="{FF2B5EF4-FFF2-40B4-BE49-F238E27FC236}">
                <a16:creationId xmlns:a16="http://schemas.microsoft.com/office/drawing/2014/main" id="{C66F6BFF-8D37-42BF-A214-217F60A1ADE1}"/>
              </a:ext>
            </a:extLst>
          </p:cNvPr>
          <p:cNvSpPr>
            <a:spLocks noGrp="1"/>
          </p:cNvSpPr>
          <p:nvPr>
            <p:ph idx="1"/>
          </p:nvPr>
        </p:nvSpPr>
        <p:spPr>
          <a:xfrm>
            <a:off x="838200" y="1644392"/>
            <a:ext cx="7613822" cy="5003543"/>
          </a:xfrm>
        </p:spPr>
        <p:txBody>
          <a:bodyPr>
            <a:normAutofit/>
          </a:bodyPr>
          <a:lstStyle/>
          <a:p>
            <a:pPr lvl="0"/>
            <a:r>
              <a:rPr lang="nl-NL" sz="1800" b="1" dirty="0">
                <a:solidFill>
                  <a:prstClr val="black"/>
                </a:solidFill>
              </a:rPr>
              <a:t>Wetten</a:t>
            </a:r>
            <a:r>
              <a:rPr lang="nl-NL" sz="1800" dirty="0">
                <a:solidFill>
                  <a:prstClr val="black"/>
                </a:solidFill>
              </a:rPr>
              <a:t>: </a:t>
            </a:r>
          </a:p>
          <a:p>
            <a:pPr lvl="1"/>
            <a:r>
              <a:rPr lang="nl-NL" sz="1600" dirty="0">
                <a:solidFill>
                  <a:prstClr val="black"/>
                </a:solidFill>
              </a:rPr>
              <a:t>op dit moment mogen her- en bijscholers nog niet deelnemen aan onderwijs dat toch al aangeboden wordt aan deeltijdstudenten. </a:t>
            </a:r>
          </a:p>
          <a:p>
            <a:pPr lvl="1"/>
            <a:r>
              <a:rPr lang="nl-NL" sz="1600" dirty="0">
                <a:solidFill>
                  <a:prstClr val="black"/>
                </a:solidFill>
              </a:rPr>
              <a:t>Een digitale handtekening is niet rechtsgeldig indien deze onder een certificaat wordt gezet?</a:t>
            </a:r>
          </a:p>
          <a:p>
            <a:pPr lvl="0"/>
            <a:endParaRPr lang="nl-NL" sz="1800" u="sng" dirty="0">
              <a:solidFill>
                <a:prstClr val="black"/>
              </a:solidFill>
            </a:endParaRPr>
          </a:p>
          <a:p>
            <a:pPr lvl="0"/>
            <a:r>
              <a:rPr lang="nl-NL" sz="1800" b="1" dirty="0">
                <a:solidFill>
                  <a:prstClr val="black"/>
                </a:solidFill>
              </a:rPr>
              <a:t>Praktische bezwaren </a:t>
            </a:r>
            <a:r>
              <a:rPr lang="nl-NL" sz="1800" dirty="0">
                <a:solidFill>
                  <a:prstClr val="black"/>
                </a:solidFill>
              </a:rPr>
              <a:t>(randvoorwaarden): </a:t>
            </a:r>
          </a:p>
          <a:p>
            <a:pPr lvl="1"/>
            <a:r>
              <a:rPr lang="nl-NL" sz="1600" dirty="0">
                <a:solidFill>
                  <a:prstClr val="black"/>
                </a:solidFill>
              </a:rPr>
              <a:t>het certificaat moet herkend kunnen worden als een </a:t>
            </a:r>
            <a:r>
              <a:rPr lang="nl-NL" sz="1600" u="sng" dirty="0">
                <a:solidFill>
                  <a:prstClr val="black"/>
                </a:solidFill>
              </a:rPr>
              <a:t>authentiek</a:t>
            </a:r>
            <a:r>
              <a:rPr lang="nl-NL" sz="1600" dirty="0">
                <a:solidFill>
                  <a:prstClr val="black"/>
                </a:solidFill>
              </a:rPr>
              <a:t> certificaat van de uitgevende instelling.  </a:t>
            </a:r>
          </a:p>
          <a:p>
            <a:pPr lvl="1"/>
            <a:r>
              <a:rPr lang="nl-NL" sz="1600" dirty="0">
                <a:solidFill>
                  <a:prstClr val="black"/>
                </a:solidFill>
              </a:rPr>
              <a:t>Het certificaat moet gevonden kunnen worden door werkgevers die op zoek zijn naar mensen met bepaalde skills (metadata)</a:t>
            </a:r>
          </a:p>
          <a:p>
            <a:pPr lvl="1"/>
            <a:r>
              <a:rPr lang="nl-NL" sz="1600" u="sng" dirty="0">
                <a:solidFill>
                  <a:prstClr val="black"/>
                </a:solidFill>
              </a:rPr>
              <a:t>Privacy</a:t>
            </a:r>
            <a:r>
              <a:rPr lang="nl-NL" sz="1600" dirty="0">
                <a:solidFill>
                  <a:prstClr val="black"/>
                </a:solidFill>
              </a:rPr>
              <a:t>: de lerende is eigenaar van het certificaat en bepaalt aan wie hij het certificaat ter beschikking stelt.</a:t>
            </a:r>
          </a:p>
          <a:p>
            <a:pPr lvl="1"/>
            <a:r>
              <a:rPr lang="nl-NL" sz="1600" dirty="0">
                <a:solidFill>
                  <a:prstClr val="black"/>
                </a:solidFill>
              </a:rPr>
              <a:t>Veiligheid: er is een veilige omgeving waarin de certificaten beheerd kunnen worden (DUO certificatenregister?). </a:t>
            </a:r>
          </a:p>
          <a:p>
            <a:pPr lvl="1"/>
            <a:r>
              <a:rPr lang="nl-NL" sz="1600" dirty="0">
                <a:solidFill>
                  <a:prstClr val="black"/>
                </a:solidFill>
              </a:rPr>
              <a:t>Gemeenschappelijke standaard om leerresultaten te beschrijven ontbreekt nog. </a:t>
            </a:r>
          </a:p>
          <a:p>
            <a:endParaRPr lang="nl-NL" dirty="0"/>
          </a:p>
        </p:txBody>
      </p:sp>
      <p:pic>
        <p:nvPicPr>
          <p:cNvPr id="8" name="Afbeelding 7">
            <a:extLst>
              <a:ext uri="{FF2B5EF4-FFF2-40B4-BE49-F238E27FC236}">
                <a16:creationId xmlns:a16="http://schemas.microsoft.com/office/drawing/2014/main" id="{1F791977-71E9-48D4-8F59-3A351EDF9B84}"/>
              </a:ext>
            </a:extLst>
          </p:cNvPr>
          <p:cNvPicPr>
            <a:picLocks noChangeAspect="1"/>
          </p:cNvPicPr>
          <p:nvPr/>
        </p:nvPicPr>
        <p:blipFill>
          <a:blip r:embed="rId3"/>
          <a:stretch>
            <a:fillRect/>
          </a:stretch>
        </p:blipFill>
        <p:spPr>
          <a:xfrm>
            <a:off x="8909728" y="1129005"/>
            <a:ext cx="3299460" cy="2474596"/>
          </a:xfrm>
          <a:prstGeom prst="rect">
            <a:avLst/>
          </a:prstGeom>
        </p:spPr>
      </p:pic>
      <p:pic>
        <p:nvPicPr>
          <p:cNvPr id="9" name="Afbeelding 8">
            <a:extLst>
              <a:ext uri="{FF2B5EF4-FFF2-40B4-BE49-F238E27FC236}">
                <a16:creationId xmlns:a16="http://schemas.microsoft.com/office/drawing/2014/main" id="{6857B094-14C2-4F79-9915-642DD94660BA}"/>
              </a:ext>
            </a:extLst>
          </p:cNvPr>
          <p:cNvPicPr>
            <a:picLocks noChangeAspect="1"/>
          </p:cNvPicPr>
          <p:nvPr/>
        </p:nvPicPr>
        <p:blipFill>
          <a:blip r:embed="rId4"/>
          <a:stretch>
            <a:fillRect/>
          </a:stretch>
        </p:blipFill>
        <p:spPr>
          <a:xfrm>
            <a:off x="8909728" y="3910519"/>
            <a:ext cx="3282272" cy="2947481"/>
          </a:xfrm>
          <a:prstGeom prst="rect">
            <a:avLst/>
          </a:prstGeom>
        </p:spPr>
      </p:pic>
    </p:spTree>
    <p:extLst>
      <p:ext uri="{BB962C8B-B14F-4D97-AF65-F5344CB8AC3E}">
        <p14:creationId xmlns:p14="http://schemas.microsoft.com/office/powerpoint/2010/main" val="69084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7B91E-863A-4F69-931A-9DB08D68C64C}"/>
              </a:ext>
            </a:extLst>
          </p:cNvPr>
          <p:cNvSpPr>
            <a:spLocks noGrp="1"/>
          </p:cNvSpPr>
          <p:nvPr>
            <p:ph type="title"/>
          </p:nvPr>
        </p:nvSpPr>
        <p:spPr>
          <a:xfrm>
            <a:off x="838200" y="365126"/>
            <a:ext cx="10515600" cy="970616"/>
          </a:xfrm>
        </p:spPr>
        <p:txBody>
          <a:bodyPr>
            <a:normAutofit/>
          </a:bodyPr>
          <a:lstStyle/>
          <a:p>
            <a:r>
              <a:rPr lang="nl-NL" sz="2000" dirty="0" smtClean="0">
                <a:solidFill>
                  <a:srgbClr val="0070C0"/>
                </a:solidFill>
              </a:rPr>
              <a:t>Wij willen graag samenwerken aan open standaarden die de toegankelijkheid van het digitaal toegankelijk van ons onderwijs vergroten. Zien jullie mogelijkheden? </a:t>
            </a:r>
            <a:endParaRPr lang="nl-NL" sz="2000" dirty="0">
              <a:solidFill>
                <a:srgbClr val="0070C0"/>
              </a:solidFill>
            </a:endParaRPr>
          </a:p>
        </p:txBody>
      </p:sp>
      <p:pic>
        <p:nvPicPr>
          <p:cNvPr id="4" name="Tijdelijke aanduiding voor inhoud 3">
            <a:extLst>
              <a:ext uri="{FF2B5EF4-FFF2-40B4-BE49-F238E27FC236}">
                <a16:creationId xmlns:a16="http://schemas.microsoft.com/office/drawing/2014/main" id="{505738E8-5603-497D-8683-FBE2FEA25735}"/>
              </a:ext>
            </a:extLst>
          </p:cNvPr>
          <p:cNvPicPr>
            <a:picLocks noGrp="1" noChangeAspect="1"/>
          </p:cNvPicPr>
          <p:nvPr>
            <p:ph idx="1"/>
          </p:nvPr>
        </p:nvPicPr>
        <p:blipFill>
          <a:blip r:embed="rId3"/>
          <a:stretch>
            <a:fillRect/>
          </a:stretch>
        </p:blipFill>
        <p:spPr>
          <a:xfrm>
            <a:off x="2504231" y="1676401"/>
            <a:ext cx="6908802" cy="5181600"/>
          </a:xfrm>
          <a:prstGeom prst="rect">
            <a:avLst/>
          </a:prstGeom>
        </p:spPr>
      </p:pic>
    </p:spTree>
    <p:extLst>
      <p:ext uri="{BB962C8B-B14F-4D97-AF65-F5344CB8AC3E}">
        <p14:creationId xmlns:p14="http://schemas.microsoft.com/office/powerpoint/2010/main" val="251690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38200" y="365125"/>
            <a:ext cx="10515600" cy="586597"/>
          </a:xfrm>
        </p:spPr>
        <p:txBody>
          <a:bodyPr>
            <a:normAutofit/>
          </a:bodyPr>
          <a:lstStyle/>
          <a:p>
            <a:r>
              <a:rPr lang="nl-NL" sz="2000" b="1" dirty="0">
                <a:solidFill>
                  <a:schemeClr val="accent1"/>
                </a:solidFill>
              </a:rPr>
              <a:t>Meer weten?</a:t>
            </a:r>
          </a:p>
        </p:txBody>
      </p:sp>
      <p:sp>
        <p:nvSpPr>
          <p:cNvPr id="8" name="Tijdelijke aanduiding voor inhoud 7"/>
          <p:cNvSpPr>
            <a:spLocks noGrp="1"/>
          </p:cNvSpPr>
          <p:nvPr>
            <p:ph idx="1"/>
          </p:nvPr>
        </p:nvSpPr>
        <p:spPr>
          <a:xfrm>
            <a:off x="586272" y="1259633"/>
            <a:ext cx="11702143" cy="5225143"/>
          </a:xfrm>
        </p:spPr>
        <p:txBody>
          <a:bodyPr>
            <a:normAutofit fontScale="62500" lnSpcReduction="20000"/>
          </a:bodyPr>
          <a:lstStyle/>
          <a:p>
            <a:r>
              <a:rPr lang="nl-NL" sz="2500" dirty="0">
                <a:hlinkClick r:id=""/>
              </a:rPr>
              <a:t>https://www.surf.nl/binaries/content/assets/surf/nl/kennisbank/2016/whitepaper-open-badges.pdf </a:t>
            </a:r>
          </a:p>
          <a:p>
            <a:r>
              <a:rPr lang="nl-NL" sz="2500" dirty="0">
                <a:hlinkClick r:id=""/>
              </a:rPr>
              <a:t>https://library.educause.edu/topics/teaching-and-learning/credentialing</a:t>
            </a:r>
            <a:endParaRPr lang="nl-NL" sz="2500" dirty="0"/>
          </a:p>
          <a:p>
            <a:endParaRPr lang="nl-NL" sz="2500" dirty="0" smtClean="0">
              <a:hlinkClick r:id="rId3"/>
            </a:endParaRPr>
          </a:p>
          <a:p>
            <a:r>
              <a:rPr lang="nl-NL" sz="2500" u="sng" dirty="0">
                <a:hlinkClick r:id="rId4"/>
              </a:rPr>
              <a:t>https://www.openeducationeuropa.eu/en/topics/recognition-elearning-outcomes</a:t>
            </a:r>
            <a:r>
              <a:rPr lang="nl-NL" sz="2500" dirty="0"/>
              <a:t> en</a:t>
            </a:r>
            <a:br>
              <a:rPr lang="nl-NL" sz="2500" dirty="0"/>
            </a:br>
            <a:r>
              <a:rPr lang="nl-NL" sz="2500" u="sng" dirty="0" smtClean="0">
                <a:hlinkClick r:id="rId5"/>
              </a:rPr>
              <a:t>https</a:t>
            </a:r>
            <a:r>
              <a:rPr lang="nl-NL" sz="2500" u="sng" dirty="0">
                <a:hlinkClick r:id="rId5"/>
              </a:rPr>
              <a:t>://www.openeducationeuropa.eu/en/case-study/case-study-european-badge-alliance-project</a:t>
            </a:r>
            <a:endParaRPr lang="nl-NL" sz="2500" dirty="0"/>
          </a:p>
          <a:p>
            <a:endParaRPr lang="nl-NL" sz="2500" dirty="0">
              <a:hlinkClick r:id="rId3"/>
            </a:endParaRPr>
          </a:p>
          <a:p>
            <a:r>
              <a:rPr lang="en-US" sz="2500" dirty="0" smtClean="0">
                <a:solidFill>
                  <a:srgbClr val="4B4B4B"/>
                </a:solidFill>
              </a:rPr>
              <a:t>Concept </a:t>
            </a:r>
            <a:r>
              <a:rPr lang="en-US" sz="2500" dirty="0" smtClean="0">
                <a:solidFill>
                  <a:srgbClr val="4B4B4B"/>
                </a:solidFill>
              </a:rPr>
              <a:t>Diploma </a:t>
            </a:r>
            <a:r>
              <a:rPr lang="en-US" sz="2500" dirty="0">
                <a:solidFill>
                  <a:srgbClr val="4B4B4B"/>
                </a:solidFill>
              </a:rPr>
              <a:t>Supplement: </a:t>
            </a:r>
            <a:r>
              <a:rPr lang="nl-NL" sz="2500" dirty="0">
                <a:hlinkClick r:id="rId6"/>
              </a:rPr>
              <a:t>http://media.ehea.info/file/20170327_Brussels/02/6/AG4_20170327_DS_EN_Bruxelles_739026.pdf</a:t>
            </a:r>
            <a:endParaRPr lang="nl-NL" sz="2500" dirty="0"/>
          </a:p>
          <a:p>
            <a:r>
              <a:rPr lang="en-US" sz="2500" dirty="0" smtClean="0">
                <a:solidFill>
                  <a:prstClr val="black"/>
                </a:solidFill>
              </a:rPr>
              <a:t>ECTS </a:t>
            </a:r>
            <a:r>
              <a:rPr lang="en-US" sz="2500" dirty="0">
                <a:solidFill>
                  <a:prstClr val="black"/>
                </a:solidFill>
              </a:rPr>
              <a:t>Users’ Guide 2015 (</a:t>
            </a:r>
            <a:r>
              <a:rPr lang="en-US" sz="2500" dirty="0">
                <a:solidFill>
                  <a:prstClr val="black"/>
                </a:solidFill>
                <a:hlinkClick r:id="rId7"/>
              </a:rPr>
              <a:t>http://ec.europa.eu/education/ects/users-guide/docs/ects-users-guide_en.pdf</a:t>
            </a:r>
            <a:r>
              <a:rPr lang="en-US" sz="2500" dirty="0">
                <a:solidFill>
                  <a:prstClr val="black"/>
                </a:solidFill>
              </a:rPr>
              <a:t>)</a:t>
            </a:r>
          </a:p>
          <a:p>
            <a:endParaRPr lang="en-US" sz="2500" dirty="0">
              <a:solidFill>
                <a:prstClr val="black"/>
              </a:solidFill>
            </a:endParaRPr>
          </a:p>
          <a:p>
            <a:r>
              <a:rPr lang="en-US" sz="2500" dirty="0" err="1">
                <a:solidFill>
                  <a:prstClr val="black"/>
                </a:solidFill>
              </a:rPr>
              <a:t>Isced</a:t>
            </a:r>
            <a:r>
              <a:rPr lang="en-US" sz="2500" dirty="0">
                <a:solidFill>
                  <a:prstClr val="black"/>
                </a:solidFill>
              </a:rPr>
              <a:t> 2011: </a:t>
            </a:r>
            <a:r>
              <a:rPr lang="en-US" sz="2500" dirty="0">
                <a:solidFill>
                  <a:prstClr val="black"/>
                </a:solidFill>
                <a:hlinkClick r:id="rId8"/>
              </a:rPr>
              <a:t>http://www.uis.unesco.org/Education/DOcuments/isced-2011-en.pdf</a:t>
            </a:r>
            <a:r>
              <a:rPr lang="en-US" sz="2500" dirty="0">
                <a:solidFill>
                  <a:prstClr val="black"/>
                </a:solidFill>
              </a:rPr>
              <a:t> </a:t>
            </a:r>
          </a:p>
          <a:p>
            <a:r>
              <a:rPr lang="en-US" sz="2500" dirty="0">
                <a:solidFill>
                  <a:prstClr val="black"/>
                </a:solidFill>
              </a:rPr>
              <a:t>ISCED-F standard: </a:t>
            </a:r>
            <a:r>
              <a:rPr lang="en-US" sz="2500" dirty="0">
                <a:solidFill>
                  <a:prstClr val="black"/>
                </a:solidFill>
                <a:hlinkClick r:id="rId9"/>
              </a:rPr>
              <a:t>http://www.uis.unesco.org/Education/Documents/isced-fields-of-education-training-2013.pdf</a:t>
            </a:r>
            <a:r>
              <a:rPr lang="en-US" sz="2500" dirty="0">
                <a:solidFill>
                  <a:prstClr val="black"/>
                </a:solidFill>
              </a:rPr>
              <a:t> </a:t>
            </a:r>
          </a:p>
          <a:p>
            <a:endParaRPr lang="en-US" sz="2500" dirty="0">
              <a:solidFill>
                <a:prstClr val="black"/>
              </a:solidFill>
            </a:endParaRPr>
          </a:p>
          <a:p>
            <a:r>
              <a:rPr lang="en-US" sz="2500" dirty="0">
                <a:solidFill>
                  <a:prstClr val="black"/>
                </a:solidFill>
              </a:rPr>
              <a:t>ESCO-standard (in </a:t>
            </a:r>
            <a:r>
              <a:rPr lang="en-US" sz="2500" dirty="0" err="1">
                <a:solidFill>
                  <a:prstClr val="black"/>
                </a:solidFill>
              </a:rPr>
              <a:t>ontwikkeling</a:t>
            </a:r>
            <a:r>
              <a:rPr lang="en-US" sz="2500" dirty="0">
                <a:solidFill>
                  <a:prstClr val="black"/>
                </a:solidFill>
              </a:rPr>
              <a:t>) </a:t>
            </a:r>
            <a:r>
              <a:rPr lang="en-US" sz="2500" dirty="0">
                <a:solidFill>
                  <a:prstClr val="black"/>
                </a:solidFill>
                <a:hlinkClick r:id="rId10"/>
              </a:rPr>
              <a:t>https://ec.europa.eu/esco/portal/home</a:t>
            </a:r>
            <a:r>
              <a:rPr lang="en-US" sz="2500" dirty="0">
                <a:solidFill>
                  <a:prstClr val="black"/>
                </a:solidFill>
              </a:rPr>
              <a:t>  </a:t>
            </a:r>
          </a:p>
          <a:p>
            <a:endParaRPr lang="nl-NL" sz="2500" dirty="0"/>
          </a:p>
          <a:p>
            <a:r>
              <a:rPr lang="nl-NL" sz="2500" dirty="0"/>
              <a:t>Leeruitkomsten in internationaal perspectief: </a:t>
            </a:r>
          </a:p>
          <a:p>
            <a:pPr lvl="1"/>
            <a:r>
              <a:rPr lang="nl-NL" sz="1800" dirty="0"/>
              <a:t>Over de </a:t>
            </a:r>
            <a:r>
              <a:rPr lang="nl-NL" sz="1800" dirty="0" err="1"/>
              <a:t>Tuning</a:t>
            </a:r>
            <a:r>
              <a:rPr lang="nl-NL" sz="1800" dirty="0"/>
              <a:t> methodiek: </a:t>
            </a:r>
            <a:r>
              <a:rPr lang="nl-NL" sz="1800" dirty="0">
                <a:hlinkClick r:id="rId11"/>
              </a:rPr>
              <a:t>http://www.unideusto.org/tuningeu/</a:t>
            </a:r>
            <a:r>
              <a:rPr lang="nl-NL" sz="1800" dirty="0"/>
              <a:t> </a:t>
            </a:r>
          </a:p>
          <a:p>
            <a:pPr lvl="1"/>
            <a:r>
              <a:rPr lang="nl-NL" sz="1800" dirty="0" smtClean="0"/>
              <a:t>Over </a:t>
            </a:r>
            <a:r>
              <a:rPr lang="nl-NL" sz="1800" dirty="0"/>
              <a:t>NLQF niveaubeschrijvingen: </a:t>
            </a:r>
            <a:r>
              <a:rPr lang="nl-NL" sz="1800" dirty="0">
                <a:hlinkClick r:id="rId12"/>
              </a:rPr>
              <a:t>http://www.nlqf.nl/downloads</a:t>
            </a:r>
            <a:r>
              <a:rPr lang="nl-NL" sz="1800" dirty="0"/>
              <a:t> (Nederlandse standaard op basis van EQF: </a:t>
            </a:r>
            <a:r>
              <a:rPr lang="nl-NL" sz="1800" dirty="0">
                <a:hlinkClick r:id="rId13"/>
              </a:rPr>
              <a:t>http://ec.europa.eu/ploteus/search/site?f%5b0%5d=im_field_entity_type%3A97</a:t>
            </a:r>
            <a:r>
              <a:rPr lang="nl-NL" sz="1800" dirty="0"/>
              <a:t>) </a:t>
            </a:r>
          </a:p>
          <a:p>
            <a:pPr lvl="1"/>
            <a:endParaRPr lang="nl-NL" sz="1800" dirty="0"/>
          </a:p>
          <a:p>
            <a:r>
              <a:rPr lang="nl-NL" sz="2000" dirty="0">
                <a:solidFill>
                  <a:srgbClr val="FF0000"/>
                </a:solidFill>
              </a:rPr>
              <a:t>Samenwerken of andere vragen</a:t>
            </a:r>
            <a:r>
              <a:rPr lang="nl-NL" sz="2000" dirty="0"/>
              <a:t>? Mail: </a:t>
            </a:r>
            <a:r>
              <a:rPr lang="nl-NL" sz="2000" dirty="0">
                <a:hlinkClick r:id="rId14"/>
              </a:rPr>
              <a:t>r.bouwhuis@hr.nl</a:t>
            </a:r>
            <a:r>
              <a:rPr lang="nl-NL" sz="2000" dirty="0"/>
              <a:t> </a:t>
            </a:r>
            <a:r>
              <a:rPr lang="nl-NL" sz="2000" dirty="0"/>
              <a:t>of </a:t>
            </a:r>
            <a:r>
              <a:rPr lang="nl-NL" sz="2000" dirty="0" smtClean="0">
                <a:hlinkClick r:id="rId15"/>
              </a:rPr>
              <a:t>frans.ward@surfnet.nl</a:t>
            </a:r>
            <a:r>
              <a:rPr lang="nl-NL" sz="2000" dirty="0" smtClean="0"/>
              <a:t> </a:t>
            </a:r>
            <a:endParaRPr lang="nl-NL" sz="2000" dirty="0"/>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nl-NL" sz="2000" dirty="0"/>
          </a:p>
        </p:txBody>
      </p:sp>
      <p:pic>
        <p:nvPicPr>
          <p:cNvPr id="10" name="Afbeelding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11542" y="0"/>
            <a:ext cx="1480457" cy="1480457"/>
          </a:xfrm>
          <a:prstGeom prst="rect">
            <a:avLst/>
          </a:prstGeom>
        </p:spPr>
      </p:pic>
    </p:spTree>
    <p:extLst>
      <p:ext uri="{BB962C8B-B14F-4D97-AF65-F5344CB8AC3E}">
        <p14:creationId xmlns:p14="http://schemas.microsoft.com/office/powerpoint/2010/main" val="52722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4599A-33EA-4E73-BAC8-1C576DED2A35}"/>
              </a:ext>
            </a:extLst>
          </p:cNvPr>
          <p:cNvSpPr>
            <a:spLocks noGrp="1"/>
          </p:cNvSpPr>
          <p:nvPr>
            <p:ph type="title"/>
          </p:nvPr>
        </p:nvSpPr>
        <p:spPr>
          <a:xfrm>
            <a:off x="483637" y="318472"/>
            <a:ext cx="10515600" cy="1325563"/>
          </a:xfrm>
        </p:spPr>
        <p:txBody>
          <a:bodyPr>
            <a:normAutofit/>
          </a:bodyPr>
          <a:lstStyle/>
          <a:p>
            <a:r>
              <a:rPr lang="nl-NL" sz="2000" dirty="0">
                <a:solidFill>
                  <a:srgbClr val="0070C0"/>
                </a:solidFill>
              </a:rPr>
              <a:t>Waarover praten wij?</a:t>
            </a:r>
          </a:p>
        </p:txBody>
      </p:sp>
      <p:sp>
        <p:nvSpPr>
          <p:cNvPr id="3" name="Tijdelijke aanduiding voor inhoud 2">
            <a:extLst>
              <a:ext uri="{FF2B5EF4-FFF2-40B4-BE49-F238E27FC236}">
                <a16:creationId xmlns:a16="http://schemas.microsoft.com/office/drawing/2014/main" id="{B43433AC-C6FC-4C36-ADE1-A4BAF6FAD7C4}"/>
              </a:ext>
            </a:extLst>
          </p:cNvPr>
          <p:cNvSpPr>
            <a:spLocks noGrp="1"/>
          </p:cNvSpPr>
          <p:nvPr>
            <p:ph idx="1"/>
          </p:nvPr>
        </p:nvSpPr>
        <p:spPr>
          <a:xfrm>
            <a:off x="401216" y="1502229"/>
            <a:ext cx="7221894" cy="4674734"/>
          </a:xfrm>
        </p:spPr>
        <p:txBody>
          <a:bodyPr>
            <a:normAutofit fontScale="85000" lnSpcReduction="10000"/>
          </a:bodyPr>
          <a:lstStyle/>
          <a:p>
            <a:r>
              <a:rPr lang="nl-NL" sz="2000" dirty="0"/>
              <a:t>WHW Artikel 7.11. Getuigschriften en verklaringen </a:t>
            </a:r>
          </a:p>
          <a:p>
            <a:pPr lvl="1"/>
            <a:r>
              <a:rPr lang="nl-NL" sz="1600" dirty="0"/>
              <a:t>1. Ten bewijze dat een tentamen met goed gevolg is afgelegd, wordt door de desbetreffende examinator of examinatoren een daarop betrekking hebbend </a:t>
            </a:r>
            <a:r>
              <a:rPr lang="nl-NL" sz="1600" dirty="0">
                <a:solidFill>
                  <a:srgbClr val="0070C0"/>
                </a:solidFill>
              </a:rPr>
              <a:t>bewijsstuk</a:t>
            </a:r>
            <a:r>
              <a:rPr lang="nl-NL" sz="1600" dirty="0"/>
              <a:t> uitgereikt. </a:t>
            </a:r>
          </a:p>
          <a:p>
            <a:pPr lvl="1"/>
            <a:r>
              <a:rPr lang="nl-NL" sz="1600" dirty="0"/>
              <a:t>Dit bewijsstuk zou de vorm van een </a:t>
            </a:r>
            <a:r>
              <a:rPr lang="nl-NL" sz="1600" dirty="0">
                <a:solidFill>
                  <a:srgbClr val="0070C0"/>
                </a:solidFill>
              </a:rPr>
              <a:t>badge </a:t>
            </a:r>
            <a:r>
              <a:rPr lang="nl-NL" sz="1600" dirty="0"/>
              <a:t>kunnen hebben.</a:t>
            </a:r>
          </a:p>
          <a:p>
            <a:endParaRPr lang="nl-NL" sz="2000" b="1" dirty="0"/>
          </a:p>
          <a:p>
            <a:r>
              <a:rPr lang="nl-NL" sz="2000" b="1" dirty="0"/>
              <a:t>Microcredentialing</a:t>
            </a:r>
            <a:r>
              <a:rPr lang="nl-NL" sz="2000" dirty="0"/>
              <a:t>: een instelling geeft </a:t>
            </a:r>
            <a:r>
              <a:rPr lang="nl-NL" sz="2000" i="1" dirty="0"/>
              <a:t>extern zichtbare </a:t>
            </a:r>
            <a:r>
              <a:rPr lang="nl-NL" sz="2000" dirty="0"/>
              <a:t>badges uit voor delen  van geaccrediteerd onderwijs, bijvoorbeeld voor een vak of een minor.</a:t>
            </a:r>
          </a:p>
          <a:p>
            <a:endParaRPr lang="nl-NL" sz="2000" dirty="0">
              <a:solidFill>
                <a:prstClr val="black"/>
              </a:solidFill>
            </a:endParaRPr>
          </a:p>
          <a:p>
            <a:r>
              <a:rPr lang="nl-NL" sz="2000" dirty="0">
                <a:solidFill>
                  <a:prstClr val="black"/>
                </a:solidFill>
              </a:rPr>
              <a:t>Een</a:t>
            </a:r>
            <a:r>
              <a:rPr lang="nl-NL" sz="2000" b="1" dirty="0">
                <a:solidFill>
                  <a:prstClr val="black"/>
                </a:solidFill>
              </a:rPr>
              <a:t> badge </a:t>
            </a:r>
            <a:r>
              <a:rPr lang="nl-NL" sz="2000" dirty="0">
                <a:solidFill>
                  <a:prstClr val="black"/>
                </a:solidFill>
              </a:rPr>
              <a:t>is een digitaal certificaat, te gebruiken door de lerende op </a:t>
            </a:r>
            <a:r>
              <a:rPr lang="nl-NL" sz="2000" dirty="0" err="1">
                <a:solidFill>
                  <a:prstClr val="black"/>
                </a:solidFill>
              </a:rPr>
              <a:t>social</a:t>
            </a:r>
            <a:r>
              <a:rPr lang="nl-NL" sz="2000" dirty="0">
                <a:solidFill>
                  <a:prstClr val="black"/>
                </a:solidFill>
              </a:rPr>
              <a:t> media zoals LinkedIn om aan te geven dat zijn of haar beroepsbekwaamheid is toegenomen.  </a:t>
            </a:r>
            <a:r>
              <a:rPr lang="nl-NL" sz="2000" dirty="0"/>
              <a:t>Een badge bevat een verwijzing naar het onderliggend bewijs dat de student de  kennis of vaardigheden inderdaad beheerst of het genoemde certificaat heeft  behaald. </a:t>
            </a:r>
          </a:p>
          <a:p>
            <a:endParaRPr lang="nl-NL" sz="2000" dirty="0"/>
          </a:p>
          <a:p>
            <a:r>
              <a:rPr lang="nl-NL" sz="2000" dirty="0">
                <a:solidFill>
                  <a:srgbClr val="0070C0"/>
                </a:solidFill>
                <a:latin typeface="Calibri" panose="020F0502020204030204" pitchFamily="34" charset="0"/>
              </a:rPr>
              <a:t>Doel</a:t>
            </a:r>
            <a:r>
              <a:rPr lang="nl-NL" sz="2000" dirty="0">
                <a:solidFill>
                  <a:srgbClr val="212121"/>
                </a:solidFill>
                <a:latin typeface="Calibri" panose="020F0502020204030204" pitchFamily="34" charset="0"/>
              </a:rPr>
              <a:t>: transparantie van de arbeidsmarkt door het vindbaar maken van de leerresultaten die iemand binnen het geaccrediteerde hoger onderwijs in Nederland heeft behaald. </a:t>
            </a:r>
            <a:endParaRPr lang="nl-NL" sz="2000" dirty="0"/>
          </a:p>
        </p:txBody>
      </p:sp>
      <p:pic>
        <p:nvPicPr>
          <p:cNvPr id="4" name="Afbeelding 3">
            <a:extLst>
              <a:ext uri="{FF2B5EF4-FFF2-40B4-BE49-F238E27FC236}">
                <a16:creationId xmlns:a16="http://schemas.microsoft.com/office/drawing/2014/main" id="{8A77359A-0978-4512-B9CC-1E00504A78A1}"/>
              </a:ext>
            </a:extLst>
          </p:cNvPr>
          <p:cNvPicPr>
            <a:picLocks noChangeAspect="1"/>
          </p:cNvPicPr>
          <p:nvPr/>
        </p:nvPicPr>
        <p:blipFill>
          <a:blip r:embed="rId3"/>
          <a:stretch>
            <a:fillRect/>
          </a:stretch>
        </p:blipFill>
        <p:spPr>
          <a:xfrm>
            <a:off x="7495446" y="0"/>
            <a:ext cx="4852211" cy="6858000"/>
          </a:xfrm>
          <a:prstGeom prst="rect">
            <a:avLst/>
          </a:prstGeom>
        </p:spPr>
      </p:pic>
    </p:spTree>
    <p:extLst>
      <p:ext uri="{BB962C8B-B14F-4D97-AF65-F5344CB8AC3E}">
        <p14:creationId xmlns:p14="http://schemas.microsoft.com/office/powerpoint/2010/main" val="215245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01EFD9-5D79-43D8-B16B-9DD81A490BA1}"/>
              </a:ext>
            </a:extLst>
          </p:cNvPr>
          <p:cNvSpPr>
            <a:spLocks noGrp="1"/>
          </p:cNvSpPr>
          <p:nvPr>
            <p:ph type="title"/>
          </p:nvPr>
        </p:nvSpPr>
        <p:spPr>
          <a:xfrm>
            <a:off x="936503" y="240564"/>
            <a:ext cx="8184348" cy="627183"/>
          </a:xfrm>
        </p:spPr>
        <p:txBody>
          <a:bodyPr>
            <a:normAutofit/>
          </a:bodyPr>
          <a:lstStyle/>
          <a:p>
            <a:r>
              <a:rPr lang="nl-NL" sz="2000" dirty="0">
                <a:solidFill>
                  <a:srgbClr val="0070C0"/>
                </a:solidFill>
              </a:rPr>
              <a:t>twee verschillende perspectieven op hoger beroepsonderwijs </a:t>
            </a:r>
          </a:p>
        </p:txBody>
      </p:sp>
      <p:sp>
        <p:nvSpPr>
          <p:cNvPr id="5" name="Tijdelijke aanduiding voor tekst 4">
            <a:extLst>
              <a:ext uri="{FF2B5EF4-FFF2-40B4-BE49-F238E27FC236}">
                <a16:creationId xmlns:a16="http://schemas.microsoft.com/office/drawing/2014/main" id="{F180DEE6-236A-4098-ABC0-1490EC27CDAD}"/>
              </a:ext>
            </a:extLst>
          </p:cNvPr>
          <p:cNvSpPr>
            <a:spLocks noGrp="1"/>
          </p:cNvSpPr>
          <p:nvPr>
            <p:ph type="body" idx="1"/>
          </p:nvPr>
        </p:nvSpPr>
        <p:spPr>
          <a:xfrm>
            <a:off x="936503" y="998377"/>
            <a:ext cx="5157787" cy="690658"/>
          </a:xfrm>
        </p:spPr>
        <p:txBody>
          <a:bodyPr>
            <a:normAutofit fontScale="92500"/>
          </a:bodyPr>
          <a:lstStyle/>
          <a:p>
            <a:r>
              <a:rPr lang="nl-NL" sz="1800" dirty="0"/>
              <a:t>Wij leiden op tot een waardevol diploma waarmee je succesvol kunt functioneren in de beroepspraktijk. </a:t>
            </a:r>
          </a:p>
        </p:txBody>
      </p:sp>
      <p:sp>
        <p:nvSpPr>
          <p:cNvPr id="6" name="Tijdelijke aanduiding voor inhoud 5">
            <a:extLst>
              <a:ext uri="{FF2B5EF4-FFF2-40B4-BE49-F238E27FC236}">
                <a16:creationId xmlns:a16="http://schemas.microsoft.com/office/drawing/2014/main" id="{6F938A97-47EB-4F4B-A087-6CF404BE928D}"/>
              </a:ext>
            </a:extLst>
          </p:cNvPr>
          <p:cNvSpPr>
            <a:spLocks noGrp="1"/>
          </p:cNvSpPr>
          <p:nvPr>
            <p:ph sz="half" idx="2"/>
          </p:nvPr>
        </p:nvSpPr>
        <p:spPr>
          <a:xfrm>
            <a:off x="936502" y="1802827"/>
            <a:ext cx="5157787" cy="3684588"/>
          </a:xfrm>
        </p:spPr>
        <p:txBody>
          <a:bodyPr>
            <a:normAutofit/>
          </a:bodyPr>
          <a:lstStyle/>
          <a:p>
            <a:r>
              <a:rPr lang="nl-NL" sz="1800" dirty="0"/>
              <a:t>Compliance staat centraal</a:t>
            </a:r>
          </a:p>
          <a:p>
            <a:endParaRPr lang="nl-NL" sz="800" dirty="0"/>
          </a:p>
          <a:p>
            <a:r>
              <a:rPr lang="nl-NL" sz="1800" dirty="0"/>
              <a:t>Opleidingen zijn gedefinieerd met een gevalideerd landelijk opleidingsprofiel dat wordt goedgekeurd door het SAC. </a:t>
            </a:r>
          </a:p>
          <a:p>
            <a:endParaRPr lang="nl-NL" sz="800" dirty="0"/>
          </a:p>
          <a:p>
            <a:r>
              <a:rPr lang="nl-NL" sz="1800" dirty="0"/>
              <a:t>Het samenhangende programma van een opleiding leidt op tot een diploma. </a:t>
            </a:r>
          </a:p>
        </p:txBody>
      </p:sp>
      <p:sp>
        <p:nvSpPr>
          <p:cNvPr id="7" name="Tijdelijke aanduiding voor tekst 6">
            <a:extLst>
              <a:ext uri="{FF2B5EF4-FFF2-40B4-BE49-F238E27FC236}">
                <a16:creationId xmlns:a16="http://schemas.microsoft.com/office/drawing/2014/main" id="{0989C7A4-D2C2-49DE-AB17-07BDADF76F2B}"/>
              </a:ext>
            </a:extLst>
          </p:cNvPr>
          <p:cNvSpPr>
            <a:spLocks noGrp="1"/>
          </p:cNvSpPr>
          <p:nvPr>
            <p:ph type="body" sz="quarter" idx="3"/>
          </p:nvPr>
        </p:nvSpPr>
        <p:spPr>
          <a:xfrm>
            <a:off x="6241767" y="1194318"/>
            <a:ext cx="5183188" cy="492923"/>
          </a:xfrm>
        </p:spPr>
        <p:txBody>
          <a:bodyPr>
            <a:normAutofit fontScale="92500" lnSpcReduction="20000"/>
          </a:bodyPr>
          <a:lstStyle/>
          <a:p>
            <a:r>
              <a:rPr lang="nl-NL" sz="1800" dirty="0"/>
              <a:t>Wij helpen studenten en organisaties bij hun ontwikkeling</a:t>
            </a:r>
          </a:p>
        </p:txBody>
      </p:sp>
      <p:sp>
        <p:nvSpPr>
          <p:cNvPr id="8" name="Tijdelijke aanduiding voor inhoud 7">
            <a:extLst>
              <a:ext uri="{FF2B5EF4-FFF2-40B4-BE49-F238E27FC236}">
                <a16:creationId xmlns:a16="http://schemas.microsoft.com/office/drawing/2014/main" id="{301F5508-D985-40CB-B599-7B2C4C8DA508}"/>
              </a:ext>
            </a:extLst>
          </p:cNvPr>
          <p:cNvSpPr>
            <a:spLocks noGrp="1"/>
          </p:cNvSpPr>
          <p:nvPr>
            <p:ph sz="quarter" idx="4"/>
          </p:nvPr>
        </p:nvSpPr>
        <p:spPr>
          <a:xfrm>
            <a:off x="6318371" y="1802827"/>
            <a:ext cx="5183188" cy="3684588"/>
          </a:xfrm>
        </p:spPr>
        <p:txBody>
          <a:bodyPr>
            <a:normAutofit/>
          </a:bodyPr>
          <a:lstStyle/>
          <a:p>
            <a:r>
              <a:rPr lang="nl-NL" sz="1800" dirty="0"/>
              <a:t>Leren staat centraal.</a:t>
            </a:r>
          </a:p>
          <a:p>
            <a:endParaRPr lang="nl-NL" sz="800" dirty="0"/>
          </a:p>
          <a:p>
            <a:r>
              <a:rPr lang="nl-NL" sz="1800" dirty="0"/>
              <a:t>Blokken zijn in overleg met de arbeidsmarkt gedefinieerd op basis van vragen uit de beroepspraktijk. </a:t>
            </a:r>
          </a:p>
          <a:p>
            <a:endParaRPr lang="nl-NL" sz="800" dirty="0"/>
          </a:p>
          <a:p>
            <a:r>
              <a:rPr lang="nl-NL" sz="1800" dirty="0"/>
              <a:t>Zelfstandig te volgen blokken worden afgesloten met een certificaat (microcredentialing).</a:t>
            </a:r>
          </a:p>
          <a:p>
            <a:endParaRPr lang="nl-NL" dirty="0"/>
          </a:p>
        </p:txBody>
      </p:sp>
      <p:pic>
        <p:nvPicPr>
          <p:cNvPr id="11" name="Afbeelding 10">
            <a:extLst>
              <a:ext uri="{FF2B5EF4-FFF2-40B4-BE49-F238E27FC236}">
                <a16:creationId xmlns:a16="http://schemas.microsoft.com/office/drawing/2014/main" id="{6665D91F-9789-436E-930C-E43D656D3118}"/>
              </a:ext>
            </a:extLst>
          </p:cNvPr>
          <p:cNvPicPr>
            <a:picLocks noChangeAspect="1"/>
          </p:cNvPicPr>
          <p:nvPr/>
        </p:nvPicPr>
        <p:blipFill>
          <a:blip r:embed="rId3"/>
          <a:stretch>
            <a:fillRect/>
          </a:stretch>
        </p:blipFill>
        <p:spPr>
          <a:xfrm>
            <a:off x="6655776" y="4328882"/>
            <a:ext cx="3775847" cy="2517230"/>
          </a:xfrm>
          <a:prstGeom prst="rect">
            <a:avLst/>
          </a:prstGeom>
        </p:spPr>
      </p:pic>
      <p:pic>
        <p:nvPicPr>
          <p:cNvPr id="12" name="Afbeelding 11">
            <a:extLst>
              <a:ext uri="{FF2B5EF4-FFF2-40B4-BE49-F238E27FC236}">
                <a16:creationId xmlns:a16="http://schemas.microsoft.com/office/drawing/2014/main" id="{7C1AD410-BE8A-40CA-8C9A-4428B3A24663}"/>
              </a:ext>
            </a:extLst>
          </p:cNvPr>
          <p:cNvPicPr>
            <a:picLocks noChangeAspect="1"/>
          </p:cNvPicPr>
          <p:nvPr/>
        </p:nvPicPr>
        <p:blipFill>
          <a:blip r:embed="rId4"/>
          <a:stretch>
            <a:fillRect/>
          </a:stretch>
        </p:blipFill>
        <p:spPr>
          <a:xfrm>
            <a:off x="1222131" y="4363725"/>
            <a:ext cx="3833447" cy="2474965"/>
          </a:xfrm>
          <a:prstGeom prst="rect">
            <a:avLst/>
          </a:prstGeom>
        </p:spPr>
      </p:pic>
      <p:pic>
        <p:nvPicPr>
          <p:cNvPr id="2" name="Afbeelding 1">
            <a:extLst>
              <a:ext uri="{FF2B5EF4-FFF2-40B4-BE49-F238E27FC236}">
                <a16:creationId xmlns:a16="http://schemas.microsoft.com/office/drawing/2014/main" id="{1D04C14B-8B2C-446D-8464-5EAFF67C5F2E}"/>
              </a:ext>
            </a:extLst>
          </p:cNvPr>
          <p:cNvPicPr>
            <a:picLocks noChangeAspect="1"/>
          </p:cNvPicPr>
          <p:nvPr/>
        </p:nvPicPr>
        <p:blipFill>
          <a:blip r:embed="rId5"/>
          <a:stretch>
            <a:fillRect/>
          </a:stretch>
        </p:blipFill>
        <p:spPr>
          <a:xfrm>
            <a:off x="10692882" y="1"/>
            <a:ext cx="1499118" cy="2100106"/>
          </a:xfrm>
          <a:prstGeom prst="rect">
            <a:avLst/>
          </a:prstGeom>
        </p:spPr>
      </p:pic>
    </p:spTree>
    <p:extLst>
      <p:ext uri="{BB962C8B-B14F-4D97-AF65-F5344CB8AC3E}">
        <p14:creationId xmlns:p14="http://schemas.microsoft.com/office/powerpoint/2010/main" val="940634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81080"/>
          </a:xfrm>
        </p:spPr>
        <p:txBody>
          <a:bodyPr>
            <a:normAutofit/>
          </a:bodyPr>
          <a:lstStyle/>
          <a:p>
            <a:r>
              <a:rPr lang="nl-NL" sz="2000" dirty="0" err="1" smtClean="0">
                <a:solidFill>
                  <a:srgbClr val="0070C0"/>
                </a:solidFill>
              </a:rPr>
              <a:t>Usecase</a:t>
            </a:r>
            <a:r>
              <a:rPr lang="nl-NL" sz="2000" dirty="0" smtClean="0">
                <a:solidFill>
                  <a:srgbClr val="0070C0"/>
                </a:solidFill>
              </a:rPr>
              <a:t> </a:t>
            </a:r>
            <a:r>
              <a:rPr lang="nl-NL" sz="2000" dirty="0">
                <a:solidFill>
                  <a:srgbClr val="0070C0"/>
                </a:solidFill>
              </a:rPr>
              <a:t>microcredentialing: de </a:t>
            </a:r>
            <a:r>
              <a:rPr lang="nl-NL" sz="2000" dirty="0" smtClean="0">
                <a:solidFill>
                  <a:srgbClr val="0070C0"/>
                </a:solidFill>
                <a:hlinkClick r:id="rId3"/>
              </a:rPr>
              <a:t>Career </a:t>
            </a:r>
            <a:r>
              <a:rPr lang="nl-NL" sz="2000" dirty="0">
                <a:solidFill>
                  <a:srgbClr val="0070C0"/>
                </a:solidFill>
                <a:hlinkClick r:id="rId3"/>
              </a:rPr>
              <a:t>Academy </a:t>
            </a:r>
            <a:r>
              <a:rPr lang="nl-NL" sz="2000" dirty="0" smtClean="0">
                <a:solidFill>
                  <a:srgbClr val="0070C0"/>
                </a:solidFill>
              </a:rPr>
              <a:t>van de HR Business School</a:t>
            </a:r>
            <a:r>
              <a:rPr lang="nl-NL" sz="2000" dirty="0">
                <a:solidFill>
                  <a:srgbClr val="0070C0"/>
                </a:solidFill>
              </a:rPr>
              <a:t/>
            </a:r>
            <a:br>
              <a:rPr lang="nl-NL" sz="2000" dirty="0">
                <a:solidFill>
                  <a:srgbClr val="0070C0"/>
                </a:solidFill>
              </a:rPr>
            </a:br>
            <a:endParaRPr lang="nl-NL" sz="1200" dirty="0">
              <a:solidFill>
                <a:srgbClr val="0070C0"/>
              </a:solidFill>
            </a:endParaRPr>
          </a:p>
        </p:txBody>
      </p:sp>
      <p:sp>
        <p:nvSpPr>
          <p:cNvPr id="3" name="Tijdelijke aanduiding voor inhoud 2"/>
          <p:cNvSpPr>
            <a:spLocks noGrp="1"/>
          </p:cNvSpPr>
          <p:nvPr>
            <p:ph idx="1"/>
          </p:nvPr>
        </p:nvSpPr>
        <p:spPr>
          <a:xfrm>
            <a:off x="838200" y="1415453"/>
            <a:ext cx="10693400" cy="4405954"/>
          </a:xfrm>
        </p:spPr>
        <p:txBody>
          <a:bodyPr>
            <a:normAutofit fontScale="85000" lnSpcReduction="20000"/>
          </a:bodyPr>
          <a:lstStyle/>
          <a:p>
            <a:r>
              <a:rPr lang="nl-NL" sz="2000" dirty="0"/>
              <a:t>Uitgangspunt: 1 business opleiding, vijf uitstroomprofielen (</a:t>
            </a:r>
            <a:r>
              <a:rPr lang="nl-NL" sz="2000" dirty="0" err="1"/>
              <a:t>croho’s</a:t>
            </a:r>
            <a:r>
              <a:rPr lang="nl-NL" sz="2000" dirty="0"/>
              <a:t>) </a:t>
            </a:r>
          </a:p>
          <a:p>
            <a:endParaRPr lang="nl-NL" sz="2000" dirty="0"/>
          </a:p>
          <a:p>
            <a:r>
              <a:rPr lang="nl-NL" sz="2000" dirty="0"/>
              <a:t>Onderwijscatalogus: 24 – 30 onderwijseenheden (blokken van 30 EC) op niveau 5 en 6 (NLQF)</a:t>
            </a:r>
          </a:p>
          <a:p>
            <a:endParaRPr lang="nl-NL" sz="2000" dirty="0"/>
          </a:p>
          <a:p>
            <a:r>
              <a:rPr lang="nl-NL" sz="2000" dirty="0"/>
              <a:t>Gezamenlijk blokken waar mogelijk, per opleiding waar nodig</a:t>
            </a:r>
          </a:p>
          <a:p>
            <a:endParaRPr lang="nl-NL" sz="2000" dirty="0"/>
          </a:p>
          <a:p>
            <a:r>
              <a:rPr lang="nl-NL" sz="2000" dirty="0"/>
              <a:t>Blokken thematisch vormgegeven (aansluiten bij organisatievragen, focus op </a:t>
            </a:r>
            <a:r>
              <a:rPr lang="nl-NL" sz="2000" i="1" dirty="0"/>
              <a:t>business </a:t>
            </a:r>
            <a:r>
              <a:rPr lang="nl-NL" sz="2000" i="1" dirty="0" err="1"/>
              <a:t>outcomes</a:t>
            </a:r>
            <a:r>
              <a:rPr lang="nl-NL" sz="2000" dirty="0"/>
              <a:t>)</a:t>
            </a:r>
          </a:p>
          <a:p>
            <a:endParaRPr lang="nl-NL" sz="2000" dirty="0"/>
          </a:p>
          <a:p>
            <a:r>
              <a:rPr lang="nl-NL" sz="2000" dirty="0"/>
              <a:t>Leerwegonafhankelijke toetsing (individueel) op beroepsbekwaamheid i.p.v. vakbekwaamheid</a:t>
            </a:r>
          </a:p>
          <a:p>
            <a:endParaRPr lang="nl-NL" sz="2000" dirty="0"/>
          </a:p>
          <a:p>
            <a:r>
              <a:rPr lang="nl-NL" sz="2000" dirty="0"/>
              <a:t>Het afronden van een blok leidt tot het behalen van een certificaat (</a:t>
            </a:r>
            <a:r>
              <a:rPr lang="nl-NL" sz="2000" i="1" dirty="0"/>
              <a:t>badge</a:t>
            </a:r>
            <a:r>
              <a:rPr lang="nl-NL" sz="2000" dirty="0"/>
              <a:t>)</a:t>
            </a:r>
          </a:p>
          <a:p>
            <a:endParaRPr lang="nl-NL" sz="2000" dirty="0"/>
          </a:p>
          <a:p>
            <a:r>
              <a:rPr lang="nl-NL" sz="2000" dirty="0"/>
              <a:t>Wanneer een student acht blokken heeft </a:t>
            </a:r>
            <a:r>
              <a:rPr lang="nl-NL" sz="2000" dirty="0" smtClean="0"/>
              <a:t>afgerond (3 generieke blokken voor alle economische opleidingen, opleidingsspecifieke blokken en eventueel een keuzeblok), </a:t>
            </a:r>
            <a:r>
              <a:rPr lang="nl-NL" sz="2000" dirty="0"/>
              <a:t>waarvan minimaal vier blokken op NLQF-niveau 6 dan kan hij een diploma voor een specifieke opleiding aanvragen. </a:t>
            </a:r>
          </a:p>
          <a:p>
            <a:endParaRPr lang="nl-NL" sz="2000" dirty="0"/>
          </a:p>
        </p:txBody>
      </p:sp>
      <p:pic>
        <p:nvPicPr>
          <p:cNvPr id="5" name="Afbeelding 4"/>
          <p:cNvPicPr>
            <a:picLocks noChangeAspect="1"/>
          </p:cNvPicPr>
          <p:nvPr/>
        </p:nvPicPr>
        <p:blipFill>
          <a:blip r:embed="rId4"/>
          <a:stretch>
            <a:fillRect/>
          </a:stretch>
        </p:blipFill>
        <p:spPr>
          <a:xfrm>
            <a:off x="10709189" y="-4121"/>
            <a:ext cx="1482810" cy="670311"/>
          </a:xfrm>
          <a:prstGeom prst="rect">
            <a:avLst/>
          </a:prstGeom>
        </p:spPr>
      </p:pic>
    </p:spTree>
    <p:extLst>
      <p:ext uri="{BB962C8B-B14F-4D97-AF65-F5344CB8AC3E}">
        <p14:creationId xmlns:p14="http://schemas.microsoft.com/office/powerpoint/2010/main" val="85097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74B0E-86F3-437C-93C0-4C52E7578DEF}"/>
              </a:ext>
            </a:extLst>
          </p:cNvPr>
          <p:cNvSpPr>
            <a:spLocks noGrp="1"/>
          </p:cNvSpPr>
          <p:nvPr>
            <p:ph type="title"/>
          </p:nvPr>
        </p:nvSpPr>
        <p:spPr>
          <a:xfrm>
            <a:off x="764058" y="1378379"/>
            <a:ext cx="2572265" cy="1687610"/>
          </a:xfrm>
        </p:spPr>
        <p:txBody>
          <a:bodyPr>
            <a:normAutofit/>
          </a:bodyPr>
          <a:lstStyle/>
          <a:p>
            <a:r>
              <a:rPr lang="nl-NL" sz="2000" dirty="0">
                <a:solidFill>
                  <a:srgbClr val="0070C0"/>
                </a:solidFill>
              </a:rPr>
              <a:t/>
            </a:r>
            <a:br>
              <a:rPr lang="nl-NL" sz="2000" dirty="0">
                <a:solidFill>
                  <a:srgbClr val="0070C0"/>
                </a:solidFill>
              </a:rPr>
            </a:br>
            <a:r>
              <a:rPr lang="nl-NL" sz="1800" dirty="0">
                <a:solidFill>
                  <a:srgbClr val="0070C0"/>
                </a:solidFill>
              </a:rPr>
              <a:t>Voorbeeld: Bedrijfskunde MER opleiding (deeltijdvariant) zoals vormgegeven in de pilot flexibilisering</a:t>
            </a:r>
          </a:p>
        </p:txBody>
      </p:sp>
      <p:pic>
        <p:nvPicPr>
          <p:cNvPr id="4" name="Tijdelijke aanduiding voor inhoud 3">
            <a:extLst>
              <a:ext uri="{FF2B5EF4-FFF2-40B4-BE49-F238E27FC236}">
                <a16:creationId xmlns:a16="http://schemas.microsoft.com/office/drawing/2014/main" id="{243E8F10-DAEE-4081-9CBA-B829C5EDBD4F}"/>
              </a:ext>
            </a:extLst>
          </p:cNvPr>
          <p:cNvPicPr>
            <a:picLocks noGrp="1" noChangeAspect="1"/>
          </p:cNvPicPr>
          <p:nvPr>
            <p:ph idx="1"/>
          </p:nvPr>
        </p:nvPicPr>
        <p:blipFill>
          <a:blip r:embed="rId3"/>
          <a:stretch>
            <a:fillRect/>
          </a:stretch>
        </p:blipFill>
        <p:spPr>
          <a:xfrm>
            <a:off x="4375857" y="0"/>
            <a:ext cx="4706337" cy="7007290"/>
          </a:xfrm>
          <a:prstGeom prst="rect">
            <a:avLst/>
          </a:prstGeom>
        </p:spPr>
      </p:pic>
    </p:spTree>
    <p:extLst>
      <p:ext uri="{BB962C8B-B14F-4D97-AF65-F5344CB8AC3E}">
        <p14:creationId xmlns:p14="http://schemas.microsoft.com/office/powerpoint/2010/main" val="2277439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770326" cy="766989"/>
          </a:xfrm>
        </p:spPr>
        <p:txBody>
          <a:bodyPr>
            <a:normAutofit/>
          </a:bodyPr>
          <a:lstStyle/>
          <a:p>
            <a:r>
              <a:rPr lang="nl-NL" sz="2000" dirty="0" smtClean="0">
                <a:solidFill>
                  <a:schemeClr val="accent5"/>
                </a:solidFill>
              </a:rPr>
              <a:t>Tuning methodiek: een </a:t>
            </a:r>
            <a:r>
              <a:rPr lang="nl-NL" sz="2000" dirty="0">
                <a:solidFill>
                  <a:schemeClr val="accent5"/>
                </a:solidFill>
              </a:rPr>
              <a:t>goed geformuleerde leeruitkomst bevat minimaal de volgende vier onderdelen:</a:t>
            </a:r>
          </a:p>
        </p:txBody>
      </p:sp>
      <p:sp>
        <p:nvSpPr>
          <p:cNvPr id="3" name="Tijdelijke aanduiding voor inhoud 2"/>
          <p:cNvSpPr>
            <a:spLocks noGrp="1"/>
          </p:cNvSpPr>
          <p:nvPr>
            <p:ph sz="half" idx="1"/>
          </p:nvPr>
        </p:nvSpPr>
        <p:spPr>
          <a:xfrm>
            <a:off x="838199" y="1436914"/>
            <a:ext cx="11002347" cy="4814596"/>
          </a:xfrm>
        </p:spPr>
        <p:txBody>
          <a:bodyPr>
            <a:normAutofit fontScale="55000" lnSpcReduction="20000"/>
          </a:bodyPr>
          <a:lstStyle/>
          <a:p>
            <a:pPr lvl="0"/>
            <a:r>
              <a:rPr lang="nl-NL" sz="2900" dirty="0"/>
              <a:t>Een </a:t>
            </a:r>
            <a:r>
              <a:rPr lang="nl-NL" sz="2900" b="1" dirty="0"/>
              <a:t>gedragscomponent:</a:t>
            </a:r>
            <a:r>
              <a:rPr lang="nl-NL" sz="2900" dirty="0"/>
              <a:t> </a:t>
            </a:r>
            <a:r>
              <a:rPr lang="nl-NL" sz="2900" i="1" dirty="0" err="1"/>
              <a:t>verb</a:t>
            </a:r>
            <a:r>
              <a:rPr lang="nl-NL" sz="2900" i="1" dirty="0"/>
              <a:t> + type</a:t>
            </a:r>
            <a:r>
              <a:rPr lang="nl-NL" sz="2900" dirty="0"/>
              <a:t>: </a:t>
            </a:r>
          </a:p>
          <a:p>
            <a:pPr lvl="1"/>
            <a:r>
              <a:rPr lang="nl-NL" sz="2900" i="1" dirty="0"/>
              <a:t>Handelingswerkwoord: </a:t>
            </a:r>
            <a:r>
              <a:rPr lang="nl-NL" sz="2900" dirty="0"/>
              <a:t>welke beroepshandelingen voer je uit? Het gaat om waarneembaar en </a:t>
            </a:r>
            <a:r>
              <a:rPr lang="nl-NL" sz="2900" dirty="0" err="1"/>
              <a:t>beoordeelbaar</a:t>
            </a:r>
            <a:r>
              <a:rPr lang="nl-NL" sz="2900" dirty="0"/>
              <a:t> eindgedrag dat vertoond moet worden. </a:t>
            </a:r>
          </a:p>
          <a:p>
            <a:pPr lvl="1"/>
            <a:r>
              <a:rPr lang="nl-NL" sz="2900" i="1" dirty="0"/>
              <a:t>Type</a:t>
            </a:r>
            <a:r>
              <a:rPr lang="nl-NL" sz="2900" dirty="0"/>
              <a:t> is het type leeruitkomst. Het gaat om de aard van de competenties, bijvoorbeeld ontwerpen, analyseren, managen (zie de verschillende taxonomieën) </a:t>
            </a:r>
          </a:p>
          <a:p>
            <a:endParaRPr lang="nl-NL" sz="2900" dirty="0"/>
          </a:p>
          <a:p>
            <a:pPr lvl="0"/>
            <a:r>
              <a:rPr lang="nl-NL" sz="2900" dirty="0"/>
              <a:t>Een </a:t>
            </a:r>
            <a:r>
              <a:rPr lang="nl-NL" sz="2900" b="1" dirty="0"/>
              <a:t>inhoudscomponent</a:t>
            </a:r>
            <a:r>
              <a:rPr lang="nl-NL" sz="2900" i="1" dirty="0"/>
              <a:t> (subject)</a:t>
            </a:r>
            <a:r>
              <a:rPr lang="nl-NL" sz="2900" dirty="0"/>
              <a:t>: het onderwerp dat het leerresultaat beoogt af te dekken, met andere woorden het deskundigheidsgebied (wat) waarop de handeling uitgevoerd wordt, blijkend uit beroepsproducten waarin de handelingen zichtbaar worden.</a:t>
            </a:r>
          </a:p>
          <a:p>
            <a:pPr lvl="0"/>
            <a:endParaRPr lang="nl-NL" sz="2900" dirty="0"/>
          </a:p>
          <a:p>
            <a:pPr lvl="0"/>
            <a:r>
              <a:rPr lang="nl-NL" sz="2900" dirty="0"/>
              <a:t> De scope/</a:t>
            </a:r>
            <a:r>
              <a:rPr lang="nl-NL" sz="2900" b="1" dirty="0"/>
              <a:t>context</a:t>
            </a:r>
            <a:r>
              <a:rPr lang="nl-NL" sz="2900" dirty="0"/>
              <a:t>: de belangrijkste omstandigheden waaronder het eindgedrag vertoond moet worden (</a:t>
            </a:r>
            <a:r>
              <a:rPr lang="nl-NL" sz="2900" i="1" dirty="0"/>
              <a:t>opgenomen in NLQF</a:t>
            </a:r>
            <a:r>
              <a:rPr lang="nl-NL" sz="2900" dirty="0"/>
              <a:t>)</a:t>
            </a:r>
          </a:p>
          <a:p>
            <a:pPr lvl="0"/>
            <a:endParaRPr lang="nl-NL" sz="2900" dirty="0"/>
          </a:p>
          <a:p>
            <a:r>
              <a:rPr lang="nl-NL" sz="2900" dirty="0"/>
              <a:t>Het </a:t>
            </a:r>
            <a:r>
              <a:rPr lang="nl-NL" sz="2900" b="1" dirty="0"/>
              <a:t>beheersingsniveau </a:t>
            </a:r>
            <a:r>
              <a:rPr lang="nl-NL" sz="2900" dirty="0"/>
              <a:t>(</a:t>
            </a:r>
            <a:r>
              <a:rPr lang="nl-NL" sz="2900" i="1" dirty="0"/>
              <a:t>standard</a:t>
            </a:r>
            <a:r>
              <a:rPr lang="nl-NL" sz="2900" dirty="0"/>
              <a:t>): de indicatie van het niveau van het beoogde leerresultaat of de criteria waaraan het leerresultaat moet voldoen. </a:t>
            </a:r>
            <a:r>
              <a:rPr lang="nl-NL" sz="2900" b="1" dirty="0"/>
              <a:t>NLQF</a:t>
            </a:r>
            <a:r>
              <a:rPr lang="nl-NL" sz="2900" dirty="0"/>
              <a:t> wordt de nieuwe standaard om een niveau te beschrijven, ook in mbo en in bedrijven. In de bacheloropleidingen van de deeltijd economisch domein wordt gewerkt met de beschrijvingen op niveau 5 en niveau 6. </a:t>
            </a:r>
          </a:p>
          <a:p>
            <a:pPr marL="0" indent="0">
              <a:buNone/>
            </a:pPr>
            <a:endParaRPr lang="nl-NL" sz="2900" b="1" u="sng" dirty="0">
              <a:solidFill>
                <a:srgbClr val="00B050"/>
              </a:solidFill>
            </a:endParaRPr>
          </a:p>
          <a:p>
            <a:pPr marL="0" indent="0">
              <a:buNone/>
            </a:pPr>
            <a:r>
              <a:rPr lang="nl-NL" sz="2900" b="1" u="sng" dirty="0">
                <a:solidFill>
                  <a:srgbClr val="00B050"/>
                </a:solidFill>
              </a:rPr>
              <a:t>TIP</a:t>
            </a:r>
            <a:r>
              <a:rPr lang="nl-NL" sz="2900" dirty="0"/>
              <a:t>: gebruik de </a:t>
            </a:r>
            <a:r>
              <a:rPr lang="nl-NL" sz="2900" dirty="0">
                <a:solidFill>
                  <a:srgbClr val="FF0000"/>
                </a:solidFill>
              </a:rPr>
              <a:t>bijlages</a:t>
            </a:r>
            <a:r>
              <a:rPr lang="nl-NL" sz="2900" dirty="0"/>
              <a:t> uit de handleiding voor inschaling, het formuleren van leerresultaten en het onderbouwen van het NLQF-niveau (zie </a:t>
            </a:r>
            <a:r>
              <a:rPr lang="nl-NL" sz="2200" dirty="0">
                <a:hlinkClick r:id="rId3"/>
              </a:rPr>
              <a:t>http://www.nlqf.nl/images/downloads/Verzoek_tot_inschaling/6_Handleiding_inschaling_formuleren__leerresultaten_oktober_2015.pdf</a:t>
            </a:r>
            <a:r>
              <a:rPr lang="nl-NL" sz="2200" dirty="0"/>
              <a:t>) .</a:t>
            </a:r>
          </a:p>
          <a:p>
            <a:endParaRPr lang="nl-NL" dirty="0"/>
          </a:p>
          <a:p>
            <a:pPr lvl="0"/>
            <a:endParaRPr lang="nl-NL" dirty="0"/>
          </a:p>
          <a:p>
            <a:endParaRPr lang="nl-NL" dirty="0"/>
          </a:p>
        </p:txBody>
      </p:sp>
    </p:spTree>
    <p:extLst>
      <p:ext uri="{BB962C8B-B14F-4D97-AF65-F5344CB8AC3E}">
        <p14:creationId xmlns:p14="http://schemas.microsoft.com/office/powerpoint/2010/main" val="158481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isneycir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55020" y="1223057"/>
            <a:ext cx="7129462" cy="5349875"/>
          </a:xfrm>
          <a:noFill/>
        </p:spPr>
      </p:pic>
      <p:sp>
        <p:nvSpPr>
          <p:cNvPr id="4" name="Rectangle 7"/>
          <p:cNvSpPr>
            <a:spLocks noGrp="1" noChangeArrowheads="1"/>
          </p:cNvSpPr>
          <p:nvPr>
            <p:ph type="title"/>
          </p:nvPr>
        </p:nvSpPr>
        <p:spPr bwMode="auto">
          <a:xfrm>
            <a:off x="653143" y="6488668"/>
            <a:ext cx="11094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NL" altLang="nl-NL" sz="2000" i="1" dirty="0"/>
              <a:t>Als je het kunt dromen, kun je het ook doen. - </a:t>
            </a:r>
            <a:r>
              <a:rPr lang="nl-NL" altLang="nl-NL" sz="2000" dirty="0"/>
              <a:t>Walt Disney</a:t>
            </a:r>
          </a:p>
        </p:txBody>
      </p:sp>
      <p:sp>
        <p:nvSpPr>
          <p:cNvPr id="5" name="Title 1"/>
          <p:cNvSpPr txBox="1">
            <a:spLocks/>
          </p:cNvSpPr>
          <p:nvPr/>
        </p:nvSpPr>
        <p:spPr>
          <a:xfrm>
            <a:off x="317242" y="235243"/>
            <a:ext cx="10933922" cy="987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000" b="1" i="0" u="none" strike="noStrike" kern="1200" cap="none" spc="0" normalizeH="0" baseline="0" noProof="0" dirty="0" smtClean="0">
                <a:ln>
                  <a:noFill/>
                </a:ln>
                <a:solidFill>
                  <a:srgbClr val="4472C4"/>
                </a:solidFill>
                <a:effectLst/>
                <a:uLnTx/>
                <a:uFillTx/>
                <a:latin typeface="Calibri Light" panose="020F0302020204030204"/>
                <a:ea typeface="+mj-ea"/>
                <a:cs typeface="+mj-cs"/>
              </a:rPr>
              <a:t>Voorbeeld</a:t>
            </a:r>
            <a:r>
              <a:rPr kumimoji="0" lang="nl-NL" sz="20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 leeruitkomst </a:t>
            </a:r>
            <a:r>
              <a:rPr kumimoji="0" lang="nl-NL" sz="2000" b="0" i="0" u="none" strike="noStrike" kern="1200" cap="none" spc="0" normalizeH="0" baseline="0" noProof="0" dirty="0">
                <a:ln>
                  <a:noFill/>
                </a:ln>
                <a:solidFill>
                  <a:srgbClr val="4472C4"/>
                </a:solidFill>
                <a:effectLst/>
                <a:uLnTx/>
                <a:uFillTx/>
                <a:latin typeface="Calibri Light" panose="020F0302020204030204"/>
                <a:ea typeface="+mj-ea"/>
                <a:cs typeface="+mj-cs"/>
              </a:rPr>
              <a:t>blok </a:t>
            </a:r>
            <a:r>
              <a:rPr kumimoji="0" lang="nl-NL" sz="2000" b="0" i="0" u="none" strike="noStrike" kern="1200" cap="none" spc="0" normalizeH="0" baseline="0" noProof="0" dirty="0" err="1">
                <a:ln>
                  <a:noFill/>
                </a:ln>
                <a:solidFill>
                  <a:srgbClr val="4472C4"/>
                </a:solidFill>
                <a:effectLst/>
                <a:uLnTx/>
                <a:uFillTx/>
                <a:latin typeface="Calibri Light" panose="020F0302020204030204"/>
                <a:ea typeface="+mj-ea"/>
                <a:cs typeface="+mj-cs"/>
              </a:rPr>
              <a:t>Creating</a:t>
            </a:r>
            <a:r>
              <a:rPr kumimoji="0" lang="nl-NL" sz="2000" b="0"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nl-NL" sz="2000" b="0" i="0" u="none" strike="noStrike" kern="1200" cap="none" spc="0" normalizeH="0" baseline="0" noProof="0" dirty="0" err="1">
                <a:ln>
                  <a:noFill/>
                </a:ln>
                <a:solidFill>
                  <a:srgbClr val="4472C4"/>
                </a:solidFill>
                <a:effectLst/>
                <a:uLnTx/>
                <a:uFillTx/>
                <a:latin typeface="Calibri Light" panose="020F0302020204030204"/>
                <a:ea typeface="+mj-ea"/>
                <a:cs typeface="+mj-cs"/>
              </a:rPr>
              <a:t>Added</a:t>
            </a:r>
            <a:r>
              <a:rPr kumimoji="0" lang="nl-NL" sz="2000" b="0" i="0" u="none" strike="noStrike" kern="1200" cap="none" spc="0" normalizeH="0" baseline="0" noProof="0" dirty="0">
                <a:ln>
                  <a:noFill/>
                </a:ln>
                <a:solidFill>
                  <a:srgbClr val="4472C4"/>
                </a:solidFill>
                <a:effectLst/>
                <a:uLnTx/>
                <a:uFillTx/>
                <a:latin typeface="Calibri Light" panose="020F0302020204030204"/>
                <a:ea typeface="+mj-ea"/>
                <a:cs typeface="+mj-cs"/>
              </a:rPr>
              <a:t> Value: </a:t>
            </a:r>
            <a:br>
              <a:rPr kumimoji="0" lang="nl-NL" sz="2000" b="0"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nl-NL" sz="2000" b="0" i="1" u="none" strike="noStrike" kern="1200" cap="none" spc="0" normalizeH="0" baseline="0" noProof="0" dirty="0">
                <a:ln>
                  <a:noFill/>
                </a:ln>
                <a:solidFill>
                  <a:srgbClr val="3366FF"/>
                </a:solidFill>
                <a:effectLst/>
                <a:uLnTx/>
                <a:uFillTx/>
                <a:latin typeface="Calibri Light" panose="020F0302020204030204"/>
                <a:ea typeface="+mj-ea"/>
                <a:cs typeface="+mj-cs"/>
              </a:rPr>
              <a:t>Initiëren</a:t>
            </a:r>
            <a:r>
              <a:rPr kumimoji="0" lang="nl-NL" sz="2000" b="0" i="1"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nl-NL" sz="2000" b="0" i="1" u="none" strike="noStrike" kern="1200" cap="none" spc="0" normalizeH="0" baseline="0" noProof="0" dirty="0">
                <a:ln>
                  <a:noFill/>
                </a:ln>
                <a:solidFill>
                  <a:srgbClr val="3366FF"/>
                </a:solidFill>
                <a:effectLst/>
                <a:uLnTx/>
                <a:uFillTx/>
                <a:latin typeface="Calibri Light" panose="020F0302020204030204"/>
                <a:ea typeface="+mj-ea"/>
                <a:cs typeface="+mj-cs"/>
              </a:rPr>
              <a:t>creëren</a:t>
            </a:r>
            <a:r>
              <a:rPr kumimoji="0" lang="nl-NL" sz="2000" b="0" i="1" u="none" strike="noStrike" kern="1200" cap="none" spc="0" normalizeH="0" baseline="0" noProof="0" dirty="0">
                <a:ln>
                  <a:noFill/>
                </a:ln>
                <a:solidFill>
                  <a:prstClr val="black"/>
                </a:solidFill>
                <a:effectLst/>
                <a:uLnTx/>
                <a:uFillTx/>
                <a:latin typeface="Calibri Light" panose="020F0302020204030204"/>
                <a:ea typeface="+mj-ea"/>
                <a:cs typeface="+mj-cs"/>
              </a:rPr>
              <a:t> en </a:t>
            </a:r>
            <a:r>
              <a:rPr kumimoji="0" lang="nl-NL" sz="2000" b="0" i="1" u="none" strike="noStrike" kern="1200" cap="none" spc="0" normalizeH="0" baseline="0" noProof="0" dirty="0">
                <a:ln>
                  <a:noFill/>
                </a:ln>
                <a:solidFill>
                  <a:srgbClr val="3366FF"/>
                </a:solidFill>
                <a:effectLst/>
                <a:uLnTx/>
                <a:uFillTx/>
                <a:latin typeface="Calibri Light" panose="020F0302020204030204"/>
                <a:ea typeface="+mj-ea"/>
                <a:cs typeface="+mj-cs"/>
              </a:rPr>
              <a:t>realiseren</a:t>
            </a:r>
            <a:r>
              <a:rPr kumimoji="0" lang="nl-NL" sz="2000" b="0" i="1" u="none" strike="noStrike" kern="1200" cap="none" spc="0" normalizeH="0" baseline="0" noProof="0" dirty="0">
                <a:ln>
                  <a:noFill/>
                </a:ln>
                <a:solidFill>
                  <a:prstClr val="black"/>
                </a:solidFill>
                <a:effectLst/>
                <a:uLnTx/>
                <a:uFillTx/>
                <a:latin typeface="Calibri Light" panose="020F0302020204030204"/>
                <a:ea typeface="+mj-ea"/>
                <a:cs typeface="+mj-cs"/>
              </a:rPr>
              <a:t> van innovaties in producten, processen en diensten voor ‘betalers’ en/of ‘gebruikers’ van de ‘uitkomsten’ die een organisatie produceert op NLQF 5 niveau.  </a:t>
            </a:r>
            <a:endParaRPr kumimoji="0" lang="en-US" sz="20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23280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82540"/>
          </a:xfrm>
        </p:spPr>
        <p:txBody>
          <a:bodyPr>
            <a:normAutofit/>
          </a:bodyPr>
          <a:lstStyle/>
          <a:p>
            <a:r>
              <a:rPr lang="nl-NL" sz="2000" dirty="0">
                <a:solidFill>
                  <a:srgbClr val="0070C0"/>
                </a:solidFill>
              </a:rPr>
              <a:t>Globaal onderwijsprogramma</a:t>
            </a:r>
          </a:p>
        </p:txBody>
      </p:sp>
      <p:sp>
        <p:nvSpPr>
          <p:cNvPr id="3" name="Tijdelijke aanduiding voor inhoud 2"/>
          <p:cNvSpPr>
            <a:spLocks noGrp="1"/>
          </p:cNvSpPr>
          <p:nvPr>
            <p:ph idx="1"/>
          </p:nvPr>
        </p:nvSpPr>
        <p:spPr>
          <a:xfrm>
            <a:off x="838200" y="1567007"/>
            <a:ext cx="10515600" cy="4351338"/>
          </a:xfrm>
        </p:spPr>
        <p:txBody>
          <a:bodyPr>
            <a:normAutofit fontScale="92500" lnSpcReduction="10000"/>
          </a:bodyPr>
          <a:lstStyle/>
          <a:p>
            <a:r>
              <a:rPr lang="nl-NL" sz="1900" b="1" dirty="0">
                <a:solidFill>
                  <a:srgbClr val="0070C0"/>
                </a:solidFill>
              </a:rPr>
              <a:t>Initiëren</a:t>
            </a:r>
            <a:r>
              <a:rPr lang="nl-NL" sz="1900" dirty="0">
                <a:solidFill>
                  <a:srgbClr val="0070C0"/>
                </a:solidFill>
              </a:rPr>
              <a:t>: </a:t>
            </a:r>
          </a:p>
          <a:p>
            <a:pPr lvl="1"/>
            <a:r>
              <a:rPr lang="nl-NL" sz="1900" dirty="0"/>
              <a:t>Onderwerpen: Toegevoegde waarde, economisch denken, value management, ondernemerschap, innovatie</a:t>
            </a:r>
          </a:p>
          <a:p>
            <a:pPr lvl="1"/>
            <a:r>
              <a:rPr lang="nl-NL" sz="1900" dirty="0"/>
              <a:t>Skills: ontleren, kritisch denken, informatievaardigheden, onderzoeksvaardigheden, plannen, reflecteren</a:t>
            </a:r>
          </a:p>
          <a:p>
            <a:pPr lvl="1"/>
            <a:endParaRPr lang="nl-NL" sz="1900" dirty="0"/>
          </a:p>
          <a:p>
            <a:r>
              <a:rPr lang="nl-NL" sz="1900" b="1" dirty="0">
                <a:solidFill>
                  <a:srgbClr val="4F81BD"/>
                </a:solidFill>
                <a:ea typeface="Calibri" panose="020F0502020204030204" pitchFamily="34" charset="0"/>
                <a:cs typeface="Times New Roman" panose="02020603050405020304" pitchFamily="18" charset="0"/>
              </a:rPr>
              <a:t>Creëren:</a:t>
            </a:r>
            <a:endParaRPr lang="nl-NL" sz="1900" dirty="0">
              <a:ea typeface="Calibri" panose="020F0502020204030204" pitchFamily="34" charset="0"/>
              <a:cs typeface="Times New Roman" panose="02020603050405020304" pitchFamily="18" charset="0"/>
            </a:endParaRPr>
          </a:p>
          <a:p>
            <a:pPr lvl="1"/>
            <a:r>
              <a:rPr lang="en-US" sz="1900" dirty="0" err="1"/>
              <a:t>Onderwerpen</a:t>
            </a:r>
            <a:r>
              <a:rPr lang="en-US" sz="1900" dirty="0"/>
              <a:t>: design thinking, value canvas model, business canvas model </a:t>
            </a:r>
            <a:endParaRPr lang="nl-NL" sz="1900" dirty="0"/>
          </a:p>
          <a:p>
            <a:pPr lvl="1"/>
            <a:r>
              <a:rPr lang="en-US" sz="1900" dirty="0"/>
              <a:t>Skills: </a:t>
            </a:r>
            <a:r>
              <a:rPr lang="en-US" sz="1900" dirty="0" err="1"/>
              <a:t>communicatie</a:t>
            </a:r>
            <a:r>
              <a:rPr lang="en-US" sz="1900" dirty="0"/>
              <a:t> (</a:t>
            </a:r>
            <a:r>
              <a:rPr lang="en-US" sz="1900" dirty="0" err="1"/>
              <a:t>schriftelijk</a:t>
            </a:r>
            <a:r>
              <a:rPr lang="en-US" sz="1900" dirty="0"/>
              <a:t>, </a:t>
            </a:r>
            <a:r>
              <a:rPr lang="en-US" sz="1900" dirty="0" err="1"/>
              <a:t>mondeling</a:t>
            </a:r>
            <a:r>
              <a:rPr lang="en-US" sz="1900" dirty="0"/>
              <a:t>), time management, </a:t>
            </a:r>
            <a:r>
              <a:rPr lang="en-US" sz="1900" dirty="0" err="1"/>
              <a:t>reflecteren</a:t>
            </a:r>
            <a:r>
              <a:rPr lang="en-US" sz="1900" dirty="0"/>
              <a:t> </a:t>
            </a:r>
          </a:p>
          <a:p>
            <a:pPr lvl="1"/>
            <a:endParaRPr lang="en-US" sz="1900" dirty="0"/>
          </a:p>
          <a:p>
            <a:r>
              <a:rPr lang="nl-NL" sz="1900" b="1" dirty="0">
                <a:solidFill>
                  <a:srgbClr val="0070C0"/>
                </a:solidFill>
              </a:rPr>
              <a:t>Realiseren:</a:t>
            </a:r>
            <a:endParaRPr lang="nl-NL" sz="1900" dirty="0">
              <a:solidFill>
                <a:srgbClr val="0070C0"/>
              </a:solidFill>
            </a:endParaRPr>
          </a:p>
          <a:p>
            <a:pPr lvl="1"/>
            <a:r>
              <a:rPr lang="nl-NL" sz="1900" dirty="0"/>
              <a:t>Onderwerpen: business model canvas, haalbaarheidsonderzoek (klanten/betalers, concurrenten, organiseren van capaciteit (mag ook netwerk van leveranciers zijn), </a:t>
            </a:r>
            <a:r>
              <a:rPr lang="nl-NL" sz="1900" dirty="0" err="1"/>
              <a:t>risico-analyse</a:t>
            </a:r>
            <a:r>
              <a:rPr lang="nl-NL" sz="1900" dirty="0"/>
              <a:t>, kosten-baten analyse, risico-rendementsafweging</a:t>
            </a:r>
          </a:p>
          <a:p>
            <a:pPr lvl="1"/>
            <a:r>
              <a:rPr lang="nl-NL" sz="1900" dirty="0"/>
              <a:t>Skills: communicatie (schriftelijk, mondeling), time management, reflecteren</a:t>
            </a:r>
          </a:p>
          <a:p>
            <a:pPr lvl="0"/>
            <a:endParaRPr lang="en-US" sz="2100" dirty="0"/>
          </a:p>
          <a:p>
            <a:pPr lvl="0"/>
            <a:endParaRPr lang="en-US" dirty="0"/>
          </a:p>
          <a:p>
            <a:pPr lvl="0"/>
            <a:endParaRPr lang="nl-NL" dirty="0"/>
          </a:p>
          <a:p>
            <a:pPr lvl="0"/>
            <a:endParaRPr lang="nl-NL" dirty="0"/>
          </a:p>
        </p:txBody>
      </p:sp>
    </p:spTree>
    <p:extLst>
      <p:ext uri="{BB962C8B-B14F-4D97-AF65-F5344CB8AC3E}">
        <p14:creationId xmlns:p14="http://schemas.microsoft.com/office/powerpoint/2010/main" val="12647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9651"/>
            <a:ext cx="10893357" cy="787345"/>
          </a:xfrm>
        </p:spPr>
        <p:txBody>
          <a:bodyPr>
            <a:noAutofit/>
          </a:bodyPr>
          <a:lstStyle/>
          <a:p>
            <a:r>
              <a:rPr lang="nl-NL" sz="2000" dirty="0">
                <a:solidFill>
                  <a:srgbClr val="0070C0"/>
                </a:solidFill>
              </a:rPr>
              <a:t>Beoordeling van de leeruitkomst: </a:t>
            </a:r>
            <a:r>
              <a:rPr lang="nl-NL" sz="2000" dirty="0">
                <a:solidFill>
                  <a:schemeClr val="accent1"/>
                </a:solidFill>
              </a:rPr>
              <a:t>wij beoordelen of je op een methodisch verantwoorde wijze, in verzorgd Nederlands, een onderbouwd (met bronnen verantwoord) antwoord te geven op deze vragen. </a:t>
            </a:r>
          </a:p>
        </p:txBody>
      </p:sp>
      <p:sp>
        <p:nvSpPr>
          <p:cNvPr id="3" name="Content Placeholder 2"/>
          <p:cNvSpPr>
            <a:spLocks noGrp="1"/>
          </p:cNvSpPr>
          <p:nvPr>
            <p:ph idx="1"/>
          </p:nvPr>
        </p:nvSpPr>
        <p:spPr>
          <a:xfrm>
            <a:off x="838199" y="1322365"/>
            <a:ext cx="11012056" cy="5363877"/>
          </a:xfrm>
        </p:spPr>
        <p:txBody>
          <a:bodyPr>
            <a:normAutofit fontScale="92500" lnSpcReduction="10000"/>
          </a:bodyPr>
          <a:lstStyle/>
          <a:p>
            <a:r>
              <a:rPr lang="nl-NL" sz="2100" dirty="0"/>
              <a:t>Wij beoordelen uiteindelijk of je:</a:t>
            </a:r>
          </a:p>
          <a:p>
            <a:pPr lvl="1"/>
            <a:r>
              <a:rPr lang="nl-NL" sz="1700" dirty="0"/>
              <a:t>een zinvol resultaat hebt bereikt (heb je een voorstel waarmee jouw organisatie/afdeling het binnen afzienbare tijd beter kan doen?)</a:t>
            </a:r>
          </a:p>
          <a:p>
            <a:pPr lvl="1"/>
            <a:endParaRPr lang="nl-NL" sz="1700" dirty="0"/>
          </a:p>
          <a:p>
            <a:pPr lvl="1"/>
            <a:r>
              <a:rPr lang="nl-NL" sz="1700" dirty="0"/>
              <a:t>relevante vragen hebt beantwoord op een verantwoorde wijze</a:t>
            </a:r>
          </a:p>
          <a:p>
            <a:pPr lvl="1"/>
            <a:endParaRPr lang="nl-NL" sz="1700" dirty="0"/>
          </a:p>
          <a:p>
            <a:pPr lvl="1"/>
            <a:r>
              <a:rPr lang="nl-NL" sz="1700" dirty="0"/>
              <a:t>professioneel hebt gewerkt: heb je de keuze voor de afbakening van jouw onderwerp en de door jou gebruikte methodes verantwoord, heb je de gebruikte methodes correct toegepast, zijn de ‘beroepsproducten’ die je hebt opgeleverd (rapportages en/of video’s en/of </a:t>
            </a:r>
            <a:r>
              <a:rPr lang="nl-NL" sz="1700" dirty="0" err="1"/>
              <a:t>excel</a:t>
            </a:r>
            <a:r>
              <a:rPr lang="nl-NL" sz="1700" dirty="0"/>
              <a:t> sheets en/of presentaties, etc.) zinvol en logisch en stellen deze ‘beroepsproducten’ ons (de docenten) in staat om een oordeel uit te spreken over jouw professionele handelen? </a:t>
            </a:r>
          </a:p>
          <a:p>
            <a:pPr lvl="1"/>
            <a:endParaRPr lang="nl-NL" sz="1700" dirty="0"/>
          </a:p>
          <a:p>
            <a:pPr lvl="1"/>
            <a:r>
              <a:rPr lang="nl-NL" sz="1700" dirty="0"/>
              <a:t>Laat je in voldoende mate algemene beroepsvaardigheden zien (onderzoeken, kritisch denken, reflecteren, communiceren, rapporteren, life skills, </a:t>
            </a:r>
            <a:r>
              <a:rPr lang="nl-NL" sz="1700" dirty="0" err="1"/>
              <a:t>generic</a:t>
            </a:r>
            <a:r>
              <a:rPr lang="nl-NL" sz="1700" dirty="0"/>
              <a:t> business skills), bijvoorbeeld:</a:t>
            </a:r>
          </a:p>
          <a:p>
            <a:pPr lvl="2"/>
            <a:r>
              <a:rPr lang="nl-NL" sz="1500" dirty="0"/>
              <a:t>Kun je jouw resultaten ook helder en ‘aanwezig’ presenteren? </a:t>
            </a:r>
          </a:p>
          <a:p>
            <a:pPr lvl="2"/>
            <a:r>
              <a:rPr lang="nl-NL" sz="1500" dirty="0"/>
              <a:t>Kun je jouw werkwijze verantwoorden en kun je op jouw werkwijze reflecteren?  </a:t>
            </a:r>
          </a:p>
          <a:p>
            <a:pPr lvl="1"/>
            <a:endParaRPr lang="nl-NL" sz="1800" dirty="0"/>
          </a:p>
          <a:p>
            <a:pPr lvl="0"/>
            <a:r>
              <a:rPr lang="nl-NL" sz="1900" dirty="0"/>
              <a:t>Voor wat betreft het beoordelen van </a:t>
            </a:r>
            <a:r>
              <a:rPr lang="nl-NL" sz="1900" b="1" dirty="0"/>
              <a:t>algemene beroepsvaardigheden</a:t>
            </a:r>
            <a:r>
              <a:rPr lang="nl-NL" sz="1900" dirty="0"/>
              <a:t> ontwikkelen wij een 'universeel beoordelingskader voor algemene beroepsvaardigheden'. Dit kader wordt standaard bij iedere onderwijseenheid gebruikt bij de beoordeling van de leeruitkomsten.</a:t>
            </a:r>
          </a:p>
          <a:p>
            <a:pPr lvl="1"/>
            <a:r>
              <a:rPr lang="nl-NL" sz="1700" dirty="0"/>
              <a:t>Bij dit kader werken we ‘</a:t>
            </a:r>
            <a:r>
              <a:rPr lang="nl-NL" sz="1700" dirty="0" err="1"/>
              <a:t>rubrics</a:t>
            </a:r>
            <a:r>
              <a:rPr lang="nl-NL" sz="1700" dirty="0"/>
              <a:t>’ uit op niveau NLQF 5 en NLQF 6. </a:t>
            </a:r>
          </a:p>
          <a:p>
            <a:pPr lvl="1"/>
            <a:r>
              <a:rPr lang="nl-NL" sz="1700" dirty="0"/>
              <a:t>Bij het tot stand komen van dit kader worden de vakdocenten vanuit de verschillende disciplines betrokken. </a:t>
            </a:r>
          </a:p>
          <a:p>
            <a:pPr lvl="1"/>
            <a:endParaRPr lang="nl-NL" sz="1700" dirty="0"/>
          </a:p>
          <a:p>
            <a:pPr lvl="1"/>
            <a:endParaRPr lang="nl-NL" sz="2000" dirty="0"/>
          </a:p>
          <a:p>
            <a:pPr lvl="1"/>
            <a:endParaRPr lang="nl-NL" sz="2000" dirty="0"/>
          </a:p>
          <a:p>
            <a:endParaRPr lang="nl-NL" dirty="0"/>
          </a:p>
        </p:txBody>
      </p:sp>
    </p:spTree>
    <p:extLst>
      <p:ext uri="{BB962C8B-B14F-4D97-AF65-F5344CB8AC3E}">
        <p14:creationId xmlns:p14="http://schemas.microsoft.com/office/powerpoint/2010/main" val="109534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3211</Words>
  <Application>Microsoft Office PowerPoint</Application>
  <PresentationFormat>Widescreen</PresentationFormat>
  <Paragraphs>382</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Humanst521 BT</vt:lpstr>
      <vt:lpstr>Times New Roman</vt:lpstr>
      <vt:lpstr>Office Theme</vt:lpstr>
      <vt:lpstr>Kantoorthema</vt:lpstr>
      <vt:lpstr>Toegankelijkheid van (hoger) onderwijs vergroten door middel van open badges en microcredentialing</vt:lpstr>
      <vt:lpstr>Waarover praten wij?</vt:lpstr>
      <vt:lpstr>twee verschillende perspectieven op hoger beroepsonderwijs </vt:lpstr>
      <vt:lpstr>Usecase microcredentialing: de Career Academy van de HR Business School </vt:lpstr>
      <vt:lpstr> Voorbeeld: Bedrijfskunde MER opleiding (deeltijdvariant) zoals vormgegeven in de pilot flexibilisering</vt:lpstr>
      <vt:lpstr>Tuning methodiek: een goed geformuleerde leeruitkomst bevat minimaal de volgende vier onderdelen:</vt:lpstr>
      <vt:lpstr>Als je het kunt dromen, kun je het ook doen. - Walt Disney</vt:lpstr>
      <vt:lpstr>Globaal onderwijsprogramma</vt:lpstr>
      <vt:lpstr>Beoordeling van de leeruitkomst: wij beoordelen of je op een methodisch verantwoorde wijze, in verzorgd Nederlands, een onderbouwd (met bronnen verantwoord) antwoord te geven op deze vragen. </vt:lpstr>
      <vt:lpstr>Ook leeruitkomsten dienen valide te zijn en betrouwbaar getoetst te worden, maar wel op een hoger abstractieniveau dan gewone leerdoelen</vt:lpstr>
      <vt:lpstr>Voorbeeld van een rubric (concept, zie hiernaast)</vt:lpstr>
      <vt:lpstr>Gevolgen van het werken met leeruitkomsten</vt:lpstr>
      <vt:lpstr>Gevolgen van onze invulling van flexibilisering op basis van leeruitkomsten</vt:lpstr>
      <vt:lpstr>Certificeren: het nieuwe diplomeren?</vt:lpstr>
      <vt:lpstr>De badge van de Career Academy van de HR Business School: een plaatje met metadata</vt:lpstr>
      <vt:lpstr>Wat zouden wij graag willen?</vt:lpstr>
      <vt:lpstr>Tussen droom en daad staan wetten in de weg en praktische bezwaren – Willem Elsschot</vt:lpstr>
      <vt:lpstr>Wij willen graag samenwerken aan open standaarden die de toegankelijkheid van het digitaal toegankelijk van ons onderwijs vergroten. Zien jullie mogelijkheden? </vt:lpstr>
      <vt:lpstr>Meer weten?</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Toegankelijkheid van (hoger) onderwijs vergroten door middel van open badges en microcredentialing</dc:title>
  <dc:creator>Bouwhuis, R. (Robert)</dc:creator>
  <cp:lastModifiedBy>Bouwhuis, R. (Robert)</cp:lastModifiedBy>
  <cp:revision>31</cp:revision>
  <cp:lastPrinted>2017-10-11T14:27:33Z</cp:lastPrinted>
  <dcterms:created xsi:type="dcterms:W3CDTF">2017-10-11T12:36:43Z</dcterms:created>
  <dcterms:modified xsi:type="dcterms:W3CDTF">2017-10-11T14:38:10Z</dcterms:modified>
</cp:coreProperties>
</file>