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0" r:id="rId6"/>
    <p:sldMasterId id="2147483835" r:id="rId7"/>
    <p:sldMasterId id="2147483847" r:id="rId8"/>
  </p:sldMasterIdLst>
  <p:notesMasterIdLst>
    <p:notesMasterId r:id="rId13"/>
  </p:notesMasterIdLst>
  <p:handoutMasterIdLst>
    <p:handoutMasterId r:id="rId14"/>
  </p:handoutMasterIdLst>
  <p:sldIdLst>
    <p:sldId id="520" r:id="rId9"/>
    <p:sldId id="522" r:id="rId10"/>
    <p:sldId id="524" r:id="rId11"/>
    <p:sldId id="525" r:id="rId12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273896"/>
    <a:srgbClr val="1D4779"/>
    <a:srgbClr val="376092"/>
    <a:srgbClr val="FFFF99"/>
    <a:srgbClr val="D96709"/>
    <a:srgbClr val="669900"/>
    <a:srgbClr val="000099"/>
    <a:srgbClr val="CC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9" autoAdjust="0"/>
    <p:restoredTop sz="94743" autoAdjust="0"/>
  </p:normalViewPr>
  <p:slideViewPr>
    <p:cSldViewPr>
      <p:cViewPr varScale="1">
        <p:scale>
          <a:sx n="80" d="100"/>
          <a:sy n="80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20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0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>
              <a:defRPr sz="1200"/>
            </a:lvl1pPr>
          </a:lstStyle>
          <a:p>
            <a:r>
              <a:rPr lang="en-US" dirty="0" err="1" smtClean="0"/>
              <a:t>bijeenkomst</a:t>
            </a:r>
            <a:r>
              <a:rPr lang="en-US" dirty="0" smtClean="0"/>
              <a:t> GEU BVE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>
              <a:defRPr sz="1200"/>
            </a:lvl1pPr>
          </a:lstStyle>
          <a:p>
            <a:r>
              <a:rPr lang="nl-NL" dirty="0" smtClean="0"/>
              <a:t>2012.09.27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>
              <a:defRPr sz="1200"/>
            </a:lvl1pPr>
          </a:lstStyle>
          <a:p>
            <a:r>
              <a:rPr lang="en-US" dirty="0" smtClean="0"/>
              <a:t>LiMBO-</a:t>
            </a:r>
            <a:r>
              <a:rPr lang="en-US" dirty="0" err="1" smtClean="0"/>
              <a:t>progranna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>
              <a:defRPr sz="1200"/>
            </a:lvl1pPr>
          </a:lstStyle>
          <a:p>
            <a:fld id="{CB5535F5-EC2E-42CB-B56C-EA1F2295CE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48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0E970E-1C62-453A-9C0B-B5E13BEB9ED9}" type="datetimeFigureOut">
              <a:rPr lang="nl-NL"/>
              <a:pPr>
                <a:defRPr/>
              </a:pPr>
              <a:t>09-04-14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6" rIns="95470" bIns="47736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5470" tIns="47736" rIns="95470" bIns="4773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676F9-9CC8-4B95-92CF-6C0E920B77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582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76F9-9CC8-4B95-92CF-6C0E920B774F}" type="slidenum">
              <a:rPr lang="nl-NL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62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83E54-FE63-4D33-9E9C-9D0AAC953D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39E7-4F83-4399-8854-3016046828B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6050" y="1798638"/>
            <a:ext cx="1657350" cy="42830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1798638"/>
            <a:ext cx="4819650" cy="42830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E746D-8C91-4B95-8E02-039DB5FBC61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798638"/>
            <a:ext cx="6586538" cy="942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531938" y="3048000"/>
            <a:ext cx="6621462" cy="3033713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1069-1B28-4CDE-A625-304003B1CBC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798638"/>
            <a:ext cx="6586538" cy="942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531938" y="3048000"/>
            <a:ext cx="3233737" cy="30337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8075" y="3048000"/>
            <a:ext cx="3235325" cy="30337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971BD-4354-4555-B8E8-1D81C044527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101"/>
            <a:ext cx="9144000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2800" kern="1200" baseline="0"/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870800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472000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600" kern="0" spc="10" baseline="0"/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hthoek 4"/>
          <p:cNvSpPr/>
          <p:nvPr userDrawn="1"/>
        </p:nvSpPr>
        <p:spPr>
          <a:xfrm>
            <a:off x="7380312" y="623731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82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psomm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96000" y="1054800"/>
            <a:ext cx="8280000" cy="5040000"/>
          </a:xfrm>
        </p:spPr>
        <p:txBody>
          <a:bodyPr/>
          <a:lstStyle>
            <a:lvl3pPr marL="669600" indent="-244800">
              <a:buFont typeface="Wingdings" pitchFamily="2" charset="2"/>
              <a:buChar char="n"/>
              <a:defRPr/>
            </a:lvl3pPr>
            <a:lvl4pPr marL="669600" indent="-244800">
              <a:buFont typeface="Wingdings" pitchFamily="2" charset="2"/>
              <a:buChar char="n"/>
              <a:defRPr/>
            </a:lvl4pPr>
            <a:lvl5pPr marL="669600" indent="-2448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800" smtClean="0">
                <a:solidFill>
                  <a:srgbClr val="2E3192"/>
                </a:solidFill>
                <a:latin typeface="Arial"/>
              </a:rPr>
              <a:t>Zorg ervoor dat het tekstvak niet over de witruimte en het logo geplaatst wordt.</a:t>
            </a:r>
            <a:endParaRPr lang="nl-NL" sz="800">
              <a:solidFill>
                <a:srgbClr val="2E3192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800" smtClean="0">
                <a:solidFill>
                  <a:srgbClr val="2E3192"/>
                </a:solidFill>
                <a:latin typeface="Arial"/>
              </a:rPr>
              <a:t>Zorg ervoor dat de titel uit 1 regel bestaat.</a:t>
            </a:r>
            <a:endParaRPr lang="nl-NL" sz="800">
              <a:solidFill>
                <a:srgbClr val="2E319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65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800" smtClean="0">
                <a:solidFill>
                  <a:srgbClr val="2E3192"/>
                </a:solidFill>
                <a:latin typeface="Arial"/>
              </a:rPr>
              <a:t>Zorg ervoor dat de titel uit 1 regel bestaat.</a:t>
            </a:r>
            <a:endParaRPr lang="nl-NL" sz="800">
              <a:solidFill>
                <a:srgbClr val="2E3192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800" dirty="0" smtClean="0">
                <a:solidFill>
                  <a:srgbClr val="2E3192"/>
                </a:solidFill>
                <a:latin typeface="Arial"/>
              </a:rPr>
              <a:t>Zorg ervoor dat het tekstvak niet over de witruimte en het logo geplaatst wordt. </a:t>
            </a:r>
            <a:endParaRPr lang="nl-NL" sz="800" dirty="0">
              <a:solidFill>
                <a:srgbClr val="2E319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30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192"/>
                </a:solidFill>
              </a:defRPr>
            </a:lvl1pPr>
          </a:lstStyle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b="1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7380312" y="623731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5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ldvullende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1196752"/>
            <a:ext cx="121575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800" dirty="0" smtClean="0">
                <a:solidFill>
                  <a:srgbClr val="2E3192"/>
                </a:solidFill>
                <a:latin typeface="Arial"/>
              </a:rPr>
              <a:t>Zorg ervoor dat de foto groot genoeg is i.v.m. de kwaliteit. Oordeel zelf of de kwaliteit van de foto voldoende is.</a:t>
            </a:r>
            <a:endParaRPr lang="nl-NL" sz="800" dirty="0">
              <a:solidFill>
                <a:srgbClr val="2E3192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1353426" y="404664"/>
            <a:ext cx="1215752" cy="65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800" dirty="0" smtClean="0">
                <a:solidFill>
                  <a:srgbClr val="2E3192"/>
                </a:solidFill>
                <a:latin typeface="Arial"/>
              </a:rPr>
              <a:t>Houd er rekening mee dat de foto automatisch wordt geschaald op 4:3.</a:t>
            </a:r>
            <a:endParaRPr lang="nl-NL" sz="800" dirty="0">
              <a:solidFill>
                <a:srgbClr val="2E319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8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006"/>
            <a:ext cx="9144000" cy="1714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52848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61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E1F4-660D-4600-8D45-5A1855AFDC6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3240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654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5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88800" y="925200"/>
            <a:ext cx="8280000" cy="5040000"/>
          </a:xfrm>
        </p:spPr>
        <p:txBody>
          <a:bodyPr/>
          <a:lstStyle/>
          <a:p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328"/>
            <a:ext cx="9144000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6000" y="925200"/>
            <a:ext cx="4032000" cy="5040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36800" y="925200"/>
            <a:ext cx="4032000" cy="5040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6034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6000" y="925200"/>
            <a:ext cx="4032000" cy="50400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36800" y="925200"/>
            <a:ext cx="4032000" cy="50400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7321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062000"/>
            <a:ext cx="8280000" cy="583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</a:rPr>
              <a:pPr/>
              <a:t>‹nr.›</a:t>
            </a:fld>
            <a:endParaRPr lang="nl-NL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6000" y="1843200"/>
            <a:ext cx="7920037" cy="10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b="1" baseline="0"/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2pPr>
            <a:lvl3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3pPr>
            <a:lvl4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4pPr>
            <a:lvl5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6000" y="3970801"/>
            <a:ext cx="7848600" cy="97036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b="1" dirty="0" smtClean="0"/>
            </a:lvl1pPr>
            <a:lvl2pPr>
              <a:spcAft>
                <a:spcPts val="0"/>
              </a:spcAft>
              <a:defRPr lang="en-US" sz="1400" spc="30" baseline="0" dirty="0" smtClean="0"/>
            </a:lvl2pPr>
            <a:lvl3pPr>
              <a:defRPr lang="en-US" sz="1400" spc="30" baseline="0" dirty="0" smtClean="0"/>
            </a:lvl3pPr>
            <a:lvl4pPr>
              <a:defRPr lang="en-US" sz="1400" spc="30" baseline="0" dirty="0" smtClean="0"/>
            </a:lvl4pPr>
            <a:lvl5pPr>
              <a:defRPr lang="de-DE" sz="1400" spc="30" baseline="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Klik om de modelstijlen te bewerken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Tweede niveau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Derde niveau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Vierde niveau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nl-NL" smtClean="0"/>
              <a:t>Vijfde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58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1431-BCCD-5E4F-98D1-E61277044966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2703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5A6B-53E8-C54B-8931-E80C81CF28E1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4276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2927E-55F1-9D4F-9A4C-110F172A3168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79233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288" y="1054100"/>
            <a:ext cx="4064000" cy="580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1688" y="1054100"/>
            <a:ext cx="4064000" cy="580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F3F5-7CAA-6442-989D-40D0B567BD75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2426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DE30-8B9D-024F-AB45-DD6EF1C92091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939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CCA7-D23F-4D65-BE92-EA117265A9F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FA4F-F4A1-2142-9374-1258D044509E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265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D3F1-F517-A34A-A136-8A2071303985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8016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9C5E-B743-B942-8315-8714BF18A0F4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5490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Helvetica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733A-9CB5-A24F-A2FF-DFC67E8491AD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5231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DABA-FCA6-604B-B341-2711B36EDE94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5152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5588" y="304800"/>
            <a:ext cx="2070100" cy="65532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304800"/>
            <a:ext cx="6057900" cy="65532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C175B-57A4-4F48-A307-672518F7A920}" type="slidenum">
              <a:rPr lang="nl-NL">
                <a:solidFill>
                  <a:srgbClr val="000000"/>
                </a:solidFill>
                <a:latin typeface="Helvetica"/>
                <a:ea typeface="ＭＳ Ｐゴシック"/>
              </a:rPr>
              <a:pPr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536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31938" y="3048000"/>
            <a:ext cx="3233737" cy="303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8075" y="3048000"/>
            <a:ext cx="3235325" cy="303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3502-5579-40CF-BD6A-EDE61547370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DFDA-4C8A-4E97-AAEB-C7AAA71A7E0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67FF2-D935-4B52-8ED4-01427BEF42A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44F18-15AB-476D-9E17-C8B832CE896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82A7-3FA8-41FF-8632-6354780AC96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1A82-DFE8-48DE-820C-5A6100139AD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98638"/>
            <a:ext cx="65865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1938" y="3048000"/>
            <a:ext cx="6621462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Focus op de bestelomgeving Horizon en Deltion College</a:t>
            </a:r>
            <a:endParaRPr lang="nl-NL" dirty="0">
              <a:latin typeface="Arial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C4F7D-A802-43DD-ABE7-880D70A1CD6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306000"/>
            <a:ext cx="8280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054800"/>
            <a:ext cx="8280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000" y="605454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8D44BC-D23E-4643-98F2-CB87C1AD4759}" type="slidenum">
              <a:rPr lang="nl-NL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Tx/>
        <a:buNone/>
        <a:defRPr sz="2000" kern="1200" spc="1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ts val="3400"/>
        </a:lnSpc>
        <a:spcBef>
          <a:spcPts val="120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20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ts val="3400"/>
        </a:lnSpc>
        <a:spcBef>
          <a:spcPts val="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mage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475"/>
            <a:ext cx="9144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395288" y="304800"/>
            <a:ext cx="8280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>
                <a:sym typeface="Helvetica" charset="0"/>
              </a:rPr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395288" y="1054100"/>
            <a:ext cx="828040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>
                <a:sym typeface="Helvetica" charset="0"/>
              </a:rPr>
              <a:t>Click to edit Master text styles</a:t>
            </a:r>
          </a:p>
          <a:p>
            <a:pPr lvl="1"/>
            <a:r>
              <a:rPr lang="nl-NL">
                <a:sym typeface="Helvetica" charset="0"/>
              </a:rPr>
              <a:t>Second level</a:t>
            </a:r>
          </a:p>
          <a:p>
            <a:pPr lvl="2"/>
            <a:r>
              <a:rPr lang="nl-NL">
                <a:sym typeface="Helvetica" charset="0"/>
              </a:rPr>
              <a:t>Third level</a:t>
            </a:r>
          </a:p>
          <a:p>
            <a:pPr lvl="3"/>
            <a:r>
              <a:rPr lang="nl-NL">
                <a:sym typeface="Helvetica" charset="0"/>
              </a:rPr>
              <a:t>Fourth level</a:t>
            </a:r>
          </a:p>
          <a:p>
            <a:pPr lvl="4"/>
            <a:r>
              <a:rPr lang="nl-NL">
                <a:sym typeface="Helvetica" charset="0"/>
              </a:rPr>
              <a:t>Fifth level</a:t>
            </a:r>
          </a:p>
        </p:txBody>
      </p:sp>
      <p:sp>
        <p:nvSpPr>
          <p:cNvPr id="3076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395288" y="6149975"/>
            <a:ext cx="585787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mtClean="0">
                <a:cs typeface="Arial" charset="0"/>
              </a:defRPr>
            </a:lvl1pPr>
          </a:lstStyle>
          <a:p>
            <a:pPr hangingPunct="0">
              <a:defRPr/>
            </a:pPr>
            <a:fld id="{6C7CC5D5-B976-2D44-98BC-0AD5E7391AB1}" type="slidenum">
              <a:rPr lang="nl-NL">
                <a:solidFill>
                  <a:srgbClr val="7F7F7F"/>
                </a:solidFill>
                <a:latin typeface="Arial" charset="0"/>
                <a:ea typeface="ＭＳ Ｐゴシック" charset="0"/>
                <a:sym typeface="Arial" charset="0"/>
              </a:rPr>
              <a:pPr hangingPunct="0">
                <a:defRPr/>
              </a:pPr>
              <a:t>‹nr.›</a:t>
            </a:fld>
            <a:endParaRPr lang="nl-NL" sz="1200">
              <a:solidFill>
                <a:srgbClr val="FFFFFF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3077" name="AutoShape 5"/>
          <p:cNvSpPr>
            <a:spLocks/>
          </p:cNvSpPr>
          <p:nvPr/>
        </p:nvSpPr>
        <p:spPr bwMode="auto">
          <a:xfrm>
            <a:off x="7380288" y="6237288"/>
            <a:ext cx="15113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endParaRPr lang="nl-NL">
              <a:solidFill>
                <a:srgbClr val="FFFFFF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/>
          <a:p>
            <a:r>
              <a:rPr lang="nl-NL" sz="2000" dirty="0" smtClean="0"/>
              <a:t>Wensen en aanbevelingen iECK IAA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96000" y="5229200"/>
            <a:ext cx="8280000" cy="28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1400" dirty="0" smtClean="0"/>
              <a:t>H-P Köhler, Kennisnet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 smtClean="0">
              <a:solidFill>
                <a:srgbClr val="7F7F7F">
                  <a:lumMod val="65000"/>
                  <a:lumOff val="35000"/>
                </a:srgbClr>
              </a:solidFill>
              <a:latin typeface="Arial"/>
              <a:cs typeface="+mn-cs"/>
            </a:endParaRPr>
          </a:p>
        </p:txBody>
      </p:sp>
      <p:pic>
        <p:nvPicPr>
          <p:cNvPr id="6" name="Afbeelding 5" descr="logo contentket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10" y="6309320"/>
            <a:ext cx="2369044" cy="351536"/>
          </a:xfrm>
          <a:prstGeom prst="rect">
            <a:avLst/>
          </a:prstGeom>
        </p:spPr>
      </p:pic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87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497192" cy="584200"/>
          </a:xfrm>
        </p:spPr>
        <p:txBody>
          <a:bodyPr/>
          <a:lstStyle/>
          <a:p>
            <a:pPr defTabSz="914400" eaLnBrk="1">
              <a:defRPr/>
            </a:pPr>
            <a:r>
              <a:rPr lang="nl-NL" sz="2800" b="1" dirty="0" smtClean="0">
                <a:solidFill>
                  <a:srgbClr val="2E3192"/>
                </a:solidFill>
                <a:latin typeface="Arial" charset="0"/>
                <a:cs typeface="Arial" charset="0"/>
                <a:sym typeface="Arial" charset="0"/>
              </a:rPr>
              <a:t>Harmonisatie Directe Toegang, LiMBO en ECK1.6</a:t>
            </a:r>
            <a:endParaRPr lang="nl-NL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054100"/>
            <a:ext cx="8280400" cy="5040313"/>
          </a:xfrm>
        </p:spPr>
        <p:txBody>
          <a:bodyPr/>
          <a:lstStyle/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Doel van deze harmonisatie is het realiseren van een goed werkende transparante keten waarin elke aanbieder van leermiddelen in het </a:t>
            </a:r>
            <a:r>
              <a:rPr lang="nl-NL" sz="2000" b="1" u="sng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vo en mbo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op basis van de standaard kan participeren. </a:t>
            </a:r>
          </a:p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endParaRPr lang="nl-NL" sz="20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Processen: selecteren, bestellen, betalen, leveren en toegang  </a:t>
            </a:r>
          </a:p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endParaRPr lang="nl-NL" sz="2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Planning op hoofdlijnen</a:t>
            </a:r>
          </a:p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Fase 1: Harmonisatie uitgangspunten &amp; procesmodellen (apr - juni)</a:t>
            </a:r>
          </a:p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Fase 2: Technische harmonisatie (juni - okt)</a:t>
            </a:r>
          </a:p>
          <a:p>
            <a:pPr marL="0" indent="0" defTabSz="914400" eaLnBrk="1">
              <a:lnSpc>
                <a:spcPts val="2800"/>
              </a:lnSpc>
              <a:spcBef>
                <a:spcPts val="600"/>
              </a:spcBef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Fase 3: Review (nov – dec)</a:t>
            </a:r>
            <a:endParaRPr lang="nl-NL" sz="2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958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Keten overstijgend vraagstuk!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2051720" y="3212976"/>
            <a:ext cx="151216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Leerling ID</a:t>
            </a: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1475656" y="3933056"/>
            <a:ext cx="158417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Ouder/verzorgende </a:t>
            </a:r>
            <a:r>
              <a:rPr lang="nl-NL" dirty="0" smtClean="0"/>
              <a:t>ID?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5724128" y="3212976"/>
            <a:ext cx="151216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Instelling ID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3851920" y="4797152"/>
            <a:ext cx="151216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Leermiddel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6300192" y="3861048"/>
            <a:ext cx="1512168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4000"/>
                </a:schemeClr>
              </a:gs>
              <a:gs pos="80000">
                <a:schemeClr val="accent1">
                  <a:shade val="93000"/>
                  <a:satMod val="130000"/>
                  <a:alpha val="64000"/>
                </a:schemeClr>
              </a:gs>
              <a:gs pos="100000">
                <a:schemeClr val="accent1">
                  <a:shade val="94000"/>
                  <a:satMod val="135000"/>
                  <a:alpha val="6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Portal ID</a:t>
            </a:r>
            <a:endParaRPr lang="nl-NL" dirty="0"/>
          </a:p>
        </p:txBody>
      </p:sp>
      <p:cxnSp>
        <p:nvCxnSpPr>
          <p:cNvPr id="14" name="Rechte verbindingslijn 13"/>
          <p:cNvCxnSpPr>
            <a:stCxn id="11" idx="0"/>
            <a:endCxn id="7" idx="3"/>
          </p:cNvCxnSpPr>
          <p:nvPr/>
        </p:nvCxnSpPr>
        <p:spPr>
          <a:xfrm flipH="1" flipV="1">
            <a:off x="3563888" y="3609020"/>
            <a:ext cx="1044116" cy="1188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11" idx="0"/>
            <a:endCxn id="12" idx="1"/>
          </p:cNvCxnSpPr>
          <p:nvPr/>
        </p:nvCxnSpPr>
        <p:spPr>
          <a:xfrm flipV="1">
            <a:off x="4608004" y="4257092"/>
            <a:ext cx="1692188" cy="540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1" idx="0"/>
            <a:endCxn id="9" idx="1"/>
          </p:cNvCxnSpPr>
          <p:nvPr/>
        </p:nvCxnSpPr>
        <p:spPr>
          <a:xfrm flipV="1">
            <a:off x="4608004" y="3609020"/>
            <a:ext cx="1116124" cy="1188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fgeronde rechthoek 20"/>
          <p:cNvSpPr/>
          <p:nvPr/>
        </p:nvSpPr>
        <p:spPr>
          <a:xfrm>
            <a:off x="3851920" y="2348880"/>
            <a:ext cx="151216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Docent</a:t>
            </a:r>
            <a:endParaRPr lang="nl-NL" dirty="0"/>
          </a:p>
        </p:txBody>
      </p:sp>
      <p:cxnSp>
        <p:nvCxnSpPr>
          <p:cNvPr id="22" name="Rechte verbindingslijn 21"/>
          <p:cNvCxnSpPr>
            <a:stCxn id="21" idx="2"/>
            <a:endCxn id="9" idx="1"/>
          </p:cNvCxnSpPr>
          <p:nvPr/>
        </p:nvCxnSpPr>
        <p:spPr>
          <a:xfrm>
            <a:off x="4608004" y="3140968"/>
            <a:ext cx="1116124" cy="468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stCxn id="11" idx="0"/>
            <a:endCxn id="21" idx="2"/>
          </p:cNvCxnSpPr>
          <p:nvPr/>
        </p:nvCxnSpPr>
        <p:spPr>
          <a:xfrm flipV="1">
            <a:off x="4608004" y="3140968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7" idx="3"/>
            <a:endCxn id="21" idx="2"/>
          </p:cNvCxnSpPr>
          <p:nvPr/>
        </p:nvCxnSpPr>
        <p:spPr>
          <a:xfrm flipV="1">
            <a:off x="3563888" y="3140968"/>
            <a:ext cx="1044116" cy="468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stCxn id="7" idx="3"/>
            <a:endCxn id="9" idx="1"/>
          </p:cNvCxnSpPr>
          <p:nvPr/>
        </p:nvCxnSpPr>
        <p:spPr>
          <a:xfrm>
            <a:off x="3563888" y="3609020"/>
            <a:ext cx="216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oelichting met afgeronde rechthoek 33"/>
          <p:cNvSpPr/>
          <p:nvPr/>
        </p:nvSpPr>
        <p:spPr>
          <a:xfrm>
            <a:off x="467544" y="2060848"/>
            <a:ext cx="1944216" cy="864096"/>
          </a:xfrm>
          <a:prstGeom prst="wedgeRoundRectCallout">
            <a:avLst>
              <a:gd name="adj1" fmla="val 37140"/>
              <a:gd name="adj2" fmla="val 7352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Besteller</a:t>
            </a:r>
          </a:p>
          <a:p>
            <a:r>
              <a:rPr lang="nl-NL" sz="1600" dirty="0" smtClean="0"/>
              <a:t>Betaler</a:t>
            </a:r>
          </a:p>
          <a:p>
            <a:r>
              <a:rPr lang="nl-NL" sz="1600" dirty="0" smtClean="0"/>
              <a:t>Gebruiker</a:t>
            </a:r>
            <a:endParaRPr lang="nl-NL" sz="1600" dirty="0"/>
          </a:p>
        </p:txBody>
      </p:sp>
      <p:sp>
        <p:nvSpPr>
          <p:cNvPr id="35" name="Toelichting met afgeronde rechthoek 34"/>
          <p:cNvSpPr/>
          <p:nvPr/>
        </p:nvSpPr>
        <p:spPr>
          <a:xfrm>
            <a:off x="6300192" y="2060848"/>
            <a:ext cx="1368152" cy="864096"/>
          </a:xfrm>
          <a:prstGeom prst="wedgeRoundRectCallout">
            <a:avLst>
              <a:gd name="adj1" fmla="val -29815"/>
              <a:gd name="adj2" fmla="val 753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Besteller</a:t>
            </a:r>
          </a:p>
          <a:p>
            <a:r>
              <a:rPr lang="nl-NL" sz="1600" dirty="0" smtClean="0"/>
              <a:t>Betaler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7092280" y="3140968"/>
            <a:ext cx="1512168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9000"/>
                </a:schemeClr>
              </a:gs>
              <a:gs pos="80000">
                <a:schemeClr val="accent1">
                  <a:shade val="93000"/>
                  <a:satMod val="130000"/>
                  <a:alpha val="69000"/>
                </a:schemeClr>
              </a:gs>
              <a:gs pos="100000">
                <a:schemeClr val="accent1">
                  <a:shade val="94000"/>
                  <a:satMod val="135000"/>
                  <a:alpha val="6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Stage werkplek</a:t>
            </a:r>
            <a:endParaRPr lang="nl-NL" dirty="0"/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4572000" y="1196752"/>
            <a:ext cx="1944216" cy="864096"/>
          </a:xfrm>
          <a:prstGeom prst="wedgeRoundRectCallout">
            <a:avLst>
              <a:gd name="adj1" fmla="val -29815"/>
              <a:gd name="adj2" fmla="val 753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Besteller</a:t>
            </a:r>
          </a:p>
          <a:p>
            <a:r>
              <a:rPr lang="nl-NL" sz="1600" dirty="0" smtClean="0"/>
              <a:t>Gebruiker</a:t>
            </a:r>
            <a:endParaRPr lang="nl-NL" sz="1600" dirty="0" smtClean="0"/>
          </a:p>
        </p:txBody>
      </p:sp>
      <p:sp>
        <p:nvSpPr>
          <p:cNvPr id="20" name="Toelichting met afgeronde rechthoek 19"/>
          <p:cNvSpPr/>
          <p:nvPr/>
        </p:nvSpPr>
        <p:spPr>
          <a:xfrm>
            <a:off x="7812360" y="1988840"/>
            <a:ext cx="1152128" cy="864096"/>
          </a:xfrm>
          <a:prstGeom prst="wedgeRoundRectCallout">
            <a:avLst>
              <a:gd name="adj1" fmla="val -29815"/>
              <a:gd name="adj2" fmla="val 753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Betaler</a:t>
            </a: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410948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497192" cy="584200"/>
          </a:xfrm>
        </p:spPr>
        <p:txBody>
          <a:bodyPr/>
          <a:lstStyle/>
          <a:p>
            <a:pPr defTabSz="914400" eaLnBrk="1">
              <a:defRPr/>
            </a:pPr>
            <a:r>
              <a:rPr lang="nl-NL" sz="2800" b="1" dirty="0" smtClean="0">
                <a:solidFill>
                  <a:srgbClr val="2E3192"/>
                </a:solidFill>
                <a:latin typeface="Arial" charset="0"/>
                <a:cs typeface="Arial" charset="0"/>
                <a:sym typeface="Arial" charset="0"/>
              </a:rPr>
              <a:t>Afhankelijkheden</a:t>
            </a:r>
            <a:endParaRPr lang="nl-NL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054100"/>
            <a:ext cx="8280400" cy="5040313"/>
          </a:xfrm>
        </p:spPr>
        <p:txBody>
          <a:bodyPr/>
          <a:lstStyle/>
          <a:p>
            <a:pPr defTabSz="914400" eaLnBrk="1">
              <a:lnSpc>
                <a:spcPts val="28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Goed werkend identificatie proces voor leerlingen en docenten.</a:t>
            </a:r>
          </a:p>
          <a:p>
            <a:pPr defTabSz="914400" eaLnBrk="1">
              <a:lnSpc>
                <a:spcPts val="28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Registratie van unieke persistente entiteiten (centraal – decentraal – per 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sector?)</a:t>
            </a:r>
            <a:endParaRPr lang="nl-NL" sz="2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defTabSz="914400" eaLnBrk="1">
              <a:lnSpc>
                <a:spcPts val="28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Registratie van instellingen waarin opleidingen en locaties zijn te onderscheiden en technisch identificeerbaar zijn.</a:t>
            </a:r>
          </a:p>
          <a:p>
            <a:pPr defTabSz="914400" eaLnBrk="1">
              <a:lnSpc>
                <a:spcPts val="2800"/>
              </a:lnSpc>
              <a:spcBef>
                <a:spcPts val="600"/>
              </a:spcBef>
              <a:buFont typeface="Arial"/>
              <a:buChar char="•"/>
              <a:defRPr/>
            </a:pPr>
            <a:endParaRPr lang="nl-NL" sz="2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458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MO">
  <a:themeElements>
    <a:clrScheme name="BM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M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30116.vervolg inventarisatie PO.v02">
  <a:themeElements>
    <a:clrScheme name="Kennisnet 2">
      <a:dk1>
        <a:srgbClr val="7F7F7F"/>
      </a:dk1>
      <a:lt1>
        <a:sysClr val="window" lastClr="FFFFFF"/>
      </a:lt1>
      <a:dk2>
        <a:srgbClr val="2E3192"/>
      </a:dk2>
      <a:lt2>
        <a:srgbClr val="7567AD"/>
      </a:lt2>
      <a:accent1>
        <a:srgbClr val="2E3192"/>
      </a:accent1>
      <a:accent2>
        <a:srgbClr val="00AEEF"/>
      </a:accent2>
      <a:accent3>
        <a:srgbClr val="E6E6E6"/>
      </a:accent3>
      <a:accent4>
        <a:srgbClr val="72BE44"/>
      </a:accent4>
      <a:accent5>
        <a:srgbClr val="FF7021"/>
      </a:accent5>
      <a:accent6>
        <a:srgbClr val="FFCB4E"/>
      </a:accent6>
      <a:hlink>
        <a:srgbClr val="72BE44"/>
      </a:hlink>
      <a:folHlink>
        <a:srgbClr val="E6E6E6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hema">
  <a:themeElements>
    <a:clrScheme name="">
      <a:dk1>
        <a:srgbClr val="000000"/>
      </a:dk1>
      <a:lt1>
        <a:srgbClr val="2E3192"/>
      </a:lt1>
      <a:dk2>
        <a:srgbClr val="A7A7A7"/>
      </a:dk2>
      <a:lt2>
        <a:srgbClr val="535353"/>
      </a:lt2>
      <a:accent1>
        <a:srgbClr val="2E3192"/>
      </a:accent1>
      <a:accent2>
        <a:srgbClr val="00AEEF"/>
      </a:accent2>
      <a:accent3>
        <a:srgbClr val="ADADC7"/>
      </a:accent3>
      <a:accent4>
        <a:srgbClr val="000000"/>
      </a:accent4>
      <a:accent5>
        <a:srgbClr val="ADADC7"/>
      </a:accent5>
      <a:accent6>
        <a:srgbClr val="009DD9"/>
      </a:accent6>
      <a:hlink>
        <a:srgbClr val="0000FF"/>
      </a:hlink>
      <a:folHlink>
        <a:srgbClr val="FF00FF"/>
      </a:folHlink>
    </a:clrScheme>
    <a:fontScheme name="Office-thema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2E319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rgbClr val="7F7F7F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2E319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rgbClr val="7F7F7F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nisnet Document" ma:contentTypeID="0x0101002EDAEE3C786C24469538234C37C086020033E4771826C6DE49BE3817FE631A5ADA" ma:contentTypeVersion="13" ma:contentTypeDescription="Een nieuw Word document maken." ma:contentTypeScope="" ma:versionID="e583ccd7016ac10e4ebc8d1e295fd21a">
  <xsd:schema xmlns:xsd="http://www.w3.org/2001/XMLSchema" xmlns:xs="http://www.w3.org/2001/XMLSchema" xmlns:p="http://schemas.microsoft.com/office/2006/metadata/properties" xmlns:ns2="3108b37f-b9d1-4114-b2ae-d92b734119ea" targetNamespace="http://schemas.microsoft.com/office/2006/metadata/properties" ma:root="true" ma:fieldsID="0624190f7649041f654e1a7f50e37978" ns2:_="">
    <xsd:import namespace="3108b37f-b9d1-4114-b2ae-d92b734119ea"/>
    <xsd:element name="properties">
      <xsd:complexType>
        <xsd:sequence>
          <xsd:element name="documentManagement">
            <xsd:complexType>
              <xsd:all>
                <xsd:element ref="ns2:KN-Hoofdcategorie" minOccurs="0"/>
                <xsd:element ref="ns2:KN-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b37f-b9d1-4114-b2ae-d92b734119ea" elementFormDefault="qualified">
    <xsd:import namespace="http://schemas.microsoft.com/office/2006/documentManagement/types"/>
    <xsd:import namespace="http://schemas.microsoft.com/office/infopath/2007/PartnerControls"/>
    <xsd:element name="KN-Hoofdcategorie" ma:index="8" nillable="true" ma:displayName="Hoofdcategorie" ma:default="Algemeen" ma:format="RadioButtons" ma:internalName="KN_x002d_Hoofd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  <xsd:element name="KN-Categorie" ma:index="9" nillable="true" ma:displayName="Subcategorie" ma:default="Algemeen" ma:format="Dropdown" ma:internalName="KN_x002d_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-Hoofdcategorie xmlns="3108b37f-b9d1-4114-b2ae-d92b734119ea">PowerPoint Sjablonen</KN-Hoofdcategorie>
    <KN-Categorie xmlns="3108b37f-b9d1-4114-b2ae-d92b734119ea" xsi:nil="true"/>
  </documentManagement>
</p:properti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6AE3054F-BBDA-478B-9921-8EE5F3110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8b37f-b9d1-4114-b2ae-d92b7341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D07FD6-ECEA-439D-8196-F7EA74B6D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7EBDD8-7471-4CC9-BD67-B7B5C17160C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D973FBF-58E7-412F-91C1-04BAC96CD737}">
  <ds:schemaRefs>
    <ds:schemaRef ds:uri="http://purl.org/dc/dcmitype/"/>
    <ds:schemaRef ds:uri="http://purl.org/dc/terms/"/>
    <ds:schemaRef ds:uri="http://purl.org/dc/elements/1.1/"/>
    <ds:schemaRef ds:uri="3108b37f-b9d1-4114-b2ae-d92b734119ea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5.xml><?xml version="1.0" encoding="utf-8"?>
<ds:datastoreItem xmlns:ds="http://schemas.openxmlformats.org/officeDocument/2006/customXml" ds:itemID="{CE2C07EB-8338-4910-9F24-B072E47A76EF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4400</TotalTime>
  <Words>161</Words>
  <Application>Microsoft Macintosh PowerPoint</Application>
  <PresentationFormat>Diavoorstelling (4:3)</PresentationFormat>
  <Paragraphs>32</Paragraphs>
  <Slides>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BMO</vt:lpstr>
      <vt:lpstr>20130116.vervolg inventarisatie PO.v02</vt:lpstr>
      <vt:lpstr>2_Office-thema</vt:lpstr>
      <vt:lpstr>Wensen en aanbevelingen iECK IAA</vt:lpstr>
      <vt:lpstr>Harmonisatie Directe Toegang, LiMBO en ECK1.6</vt:lpstr>
      <vt:lpstr>Keten overstijgend vraagstuk!</vt:lpstr>
      <vt:lpstr>Afhankelijkheden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mbo</dc:title>
  <dc:creator>The Public</dc:creator>
  <cp:lastModifiedBy>H-P Kohler</cp:lastModifiedBy>
  <cp:revision>164</cp:revision>
  <cp:lastPrinted>2014-01-28T23:12:44Z</cp:lastPrinted>
  <dcterms:created xsi:type="dcterms:W3CDTF">2010-12-24T09:54:01Z</dcterms:created>
  <dcterms:modified xsi:type="dcterms:W3CDTF">2014-04-09T09:18:39Z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Kennisnet Document</vt:lpwstr>
  </property>
</Properties>
</file>