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381" r:id="rId6"/>
    <p:sldId id="396" r:id="rId7"/>
    <p:sldId id="386" r:id="rId8"/>
    <p:sldId id="395" r:id="rId9"/>
    <p:sldId id="387" r:id="rId10"/>
    <p:sldId id="400" r:id="rId11"/>
    <p:sldId id="382" r:id="rId12"/>
    <p:sldId id="385" r:id="rId13"/>
    <p:sldId id="383" r:id="rId14"/>
    <p:sldId id="384" r:id="rId15"/>
    <p:sldId id="389" r:id="rId16"/>
    <p:sldId id="390" r:id="rId17"/>
    <p:sldId id="401" r:id="rId18"/>
    <p:sldId id="392" r:id="rId19"/>
    <p:sldId id="391" r:id="rId20"/>
    <p:sldId id="402" r:id="rId21"/>
    <p:sldId id="397" r:id="rId22"/>
    <p:sldId id="398" r:id="rId23"/>
    <p:sldId id="399" r:id="rId24"/>
  </p:sldIdLst>
  <p:sldSz cx="9144000" cy="6858000" type="screen4x3"/>
  <p:notesSz cx="6735763" cy="98663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0FA67E"/>
    <a:srgbClr val="0C82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21" autoAdjust="0"/>
    <p:restoredTop sz="89540" autoAdjust="0"/>
  </p:normalViewPr>
  <p:slideViewPr>
    <p:cSldViewPr>
      <p:cViewPr varScale="1">
        <p:scale>
          <a:sx n="68" d="100"/>
          <a:sy n="68" d="100"/>
        </p:scale>
        <p:origin x="664" y="32"/>
      </p:cViewPr>
      <p:guideLst>
        <p:guide orient="horz" pos="572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7B795-10CA-40D6-B99F-B30038E9D6D7}" type="datetimeFigureOut">
              <a:rPr lang="nl-NL" smtClean="0"/>
              <a:t>12-10-2015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6C3BF-CF1A-48B4-ADD2-E39F28A1EC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69492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0" cy="493316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0" cy="493316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>
              <a:defRPr sz="1200"/>
            </a:lvl1pPr>
          </a:lstStyle>
          <a:p>
            <a:fld id="{3A69CBBC-DC09-47FD-B522-E440532D34E6}" type="datetimeFigureOut">
              <a:rPr lang="nl-NL" smtClean="0"/>
              <a:t>12-10-2015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7" tIns="45683" rIns="91367" bIns="45683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367" tIns="45683" rIns="91367" bIns="45683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0" cy="493316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0" cy="493316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>
              <a:defRPr sz="1200"/>
            </a:lvl1pPr>
          </a:lstStyle>
          <a:p>
            <a:fld id="{0F210A85-94A9-4E0B-B02E-3DE6FAEC32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307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10A85-94A9-4E0B-B02E-3DE6FAEC32F5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2057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10A85-94A9-4E0B-B02E-3DE6FAEC32F5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7413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Vgl. HORA met de PSA</a:t>
            </a:r>
          </a:p>
          <a:p>
            <a:endParaRPr lang="nl-NL" dirty="0" smtClean="0"/>
          </a:p>
          <a:p>
            <a:r>
              <a:rPr lang="nl-NL" dirty="0" smtClean="0"/>
              <a:t>ROSA wiki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10A85-94A9-4E0B-B02E-3DE6FAEC32F5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8513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10A85-94A9-4E0B-B02E-3DE6FAEC32F5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0688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10A85-94A9-4E0B-B02E-3DE6FAEC32F5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973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10A85-94A9-4E0B-B02E-3DE6FAEC32F5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8925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10A85-94A9-4E0B-B02E-3DE6FAEC32F5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625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10A85-94A9-4E0B-B02E-3DE6FAEC32F5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5482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12-10-2015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12-10-2015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12-10-2015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12-10-2015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12-10-2015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12-10-2015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12-10-2015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102991"/>
            <a:ext cx="9144000" cy="1470025"/>
          </a:xfrm>
          <a:solidFill>
            <a:srgbClr val="0FA67E"/>
          </a:solidFill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jaarplan Edustandaard 2016</a:t>
            </a: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80" y="4079503"/>
            <a:ext cx="5760640" cy="1777752"/>
          </a:xfrm>
          <a:solidFill>
            <a:schemeClr val="bg1">
              <a:lumMod val="85000"/>
            </a:schemeClr>
          </a:solidFill>
        </p:spPr>
        <p:txBody>
          <a:bodyPr anchor="ctr">
            <a:normAutofit/>
          </a:bodyPr>
          <a:lstStyle/>
          <a:p>
            <a:r>
              <a:rPr lang="nl-NL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Bureau Edustandaard</a:t>
            </a:r>
          </a:p>
          <a:p>
            <a:r>
              <a:rPr lang="nl-NL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Oktober 20165</a:t>
            </a:r>
          </a:p>
        </p:txBody>
      </p:sp>
      <p:pic>
        <p:nvPicPr>
          <p:cNvPr id="1026" name="Picture 2" descr="\\fileserver\users$\dommisse01\Edustandaard\Edustandaard logo vrijstaan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937" y="116632"/>
            <a:ext cx="2487063" cy="542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xplosie 2 5"/>
          <p:cNvSpPr/>
          <p:nvPr/>
        </p:nvSpPr>
        <p:spPr>
          <a:xfrm>
            <a:off x="4860032" y="1196752"/>
            <a:ext cx="5162272" cy="2808312"/>
          </a:xfrm>
          <a:prstGeom prst="irregularSeal2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3200" dirty="0" smtClean="0"/>
              <a:t>Oprichting in Q1-2016</a:t>
            </a:r>
            <a:endParaRPr lang="nl-NL" sz="320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0FA67E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447675" algn="l"/>
            <a:r>
              <a:rPr lang="nl-NL" dirty="0" smtClean="0">
                <a:solidFill>
                  <a:schemeClr val="bg1"/>
                </a:solidFill>
              </a:rPr>
              <a:t>Voorstel: SPO-werkgroep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Samenhang, landschapskaart semantiek</a:t>
            </a:r>
          </a:p>
          <a:p>
            <a:r>
              <a:rPr lang="nl-NL" dirty="0" smtClean="0"/>
              <a:t>KOI-roadmap</a:t>
            </a:r>
          </a:p>
          <a:p>
            <a:r>
              <a:rPr lang="nl-NL" dirty="0"/>
              <a:t>KOI-model</a:t>
            </a:r>
          </a:p>
          <a:p>
            <a:r>
              <a:rPr lang="nl-NL" dirty="0" smtClean="0"/>
              <a:t>KOI-methodiek, HARD-proces</a:t>
            </a:r>
          </a:p>
          <a:p>
            <a:r>
              <a:rPr lang="nl-NL" dirty="0" smtClean="0"/>
              <a:t>Adviserend aan ketentrajecten over te gebruiken begrippen</a:t>
            </a:r>
          </a:p>
          <a:p>
            <a:r>
              <a:rPr lang="nl-NL" dirty="0" smtClean="0"/>
              <a:t>Bewaken samenhang van alle ‘semantiek groepen’</a:t>
            </a:r>
          </a:p>
        </p:txBody>
      </p:sp>
      <p:sp>
        <p:nvSpPr>
          <p:cNvPr id="7" name="Afgeronde rechthoek 6"/>
          <p:cNvSpPr/>
          <p:nvPr/>
        </p:nvSpPr>
        <p:spPr>
          <a:xfrm>
            <a:off x="4247456" y="5805264"/>
            <a:ext cx="489654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nl-NL" sz="3200" dirty="0" smtClean="0"/>
              <a:t>Wie </a:t>
            </a:r>
            <a:r>
              <a:rPr lang="nl-NL" sz="3200" dirty="0"/>
              <a:t>nemen </a:t>
            </a:r>
            <a:r>
              <a:rPr lang="nl-NL" sz="3200" dirty="0" smtClean="0"/>
              <a:t>hierin deel ?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2424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0FA67E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447675" algn="l"/>
            <a:r>
              <a:rPr lang="nl-NL" dirty="0" smtClean="0">
                <a:solidFill>
                  <a:schemeClr val="bg1"/>
                </a:solidFill>
              </a:rPr>
              <a:t>En verder: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nl-NL" dirty="0" smtClean="0"/>
              <a:t>OBK-werkgroep blijft bestaan, focus = curriculum</a:t>
            </a:r>
          </a:p>
          <a:p>
            <a:r>
              <a:rPr lang="nl-NL" dirty="0" smtClean="0"/>
              <a:t>Diverse tijdelijke werkgroepen ontwikkelen semantiek en relateren aan KOI</a:t>
            </a:r>
          </a:p>
          <a:p>
            <a:pPr lvl="1"/>
            <a:r>
              <a:rPr lang="nl-NL" dirty="0" smtClean="0"/>
              <a:t>Volgen werkwijze Edustandaard</a:t>
            </a:r>
          </a:p>
          <a:p>
            <a:r>
              <a:rPr lang="nl-NL" dirty="0" smtClean="0"/>
              <a:t>KOI-</a:t>
            </a:r>
            <a:r>
              <a:rPr lang="nl-NL" dirty="0" err="1" smtClean="0"/>
              <a:t>tooling</a:t>
            </a:r>
            <a:r>
              <a:rPr lang="nl-NL" dirty="0" smtClean="0"/>
              <a:t> (EVN) door Kennisnet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951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850106"/>
          </a:xfrm>
          <a:solidFill>
            <a:srgbClr val="0FA67E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447675" algn="l"/>
            <a:r>
              <a:rPr lang="nl-NL" sz="3200" dirty="0" smtClean="0">
                <a:solidFill>
                  <a:schemeClr val="bg1"/>
                </a:solidFill>
              </a:rPr>
              <a:t>Thema 3: Aanscherping procedures &amp; besluitvorming</a:t>
            </a:r>
            <a:endParaRPr lang="nl-NL" sz="32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457200" y="1772816"/>
            <a:ext cx="850728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Aanleiding:</a:t>
            </a:r>
          </a:p>
          <a:p>
            <a:r>
              <a:rPr lang="nl-NL" dirty="0" smtClean="0"/>
              <a:t>Procedure liep aantal keren niet goed</a:t>
            </a:r>
          </a:p>
          <a:p>
            <a:pPr lvl="1"/>
            <a:r>
              <a:rPr lang="nl-NL" dirty="0" smtClean="0"/>
              <a:t>DEP, EDEXML, Edukoppeling</a:t>
            </a:r>
          </a:p>
          <a:p>
            <a:r>
              <a:rPr lang="nl-NL" dirty="0"/>
              <a:t>Profielen AR </a:t>
            </a:r>
            <a:r>
              <a:rPr lang="nl-NL" dirty="0">
                <a:sym typeface="Wingdings" panose="05000000000000000000" pitchFamily="2" charset="2"/>
              </a:rPr>
              <a:t> werkgroep  SR scherper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Voorkom </a:t>
            </a:r>
            <a:r>
              <a:rPr lang="nl-NL" dirty="0" smtClean="0">
                <a:sym typeface="Wingdings" panose="05000000000000000000" pitchFamily="2" charset="2"/>
              </a:rPr>
              <a:t>overlap, vul elkaar aan</a:t>
            </a:r>
          </a:p>
          <a:p>
            <a:pPr lvl="1"/>
            <a:r>
              <a:rPr lang="nl-NL" dirty="0" err="1" smtClean="0">
                <a:sym typeface="Wingdings" panose="05000000000000000000" pitchFamily="2" charset="2"/>
              </a:rPr>
              <a:t>StRd</a:t>
            </a:r>
            <a:r>
              <a:rPr lang="nl-NL" dirty="0" smtClean="0">
                <a:sym typeface="Wingdings" panose="05000000000000000000" pitchFamily="2" charset="2"/>
              </a:rPr>
              <a:t> meer op proces dan op inhoud</a:t>
            </a:r>
            <a:endParaRPr lang="nl-NL" dirty="0" smtClean="0"/>
          </a:p>
          <a:p>
            <a:r>
              <a:rPr lang="nl-NL" dirty="0" smtClean="0"/>
              <a:t>Standaardisatieraad en kerngroep SION willen mandateringsrelaties scherper hebben:</a:t>
            </a:r>
          </a:p>
          <a:p>
            <a:r>
              <a:rPr lang="nl-NL" dirty="0" smtClean="0"/>
              <a:t>Wens uniformering documentatie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154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  <a:solidFill>
            <a:srgbClr val="0FA67E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447675" algn="l"/>
            <a:r>
              <a:rPr lang="nl-NL" sz="3200" dirty="0">
                <a:solidFill>
                  <a:schemeClr val="bg1"/>
                </a:solidFill>
              </a:rPr>
              <a:t>Besluitvorming:</a:t>
            </a:r>
            <a:br>
              <a:rPr lang="nl-NL" sz="3200" dirty="0">
                <a:solidFill>
                  <a:schemeClr val="bg1"/>
                </a:solidFill>
              </a:rPr>
            </a:br>
            <a:r>
              <a:rPr lang="nl-NL" sz="2400" dirty="0" smtClean="0">
                <a:solidFill>
                  <a:schemeClr val="bg1"/>
                </a:solidFill>
              </a:rPr>
              <a:t>* advies </a:t>
            </a:r>
            <a:r>
              <a:rPr lang="nl-NL" sz="2400" dirty="0">
                <a:solidFill>
                  <a:schemeClr val="bg1"/>
                </a:solidFill>
              </a:rPr>
              <a:t>door </a:t>
            </a:r>
            <a:r>
              <a:rPr lang="nl-NL" sz="2400" dirty="0" smtClean="0">
                <a:solidFill>
                  <a:schemeClr val="bg1"/>
                </a:solidFill>
              </a:rPr>
              <a:t>zowel werkgroep</a:t>
            </a:r>
            <a:r>
              <a:rPr lang="nl-NL" sz="2400" dirty="0">
                <a:solidFill>
                  <a:schemeClr val="bg1"/>
                </a:solidFill>
              </a:rPr>
              <a:t>, BES en </a:t>
            </a:r>
            <a:r>
              <a:rPr lang="nl-NL" sz="2400" dirty="0" smtClean="0">
                <a:solidFill>
                  <a:schemeClr val="bg1"/>
                </a:solidFill>
              </a:rPr>
              <a:t>AR</a:t>
            </a:r>
            <a:br>
              <a:rPr lang="nl-NL" sz="2400" dirty="0" smtClean="0">
                <a:solidFill>
                  <a:schemeClr val="bg1"/>
                </a:solidFill>
              </a:rPr>
            </a:br>
            <a:r>
              <a:rPr lang="nl-NL" sz="2400" dirty="0" smtClean="0">
                <a:solidFill>
                  <a:schemeClr val="bg1"/>
                </a:solidFill>
              </a:rPr>
              <a:t>* met elk eigen focus</a:t>
            </a:r>
            <a:br>
              <a:rPr lang="nl-NL" sz="2400" dirty="0" smtClean="0">
                <a:solidFill>
                  <a:schemeClr val="bg1"/>
                </a:solidFill>
              </a:rPr>
            </a:br>
            <a:r>
              <a:rPr lang="nl-NL" sz="2400" dirty="0" smtClean="0">
                <a:solidFill>
                  <a:schemeClr val="bg1"/>
                </a:solidFill>
              </a:rPr>
              <a:t>* ook in werkgroep formele, vastgelegde besluitvorming</a:t>
            </a:r>
            <a:endParaRPr lang="nl-NL" sz="2400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s://lh3.googleusercontent.com/ewZ3DkRAfdg-PGPoAgp37sjwByenyVKMN47ps3MJk8lVv6jchLbHLlPbpnYx8PIfMMqLLghyjLhNgJoKuNay7GaQ7QEzqwBbxloSltxvnp1ToZCqTY_aULihmLS-gXxW=s16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204864"/>
            <a:ext cx="6120680" cy="3917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882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6045451"/>
              </p:ext>
            </p:extLst>
          </p:nvPr>
        </p:nvGraphicFramePr>
        <p:xfrm>
          <a:off x="1259098" y="2337823"/>
          <a:ext cx="7560840" cy="4433344"/>
        </p:xfrm>
        <a:graphic>
          <a:graphicData uri="http://schemas.openxmlformats.org/drawingml/2006/table">
            <a:tbl>
              <a:tblPr/>
              <a:tblGrid>
                <a:gridCol w="2520280"/>
                <a:gridCol w="2520280"/>
                <a:gridCol w="2520280"/>
              </a:tblGrid>
              <a:tr h="59434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Stap</a:t>
                      </a:r>
                      <a:endParaRPr lang="nl-NL" sz="1800" dirty="0">
                        <a:effectLst/>
                      </a:endParaRPr>
                    </a:p>
                  </a:txBody>
                  <a:tcPr marL="43281" marR="43281" marT="43281" marB="4328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Actor</a:t>
                      </a:r>
                      <a:endParaRPr lang="nl-NL" sz="1800">
                        <a:effectLst/>
                      </a:endParaRPr>
                    </a:p>
                  </a:txBody>
                  <a:tcPr marL="43281" marR="43281" marT="43281" marB="4328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Doorlooptijd tot besluit </a:t>
                      </a:r>
                      <a:r>
                        <a:rPr lang="nl-NL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StRd</a:t>
                      </a:r>
                      <a:endParaRPr lang="nl-NL" sz="1800" dirty="0">
                        <a:effectLst/>
                      </a:endParaRPr>
                    </a:p>
                  </a:txBody>
                  <a:tcPr marL="43281" marR="43281" marT="43281" marB="4328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05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Indienen</a:t>
                      </a:r>
                      <a:endParaRPr lang="nl-NL" sz="1800">
                        <a:effectLst/>
                      </a:endParaRPr>
                    </a:p>
                  </a:txBody>
                  <a:tcPr marL="43281" marR="43281" marT="43281" marB="4328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Indiener</a:t>
                      </a:r>
                      <a:endParaRPr lang="nl-NL" sz="1800">
                        <a:effectLst/>
                      </a:endParaRPr>
                    </a:p>
                  </a:txBody>
                  <a:tcPr marL="43281" marR="43281" marT="43281" marB="4328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vrij</a:t>
                      </a:r>
                      <a:endParaRPr lang="nl-NL" sz="1800">
                        <a:effectLst/>
                      </a:endParaRPr>
                    </a:p>
                  </a:txBody>
                  <a:tcPr marL="43281" marR="43281" marT="43281" marB="4328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02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Beoordelen en adviseren</a:t>
                      </a:r>
                      <a:endParaRPr lang="nl-NL" sz="1800">
                        <a:effectLst/>
                      </a:endParaRPr>
                    </a:p>
                  </a:txBody>
                  <a:tcPr marL="43281" marR="43281" marT="43281" marB="4328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Bureau Edustandaard</a:t>
                      </a:r>
                      <a:endParaRPr lang="nl-NL" sz="1800">
                        <a:effectLst/>
                      </a:endParaRPr>
                    </a:p>
                  </a:txBody>
                  <a:tcPr marL="43281" marR="43281" marT="43281" marB="4328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weken</a:t>
                      </a:r>
                      <a:endParaRPr lang="nl-NL" sz="1800">
                        <a:effectLst/>
                      </a:endParaRPr>
                    </a:p>
                  </a:txBody>
                  <a:tcPr marL="43281" marR="43281" marT="43281" marB="4328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02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Advies werkgroep</a:t>
                      </a:r>
                      <a:endParaRPr lang="nl-NL" sz="1800">
                        <a:effectLst/>
                      </a:endParaRPr>
                    </a:p>
                  </a:txBody>
                  <a:tcPr marL="43281" marR="43281" marT="43281" marB="4328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Werkgroep Edustandaard</a:t>
                      </a:r>
                      <a:endParaRPr lang="nl-NL" sz="1800">
                        <a:effectLst/>
                      </a:endParaRPr>
                    </a:p>
                  </a:txBody>
                  <a:tcPr marL="43281" marR="43281" marT="43281" marB="4328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weken</a:t>
                      </a:r>
                      <a:endParaRPr lang="nl-NL" sz="1800">
                        <a:effectLst/>
                      </a:endParaRPr>
                    </a:p>
                  </a:txBody>
                  <a:tcPr marL="43281" marR="43281" marT="43281" marB="4328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02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Advies Architectuurraad</a:t>
                      </a:r>
                      <a:endParaRPr lang="nl-NL" sz="1800">
                        <a:effectLst/>
                      </a:endParaRPr>
                    </a:p>
                  </a:txBody>
                  <a:tcPr marL="43281" marR="43281" marT="43281" marB="4328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Architectuurraad</a:t>
                      </a:r>
                      <a:endParaRPr lang="nl-NL" sz="1800">
                        <a:effectLst/>
                      </a:endParaRPr>
                    </a:p>
                  </a:txBody>
                  <a:tcPr marL="43281" marR="43281" marT="43281" marB="4328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weken</a:t>
                      </a:r>
                      <a:endParaRPr lang="nl-NL" sz="1800">
                        <a:effectLst/>
                      </a:endParaRPr>
                    </a:p>
                  </a:txBody>
                  <a:tcPr marL="43281" marR="43281" marT="43281" marB="4328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02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Besluit Standaardisatieraad</a:t>
                      </a:r>
                      <a:endParaRPr lang="nl-NL" sz="1800">
                        <a:effectLst/>
                      </a:endParaRPr>
                    </a:p>
                  </a:txBody>
                  <a:tcPr marL="43281" marR="43281" marT="43281" marB="4328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Standaardisatiraad</a:t>
                      </a:r>
                      <a:endParaRPr lang="nl-NL" sz="1800">
                        <a:effectLst/>
                      </a:endParaRPr>
                    </a:p>
                  </a:txBody>
                  <a:tcPr marL="43281" marR="43281" marT="43281" marB="4328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weken</a:t>
                      </a:r>
                      <a:endParaRPr lang="nl-NL" sz="1800" dirty="0">
                        <a:effectLst/>
                      </a:endParaRPr>
                    </a:p>
                  </a:txBody>
                  <a:tcPr marL="43281" marR="43281" marT="43281" marB="4328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9632" y="1988840"/>
            <a:ext cx="18574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7675" algn="l"/>
            <a:r>
              <a:rPr lang="nl-NL" sz="3200" dirty="0" smtClean="0">
                <a:solidFill>
                  <a:schemeClr val="bg1"/>
                </a:solidFill>
              </a:rPr>
              <a:t>Processtappen / actoren</a:t>
            </a:r>
            <a:endParaRPr lang="nl-N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57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850106"/>
          </a:xfrm>
          <a:solidFill>
            <a:srgbClr val="0FA67E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447675" algn="l"/>
            <a:r>
              <a:rPr lang="nl-NL" sz="3200" dirty="0" smtClean="0">
                <a:solidFill>
                  <a:schemeClr val="bg1"/>
                </a:solidFill>
              </a:rPr>
              <a:t>Mandatering, vertegenwoordiging</a:t>
            </a:r>
            <a:endParaRPr lang="nl-NL" sz="32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525963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Elk lid in de </a:t>
            </a:r>
            <a:r>
              <a:rPr lang="nl-NL" dirty="0" err="1" smtClean="0"/>
              <a:t>StRd</a:t>
            </a:r>
            <a:r>
              <a:rPr lang="nl-NL" dirty="0" smtClean="0"/>
              <a:t> heeft een directe link met iemand uit de AR en de relevante werkgroepen</a:t>
            </a:r>
          </a:p>
          <a:p>
            <a:r>
              <a:rPr lang="nl-NL" dirty="0" smtClean="0"/>
              <a:t>Mandatering: kan deze persoon spreken namens de achterban</a:t>
            </a:r>
          </a:p>
          <a:p>
            <a:pPr lvl="1"/>
            <a:r>
              <a:rPr lang="nl-NL" dirty="0" smtClean="0"/>
              <a:t>Tijdrovend proces</a:t>
            </a:r>
          </a:p>
          <a:p>
            <a:pPr lvl="1"/>
            <a:r>
              <a:rPr lang="nl-NL" dirty="0"/>
              <a:t>Levert ook tijdwinst op voor </a:t>
            </a:r>
            <a:r>
              <a:rPr lang="nl-NL" dirty="0" smtClean="0"/>
              <a:t>achterban</a:t>
            </a:r>
          </a:p>
          <a:p>
            <a:r>
              <a:rPr lang="nl-NL" dirty="0"/>
              <a:t>Praat je </a:t>
            </a:r>
            <a:r>
              <a:rPr lang="nl-NL" dirty="0" err="1"/>
              <a:t>StRd</a:t>
            </a:r>
            <a:r>
              <a:rPr lang="nl-NL" dirty="0"/>
              <a:t>-lid nauwkeurig bij ter voorbereiding</a:t>
            </a:r>
          </a:p>
          <a:p>
            <a:r>
              <a:rPr lang="nl-NL" dirty="0" smtClean="0"/>
              <a:t>Cyclus </a:t>
            </a:r>
            <a:r>
              <a:rPr lang="nl-NL" sz="3300" b="1" i="1" u="sng" dirty="0" smtClean="0"/>
              <a:t>werkgroep =&gt; AR =&gt; </a:t>
            </a:r>
            <a:r>
              <a:rPr lang="nl-NL" sz="3300" b="1" i="1" u="sng" dirty="0" err="1" smtClean="0"/>
              <a:t>StRd</a:t>
            </a:r>
            <a:r>
              <a:rPr lang="nl-NL" sz="3300" b="1" i="1" u="sng" dirty="0" smtClean="0"/>
              <a:t> </a:t>
            </a:r>
            <a:r>
              <a:rPr lang="nl-NL" dirty="0" smtClean="0"/>
              <a:t>belangrijk</a:t>
            </a:r>
          </a:p>
          <a:p>
            <a:pPr lvl="1"/>
            <a:r>
              <a:rPr lang="nl-NL" dirty="0" smtClean="0"/>
              <a:t>Juiste focus op juiste moment in proces</a:t>
            </a:r>
          </a:p>
          <a:p>
            <a:r>
              <a:rPr lang="nl-NL" dirty="0" smtClean="0"/>
              <a:t>Horizontale vervanging in </a:t>
            </a:r>
            <a:r>
              <a:rPr lang="nl-NL" dirty="0" err="1" smtClean="0"/>
              <a:t>StRd</a:t>
            </a:r>
            <a:r>
              <a:rPr lang="nl-NL" dirty="0" smtClean="0"/>
              <a:t>, dus bijv. in principe geen AR-lid in de </a:t>
            </a:r>
            <a:r>
              <a:rPr lang="nl-NL" dirty="0" err="1" smtClean="0"/>
              <a:t>StRd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826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850106"/>
          </a:xfrm>
          <a:solidFill>
            <a:srgbClr val="0FA67E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447675" algn="l"/>
            <a:r>
              <a:rPr lang="nl-NL" sz="3200" dirty="0" smtClean="0">
                <a:solidFill>
                  <a:schemeClr val="bg1"/>
                </a:solidFill>
              </a:rPr>
              <a:t>Profielen werkgroep </a:t>
            </a:r>
            <a:r>
              <a:rPr lang="nl-NL" sz="3200" dirty="0" smtClean="0">
                <a:solidFill>
                  <a:schemeClr val="bg1"/>
                </a:solidFill>
                <a:sym typeface="Wingdings" panose="05000000000000000000" pitchFamily="2" charset="2"/>
              </a:rPr>
              <a:t> AR</a:t>
            </a:r>
            <a:endParaRPr lang="nl-NL" sz="32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457200" y="1412777"/>
            <a:ext cx="3970784" cy="424847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 smtClean="0"/>
              <a:t>Werkgroep:</a:t>
            </a:r>
          </a:p>
          <a:p>
            <a:r>
              <a:rPr lang="nl-NL" dirty="0" smtClean="0"/>
              <a:t>Inhoudelijk specificaties</a:t>
            </a:r>
          </a:p>
          <a:p>
            <a:r>
              <a:rPr lang="nl-NL" dirty="0" smtClean="0"/>
              <a:t>Technische implementatie</a:t>
            </a:r>
          </a:p>
          <a:p>
            <a:r>
              <a:rPr lang="nl-NL" dirty="0" smtClean="0"/>
              <a:t>Vaak toepassing binnen specifieke context(en)</a:t>
            </a:r>
          </a:p>
          <a:p>
            <a:r>
              <a:rPr lang="nl-NL" dirty="0" smtClean="0"/>
              <a:t>Operationeel</a:t>
            </a:r>
          </a:p>
          <a:p>
            <a:r>
              <a:rPr lang="nl-NL" dirty="0" smtClean="0"/>
              <a:t>12 – 18 maanden</a:t>
            </a:r>
          </a:p>
          <a:p>
            <a:r>
              <a:rPr lang="nl-NL" dirty="0" smtClean="0"/>
              <a:t>Specialist op deze context</a:t>
            </a:r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inhoud 3"/>
          <p:cNvSpPr txBox="1">
            <a:spLocks/>
          </p:cNvSpPr>
          <p:nvPr/>
        </p:nvSpPr>
        <p:spPr>
          <a:xfrm>
            <a:off x="4932040" y="1412776"/>
            <a:ext cx="4104456" cy="424847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indent="0">
              <a:spcBef>
                <a:spcPct val="20000"/>
              </a:spcBef>
              <a:buFont typeface="Arial" pitchFamily="34" charset="0"/>
              <a:buNone/>
              <a:defRPr sz="3200">
                <a:solidFill>
                  <a:schemeClr val="dk1"/>
                </a:solidFill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dk1"/>
                </a:solidFill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dk1"/>
                </a:solidFill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dk1"/>
                </a:solidFill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dk1"/>
                </a:solidFill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9pPr>
          </a:lstStyle>
          <a:p>
            <a:r>
              <a:rPr lang="nl-NL" dirty="0" smtClean="0"/>
              <a:t>Architectuurraad</a:t>
            </a:r>
            <a:r>
              <a:rPr lang="nl-NL" dirty="0"/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smtClean="0"/>
              <a:t>Samenhang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smtClean="0"/>
              <a:t>Overall implementatie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smtClean="0"/>
              <a:t>Toepassing in andere contexten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smtClean="0"/>
              <a:t>Tactisch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smtClean="0"/>
              <a:t>1 – 3 jaar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smtClean="0"/>
              <a:t>‘Generieke’ architect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6" name="Tijdelijke aanduiding voor inhoud 3"/>
          <p:cNvSpPr txBox="1">
            <a:spLocks/>
          </p:cNvSpPr>
          <p:nvPr/>
        </p:nvSpPr>
        <p:spPr>
          <a:xfrm>
            <a:off x="482952" y="5949282"/>
            <a:ext cx="8553544" cy="5760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dirty="0" err="1" smtClean="0"/>
              <a:t>StRd</a:t>
            </a:r>
            <a:r>
              <a:rPr lang="nl-NL" dirty="0" smtClean="0"/>
              <a:t>: focus op proces, niet op inhoud</a:t>
            </a:r>
          </a:p>
          <a:p>
            <a:endParaRPr lang="nl-NL" dirty="0" smtClean="0"/>
          </a:p>
          <a:p>
            <a:endParaRPr lang="nl-NL" dirty="0" smtClean="0"/>
          </a:p>
          <a:p>
            <a:pPr marL="0" indent="0">
              <a:buFont typeface="Arial" pitchFamily="34" charset="0"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5888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0FA67E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447675" algn="l"/>
            <a:r>
              <a:rPr lang="nl-NL" dirty="0" smtClean="0">
                <a:solidFill>
                  <a:schemeClr val="bg1"/>
                </a:solidFill>
              </a:rPr>
              <a:t>Thema 5. Stimuleren gebruik van standaarden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678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0FA67E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447675" algn="l"/>
            <a:r>
              <a:rPr lang="nl-NL" dirty="0" smtClean="0">
                <a:solidFill>
                  <a:schemeClr val="bg1"/>
                </a:solidFill>
              </a:rPr>
              <a:t>2. Overzicht status van implementaties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472584" y="170080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Doel:</a:t>
            </a:r>
          </a:p>
          <a:p>
            <a:r>
              <a:rPr lang="nl-NL" dirty="0" smtClean="0"/>
              <a:t>daadwerkelijk </a:t>
            </a:r>
            <a:r>
              <a:rPr lang="nl-NL" dirty="0"/>
              <a:t>gebruik van standaarden bevorderen</a:t>
            </a:r>
          </a:p>
          <a:p>
            <a:pPr lvl="0"/>
            <a:r>
              <a:rPr lang="nl-NL" dirty="0" smtClean="0"/>
              <a:t>wie implementeert er eigenlijk, wat is de status; waar komt de </a:t>
            </a:r>
            <a:r>
              <a:rPr lang="nl-NL" dirty="0"/>
              <a:t>‘implementatie-energie’ </a:t>
            </a:r>
            <a:r>
              <a:rPr lang="nl-NL" dirty="0" smtClean="0"/>
              <a:t>vandaan</a:t>
            </a:r>
            <a:endParaRPr lang="nl-NL" dirty="0"/>
          </a:p>
          <a:p>
            <a:pPr lvl="0"/>
            <a:r>
              <a:rPr lang="nl-NL" dirty="0" smtClean="0"/>
              <a:t>Wat zijn de bottlenecks </a:t>
            </a:r>
            <a:r>
              <a:rPr lang="nl-NL" dirty="0"/>
              <a:t>of problemen </a:t>
            </a:r>
            <a:r>
              <a:rPr lang="nl-NL" dirty="0" smtClean="0"/>
              <a:t> </a:t>
            </a:r>
            <a:r>
              <a:rPr lang="nl-NL" dirty="0"/>
              <a:t>zodat vanuit de Standaardisatieraad actie kan worden ondernomen.</a:t>
            </a:r>
          </a:p>
          <a:p>
            <a:r>
              <a:rPr lang="nl-NL" dirty="0" smtClean="0"/>
              <a:t>Agenderen discussies </a:t>
            </a:r>
            <a:r>
              <a:rPr lang="nl-NL" dirty="0"/>
              <a:t>in de </a:t>
            </a:r>
            <a:r>
              <a:rPr lang="nl-NL" dirty="0" smtClean="0"/>
              <a:t>Standaardisatieraad</a:t>
            </a:r>
          </a:p>
        </p:txBody>
      </p:sp>
      <p:sp>
        <p:nvSpPr>
          <p:cNvPr id="5" name="Lint omlaag 4"/>
          <p:cNvSpPr/>
          <p:nvPr/>
        </p:nvSpPr>
        <p:spPr>
          <a:xfrm>
            <a:off x="2771800" y="5949280"/>
            <a:ext cx="5112568" cy="908720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 smtClean="0"/>
              <a:t>Verzoek </a:t>
            </a:r>
            <a:r>
              <a:rPr lang="nl-NL" sz="3200" dirty="0" err="1" smtClean="0"/>
              <a:t>StRd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19279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0688"/>
            <a:ext cx="9036496" cy="57872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3836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0FA67E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447675" algn="l"/>
            <a:r>
              <a:rPr lang="nl-NL" dirty="0" smtClean="0">
                <a:solidFill>
                  <a:schemeClr val="bg1"/>
                </a:solidFill>
              </a:rPr>
              <a:t>Gevraagd aan de Architectuurraad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>
            <a:normAutofit/>
          </a:bodyPr>
          <a:lstStyle/>
          <a:p>
            <a:r>
              <a:rPr lang="nl-NL" dirty="0" smtClean="0"/>
              <a:t>Instemming met het voorstel op hoofdlijnen</a:t>
            </a:r>
          </a:p>
          <a:p>
            <a:endParaRPr lang="nl-NL" dirty="0" smtClean="0"/>
          </a:p>
          <a:p>
            <a:r>
              <a:rPr lang="nl-NL" dirty="0" smtClean="0"/>
              <a:t>Wat vindt ú dat Edustandaard in 2016 vooral wel, en vooral niet moet doen?</a:t>
            </a:r>
          </a:p>
          <a:p>
            <a:endParaRPr lang="nl-NL" dirty="0" smtClean="0"/>
          </a:p>
          <a:p>
            <a:r>
              <a:rPr lang="nl-NL" dirty="0" smtClean="0"/>
              <a:t>De bijdrage van u en uw organisatie in 2016</a:t>
            </a:r>
          </a:p>
        </p:txBody>
      </p:sp>
    </p:spTree>
    <p:extLst>
      <p:ext uri="{BB962C8B-B14F-4D97-AF65-F5344CB8AC3E}">
        <p14:creationId xmlns:p14="http://schemas.microsoft.com/office/powerpoint/2010/main" val="426837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fgeronde rechthoek 4"/>
          <p:cNvSpPr/>
          <p:nvPr/>
        </p:nvSpPr>
        <p:spPr>
          <a:xfrm>
            <a:off x="1403648" y="121494"/>
            <a:ext cx="5904656" cy="787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 smtClean="0"/>
              <a:t>Standaardisatieraad</a:t>
            </a:r>
            <a:endParaRPr lang="nl-NL" sz="2800" dirty="0"/>
          </a:p>
        </p:txBody>
      </p:sp>
      <p:sp>
        <p:nvSpPr>
          <p:cNvPr id="6" name="Afgeronde rechthoek 5"/>
          <p:cNvSpPr/>
          <p:nvPr/>
        </p:nvSpPr>
        <p:spPr>
          <a:xfrm>
            <a:off x="4067944" y="1556792"/>
            <a:ext cx="4608512" cy="64807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/>
              <a:t>Architectuurraad</a:t>
            </a:r>
          </a:p>
        </p:txBody>
      </p:sp>
      <p:sp>
        <p:nvSpPr>
          <p:cNvPr id="7" name="Afgeronde rechthoek 6"/>
          <p:cNvSpPr/>
          <p:nvPr/>
        </p:nvSpPr>
        <p:spPr>
          <a:xfrm>
            <a:off x="827584" y="4264418"/>
            <a:ext cx="1584176" cy="100811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Edukoppeling</a:t>
            </a:r>
            <a:endParaRPr lang="nl-NL" dirty="0"/>
          </a:p>
        </p:txBody>
      </p:sp>
      <p:sp>
        <p:nvSpPr>
          <p:cNvPr id="8" name="Afgeronde rechthoek 7"/>
          <p:cNvSpPr/>
          <p:nvPr/>
        </p:nvSpPr>
        <p:spPr>
          <a:xfrm>
            <a:off x="2203128" y="5480239"/>
            <a:ext cx="1728192" cy="100811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Uitwisseling leerling/</a:t>
            </a:r>
          </a:p>
          <a:p>
            <a:pPr algn="ctr"/>
            <a:r>
              <a:rPr lang="nl-NL" dirty="0" smtClean="0"/>
              <a:t>leerresultaten</a:t>
            </a:r>
            <a:endParaRPr lang="nl-NL" dirty="0"/>
          </a:p>
        </p:txBody>
      </p:sp>
      <p:sp>
        <p:nvSpPr>
          <p:cNvPr id="9" name="Afgeronde rechthoek 8"/>
          <p:cNvSpPr/>
          <p:nvPr/>
        </p:nvSpPr>
        <p:spPr>
          <a:xfrm>
            <a:off x="2692400" y="4264418"/>
            <a:ext cx="1728192" cy="100811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OSO-</a:t>
            </a:r>
            <a:r>
              <a:rPr lang="nl-NL" dirty="0" err="1" smtClean="0"/>
              <a:t>gegevensset</a:t>
            </a:r>
            <a:endParaRPr lang="nl-NL" dirty="0"/>
          </a:p>
        </p:txBody>
      </p:sp>
      <p:sp>
        <p:nvSpPr>
          <p:cNvPr id="10" name="Afgeronde rechthoek 9"/>
          <p:cNvSpPr/>
          <p:nvPr/>
        </p:nvSpPr>
        <p:spPr>
          <a:xfrm>
            <a:off x="4211960" y="5480239"/>
            <a:ext cx="1728192" cy="100811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DSM</a:t>
            </a:r>
            <a:endParaRPr lang="nl-NL" dirty="0"/>
          </a:p>
        </p:txBody>
      </p:sp>
      <p:sp>
        <p:nvSpPr>
          <p:cNvPr id="11" name="Afgeronde rechthoek 10"/>
          <p:cNvSpPr/>
          <p:nvPr/>
        </p:nvSpPr>
        <p:spPr>
          <a:xfrm>
            <a:off x="4701232" y="4264396"/>
            <a:ext cx="1728192" cy="100811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IAA</a:t>
            </a:r>
            <a:endParaRPr lang="nl-NL" dirty="0"/>
          </a:p>
        </p:txBody>
      </p:sp>
      <p:sp>
        <p:nvSpPr>
          <p:cNvPr id="12" name="Afgeronde rechthoek 11"/>
          <p:cNvSpPr/>
          <p:nvPr/>
        </p:nvSpPr>
        <p:spPr>
          <a:xfrm>
            <a:off x="6220792" y="5480239"/>
            <a:ext cx="1728192" cy="100811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Informatie beveiliging</a:t>
            </a:r>
            <a:endParaRPr lang="nl-NL" dirty="0"/>
          </a:p>
        </p:txBody>
      </p:sp>
      <p:sp>
        <p:nvSpPr>
          <p:cNvPr id="13" name="Afgeronde rechthoek 12"/>
          <p:cNvSpPr/>
          <p:nvPr/>
        </p:nvSpPr>
        <p:spPr>
          <a:xfrm>
            <a:off x="6710064" y="4264396"/>
            <a:ext cx="1728192" cy="100811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OBK</a:t>
            </a:r>
            <a:endParaRPr lang="nl-NL" dirty="0"/>
          </a:p>
        </p:txBody>
      </p:sp>
      <p:sp>
        <p:nvSpPr>
          <p:cNvPr id="14" name="Afgeronde rechthoek 13"/>
          <p:cNvSpPr/>
          <p:nvPr/>
        </p:nvSpPr>
        <p:spPr>
          <a:xfrm>
            <a:off x="467544" y="3063893"/>
            <a:ext cx="1728192" cy="100811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HODEX</a:t>
            </a:r>
            <a:endParaRPr lang="nl-NL" dirty="0"/>
          </a:p>
        </p:txBody>
      </p:sp>
      <p:sp>
        <p:nvSpPr>
          <p:cNvPr id="15" name="Afgeronde rechthoek 14"/>
          <p:cNvSpPr/>
          <p:nvPr/>
        </p:nvSpPr>
        <p:spPr>
          <a:xfrm>
            <a:off x="2522920" y="3063893"/>
            <a:ext cx="1728192" cy="100811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Metadata</a:t>
            </a:r>
            <a:endParaRPr lang="nl-NL" dirty="0"/>
          </a:p>
        </p:txBody>
      </p:sp>
      <p:sp>
        <p:nvSpPr>
          <p:cNvPr id="16" name="Afgeronde rechthoek 15"/>
          <p:cNvSpPr/>
          <p:nvPr/>
        </p:nvSpPr>
        <p:spPr>
          <a:xfrm>
            <a:off x="6619512" y="3063893"/>
            <a:ext cx="1728192" cy="10081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SPO / KOI</a:t>
            </a:r>
            <a:endParaRPr lang="nl-NL" dirty="0"/>
          </a:p>
        </p:txBody>
      </p:sp>
      <p:sp>
        <p:nvSpPr>
          <p:cNvPr id="18" name="Afgeronde rechthoek 17"/>
          <p:cNvSpPr/>
          <p:nvPr/>
        </p:nvSpPr>
        <p:spPr>
          <a:xfrm>
            <a:off x="4572000" y="3068960"/>
            <a:ext cx="1728192" cy="100811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Educatieve distributie en toegang</a:t>
            </a:r>
            <a:endParaRPr lang="nl-NL" dirty="0"/>
          </a:p>
        </p:txBody>
      </p:sp>
      <p:sp>
        <p:nvSpPr>
          <p:cNvPr id="19" name="Afgeronde rechthoek 18"/>
          <p:cNvSpPr/>
          <p:nvPr/>
        </p:nvSpPr>
        <p:spPr>
          <a:xfrm>
            <a:off x="251520" y="5476139"/>
            <a:ext cx="1728192" cy="100811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Uitwisseling </a:t>
            </a:r>
            <a:r>
              <a:rPr lang="nl-NL" dirty="0" err="1" smtClean="0"/>
              <a:t>toetsmateriaal</a:t>
            </a:r>
            <a:endParaRPr lang="nl-NL" dirty="0"/>
          </a:p>
        </p:txBody>
      </p:sp>
      <p:cxnSp>
        <p:nvCxnSpPr>
          <p:cNvPr id="21" name="Rechte verbindingslijn met pijl 20"/>
          <p:cNvCxnSpPr/>
          <p:nvPr/>
        </p:nvCxnSpPr>
        <p:spPr>
          <a:xfrm>
            <a:off x="2771800" y="980728"/>
            <a:ext cx="0" cy="1728192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met pijl 21"/>
          <p:cNvCxnSpPr/>
          <p:nvPr/>
        </p:nvCxnSpPr>
        <p:spPr>
          <a:xfrm>
            <a:off x="5940152" y="908720"/>
            <a:ext cx="0" cy="648072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met pijl 23"/>
          <p:cNvCxnSpPr/>
          <p:nvPr/>
        </p:nvCxnSpPr>
        <p:spPr>
          <a:xfrm>
            <a:off x="5940152" y="2264479"/>
            <a:ext cx="0" cy="648072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fgeronde rechthoek 19"/>
          <p:cNvSpPr/>
          <p:nvPr/>
        </p:nvSpPr>
        <p:spPr>
          <a:xfrm>
            <a:off x="2322004" y="572291"/>
            <a:ext cx="6228184" cy="338437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5400" dirty="0"/>
              <a:t>Architectuurraad</a:t>
            </a:r>
          </a:p>
        </p:txBody>
      </p:sp>
    </p:spTree>
    <p:extLst>
      <p:ext uri="{BB962C8B-B14F-4D97-AF65-F5344CB8AC3E}">
        <p14:creationId xmlns:p14="http://schemas.microsoft.com/office/powerpoint/2010/main" val="378990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0FA67E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447675" algn="l"/>
            <a:r>
              <a:rPr lang="nl-NL" dirty="0" smtClean="0">
                <a:solidFill>
                  <a:schemeClr val="bg1"/>
                </a:solidFill>
              </a:rPr>
              <a:t>Thema’s 2016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nl-NL" dirty="0" smtClean="0"/>
              <a:t>Werken onder ROSA architectuur</a:t>
            </a:r>
          </a:p>
          <a:p>
            <a:r>
              <a:rPr lang="nl-NL" dirty="0" smtClean="0"/>
              <a:t>Informatiebeveiliging en privacy</a:t>
            </a:r>
          </a:p>
          <a:p>
            <a:r>
              <a:rPr lang="nl-NL" dirty="0" smtClean="0"/>
              <a:t>Gemeenschappelijke taal</a:t>
            </a:r>
          </a:p>
          <a:p>
            <a:r>
              <a:rPr lang="nl-NL" dirty="0" smtClean="0"/>
              <a:t>Aanscherping beheerproces</a:t>
            </a:r>
          </a:p>
          <a:p>
            <a:pPr lvl="1"/>
            <a:r>
              <a:rPr lang="nl-NL" dirty="0" smtClean="0"/>
              <a:t>Mandatering &amp; besluitvorming</a:t>
            </a:r>
          </a:p>
          <a:p>
            <a:r>
              <a:rPr lang="nl-NL" dirty="0"/>
              <a:t>Stimulering gebruik</a:t>
            </a:r>
          </a:p>
          <a:p>
            <a:pPr lvl="1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44144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0FA67E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447675" algn="l"/>
            <a:r>
              <a:rPr lang="nl-NL" dirty="0" smtClean="0">
                <a:solidFill>
                  <a:schemeClr val="bg1"/>
                </a:solidFill>
              </a:rPr>
              <a:t>Thema 1. Stimulering werken onder ROSA architectuur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 smtClean="0"/>
              <a:t>Aanleiding:</a:t>
            </a:r>
          </a:p>
          <a:p>
            <a:r>
              <a:rPr lang="nl-NL" dirty="0"/>
              <a:t>Steeds sterker besef (publiek maar ook privaat) dat ketenarchitectuur problemen op kan </a:t>
            </a:r>
            <a:r>
              <a:rPr lang="nl-NL" dirty="0" smtClean="0"/>
              <a:t>lossen</a:t>
            </a:r>
          </a:p>
          <a:p>
            <a:pPr lvl="1"/>
            <a:r>
              <a:rPr lang="nl-NL" dirty="0" smtClean="0">
                <a:solidFill>
                  <a:srgbClr val="FF0000"/>
                </a:solidFill>
              </a:rPr>
              <a:t>En samenhang tussen de oplossingen = essentieel</a:t>
            </a:r>
            <a:endParaRPr lang="nl-NL" dirty="0">
              <a:solidFill>
                <a:srgbClr val="FF0000"/>
              </a:solidFill>
            </a:endParaRPr>
          </a:p>
          <a:p>
            <a:r>
              <a:rPr lang="nl-NL" dirty="0" smtClean="0"/>
              <a:t>ROSA nu formeel in beheer en onder de hoede van Edustandaard</a:t>
            </a:r>
          </a:p>
          <a:p>
            <a:pPr lvl="1"/>
            <a:r>
              <a:rPr lang="nl-NL" dirty="0" smtClean="0"/>
              <a:t>De waardevolle inhoud van ROSA groeit en groeit</a:t>
            </a:r>
          </a:p>
          <a:p>
            <a:pPr lvl="1"/>
            <a:r>
              <a:rPr lang="nl-NL" dirty="0" smtClean="0"/>
              <a:t>Besef dat er nog vele witte vlekken zijn ….</a:t>
            </a:r>
          </a:p>
          <a:p>
            <a:r>
              <a:rPr lang="nl-NL" dirty="0" smtClean="0"/>
              <a:t>3 SION-werkgroepen erbij:</a:t>
            </a:r>
          </a:p>
          <a:p>
            <a:pPr lvl="1"/>
            <a:r>
              <a:rPr lang="nl-NL" dirty="0" smtClean="0"/>
              <a:t>IAA</a:t>
            </a:r>
          </a:p>
          <a:p>
            <a:pPr lvl="1"/>
            <a:r>
              <a:rPr lang="nl-NL" dirty="0" smtClean="0"/>
              <a:t>Informatiebeveiliging</a:t>
            </a:r>
          </a:p>
          <a:p>
            <a:pPr lvl="1"/>
            <a:r>
              <a:rPr lang="nl-NL" dirty="0" smtClean="0"/>
              <a:t>KOI/semantiek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618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5136" y="0"/>
            <a:ext cx="8581360" cy="1268760"/>
          </a:xfrm>
          <a:solidFill>
            <a:srgbClr val="0FA67E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447675" algn="l"/>
            <a:r>
              <a:rPr lang="nl-NL" dirty="0" smtClean="0">
                <a:solidFill>
                  <a:schemeClr val="bg1"/>
                </a:solidFill>
              </a:rPr>
              <a:t>De </a:t>
            </a:r>
            <a:r>
              <a:rPr lang="nl-NL" dirty="0">
                <a:solidFill>
                  <a:schemeClr val="bg1"/>
                </a:solidFill>
              </a:rPr>
              <a:t>ketentrajecten </a:t>
            </a:r>
            <a:r>
              <a:rPr lang="nl-NL" dirty="0" smtClean="0">
                <a:solidFill>
                  <a:schemeClr val="bg1"/>
                </a:solidFill>
              </a:rPr>
              <a:t>maken uiteindelijk de implementatiekeuzes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7638"/>
            <a:ext cx="7344816" cy="5328592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273350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0FA67E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447675" algn="l"/>
            <a:r>
              <a:rPr lang="nl-NL" dirty="0">
                <a:solidFill>
                  <a:schemeClr val="bg1"/>
                </a:solidFill>
              </a:rPr>
              <a:t>Voor 2016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77500" lnSpcReduction="20000"/>
          </a:bodyPr>
          <a:lstStyle/>
          <a:p>
            <a:r>
              <a:rPr lang="nl-NL" dirty="0" smtClean="0"/>
              <a:t>Algemeen: Maak ROSA toegankelijk</a:t>
            </a:r>
          </a:p>
          <a:p>
            <a:pPr lvl="1"/>
            <a:r>
              <a:rPr lang="nl-NL" dirty="0" smtClean="0"/>
              <a:t>Opdrachtgever </a:t>
            </a:r>
            <a:r>
              <a:rPr lang="nl-NL" dirty="0" smtClean="0">
                <a:sym typeface="Wingdings" panose="05000000000000000000" pitchFamily="2" charset="2"/>
              </a:rPr>
              <a:t> projectleider  architect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ROSA wiki</a:t>
            </a:r>
            <a:endParaRPr lang="nl-NL" dirty="0" smtClean="0"/>
          </a:p>
          <a:p>
            <a:r>
              <a:rPr lang="nl-NL" dirty="0" smtClean="0"/>
              <a:t>AR:</a:t>
            </a:r>
          </a:p>
          <a:p>
            <a:pPr lvl="1"/>
            <a:r>
              <a:rPr lang="nl-NL" dirty="0" smtClean="0"/>
              <a:t>Draag ROSA uit</a:t>
            </a:r>
          </a:p>
          <a:p>
            <a:pPr lvl="1"/>
            <a:r>
              <a:rPr lang="nl-NL" dirty="0" smtClean="0"/>
              <a:t>Denk mee met ketenprojecten, breng nuttige assets / kennis in</a:t>
            </a:r>
          </a:p>
          <a:p>
            <a:pPr lvl="1"/>
            <a:r>
              <a:rPr lang="nl-NL" dirty="0" smtClean="0"/>
              <a:t>Ketenprojecten ontwikkelen ook nieuwe architectuur</a:t>
            </a:r>
          </a:p>
          <a:p>
            <a:pPr lvl="1"/>
            <a:r>
              <a:rPr lang="nl-NL" dirty="0" smtClean="0"/>
              <a:t>Gebruik werkgroepen als IAA, KOI/SPO, Informatiebeveiliging</a:t>
            </a:r>
          </a:p>
          <a:p>
            <a:r>
              <a:rPr lang="nl-NL" dirty="0" err="1" smtClean="0"/>
              <a:t>StRd</a:t>
            </a:r>
            <a:r>
              <a:rPr lang="nl-NL" dirty="0" smtClean="0"/>
              <a:t>: agenderen van gesprek over ‘</a:t>
            </a:r>
            <a:r>
              <a:rPr lang="nl-NL" dirty="0" err="1" smtClean="0"/>
              <a:t>comply</a:t>
            </a:r>
            <a:r>
              <a:rPr lang="nl-NL" dirty="0" smtClean="0"/>
              <a:t> or </a:t>
            </a:r>
            <a:r>
              <a:rPr lang="nl-NL" dirty="0" err="1" smtClean="0"/>
              <a:t>explain</a:t>
            </a:r>
            <a:r>
              <a:rPr lang="nl-NL" dirty="0" smtClean="0"/>
              <a:t>’</a:t>
            </a:r>
          </a:p>
          <a:p>
            <a:pPr lvl="1"/>
            <a:r>
              <a:rPr lang="nl-NL" dirty="0" smtClean="0"/>
              <a:t>Opdrachtgevers van ketentrajecten zitten ook in </a:t>
            </a:r>
            <a:r>
              <a:rPr lang="nl-NL" dirty="0" err="1" smtClean="0"/>
              <a:t>StRd</a:t>
            </a:r>
            <a:endParaRPr lang="nl-NL" dirty="0" smtClean="0"/>
          </a:p>
          <a:p>
            <a:r>
              <a:rPr lang="nl-NL" dirty="0" smtClean="0"/>
              <a:t>Ketentrajecten: werk ‘standaard’ met een KSA</a:t>
            </a:r>
            <a:endParaRPr lang="nl-NL" dirty="0"/>
          </a:p>
        </p:txBody>
      </p:sp>
      <p:sp>
        <p:nvSpPr>
          <p:cNvPr id="4" name="Explosie 2 3"/>
          <p:cNvSpPr/>
          <p:nvPr/>
        </p:nvSpPr>
        <p:spPr>
          <a:xfrm>
            <a:off x="4211960" y="1988840"/>
            <a:ext cx="5688632" cy="288032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Gezamenlijke inspanning</a:t>
            </a:r>
            <a:endParaRPr lang="nl-NL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24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0FA67E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447675" algn="l"/>
            <a:r>
              <a:rPr lang="nl-NL" dirty="0" smtClean="0">
                <a:solidFill>
                  <a:schemeClr val="bg1"/>
                </a:solidFill>
              </a:rPr>
              <a:t>Thema 2. naar een gemeenschappelijke taal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Stap voor stap</a:t>
            </a:r>
          </a:p>
          <a:p>
            <a:r>
              <a:rPr lang="nl-NL" dirty="0" smtClean="0"/>
              <a:t>Pas wijzigingen als er business case is</a:t>
            </a:r>
          </a:p>
          <a:p>
            <a:r>
              <a:rPr lang="nl-NL" dirty="0" smtClean="0"/>
              <a:t>Semantisch Platform Onderwijs krijgt steeds meer vorm</a:t>
            </a:r>
          </a:p>
          <a:p>
            <a:pPr lvl="1"/>
            <a:r>
              <a:rPr lang="nl-NL" dirty="0" smtClean="0"/>
              <a:t>Inhoudelijke </a:t>
            </a:r>
            <a:r>
              <a:rPr lang="nl-NL" dirty="0" err="1" smtClean="0"/>
              <a:t>struktuur</a:t>
            </a:r>
            <a:endParaRPr lang="nl-NL" dirty="0" smtClean="0"/>
          </a:p>
          <a:p>
            <a:pPr lvl="1"/>
            <a:r>
              <a:rPr lang="nl-NL" dirty="0" smtClean="0"/>
              <a:t>Steeds meer domeinmodellen die relateren</a:t>
            </a:r>
          </a:p>
          <a:p>
            <a:r>
              <a:rPr lang="nl-NL" dirty="0" smtClean="0"/>
              <a:t>KOI-</a:t>
            </a:r>
            <a:r>
              <a:rPr lang="nl-NL" dirty="0" err="1" smtClean="0"/>
              <a:t>tooling</a:t>
            </a:r>
            <a:endParaRPr lang="nl-NL" dirty="0" smtClean="0"/>
          </a:p>
          <a:p>
            <a:r>
              <a:rPr lang="nl-NL" dirty="0" smtClean="0"/>
              <a:t>Publiek …..  En privaat 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506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0FA67E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447675" algn="l"/>
            <a:r>
              <a:rPr lang="nl-NL" dirty="0" smtClean="0">
                <a:solidFill>
                  <a:schemeClr val="bg1"/>
                </a:solidFill>
              </a:rPr>
              <a:t>2. Voorstel inrichting semantische domein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 smtClean="0"/>
              <a:t>Aanleiding:</a:t>
            </a:r>
          </a:p>
          <a:p>
            <a:r>
              <a:rPr lang="nl-NL" dirty="0" smtClean="0"/>
              <a:t>Nu formeel alleen OBK-werkgroep. Die richt zich echter vooral op curriculum</a:t>
            </a:r>
          </a:p>
          <a:p>
            <a:r>
              <a:rPr lang="nl-NL" dirty="0" smtClean="0"/>
              <a:t>vanuit SION: KOI-model / methodiek; SPO-roadmap; KOI-</a:t>
            </a:r>
            <a:r>
              <a:rPr lang="nl-NL" dirty="0" err="1" smtClean="0"/>
              <a:t>tooling</a:t>
            </a:r>
            <a:endParaRPr lang="nl-NL" dirty="0"/>
          </a:p>
          <a:p>
            <a:pPr lvl="1"/>
            <a:r>
              <a:rPr lang="nl-NL" dirty="0" smtClean="0"/>
              <a:t>Samenhang sector- en </a:t>
            </a:r>
            <a:r>
              <a:rPr lang="nl-NL" dirty="0" err="1" smtClean="0"/>
              <a:t>contextoverstijgend</a:t>
            </a:r>
            <a:endParaRPr lang="nl-NL" dirty="0" smtClean="0"/>
          </a:p>
          <a:p>
            <a:r>
              <a:rPr lang="nl-NL" dirty="0" smtClean="0"/>
              <a:t>Er zijn heel veel ‘werkgroepjes’  rondom onderdelen van semantiek:</a:t>
            </a:r>
          </a:p>
          <a:p>
            <a:pPr lvl="1"/>
            <a:r>
              <a:rPr lang="nl-NL" dirty="0" smtClean="0"/>
              <a:t>Gegevenswoordenboeken Triple A, HORA</a:t>
            </a:r>
          </a:p>
          <a:p>
            <a:pPr lvl="1"/>
            <a:r>
              <a:rPr lang="nl-NL" dirty="0" smtClean="0"/>
              <a:t>Toetsen en examineren</a:t>
            </a:r>
          </a:p>
          <a:p>
            <a:pPr lvl="1"/>
            <a:r>
              <a:rPr lang="nl-NL" dirty="0"/>
              <a:t>DUO GWB / BOM</a:t>
            </a:r>
          </a:p>
          <a:p>
            <a:pPr lvl="1"/>
            <a:r>
              <a:rPr lang="nl-NL" dirty="0" smtClean="0"/>
              <a:t>…..</a:t>
            </a:r>
          </a:p>
          <a:p>
            <a:pPr marL="457200" lvl="1" indent="0">
              <a:buNone/>
            </a:pPr>
            <a:r>
              <a:rPr lang="nl-NL" dirty="0" smtClean="0"/>
              <a:t>Inhoudelijk staan zij het dichtste bij de semantiek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086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 5"/>
          <p:cNvSpPr/>
          <p:nvPr/>
        </p:nvSpPr>
        <p:spPr>
          <a:xfrm>
            <a:off x="878305" y="842211"/>
            <a:ext cx="7796463" cy="3657600"/>
          </a:xfrm>
          <a:custGeom>
            <a:avLst/>
            <a:gdLst>
              <a:gd name="connsiteX0" fmla="*/ 5293895 w 7796463"/>
              <a:gd name="connsiteY0" fmla="*/ 36094 h 3657600"/>
              <a:gd name="connsiteX1" fmla="*/ 3176337 w 7796463"/>
              <a:gd name="connsiteY1" fmla="*/ 24063 h 3657600"/>
              <a:gd name="connsiteX2" fmla="*/ 2514600 w 7796463"/>
              <a:gd name="connsiteY2" fmla="*/ 0 h 3657600"/>
              <a:gd name="connsiteX3" fmla="*/ 1431758 w 7796463"/>
              <a:gd name="connsiteY3" fmla="*/ 24063 h 3657600"/>
              <a:gd name="connsiteX4" fmla="*/ 1359569 w 7796463"/>
              <a:gd name="connsiteY4" fmla="*/ 36094 h 3657600"/>
              <a:gd name="connsiteX5" fmla="*/ 1275348 w 7796463"/>
              <a:gd name="connsiteY5" fmla="*/ 48126 h 3657600"/>
              <a:gd name="connsiteX6" fmla="*/ 1179095 w 7796463"/>
              <a:gd name="connsiteY6" fmla="*/ 72189 h 3657600"/>
              <a:gd name="connsiteX7" fmla="*/ 1010653 w 7796463"/>
              <a:gd name="connsiteY7" fmla="*/ 96252 h 3657600"/>
              <a:gd name="connsiteX8" fmla="*/ 926432 w 7796463"/>
              <a:gd name="connsiteY8" fmla="*/ 108284 h 3657600"/>
              <a:gd name="connsiteX9" fmla="*/ 890337 w 7796463"/>
              <a:gd name="connsiteY9" fmla="*/ 120315 h 3657600"/>
              <a:gd name="connsiteX10" fmla="*/ 842211 w 7796463"/>
              <a:gd name="connsiteY10" fmla="*/ 132347 h 3657600"/>
              <a:gd name="connsiteX11" fmla="*/ 806116 w 7796463"/>
              <a:gd name="connsiteY11" fmla="*/ 156410 h 3657600"/>
              <a:gd name="connsiteX12" fmla="*/ 770021 w 7796463"/>
              <a:gd name="connsiteY12" fmla="*/ 168442 h 3657600"/>
              <a:gd name="connsiteX13" fmla="*/ 673769 w 7796463"/>
              <a:gd name="connsiteY13" fmla="*/ 252663 h 3657600"/>
              <a:gd name="connsiteX14" fmla="*/ 637674 w 7796463"/>
              <a:gd name="connsiteY14" fmla="*/ 276726 h 3657600"/>
              <a:gd name="connsiteX15" fmla="*/ 565484 w 7796463"/>
              <a:gd name="connsiteY15" fmla="*/ 300789 h 3657600"/>
              <a:gd name="connsiteX16" fmla="*/ 529390 w 7796463"/>
              <a:gd name="connsiteY16" fmla="*/ 348915 h 3657600"/>
              <a:gd name="connsiteX17" fmla="*/ 457200 w 7796463"/>
              <a:gd name="connsiteY17" fmla="*/ 397042 h 3657600"/>
              <a:gd name="connsiteX18" fmla="*/ 360948 w 7796463"/>
              <a:gd name="connsiteY18" fmla="*/ 469231 h 3657600"/>
              <a:gd name="connsiteX19" fmla="*/ 336884 w 7796463"/>
              <a:gd name="connsiteY19" fmla="*/ 493294 h 3657600"/>
              <a:gd name="connsiteX20" fmla="*/ 204537 w 7796463"/>
              <a:gd name="connsiteY20" fmla="*/ 589547 h 3657600"/>
              <a:gd name="connsiteX21" fmla="*/ 180474 w 7796463"/>
              <a:gd name="connsiteY21" fmla="*/ 625642 h 3657600"/>
              <a:gd name="connsiteX22" fmla="*/ 168442 w 7796463"/>
              <a:gd name="connsiteY22" fmla="*/ 673768 h 3657600"/>
              <a:gd name="connsiteX23" fmla="*/ 132348 w 7796463"/>
              <a:gd name="connsiteY23" fmla="*/ 709863 h 3657600"/>
              <a:gd name="connsiteX24" fmla="*/ 96253 w 7796463"/>
              <a:gd name="connsiteY24" fmla="*/ 794084 h 3657600"/>
              <a:gd name="connsiteX25" fmla="*/ 84221 w 7796463"/>
              <a:gd name="connsiteY25" fmla="*/ 842210 h 3657600"/>
              <a:gd name="connsiteX26" fmla="*/ 60158 w 7796463"/>
              <a:gd name="connsiteY26" fmla="*/ 890336 h 3657600"/>
              <a:gd name="connsiteX27" fmla="*/ 36095 w 7796463"/>
              <a:gd name="connsiteY27" fmla="*/ 986589 h 3657600"/>
              <a:gd name="connsiteX28" fmla="*/ 12032 w 7796463"/>
              <a:gd name="connsiteY28" fmla="*/ 1070810 h 3657600"/>
              <a:gd name="connsiteX29" fmla="*/ 0 w 7796463"/>
              <a:gd name="connsiteY29" fmla="*/ 1155031 h 3657600"/>
              <a:gd name="connsiteX30" fmla="*/ 24063 w 7796463"/>
              <a:gd name="connsiteY30" fmla="*/ 1263315 h 3657600"/>
              <a:gd name="connsiteX31" fmla="*/ 84221 w 7796463"/>
              <a:gd name="connsiteY31" fmla="*/ 1335505 h 3657600"/>
              <a:gd name="connsiteX32" fmla="*/ 108284 w 7796463"/>
              <a:gd name="connsiteY32" fmla="*/ 1371600 h 3657600"/>
              <a:gd name="connsiteX33" fmla="*/ 132348 w 7796463"/>
              <a:gd name="connsiteY33" fmla="*/ 1395663 h 3657600"/>
              <a:gd name="connsiteX34" fmla="*/ 156411 w 7796463"/>
              <a:gd name="connsiteY34" fmla="*/ 1431757 h 3657600"/>
              <a:gd name="connsiteX35" fmla="*/ 216569 w 7796463"/>
              <a:gd name="connsiteY35" fmla="*/ 1479884 h 3657600"/>
              <a:gd name="connsiteX36" fmla="*/ 240632 w 7796463"/>
              <a:gd name="connsiteY36" fmla="*/ 1515978 h 3657600"/>
              <a:gd name="connsiteX37" fmla="*/ 300790 w 7796463"/>
              <a:gd name="connsiteY37" fmla="*/ 1576136 h 3657600"/>
              <a:gd name="connsiteX38" fmla="*/ 385011 w 7796463"/>
              <a:gd name="connsiteY38" fmla="*/ 1684421 h 3657600"/>
              <a:gd name="connsiteX39" fmla="*/ 421106 w 7796463"/>
              <a:gd name="connsiteY39" fmla="*/ 1720515 h 3657600"/>
              <a:gd name="connsiteX40" fmla="*/ 445169 w 7796463"/>
              <a:gd name="connsiteY40" fmla="*/ 1756610 h 3657600"/>
              <a:gd name="connsiteX41" fmla="*/ 481263 w 7796463"/>
              <a:gd name="connsiteY41" fmla="*/ 1780673 h 3657600"/>
              <a:gd name="connsiteX42" fmla="*/ 505327 w 7796463"/>
              <a:gd name="connsiteY42" fmla="*/ 1804736 h 3657600"/>
              <a:gd name="connsiteX43" fmla="*/ 553453 w 7796463"/>
              <a:gd name="connsiteY43" fmla="*/ 1913021 h 3657600"/>
              <a:gd name="connsiteX44" fmla="*/ 589548 w 7796463"/>
              <a:gd name="connsiteY44" fmla="*/ 1937084 h 3657600"/>
              <a:gd name="connsiteX45" fmla="*/ 625642 w 7796463"/>
              <a:gd name="connsiteY45" fmla="*/ 2009273 h 3657600"/>
              <a:gd name="connsiteX46" fmla="*/ 661737 w 7796463"/>
              <a:gd name="connsiteY46" fmla="*/ 2045368 h 3657600"/>
              <a:gd name="connsiteX47" fmla="*/ 709863 w 7796463"/>
              <a:gd name="connsiteY47" fmla="*/ 2117557 h 3657600"/>
              <a:gd name="connsiteX48" fmla="*/ 745958 w 7796463"/>
              <a:gd name="connsiteY48" fmla="*/ 2141621 h 3657600"/>
              <a:gd name="connsiteX49" fmla="*/ 782053 w 7796463"/>
              <a:gd name="connsiteY49" fmla="*/ 2177715 h 3657600"/>
              <a:gd name="connsiteX50" fmla="*/ 842211 w 7796463"/>
              <a:gd name="connsiteY50" fmla="*/ 2201778 h 3657600"/>
              <a:gd name="connsiteX51" fmla="*/ 902369 w 7796463"/>
              <a:gd name="connsiteY51" fmla="*/ 2237873 h 3657600"/>
              <a:gd name="connsiteX52" fmla="*/ 938463 w 7796463"/>
              <a:gd name="connsiteY52" fmla="*/ 2273968 h 3657600"/>
              <a:gd name="connsiteX53" fmla="*/ 1022684 w 7796463"/>
              <a:gd name="connsiteY53" fmla="*/ 2322094 h 3657600"/>
              <a:gd name="connsiteX54" fmla="*/ 1106906 w 7796463"/>
              <a:gd name="connsiteY54" fmla="*/ 2394284 h 3657600"/>
              <a:gd name="connsiteX55" fmla="*/ 1167063 w 7796463"/>
              <a:gd name="connsiteY55" fmla="*/ 2442410 h 3657600"/>
              <a:gd name="connsiteX56" fmla="*/ 1191127 w 7796463"/>
              <a:gd name="connsiteY56" fmla="*/ 2478505 h 3657600"/>
              <a:gd name="connsiteX57" fmla="*/ 1227221 w 7796463"/>
              <a:gd name="connsiteY57" fmla="*/ 2526631 h 3657600"/>
              <a:gd name="connsiteX58" fmla="*/ 1275348 w 7796463"/>
              <a:gd name="connsiteY58" fmla="*/ 2562726 h 3657600"/>
              <a:gd name="connsiteX59" fmla="*/ 1359569 w 7796463"/>
              <a:gd name="connsiteY59" fmla="*/ 2622884 h 3657600"/>
              <a:gd name="connsiteX60" fmla="*/ 1383632 w 7796463"/>
              <a:gd name="connsiteY60" fmla="*/ 2658978 h 3657600"/>
              <a:gd name="connsiteX61" fmla="*/ 1455821 w 7796463"/>
              <a:gd name="connsiteY61" fmla="*/ 2731168 h 3657600"/>
              <a:gd name="connsiteX62" fmla="*/ 1552074 w 7796463"/>
              <a:gd name="connsiteY62" fmla="*/ 2827421 h 3657600"/>
              <a:gd name="connsiteX63" fmla="*/ 1636295 w 7796463"/>
              <a:gd name="connsiteY63" fmla="*/ 2911642 h 3657600"/>
              <a:gd name="connsiteX64" fmla="*/ 1684421 w 7796463"/>
              <a:gd name="connsiteY64" fmla="*/ 2947736 h 3657600"/>
              <a:gd name="connsiteX65" fmla="*/ 1708484 w 7796463"/>
              <a:gd name="connsiteY65" fmla="*/ 2971800 h 3657600"/>
              <a:gd name="connsiteX66" fmla="*/ 1780674 w 7796463"/>
              <a:gd name="connsiteY66" fmla="*/ 3019926 h 3657600"/>
              <a:gd name="connsiteX67" fmla="*/ 1864895 w 7796463"/>
              <a:gd name="connsiteY67" fmla="*/ 3068052 h 3657600"/>
              <a:gd name="connsiteX68" fmla="*/ 1925053 w 7796463"/>
              <a:gd name="connsiteY68" fmla="*/ 3116178 h 3657600"/>
              <a:gd name="connsiteX69" fmla="*/ 1949116 w 7796463"/>
              <a:gd name="connsiteY69" fmla="*/ 3140242 h 3657600"/>
              <a:gd name="connsiteX70" fmla="*/ 2021306 w 7796463"/>
              <a:gd name="connsiteY70" fmla="*/ 3188368 h 3657600"/>
              <a:gd name="connsiteX71" fmla="*/ 2081463 w 7796463"/>
              <a:gd name="connsiteY71" fmla="*/ 3224463 h 3657600"/>
              <a:gd name="connsiteX72" fmla="*/ 2177716 w 7796463"/>
              <a:gd name="connsiteY72" fmla="*/ 3272589 h 3657600"/>
              <a:gd name="connsiteX73" fmla="*/ 2213811 w 7796463"/>
              <a:gd name="connsiteY73" fmla="*/ 3296652 h 3657600"/>
              <a:gd name="connsiteX74" fmla="*/ 2286000 w 7796463"/>
              <a:gd name="connsiteY74" fmla="*/ 3320715 h 3657600"/>
              <a:gd name="connsiteX75" fmla="*/ 2358190 w 7796463"/>
              <a:gd name="connsiteY75" fmla="*/ 3344778 h 3657600"/>
              <a:gd name="connsiteX76" fmla="*/ 2466474 w 7796463"/>
              <a:gd name="connsiteY76" fmla="*/ 3356810 h 3657600"/>
              <a:gd name="connsiteX77" fmla="*/ 2562727 w 7796463"/>
              <a:gd name="connsiteY77" fmla="*/ 3344778 h 3657600"/>
              <a:gd name="connsiteX78" fmla="*/ 2634916 w 7796463"/>
              <a:gd name="connsiteY78" fmla="*/ 3368842 h 3657600"/>
              <a:gd name="connsiteX79" fmla="*/ 2767263 w 7796463"/>
              <a:gd name="connsiteY79" fmla="*/ 3380873 h 3657600"/>
              <a:gd name="connsiteX80" fmla="*/ 3356811 w 7796463"/>
              <a:gd name="connsiteY80" fmla="*/ 3368842 h 3657600"/>
              <a:gd name="connsiteX81" fmla="*/ 3489158 w 7796463"/>
              <a:gd name="connsiteY81" fmla="*/ 3344778 h 3657600"/>
              <a:gd name="connsiteX82" fmla="*/ 3982453 w 7796463"/>
              <a:gd name="connsiteY82" fmla="*/ 3320715 h 3657600"/>
              <a:gd name="connsiteX83" fmla="*/ 4042611 w 7796463"/>
              <a:gd name="connsiteY83" fmla="*/ 3308684 h 3657600"/>
              <a:gd name="connsiteX84" fmla="*/ 4403558 w 7796463"/>
              <a:gd name="connsiteY84" fmla="*/ 3320715 h 3657600"/>
              <a:gd name="connsiteX85" fmla="*/ 4439653 w 7796463"/>
              <a:gd name="connsiteY85" fmla="*/ 3332747 h 3657600"/>
              <a:gd name="connsiteX86" fmla="*/ 4499811 w 7796463"/>
              <a:gd name="connsiteY86" fmla="*/ 3344778 h 3657600"/>
              <a:gd name="connsiteX87" fmla="*/ 4535906 w 7796463"/>
              <a:gd name="connsiteY87" fmla="*/ 3356810 h 3657600"/>
              <a:gd name="connsiteX88" fmla="*/ 4656221 w 7796463"/>
              <a:gd name="connsiteY88" fmla="*/ 3392905 h 3657600"/>
              <a:gd name="connsiteX89" fmla="*/ 4740442 w 7796463"/>
              <a:gd name="connsiteY89" fmla="*/ 3429000 h 3657600"/>
              <a:gd name="connsiteX90" fmla="*/ 4788569 w 7796463"/>
              <a:gd name="connsiteY90" fmla="*/ 3453063 h 3657600"/>
              <a:gd name="connsiteX91" fmla="*/ 4824663 w 7796463"/>
              <a:gd name="connsiteY91" fmla="*/ 3465094 h 3657600"/>
              <a:gd name="connsiteX92" fmla="*/ 4872790 w 7796463"/>
              <a:gd name="connsiteY92" fmla="*/ 3489157 h 3657600"/>
              <a:gd name="connsiteX93" fmla="*/ 4908884 w 7796463"/>
              <a:gd name="connsiteY93" fmla="*/ 3513221 h 3657600"/>
              <a:gd name="connsiteX94" fmla="*/ 5029200 w 7796463"/>
              <a:gd name="connsiteY94" fmla="*/ 3549315 h 3657600"/>
              <a:gd name="connsiteX95" fmla="*/ 5065295 w 7796463"/>
              <a:gd name="connsiteY95" fmla="*/ 3561347 h 3657600"/>
              <a:gd name="connsiteX96" fmla="*/ 5113421 w 7796463"/>
              <a:gd name="connsiteY96" fmla="*/ 3573378 h 3657600"/>
              <a:gd name="connsiteX97" fmla="*/ 5149516 w 7796463"/>
              <a:gd name="connsiteY97" fmla="*/ 3585410 h 3657600"/>
              <a:gd name="connsiteX98" fmla="*/ 5197642 w 7796463"/>
              <a:gd name="connsiteY98" fmla="*/ 3597442 h 3657600"/>
              <a:gd name="connsiteX99" fmla="*/ 5233737 w 7796463"/>
              <a:gd name="connsiteY99" fmla="*/ 3609473 h 3657600"/>
              <a:gd name="connsiteX100" fmla="*/ 5317958 w 7796463"/>
              <a:gd name="connsiteY100" fmla="*/ 3621505 h 3657600"/>
              <a:gd name="connsiteX101" fmla="*/ 5450306 w 7796463"/>
              <a:gd name="connsiteY101" fmla="*/ 3645568 h 3657600"/>
              <a:gd name="connsiteX102" fmla="*/ 5522495 w 7796463"/>
              <a:gd name="connsiteY102" fmla="*/ 3657600 h 3657600"/>
              <a:gd name="connsiteX103" fmla="*/ 6075948 w 7796463"/>
              <a:gd name="connsiteY103" fmla="*/ 3645568 h 3657600"/>
              <a:gd name="connsiteX104" fmla="*/ 6172200 w 7796463"/>
              <a:gd name="connsiteY104" fmla="*/ 3621505 h 3657600"/>
              <a:gd name="connsiteX105" fmla="*/ 6256421 w 7796463"/>
              <a:gd name="connsiteY105" fmla="*/ 3597442 h 3657600"/>
              <a:gd name="connsiteX106" fmla="*/ 6328611 w 7796463"/>
              <a:gd name="connsiteY106" fmla="*/ 3561347 h 3657600"/>
              <a:gd name="connsiteX107" fmla="*/ 6364706 w 7796463"/>
              <a:gd name="connsiteY107" fmla="*/ 3537284 h 3657600"/>
              <a:gd name="connsiteX108" fmla="*/ 6400800 w 7796463"/>
              <a:gd name="connsiteY108" fmla="*/ 3525252 h 3657600"/>
              <a:gd name="connsiteX109" fmla="*/ 6472990 w 7796463"/>
              <a:gd name="connsiteY109" fmla="*/ 3465094 h 3657600"/>
              <a:gd name="connsiteX110" fmla="*/ 6509084 w 7796463"/>
              <a:gd name="connsiteY110" fmla="*/ 3453063 h 3657600"/>
              <a:gd name="connsiteX111" fmla="*/ 6581274 w 7796463"/>
              <a:gd name="connsiteY111" fmla="*/ 3416968 h 3657600"/>
              <a:gd name="connsiteX112" fmla="*/ 6617369 w 7796463"/>
              <a:gd name="connsiteY112" fmla="*/ 3392905 h 3657600"/>
              <a:gd name="connsiteX113" fmla="*/ 6665495 w 7796463"/>
              <a:gd name="connsiteY113" fmla="*/ 3368842 h 3657600"/>
              <a:gd name="connsiteX114" fmla="*/ 6761748 w 7796463"/>
              <a:gd name="connsiteY114" fmla="*/ 3296652 h 3657600"/>
              <a:gd name="connsiteX115" fmla="*/ 6785811 w 7796463"/>
              <a:gd name="connsiteY115" fmla="*/ 3224463 h 3657600"/>
              <a:gd name="connsiteX116" fmla="*/ 6797842 w 7796463"/>
              <a:gd name="connsiteY116" fmla="*/ 3176336 h 3657600"/>
              <a:gd name="connsiteX117" fmla="*/ 6821906 w 7796463"/>
              <a:gd name="connsiteY117" fmla="*/ 3104147 h 3657600"/>
              <a:gd name="connsiteX118" fmla="*/ 6845969 w 7796463"/>
              <a:gd name="connsiteY118" fmla="*/ 3031957 h 3657600"/>
              <a:gd name="connsiteX119" fmla="*/ 6858000 w 7796463"/>
              <a:gd name="connsiteY119" fmla="*/ 2995863 h 3657600"/>
              <a:gd name="connsiteX120" fmla="*/ 6870032 w 7796463"/>
              <a:gd name="connsiteY120" fmla="*/ 2947736 h 3657600"/>
              <a:gd name="connsiteX121" fmla="*/ 6882063 w 7796463"/>
              <a:gd name="connsiteY121" fmla="*/ 2911642 h 3657600"/>
              <a:gd name="connsiteX122" fmla="*/ 6894095 w 7796463"/>
              <a:gd name="connsiteY122" fmla="*/ 2863515 h 3657600"/>
              <a:gd name="connsiteX123" fmla="*/ 6918158 w 7796463"/>
              <a:gd name="connsiteY123" fmla="*/ 2827421 h 3657600"/>
              <a:gd name="connsiteX124" fmla="*/ 6942221 w 7796463"/>
              <a:gd name="connsiteY124" fmla="*/ 2755231 h 3657600"/>
              <a:gd name="connsiteX125" fmla="*/ 6930190 w 7796463"/>
              <a:gd name="connsiteY125" fmla="*/ 2562726 h 3657600"/>
              <a:gd name="connsiteX126" fmla="*/ 6918158 w 7796463"/>
              <a:gd name="connsiteY126" fmla="*/ 2526631 h 3657600"/>
              <a:gd name="connsiteX127" fmla="*/ 6930190 w 7796463"/>
              <a:gd name="connsiteY127" fmla="*/ 2261936 h 3657600"/>
              <a:gd name="connsiteX128" fmla="*/ 6942221 w 7796463"/>
              <a:gd name="connsiteY128" fmla="*/ 2225842 h 3657600"/>
              <a:gd name="connsiteX129" fmla="*/ 6954253 w 7796463"/>
              <a:gd name="connsiteY129" fmla="*/ 2165684 h 3657600"/>
              <a:gd name="connsiteX130" fmla="*/ 6978316 w 7796463"/>
              <a:gd name="connsiteY130" fmla="*/ 2093494 h 3657600"/>
              <a:gd name="connsiteX131" fmla="*/ 6990348 w 7796463"/>
              <a:gd name="connsiteY131" fmla="*/ 2033336 h 3657600"/>
              <a:gd name="connsiteX132" fmla="*/ 7014411 w 7796463"/>
              <a:gd name="connsiteY132" fmla="*/ 1997242 h 3657600"/>
              <a:gd name="connsiteX133" fmla="*/ 7050506 w 7796463"/>
              <a:gd name="connsiteY133" fmla="*/ 1913021 h 3657600"/>
              <a:gd name="connsiteX134" fmla="*/ 7098632 w 7796463"/>
              <a:gd name="connsiteY134" fmla="*/ 1816768 h 3657600"/>
              <a:gd name="connsiteX135" fmla="*/ 7122695 w 7796463"/>
              <a:gd name="connsiteY135" fmla="*/ 1732547 h 3657600"/>
              <a:gd name="connsiteX136" fmla="*/ 7146758 w 7796463"/>
              <a:gd name="connsiteY136" fmla="*/ 1696452 h 3657600"/>
              <a:gd name="connsiteX137" fmla="*/ 7170821 w 7796463"/>
              <a:gd name="connsiteY137" fmla="*/ 1648326 h 3657600"/>
              <a:gd name="connsiteX138" fmla="*/ 7194884 w 7796463"/>
              <a:gd name="connsiteY138" fmla="*/ 1612231 h 3657600"/>
              <a:gd name="connsiteX139" fmla="*/ 7218948 w 7796463"/>
              <a:gd name="connsiteY139" fmla="*/ 1540042 h 3657600"/>
              <a:gd name="connsiteX140" fmla="*/ 7255042 w 7796463"/>
              <a:gd name="connsiteY140" fmla="*/ 1347536 h 3657600"/>
              <a:gd name="connsiteX141" fmla="*/ 7267074 w 7796463"/>
              <a:gd name="connsiteY141" fmla="*/ 1311442 h 3657600"/>
              <a:gd name="connsiteX142" fmla="*/ 7279106 w 7796463"/>
              <a:gd name="connsiteY142" fmla="*/ 1143000 h 3657600"/>
              <a:gd name="connsiteX143" fmla="*/ 7303169 w 7796463"/>
              <a:gd name="connsiteY143" fmla="*/ 1118936 h 3657600"/>
              <a:gd name="connsiteX144" fmla="*/ 7327232 w 7796463"/>
              <a:gd name="connsiteY144" fmla="*/ 1082842 h 3657600"/>
              <a:gd name="connsiteX145" fmla="*/ 7375358 w 7796463"/>
              <a:gd name="connsiteY145" fmla="*/ 1022684 h 3657600"/>
              <a:gd name="connsiteX146" fmla="*/ 7387390 w 7796463"/>
              <a:gd name="connsiteY146" fmla="*/ 974557 h 3657600"/>
              <a:gd name="connsiteX147" fmla="*/ 7447548 w 7796463"/>
              <a:gd name="connsiteY147" fmla="*/ 914400 h 3657600"/>
              <a:gd name="connsiteX148" fmla="*/ 7507706 w 7796463"/>
              <a:gd name="connsiteY148" fmla="*/ 854242 h 3657600"/>
              <a:gd name="connsiteX149" fmla="*/ 7531769 w 7796463"/>
              <a:gd name="connsiteY149" fmla="*/ 830178 h 3657600"/>
              <a:gd name="connsiteX150" fmla="*/ 7579895 w 7796463"/>
              <a:gd name="connsiteY150" fmla="*/ 757989 h 3657600"/>
              <a:gd name="connsiteX151" fmla="*/ 7603958 w 7796463"/>
              <a:gd name="connsiteY151" fmla="*/ 721894 h 3657600"/>
              <a:gd name="connsiteX152" fmla="*/ 7640053 w 7796463"/>
              <a:gd name="connsiteY152" fmla="*/ 697831 h 3657600"/>
              <a:gd name="connsiteX153" fmla="*/ 7700211 w 7796463"/>
              <a:gd name="connsiteY153" fmla="*/ 601578 h 3657600"/>
              <a:gd name="connsiteX154" fmla="*/ 7712242 w 7796463"/>
              <a:gd name="connsiteY154" fmla="*/ 565484 h 3657600"/>
              <a:gd name="connsiteX155" fmla="*/ 7760369 w 7796463"/>
              <a:gd name="connsiteY155" fmla="*/ 493294 h 3657600"/>
              <a:gd name="connsiteX156" fmla="*/ 7784432 w 7796463"/>
              <a:gd name="connsiteY156" fmla="*/ 421105 h 3657600"/>
              <a:gd name="connsiteX157" fmla="*/ 7796463 w 7796463"/>
              <a:gd name="connsiteY157" fmla="*/ 385010 h 3657600"/>
              <a:gd name="connsiteX158" fmla="*/ 7772400 w 7796463"/>
              <a:gd name="connsiteY158" fmla="*/ 264694 h 3657600"/>
              <a:gd name="connsiteX159" fmla="*/ 7748337 w 7796463"/>
              <a:gd name="connsiteY159" fmla="*/ 228600 h 3657600"/>
              <a:gd name="connsiteX160" fmla="*/ 7736306 w 7796463"/>
              <a:gd name="connsiteY160" fmla="*/ 192505 h 3657600"/>
              <a:gd name="connsiteX161" fmla="*/ 7652084 w 7796463"/>
              <a:gd name="connsiteY161" fmla="*/ 96252 h 3657600"/>
              <a:gd name="connsiteX162" fmla="*/ 7519737 w 7796463"/>
              <a:gd name="connsiteY162" fmla="*/ 84221 h 3657600"/>
              <a:gd name="connsiteX163" fmla="*/ 6918158 w 7796463"/>
              <a:gd name="connsiteY163" fmla="*/ 60157 h 3657600"/>
              <a:gd name="connsiteX164" fmla="*/ 5907506 w 7796463"/>
              <a:gd name="connsiteY164" fmla="*/ 48126 h 3657600"/>
              <a:gd name="connsiteX165" fmla="*/ 5775158 w 7796463"/>
              <a:gd name="connsiteY165" fmla="*/ 36094 h 3657600"/>
              <a:gd name="connsiteX166" fmla="*/ 5293895 w 7796463"/>
              <a:gd name="connsiteY166" fmla="*/ 36094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</a:cxnLst>
            <a:rect l="l" t="t" r="r" b="b"/>
            <a:pathLst>
              <a:path w="7796463" h="3657600">
                <a:moveTo>
                  <a:pt x="5293895" y="36094"/>
                </a:moveTo>
                <a:lnTo>
                  <a:pt x="3176337" y="24063"/>
                </a:lnTo>
                <a:cubicBezTo>
                  <a:pt x="2955631" y="21197"/>
                  <a:pt x="2735325" y="0"/>
                  <a:pt x="2514600" y="0"/>
                </a:cubicBezTo>
                <a:cubicBezTo>
                  <a:pt x="2153564" y="0"/>
                  <a:pt x="1792705" y="16042"/>
                  <a:pt x="1431758" y="24063"/>
                </a:cubicBezTo>
                <a:lnTo>
                  <a:pt x="1359569" y="36094"/>
                </a:lnTo>
                <a:cubicBezTo>
                  <a:pt x="1331540" y="40406"/>
                  <a:pt x="1303156" y="42564"/>
                  <a:pt x="1275348" y="48126"/>
                </a:cubicBezTo>
                <a:cubicBezTo>
                  <a:pt x="1242918" y="54612"/>
                  <a:pt x="1211834" y="67512"/>
                  <a:pt x="1179095" y="72189"/>
                </a:cubicBezTo>
                <a:lnTo>
                  <a:pt x="1010653" y="96252"/>
                </a:lnTo>
                <a:lnTo>
                  <a:pt x="926432" y="108284"/>
                </a:lnTo>
                <a:cubicBezTo>
                  <a:pt x="914400" y="112294"/>
                  <a:pt x="902531" y="116831"/>
                  <a:pt x="890337" y="120315"/>
                </a:cubicBezTo>
                <a:cubicBezTo>
                  <a:pt x="874437" y="124858"/>
                  <a:pt x="857410" y="125833"/>
                  <a:pt x="842211" y="132347"/>
                </a:cubicBezTo>
                <a:cubicBezTo>
                  <a:pt x="828920" y="138043"/>
                  <a:pt x="819050" y="149943"/>
                  <a:pt x="806116" y="156410"/>
                </a:cubicBezTo>
                <a:cubicBezTo>
                  <a:pt x="794772" y="162082"/>
                  <a:pt x="782053" y="164431"/>
                  <a:pt x="770021" y="168442"/>
                </a:cubicBezTo>
                <a:cubicBezTo>
                  <a:pt x="725502" y="212961"/>
                  <a:pt x="732522" y="208598"/>
                  <a:pt x="673769" y="252663"/>
                </a:cubicBezTo>
                <a:cubicBezTo>
                  <a:pt x="662201" y="261339"/>
                  <a:pt x="650888" y="270853"/>
                  <a:pt x="637674" y="276726"/>
                </a:cubicBezTo>
                <a:cubicBezTo>
                  <a:pt x="614495" y="287028"/>
                  <a:pt x="589547" y="292768"/>
                  <a:pt x="565484" y="300789"/>
                </a:cubicBezTo>
                <a:cubicBezTo>
                  <a:pt x="553453" y="316831"/>
                  <a:pt x="544377" y="335593"/>
                  <a:pt x="529390" y="348915"/>
                </a:cubicBezTo>
                <a:cubicBezTo>
                  <a:pt x="507775" y="368129"/>
                  <a:pt x="477650" y="376592"/>
                  <a:pt x="457200" y="397042"/>
                </a:cubicBezTo>
                <a:cubicBezTo>
                  <a:pt x="388074" y="466168"/>
                  <a:pt x="423946" y="448232"/>
                  <a:pt x="360948" y="469231"/>
                </a:cubicBezTo>
                <a:cubicBezTo>
                  <a:pt x="352927" y="477252"/>
                  <a:pt x="345742" y="486208"/>
                  <a:pt x="336884" y="493294"/>
                </a:cubicBezTo>
                <a:cubicBezTo>
                  <a:pt x="269486" y="547212"/>
                  <a:pt x="259427" y="552954"/>
                  <a:pt x="204537" y="589547"/>
                </a:cubicBezTo>
                <a:cubicBezTo>
                  <a:pt x="196516" y="601579"/>
                  <a:pt x="186170" y="612351"/>
                  <a:pt x="180474" y="625642"/>
                </a:cubicBezTo>
                <a:cubicBezTo>
                  <a:pt x="173960" y="640841"/>
                  <a:pt x="176646" y="659411"/>
                  <a:pt x="168442" y="673768"/>
                </a:cubicBezTo>
                <a:cubicBezTo>
                  <a:pt x="160000" y="688541"/>
                  <a:pt x="144379" y="697831"/>
                  <a:pt x="132348" y="709863"/>
                </a:cubicBezTo>
                <a:cubicBezTo>
                  <a:pt x="97805" y="848029"/>
                  <a:pt x="146107" y="677760"/>
                  <a:pt x="96253" y="794084"/>
                </a:cubicBezTo>
                <a:cubicBezTo>
                  <a:pt x="89739" y="809283"/>
                  <a:pt x="90027" y="826727"/>
                  <a:pt x="84221" y="842210"/>
                </a:cubicBezTo>
                <a:cubicBezTo>
                  <a:pt x="77923" y="859004"/>
                  <a:pt x="68179" y="874294"/>
                  <a:pt x="60158" y="890336"/>
                </a:cubicBezTo>
                <a:cubicBezTo>
                  <a:pt x="52137" y="922420"/>
                  <a:pt x="46553" y="955214"/>
                  <a:pt x="36095" y="986589"/>
                </a:cubicBezTo>
                <a:cubicBezTo>
                  <a:pt x="25785" y="1017519"/>
                  <a:pt x="18076" y="1037568"/>
                  <a:pt x="12032" y="1070810"/>
                </a:cubicBezTo>
                <a:cubicBezTo>
                  <a:pt x="6959" y="1098711"/>
                  <a:pt x="4011" y="1126957"/>
                  <a:pt x="0" y="1155031"/>
                </a:cubicBezTo>
                <a:cubicBezTo>
                  <a:pt x="4620" y="1182751"/>
                  <a:pt x="9255" y="1233699"/>
                  <a:pt x="24063" y="1263315"/>
                </a:cubicBezTo>
                <a:cubicBezTo>
                  <a:pt x="46466" y="1308121"/>
                  <a:pt x="50962" y="1295594"/>
                  <a:pt x="84221" y="1335505"/>
                </a:cubicBezTo>
                <a:cubicBezTo>
                  <a:pt x="93478" y="1346614"/>
                  <a:pt x="99251" y="1360309"/>
                  <a:pt x="108284" y="1371600"/>
                </a:cubicBezTo>
                <a:cubicBezTo>
                  <a:pt x="115370" y="1380458"/>
                  <a:pt x="125262" y="1386805"/>
                  <a:pt x="132348" y="1395663"/>
                </a:cubicBezTo>
                <a:cubicBezTo>
                  <a:pt x="141381" y="1406954"/>
                  <a:pt x="147378" y="1420466"/>
                  <a:pt x="156411" y="1431757"/>
                </a:cubicBezTo>
                <a:cubicBezTo>
                  <a:pt x="176006" y="1456251"/>
                  <a:pt x="189764" y="1462015"/>
                  <a:pt x="216569" y="1479884"/>
                </a:cubicBezTo>
                <a:cubicBezTo>
                  <a:pt x="224590" y="1491915"/>
                  <a:pt x="231110" y="1505096"/>
                  <a:pt x="240632" y="1515978"/>
                </a:cubicBezTo>
                <a:cubicBezTo>
                  <a:pt x="259306" y="1537320"/>
                  <a:pt x="300790" y="1576136"/>
                  <a:pt x="300790" y="1576136"/>
                </a:cubicBezTo>
                <a:cubicBezTo>
                  <a:pt x="323582" y="1644515"/>
                  <a:pt x="303854" y="1603264"/>
                  <a:pt x="385011" y="1684421"/>
                </a:cubicBezTo>
                <a:cubicBezTo>
                  <a:pt x="397043" y="1696452"/>
                  <a:pt x="411668" y="1706358"/>
                  <a:pt x="421106" y="1720515"/>
                </a:cubicBezTo>
                <a:cubicBezTo>
                  <a:pt x="429127" y="1732547"/>
                  <a:pt x="434944" y="1746385"/>
                  <a:pt x="445169" y="1756610"/>
                </a:cubicBezTo>
                <a:cubicBezTo>
                  <a:pt x="455394" y="1766835"/>
                  <a:pt x="469972" y="1771640"/>
                  <a:pt x="481263" y="1780673"/>
                </a:cubicBezTo>
                <a:cubicBezTo>
                  <a:pt x="490121" y="1787759"/>
                  <a:pt x="497306" y="1796715"/>
                  <a:pt x="505327" y="1804736"/>
                </a:cubicBezTo>
                <a:cubicBezTo>
                  <a:pt x="517240" y="1840475"/>
                  <a:pt x="524854" y="1884422"/>
                  <a:pt x="553453" y="1913021"/>
                </a:cubicBezTo>
                <a:cubicBezTo>
                  <a:pt x="563678" y="1923246"/>
                  <a:pt x="577516" y="1929063"/>
                  <a:pt x="589548" y="1937084"/>
                </a:cubicBezTo>
                <a:cubicBezTo>
                  <a:pt x="601606" y="1973259"/>
                  <a:pt x="599727" y="1978175"/>
                  <a:pt x="625642" y="2009273"/>
                </a:cubicBezTo>
                <a:cubicBezTo>
                  <a:pt x="636535" y="2022345"/>
                  <a:pt x="651291" y="2031937"/>
                  <a:pt x="661737" y="2045368"/>
                </a:cubicBezTo>
                <a:cubicBezTo>
                  <a:pt x="679492" y="2068196"/>
                  <a:pt x="685800" y="2101515"/>
                  <a:pt x="709863" y="2117557"/>
                </a:cubicBezTo>
                <a:cubicBezTo>
                  <a:pt x="721895" y="2125578"/>
                  <a:pt x="734849" y="2132364"/>
                  <a:pt x="745958" y="2141621"/>
                </a:cubicBezTo>
                <a:cubicBezTo>
                  <a:pt x="759029" y="2152514"/>
                  <a:pt x="767624" y="2168697"/>
                  <a:pt x="782053" y="2177715"/>
                </a:cubicBezTo>
                <a:cubicBezTo>
                  <a:pt x="800368" y="2189161"/>
                  <a:pt x="822158" y="2193757"/>
                  <a:pt x="842211" y="2201778"/>
                </a:cubicBezTo>
                <a:cubicBezTo>
                  <a:pt x="917149" y="2276719"/>
                  <a:pt x="808659" y="2175400"/>
                  <a:pt x="902369" y="2237873"/>
                </a:cubicBezTo>
                <a:cubicBezTo>
                  <a:pt x="916526" y="2247311"/>
                  <a:pt x="924617" y="2264078"/>
                  <a:pt x="938463" y="2273968"/>
                </a:cubicBezTo>
                <a:cubicBezTo>
                  <a:pt x="1006745" y="2322741"/>
                  <a:pt x="965844" y="2273374"/>
                  <a:pt x="1022684" y="2322094"/>
                </a:cubicBezTo>
                <a:cubicBezTo>
                  <a:pt x="1124794" y="2409618"/>
                  <a:pt x="1024044" y="2339043"/>
                  <a:pt x="1106906" y="2394284"/>
                </a:cubicBezTo>
                <a:cubicBezTo>
                  <a:pt x="1175868" y="2497725"/>
                  <a:pt x="1084042" y="2375993"/>
                  <a:pt x="1167063" y="2442410"/>
                </a:cubicBezTo>
                <a:cubicBezTo>
                  <a:pt x="1178355" y="2451443"/>
                  <a:pt x="1182722" y="2466738"/>
                  <a:pt x="1191127" y="2478505"/>
                </a:cubicBezTo>
                <a:cubicBezTo>
                  <a:pt x="1202782" y="2494822"/>
                  <a:pt x="1213042" y="2512452"/>
                  <a:pt x="1227221" y="2526631"/>
                </a:cubicBezTo>
                <a:cubicBezTo>
                  <a:pt x="1241401" y="2540811"/>
                  <a:pt x="1259306" y="2550694"/>
                  <a:pt x="1275348" y="2562726"/>
                </a:cubicBezTo>
                <a:cubicBezTo>
                  <a:pt x="1300571" y="2638398"/>
                  <a:pt x="1265005" y="2563783"/>
                  <a:pt x="1359569" y="2622884"/>
                </a:cubicBezTo>
                <a:cubicBezTo>
                  <a:pt x="1371831" y="2630548"/>
                  <a:pt x="1374025" y="2648170"/>
                  <a:pt x="1383632" y="2658978"/>
                </a:cubicBezTo>
                <a:cubicBezTo>
                  <a:pt x="1406241" y="2684413"/>
                  <a:pt x="1436944" y="2702853"/>
                  <a:pt x="1455821" y="2731168"/>
                </a:cubicBezTo>
                <a:cubicBezTo>
                  <a:pt x="1503241" y="2802298"/>
                  <a:pt x="1455818" y="2738570"/>
                  <a:pt x="1552074" y="2827421"/>
                </a:cubicBezTo>
                <a:cubicBezTo>
                  <a:pt x="1581247" y="2854350"/>
                  <a:pt x="1604533" y="2887821"/>
                  <a:pt x="1636295" y="2911642"/>
                </a:cubicBezTo>
                <a:cubicBezTo>
                  <a:pt x="1652337" y="2923673"/>
                  <a:pt x="1669016" y="2934899"/>
                  <a:pt x="1684421" y="2947736"/>
                </a:cubicBezTo>
                <a:cubicBezTo>
                  <a:pt x="1693135" y="2954998"/>
                  <a:pt x="1699409" y="2964994"/>
                  <a:pt x="1708484" y="2971800"/>
                </a:cubicBezTo>
                <a:cubicBezTo>
                  <a:pt x="1731620" y="2989152"/>
                  <a:pt x="1760224" y="2999476"/>
                  <a:pt x="1780674" y="3019926"/>
                </a:cubicBezTo>
                <a:cubicBezTo>
                  <a:pt x="1828461" y="3067713"/>
                  <a:pt x="1800262" y="3051894"/>
                  <a:pt x="1864895" y="3068052"/>
                </a:cubicBezTo>
                <a:cubicBezTo>
                  <a:pt x="1912822" y="3139944"/>
                  <a:pt x="1860479" y="3077434"/>
                  <a:pt x="1925053" y="3116178"/>
                </a:cubicBezTo>
                <a:cubicBezTo>
                  <a:pt x="1934780" y="3122014"/>
                  <a:pt x="1940041" y="3133436"/>
                  <a:pt x="1949116" y="3140242"/>
                </a:cubicBezTo>
                <a:cubicBezTo>
                  <a:pt x="1972252" y="3157594"/>
                  <a:pt x="1996907" y="3172841"/>
                  <a:pt x="2021306" y="3188368"/>
                </a:cubicBezTo>
                <a:cubicBezTo>
                  <a:pt x="2041035" y="3200923"/>
                  <a:pt x="2060547" y="3214005"/>
                  <a:pt x="2081463" y="3224463"/>
                </a:cubicBezTo>
                <a:cubicBezTo>
                  <a:pt x="2113547" y="3240505"/>
                  <a:pt x="2147869" y="3252691"/>
                  <a:pt x="2177716" y="3272589"/>
                </a:cubicBezTo>
                <a:cubicBezTo>
                  <a:pt x="2189748" y="3280610"/>
                  <a:pt x="2200597" y="3290779"/>
                  <a:pt x="2213811" y="3296652"/>
                </a:cubicBezTo>
                <a:cubicBezTo>
                  <a:pt x="2236990" y="3306954"/>
                  <a:pt x="2261937" y="3312694"/>
                  <a:pt x="2286000" y="3320715"/>
                </a:cubicBezTo>
                <a:cubicBezTo>
                  <a:pt x="2286005" y="3320717"/>
                  <a:pt x="2358184" y="3344777"/>
                  <a:pt x="2358190" y="3344778"/>
                </a:cubicBezTo>
                <a:lnTo>
                  <a:pt x="2466474" y="3356810"/>
                </a:lnTo>
                <a:cubicBezTo>
                  <a:pt x="2498558" y="3352799"/>
                  <a:pt x="2530475" y="3342474"/>
                  <a:pt x="2562727" y="3344778"/>
                </a:cubicBezTo>
                <a:cubicBezTo>
                  <a:pt x="2588027" y="3346585"/>
                  <a:pt x="2609655" y="3366546"/>
                  <a:pt x="2634916" y="3368842"/>
                </a:cubicBezTo>
                <a:lnTo>
                  <a:pt x="2767263" y="3380873"/>
                </a:lnTo>
                <a:lnTo>
                  <a:pt x="3356811" y="3368842"/>
                </a:lnTo>
                <a:cubicBezTo>
                  <a:pt x="3435403" y="3365984"/>
                  <a:pt x="3416620" y="3351086"/>
                  <a:pt x="3489158" y="3344778"/>
                </a:cubicBezTo>
                <a:cubicBezTo>
                  <a:pt x="3574897" y="3337323"/>
                  <a:pt x="3918289" y="3323505"/>
                  <a:pt x="3982453" y="3320715"/>
                </a:cubicBezTo>
                <a:cubicBezTo>
                  <a:pt x="4002506" y="3316705"/>
                  <a:pt x="4022161" y="3308684"/>
                  <a:pt x="4042611" y="3308684"/>
                </a:cubicBezTo>
                <a:cubicBezTo>
                  <a:pt x="4162993" y="3308684"/>
                  <a:pt x="4283396" y="3313433"/>
                  <a:pt x="4403558" y="3320715"/>
                </a:cubicBezTo>
                <a:cubicBezTo>
                  <a:pt x="4416217" y="3321482"/>
                  <a:pt x="4427349" y="3329671"/>
                  <a:pt x="4439653" y="3332747"/>
                </a:cubicBezTo>
                <a:cubicBezTo>
                  <a:pt x="4459492" y="3337707"/>
                  <a:pt x="4479972" y="3339818"/>
                  <a:pt x="4499811" y="3344778"/>
                </a:cubicBezTo>
                <a:cubicBezTo>
                  <a:pt x="4512115" y="3347854"/>
                  <a:pt x="4523711" y="3353326"/>
                  <a:pt x="4535906" y="3356810"/>
                </a:cubicBezTo>
                <a:cubicBezTo>
                  <a:pt x="4565330" y="3365217"/>
                  <a:pt x="4634778" y="3378610"/>
                  <a:pt x="4656221" y="3392905"/>
                </a:cubicBezTo>
                <a:cubicBezTo>
                  <a:pt x="4729368" y="3441669"/>
                  <a:pt x="4651651" y="3395703"/>
                  <a:pt x="4740442" y="3429000"/>
                </a:cubicBezTo>
                <a:cubicBezTo>
                  <a:pt x="4757236" y="3435298"/>
                  <a:pt x="4772083" y="3445998"/>
                  <a:pt x="4788569" y="3453063"/>
                </a:cubicBezTo>
                <a:cubicBezTo>
                  <a:pt x="4800226" y="3458059"/>
                  <a:pt x="4813006" y="3460098"/>
                  <a:pt x="4824663" y="3465094"/>
                </a:cubicBezTo>
                <a:cubicBezTo>
                  <a:pt x="4841149" y="3472159"/>
                  <a:pt x="4857217" y="3480258"/>
                  <a:pt x="4872790" y="3489157"/>
                </a:cubicBezTo>
                <a:cubicBezTo>
                  <a:pt x="4885345" y="3496331"/>
                  <a:pt x="4895670" y="3507348"/>
                  <a:pt x="4908884" y="3513221"/>
                </a:cubicBezTo>
                <a:cubicBezTo>
                  <a:pt x="4960352" y="3536096"/>
                  <a:pt x="4980202" y="3535316"/>
                  <a:pt x="5029200" y="3549315"/>
                </a:cubicBezTo>
                <a:cubicBezTo>
                  <a:pt x="5041395" y="3552799"/>
                  <a:pt x="5053100" y="3557863"/>
                  <a:pt x="5065295" y="3561347"/>
                </a:cubicBezTo>
                <a:cubicBezTo>
                  <a:pt x="5081194" y="3565890"/>
                  <a:pt x="5097522" y="3568835"/>
                  <a:pt x="5113421" y="3573378"/>
                </a:cubicBezTo>
                <a:cubicBezTo>
                  <a:pt x="5125616" y="3576862"/>
                  <a:pt x="5137321" y="3581926"/>
                  <a:pt x="5149516" y="3585410"/>
                </a:cubicBezTo>
                <a:cubicBezTo>
                  <a:pt x="5165415" y="3589953"/>
                  <a:pt x="5181742" y="3592899"/>
                  <a:pt x="5197642" y="3597442"/>
                </a:cubicBezTo>
                <a:cubicBezTo>
                  <a:pt x="5209836" y="3600926"/>
                  <a:pt x="5221301" y="3606986"/>
                  <a:pt x="5233737" y="3609473"/>
                </a:cubicBezTo>
                <a:cubicBezTo>
                  <a:pt x="5261545" y="3615035"/>
                  <a:pt x="5289884" y="3617494"/>
                  <a:pt x="5317958" y="3621505"/>
                </a:cubicBezTo>
                <a:cubicBezTo>
                  <a:pt x="5388731" y="3645095"/>
                  <a:pt x="5331263" y="3628561"/>
                  <a:pt x="5450306" y="3645568"/>
                </a:cubicBezTo>
                <a:cubicBezTo>
                  <a:pt x="5474456" y="3649018"/>
                  <a:pt x="5498432" y="3653589"/>
                  <a:pt x="5522495" y="3657600"/>
                </a:cubicBezTo>
                <a:cubicBezTo>
                  <a:pt x="5706979" y="3653589"/>
                  <a:pt x="5891704" y="3655804"/>
                  <a:pt x="6075948" y="3645568"/>
                </a:cubicBezTo>
                <a:cubicBezTo>
                  <a:pt x="6108969" y="3643734"/>
                  <a:pt x="6140116" y="3629526"/>
                  <a:pt x="6172200" y="3621505"/>
                </a:cubicBezTo>
                <a:cubicBezTo>
                  <a:pt x="6232628" y="3606398"/>
                  <a:pt x="6204641" y="3614701"/>
                  <a:pt x="6256421" y="3597442"/>
                </a:cubicBezTo>
                <a:cubicBezTo>
                  <a:pt x="6359856" y="3528484"/>
                  <a:pt x="6228992" y="3611155"/>
                  <a:pt x="6328611" y="3561347"/>
                </a:cubicBezTo>
                <a:cubicBezTo>
                  <a:pt x="6341545" y="3554880"/>
                  <a:pt x="6351772" y="3543751"/>
                  <a:pt x="6364706" y="3537284"/>
                </a:cubicBezTo>
                <a:cubicBezTo>
                  <a:pt x="6376049" y="3531612"/>
                  <a:pt x="6389457" y="3530924"/>
                  <a:pt x="6400800" y="3525252"/>
                </a:cubicBezTo>
                <a:cubicBezTo>
                  <a:pt x="6479534" y="3485884"/>
                  <a:pt x="6393156" y="3518317"/>
                  <a:pt x="6472990" y="3465094"/>
                </a:cubicBezTo>
                <a:cubicBezTo>
                  <a:pt x="6483542" y="3458059"/>
                  <a:pt x="6497053" y="3457073"/>
                  <a:pt x="6509084" y="3453063"/>
                </a:cubicBezTo>
                <a:cubicBezTo>
                  <a:pt x="6612527" y="3384102"/>
                  <a:pt x="6481648" y="3466781"/>
                  <a:pt x="6581274" y="3416968"/>
                </a:cubicBezTo>
                <a:cubicBezTo>
                  <a:pt x="6594208" y="3410501"/>
                  <a:pt x="6604814" y="3400079"/>
                  <a:pt x="6617369" y="3392905"/>
                </a:cubicBezTo>
                <a:cubicBezTo>
                  <a:pt x="6632941" y="3384007"/>
                  <a:pt x="6650115" y="3378070"/>
                  <a:pt x="6665495" y="3368842"/>
                </a:cubicBezTo>
                <a:cubicBezTo>
                  <a:pt x="6733515" y="3328029"/>
                  <a:pt x="6722571" y="3335827"/>
                  <a:pt x="6761748" y="3296652"/>
                </a:cubicBezTo>
                <a:cubicBezTo>
                  <a:pt x="6769769" y="3272589"/>
                  <a:pt x="6779660" y="3249070"/>
                  <a:pt x="6785811" y="3224463"/>
                </a:cubicBezTo>
                <a:cubicBezTo>
                  <a:pt x="6789821" y="3208421"/>
                  <a:pt x="6793090" y="3192175"/>
                  <a:pt x="6797842" y="3176336"/>
                </a:cubicBezTo>
                <a:cubicBezTo>
                  <a:pt x="6805131" y="3152041"/>
                  <a:pt x="6813885" y="3128210"/>
                  <a:pt x="6821906" y="3104147"/>
                </a:cubicBezTo>
                <a:lnTo>
                  <a:pt x="6845969" y="3031957"/>
                </a:lnTo>
                <a:cubicBezTo>
                  <a:pt x="6849979" y="3019926"/>
                  <a:pt x="6854924" y="3008166"/>
                  <a:pt x="6858000" y="2995863"/>
                </a:cubicBezTo>
                <a:cubicBezTo>
                  <a:pt x="6862011" y="2979821"/>
                  <a:pt x="6865489" y="2963636"/>
                  <a:pt x="6870032" y="2947736"/>
                </a:cubicBezTo>
                <a:cubicBezTo>
                  <a:pt x="6873516" y="2935542"/>
                  <a:pt x="6878579" y="2923836"/>
                  <a:pt x="6882063" y="2911642"/>
                </a:cubicBezTo>
                <a:cubicBezTo>
                  <a:pt x="6886606" y="2895742"/>
                  <a:pt x="6887581" y="2878714"/>
                  <a:pt x="6894095" y="2863515"/>
                </a:cubicBezTo>
                <a:cubicBezTo>
                  <a:pt x="6899791" y="2850224"/>
                  <a:pt x="6912285" y="2840635"/>
                  <a:pt x="6918158" y="2827421"/>
                </a:cubicBezTo>
                <a:cubicBezTo>
                  <a:pt x="6928460" y="2804242"/>
                  <a:pt x="6942221" y="2755231"/>
                  <a:pt x="6942221" y="2755231"/>
                </a:cubicBezTo>
                <a:cubicBezTo>
                  <a:pt x="6938211" y="2691063"/>
                  <a:pt x="6936921" y="2626666"/>
                  <a:pt x="6930190" y="2562726"/>
                </a:cubicBezTo>
                <a:cubicBezTo>
                  <a:pt x="6928862" y="2550113"/>
                  <a:pt x="6918158" y="2539314"/>
                  <a:pt x="6918158" y="2526631"/>
                </a:cubicBezTo>
                <a:cubicBezTo>
                  <a:pt x="6918158" y="2438308"/>
                  <a:pt x="6923147" y="2349977"/>
                  <a:pt x="6930190" y="2261936"/>
                </a:cubicBezTo>
                <a:cubicBezTo>
                  <a:pt x="6931201" y="2249294"/>
                  <a:pt x="6939145" y="2238145"/>
                  <a:pt x="6942221" y="2225842"/>
                </a:cubicBezTo>
                <a:cubicBezTo>
                  <a:pt x="6947181" y="2206003"/>
                  <a:pt x="6948872" y="2185413"/>
                  <a:pt x="6954253" y="2165684"/>
                </a:cubicBezTo>
                <a:cubicBezTo>
                  <a:pt x="6960927" y="2141213"/>
                  <a:pt x="6973341" y="2118366"/>
                  <a:pt x="6978316" y="2093494"/>
                </a:cubicBezTo>
                <a:cubicBezTo>
                  <a:pt x="6982327" y="2073441"/>
                  <a:pt x="6983168" y="2052484"/>
                  <a:pt x="6990348" y="2033336"/>
                </a:cubicBezTo>
                <a:cubicBezTo>
                  <a:pt x="6995425" y="2019797"/>
                  <a:pt x="7007237" y="2009797"/>
                  <a:pt x="7014411" y="1997242"/>
                </a:cubicBezTo>
                <a:cubicBezTo>
                  <a:pt x="7072129" y="1896235"/>
                  <a:pt x="7013015" y="1995500"/>
                  <a:pt x="7050506" y="1913021"/>
                </a:cubicBezTo>
                <a:cubicBezTo>
                  <a:pt x="7065350" y="1880365"/>
                  <a:pt x="7098632" y="1816768"/>
                  <a:pt x="7098632" y="1816768"/>
                </a:cubicBezTo>
                <a:cubicBezTo>
                  <a:pt x="7102488" y="1801343"/>
                  <a:pt x="7114063" y="1749811"/>
                  <a:pt x="7122695" y="1732547"/>
                </a:cubicBezTo>
                <a:cubicBezTo>
                  <a:pt x="7129162" y="1719613"/>
                  <a:pt x="7139584" y="1709007"/>
                  <a:pt x="7146758" y="1696452"/>
                </a:cubicBezTo>
                <a:cubicBezTo>
                  <a:pt x="7155656" y="1680880"/>
                  <a:pt x="7161923" y="1663898"/>
                  <a:pt x="7170821" y="1648326"/>
                </a:cubicBezTo>
                <a:cubicBezTo>
                  <a:pt x="7177995" y="1635771"/>
                  <a:pt x="7189011" y="1625445"/>
                  <a:pt x="7194884" y="1612231"/>
                </a:cubicBezTo>
                <a:cubicBezTo>
                  <a:pt x="7205186" y="1589052"/>
                  <a:pt x="7218948" y="1540042"/>
                  <a:pt x="7218948" y="1540042"/>
                </a:cubicBezTo>
                <a:cubicBezTo>
                  <a:pt x="7226232" y="1496334"/>
                  <a:pt x="7245425" y="1376385"/>
                  <a:pt x="7255042" y="1347536"/>
                </a:cubicBezTo>
                <a:lnTo>
                  <a:pt x="7267074" y="1311442"/>
                </a:lnTo>
                <a:cubicBezTo>
                  <a:pt x="7271085" y="1255295"/>
                  <a:pt x="7268732" y="1198326"/>
                  <a:pt x="7279106" y="1143000"/>
                </a:cubicBezTo>
                <a:cubicBezTo>
                  <a:pt x="7281197" y="1131851"/>
                  <a:pt x="7296083" y="1127794"/>
                  <a:pt x="7303169" y="1118936"/>
                </a:cubicBezTo>
                <a:cubicBezTo>
                  <a:pt x="7312202" y="1107645"/>
                  <a:pt x="7318199" y="1094133"/>
                  <a:pt x="7327232" y="1082842"/>
                </a:cubicBezTo>
                <a:cubicBezTo>
                  <a:pt x="7395807" y="997123"/>
                  <a:pt x="7301296" y="1133776"/>
                  <a:pt x="7375358" y="1022684"/>
                </a:cubicBezTo>
                <a:cubicBezTo>
                  <a:pt x="7379369" y="1006642"/>
                  <a:pt x="7378217" y="988316"/>
                  <a:pt x="7387390" y="974557"/>
                </a:cubicBezTo>
                <a:cubicBezTo>
                  <a:pt x="7403121" y="950961"/>
                  <a:pt x="7427495" y="934453"/>
                  <a:pt x="7447548" y="914400"/>
                </a:cubicBezTo>
                <a:lnTo>
                  <a:pt x="7507706" y="854242"/>
                </a:lnTo>
                <a:cubicBezTo>
                  <a:pt x="7515727" y="846221"/>
                  <a:pt x="7525477" y="839616"/>
                  <a:pt x="7531769" y="830178"/>
                </a:cubicBezTo>
                <a:lnTo>
                  <a:pt x="7579895" y="757989"/>
                </a:lnTo>
                <a:cubicBezTo>
                  <a:pt x="7587916" y="745957"/>
                  <a:pt x="7591926" y="729915"/>
                  <a:pt x="7603958" y="721894"/>
                </a:cubicBezTo>
                <a:lnTo>
                  <a:pt x="7640053" y="697831"/>
                </a:lnTo>
                <a:cubicBezTo>
                  <a:pt x="7668689" y="611924"/>
                  <a:pt x="7643012" y="639712"/>
                  <a:pt x="7700211" y="601578"/>
                </a:cubicBezTo>
                <a:cubicBezTo>
                  <a:pt x="7704221" y="589547"/>
                  <a:pt x="7706083" y="576570"/>
                  <a:pt x="7712242" y="565484"/>
                </a:cubicBezTo>
                <a:cubicBezTo>
                  <a:pt x="7726287" y="540203"/>
                  <a:pt x="7760369" y="493294"/>
                  <a:pt x="7760369" y="493294"/>
                </a:cubicBezTo>
                <a:lnTo>
                  <a:pt x="7784432" y="421105"/>
                </a:lnTo>
                <a:lnTo>
                  <a:pt x="7796463" y="385010"/>
                </a:lnTo>
                <a:cubicBezTo>
                  <a:pt x="7792029" y="353968"/>
                  <a:pt x="7789201" y="298295"/>
                  <a:pt x="7772400" y="264694"/>
                </a:cubicBezTo>
                <a:cubicBezTo>
                  <a:pt x="7765933" y="251761"/>
                  <a:pt x="7756358" y="240631"/>
                  <a:pt x="7748337" y="228600"/>
                </a:cubicBezTo>
                <a:cubicBezTo>
                  <a:pt x="7744327" y="216568"/>
                  <a:pt x="7742465" y="203591"/>
                  <a:pt x="7736306" y="192505"/>
                </a:cubicBezTo>
                <a:cubicBezTo>
                  <a:pt x="7725105" y="172344"/>
                  <a:pt x="7689769" y="104327"/>
                  <a:pt x="7652084" y="96252"/>
                </a:cubicBezTo>
                <a:cubicBezTo>
                  <a:pt x="7608770" y="86971"/>
                  <a:pt x="7563853" y="88231"/>
                  <a:pt x="7519737" y="84221"/>
                </a:cubicBezTo>
                <a:cubicBezTo>
                  <a:pt x="7284885" y="37249"/>
                  <a:pt x="7459562" y="68551"/>
                  <a:pt x="6918158" y="60157"/>
                </a:cubicBezTo>
                <a:lnTo>
                  <a:pt x="5907506" y="48126"/>
                </a:lnTo>
                <a:cubicBezTo>
                  <a:pt x="5863390" y="44115"/>
                  <a:pt x="5819395" y="38422"/>
                  <a:pt x="5775158" y="36094"/>
                </a:cubicBezTo>
                <a:cubicBezTo>
                  <a:pt x="5512725" y="22282"/>
                  <a:pt x="5727032" y="38099"/>
                  <a:pt x="5293895" y="36094"/>
                </a:cubicBez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626" y="805"/>
            <a:ext cx="7142150" cy="657941"/>
          </a:xfrm>
          <a:solidFill>
            <a:srgbClr val="0FA67E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447675" algn="l"/>
            <a:r>
              <a:rPr lang="nl-NL" dirty="0">
                <a:solidFill>
                  <a:schemeClr val="bg1"/>
                </a:solidFill>
              </a:rPr>
              <a:t>Landschap van </a:t>
            </a:r>
            <a:r>
              <a:rPr lang="nl-NL" dirty="0" err="1">
                <a:solidFill>
                  <a:schemeClr val="bg1"/>
                </a:solidFill>
              </a:rPr>
              <a:t>governance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Afgeronde rechthoek 3"/>
          <p:cNvSpPr/>
          <p:nvPr/>
        </p:nvSpPr>
        <p:spPr>
          <a:xfrm>
            <a:off x="4452369" y="4553410"/>
            <a:ext cx="1296385" cy="35885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350" dirty="0" smtClean="0"/>
              <a:t>Model Kern programma’</a:t>
            </a:r>
            <a:endParaRPr lang="nl-NL" sz="1350" dirty="0"/>
          </a:p>
        </p:txBody>
      </p:sp>
      <p:sp>
        <p:nvSpPr>
          <p:cNvPr id="5" name="Afgeronde rechthoek 4"/>
          <p:cNvSpPr/>
          <p:nvPr/>
        </p:nvSpPr>
        <p:spPr>
          <a:xfrm>
            <a:off x="4452369" y="4936183"/>
            <a:ext cx="1287846" cy="31982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350" dirty="0"/>
              <a:t>data</a:t>
            </a:r>
          </a:p>
        </p:txBody>
      </p:sp>
      <p:sp>
        <p:nvSpPr>
          <p:cNvPr id="8" name="Afgeronde rechthoek 7"/>
          <p:cNvSpPr/>
          <p:nvPr/>
        </p:nvSpPr>
        <p:spPr>
          <a:xfrm>
            <a:off x="5613992" y="2929570"/>
            <a:ext cx="1602858" cy="39074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350" dirty="0" err="1"/>
              <a:t>nOBKmodel</a:t>
            </a:r>
            <a:endParaRPr lang="nl-NL" sz="1350" dirty="0"/>
          </a:p>
        </p:txBody>
      </p:sp>
      <p:sp>
        <p:nvSpPr>
          <p:cNvPr id="9" name="Afgeronde rechthoek 8"/>
          <p:cNvSpPr/>
          <p:nvPr/>
        </p:nvSpPr>
        <p:spPr>
          <a:xfrm>
            <a:off x="5613992" y="3320316"/>
            <a:ext cx="1602858" cy="39074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350" dirty="0"/>
              <a:t>data</a:t>
            </a:r>
          </a:p>
        </p:txBody>
      </p:sp>
      <p:sp>
        <p:nvSpPr>
          <p:cNvPr id="10" name="Gekromd lint omlaag 9"/>
          <p:cNvSpPr/>
          <p:nvPr/>
        </p:nvSpPr>
        <p:spPr>
          <a:xfrm>
            <a:off x="3852338" y="5265983"/>
            <a:ext cx="1299830" cy="478465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350" dirty="0" smtClean="0"/>
              <a:t>SLO</a:t>
            </a:r>
            <a:endParaRPr lang="nl-NL" sz="1350" dirty="0"/>
          </a:p>
        </p:txBody>
      </p:sp>
      <p:sp>
        <p:nvSpPr>
          <p:cNvPr id="11" name="Gekromd lint omlaag 10"/>
          <p:cNvSpPr/>
          <p:nvPr/>
        </p:nvSpPr>
        <p:spPr>
          <a:xfrm>
            <a:off x="7728353" y="5448886"/>
            <a:ext cx="1299830" cy="478465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350" dirty="0" smtClean="0"/>
              <a:t>SBB</a:t>
            </a:r>
            <a:endParaRPr lang="nl-NL" sz="1350" dirty="0"/>
          </a:p>
        </p:txBody>
      </p:sp>
      <p:sp>
        <p:nvSpPr>
          <p:cNvPr id="12" name="Afgeronde rechthoek 11"/>
          <p:cNvSpPr/>
          <p:nvPr/>
        </p:nvSpPr>
        <p:spPr>
          <a:xfrm>
            <a:off x="6156176" y="5530877"/>
            <a:ext cx="780774" cy="43859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350" dirty="0"/>
              <a:t>model</a:t>
            </a:r>
          </a:p>
        </p:txBody>
      </p:sp>
      <p:sp>
        <p:nvSpPr>
          <p:cNvPr id="13" name="Afgeronde rechthoek 12"/>
          <p:cNvSpPr/>
          <p:nvPr/>
        </p:nvSpPr>
        <p:spPr>
          <a:xfrm>
            <a:off x="6156176" y="5969470"/>
            <a:ext cx="780774" cy="43859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350" dirty="0"/>
              <a:t>data</a:t>
            </a:r>
          </a:p>
        </p:txBody>
      </p:sp>
      <p:sp>
        <p:nvSpPr>
          <p:cNvPr id="14" name="Gekromd lint omlaag 13"/>
          <p:cNvSpPr/>
          <p:nvPr/>
        </p:nvSpPr>
        <p:spPr>
          <a:xfrm>
            <a:off x="6740792" y="6176235"/>
            <a:ext cx="1704532" cy="478465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350" dirty="0"/>
              <a:t>Rekenen, HERA</a:t>
            </a:r>
          </a:p>
        </p:txBody>
      </p:sp>
      <p:sp>
        <p:nvSpPr>
          <p:cNvPr id="15" name="Gestreepte PIJL-RECHTS 14"/>
          <p:cNvSpPr/>
          <p:nvPr/>
        </p:nvSpPr>
        <p:spPr>
          <a:xfrm rot="18619651">
            <a:off x="4867703" y="3845516"/>
            <a:ext cx="1180936" cy="378750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0"/>
          </a:p>
        </p:txBody>
      </p:sp>
      <p:sp>
        <p:nvSpPr>
          <p:cNvPr id="17" name="Gestreepte PIJL-RECHTS 16"/>
          <p:cNvSpPr/>
          <p:nvPr/>
        </p:nvSpPr>
        <p:spPr>
          <a:xfrm rot="12718216">
            <a:off x="6891992" y="3943844"/>
            <a:ext cx="1150041" cy="226392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0"/>
          </a:p>
        </p:txBody>
      </p:sp>
      <p:sp>
        <p:nvSpPr>
          <p:cNvPr id="18" name="Tekstvak 17"/>
          <p:cNvSpPr txBox="1"/>
          <p:nvPr/>
        </p:nvSpPr>
        <p:spPr>
          <a:xfrm>
            <a:off x="7405180" y="3683761"/>
            <a:ext cx="80182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50" dirty="0"/>
              <a:t>Formele</a:t>
            </a:r>
          </a:p>
          <a:p>
            <a:r>
              <a:rPr lang="nl-NL" sz="1350" dirty="0" err="1"/>
              <a:t>mapping</a:t>
            </a:r>
            <a:endParaRPr lang="nl-NL" sz="1350" dirty="0"/>
          </a:p>
        </p:txBody>
      </p:sp>
      <p:sp>
        <p:nvSpPr>
          <p:cNvPr id="19" name="Tekstvak 18"/>
          <p:cNvSpPr txBox="1"/>
          <p:nvPr/>
        </p:nvSpPr>
        <p:spPr>
          <a:xfrm>
            <a:off x="5418288" y="3984488"/>
            <a:ext cx="80182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50" dirty="0"/>
              <a:t>Formele</a:t>
            </a:r>
          </a:p>
          <a:p>
            <a:r>
              <a:rPr lang="nl-NL" sz="1350" dirty="0" err="1"/>
              <a:t>mapping</a:t>
            </a:r>
            <a:endParaRPr lang="nl-NL" sz="1350" dirty="0"/>
          </a:p>
        </p:txBody>
      </p:sp>
      <p:sp>
        <p:nvSpPr>
          <p:cNvPr id="20" name="Afgeronde rechthoek 19"/>
          <p:cNvSpPr/>
          <p:nvPr/>
        </p:nvSpPr>
        <p:spPr>
          <a:xfrm>
            <a:off x="3114011" y="2933890"/>
            <a:ext cx="1602858" cy="39074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350" dirty="0"/>
              <a:t>T&amp;E</a:t>
            </a:r>
          </a:p>
        </p:txBody>
      </p:sp>
      <p:sp>
        <p:nvSpPr>
          <p:cNvPr id="21" name="Afgeronde rechthoek 20"/>
          <p:cNvSpPr/>
          <p:nvPr/>
        </p:nvSpPr>
        <p:spPr>
          <a:xfrm>
            <a:off x="3114011" y="3324636"/>
            <a:ext cx="1602858" cy="39074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350" dirty="0"/>
              <a:t>data</a:t>
            </a:r>
          </a:p>
        </p:txBody>
      </p:sp>
      <p:sp>
        <p:nvSpPr>
          <p:cNvPr id="22" name="Afgeronde rechthoek 21"/>
          <p:cNvSpPr/>
          <p:nvPr/>
        </p:nvSpPr>
        <p:spPr>
          <a:xfrm>
            <a:off x="1163577" y="3412296"/>
            <a:ext cx="723295" cy="39074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350" dirty="0"/>
              <a:t>OA-model</a:t>
            </a:r>
          </a:p>
        </p:txBody>
      </p:sp>
      <p:sp>
        <p:nvSpPr>
          <p:cNvPr id="23" name="Afgeronde rechthoek 22"/>
          <p:cNvSpPr/>
          <p:nvPr/>
        </p:nvSpPr>
        <p:spPr>
          <a:xfrm>
            <a:off x="1140956" y="3812110"/>
            <a:ext cx="746419" cy="39074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350" dirty="0"/>
              <a:t>data</a:t>
            </a:r>
          </a:p>
        </p:txBody>
      </p:sp>
      <p:sp>
        <p:nvSpPr>
          <p:cNvPr id="24" name="Afgeronde rechthoek 23"/>
          <p:cNvSpPr/>
          <p:nvPr/>
        </p:nvSpPr>
        <p:spPr>
          <a:xfrm>
            <a:off x="8081275" y="2714399"/>
            <a:ext cx="1602858" cy="55067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350" dirty="0"/>
              <a:t>Model</a:t>
            </a:r>
          </a:p>
          <a:p>
            <a:pPr algn="ctr"/>
            <a:r>
              <a:rPr lang="nl-NL" sz="1350" dirty="0"/>
              <a:t>GWB HORA / Triple A</a:t>
            </a:r>
          </a:p>
        </p:txBody>
      </p:sp>
      <p:sp>
        <p:nvSpPr>
          <p:cNvPr id="25" name="Afgeronde rechthoek 24"/>
          <p:cNvSpPr/>
          <p:nvPr/>
        </p:nvSpPr>
        <p:spPr>
          <a:xfrm>
            <a:off x="8081275" y="3265071"/>
            <a:ext cx="1602858" cy="39074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350" dirty="0"/>
              <a:t>data</a:t>
            </a:r>
          </a:p>
        </p:txBody>
      </p:sp>
      <p:sp>
        <p:nvSpPr>
          <p:cNvPr id="26" name="Afgeronde rechthoek 25"/>
          <p:cNvSpPr/>
          <p:nvPr/>
        </p:nvSpPr>
        <p:spPr>
          <a:xfrm>
            <a:off x="7723143" y="4323891"/>
            <a:ext cx="1185205" cy="59863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350" dirty="0" smtClean="0"/>
              <a:t>Model</a:t>
            </a:r>
          </a:p>
          <a:p>
            <a:pPr algn="ctr"/>
            <a:r>
              <a:rPr lang="nl-NL" sz="1350" dirty="0" smtClean="0"/>
              <a:t>Kwalificatie dossiers</a:t>
            </a:r>
            <a:endParaRPr lang="nl-NL" sz="1350" dirty="0"/>
          </a:p>
        </p:txBody>
      </p:sp>
      <p:sp>
        <p:nvSpPr>
          <p:cNvPr id="27" name="Afgeronde rechthoek 26"/>
          <p:cNvSpPr/>
          <p:nvPr/>
        </p:nvSpPr>
        <p:spPr>
          <a:xfrm>
            <a:off x="7723143" y="4904163"/>
            <a:ext cx="1185205" cy="31982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350" dirty="0"/>
              <a:t>data</a:t>
            </a:r>
          </a:p>
        </p:txBody>
      </p:sp>
      <p:sp>
        <p:nvSpPr>
          <p:cNvPr id="28" name="Afgeronde rechthoek 27"/>
          <p:cNvSpPr/>
          <p:nvPr/>
        </p:nvSpPr>
        <p:spPr>
          <a:xfrm>
            <a:off x="1726463" y="1443175"/>
            <a:ext cx="5873159" cy="39074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350" dirty="0"/>
              <a:t>KOI-model</a:t>
            </a:r>
          </a:p>
        </p:txBody>
      </p:sp>
      <p:sp>
        <p:nvSpPr>
          <p:cNvPr id="29" name="Afgeronde rechthoek 28"/>
          <p:cNvSpPr/>
          <p:nvPr/>
        </p:nvSpPr>
        <p:spPr>
          <a:xfrm>
            <a:off x="1726463" y="1875401"/>
            <a:ext cx="5873159" cy="39074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350" dirty="0"/>
              <a:t>data</a:t>
            </a:r>
          </a:p>
        </p:txBody>
      </p:sp>
      <p:sp>
        <p:nvSpPr>
          <p:cNvPr id="30" name="Gestreepte PIJL-RECHTS 29"/>
          <p:cNvSpPr/>
          <p:nvPr/>
        </p:nvSpPr>
        <p:spPr>
          <a:xfrm rot="17957576">
            <a:off x="1256035" y="2703817"/>
            <a:ext cx="1119908" cy="242046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0"/>
          </a:p>
        </p:txBody>
      </p:sp>
      <p:sp>
        <p:nvSpPr>
          <p:cNvPr id="31" name="Tekstvak 30"/>
          <p:cNvSpPr txBox="1"/>
          <p:nvPr/>
        </p:nvSpPr>
        <p:spPr>
          <a:xfrm>
            <a:off x="1697926" y="2741539"/>
            <a:ext cx="80182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50" dirty="0"/>
              <a:t>Formele</a:t>
            </a:r>
          </a:p>
          <a:p>
            <a:r>
              <a:rPr lang="nl-NL" sz="1350" dirty="0" err="1"/>
              <a:t>mapping</a:t>
            </a:r>
            <a:endParaRPr lang="nl-NL" sz="1350" dirty="0"/>
          </a:p>
        </p:txBody>
      </p:sp>
      <p:sp>
        <p:nvSpPr>
          <p:cNvPr id="34" name="Tekstvak 33"/>
          <p:cNvSpPr txBox="1"/>
          <p:nvPr/>
        </p:nvSpPr>
        <p:spPr>
          <a:xfrm>
            <a:off x="7464306" y="1042353"/>
            <a:ext cx="115352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50" dirty="0" smtClean="0"/>
              <a:t>Edustandaard</a:t>
            </a:r>
            <a:endParaRPr lang="nl-NL" sz="1350" dirty="0"/>
          </a:p>
        </p:txBody>
      </p:sp>
      <p:sp>
        <p:nvSpPr>
          <p:cNvPr id="35" name="Afgeronde rechthoek 34"/>
          <p:cNvSpPr/>
          <p:nvPr/>
        </p:nvSpPr>
        <p:spPr>
          <a:xfrm>
            <a:off x="2111229" y="4453161"/>
            <a:ext cx="972879" cy="35885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350" dirty="0"/>
              <a:t>model</a:t>
            </a:r>
          </a:p>
        </p:txBody>
      </p:sp>
      <p:sp>
        <p:nvSpPr>
          <p:cNvPr id="36" name="Afgeronde rechthoek 35"/>
          <p:cNvSpPr/>
          <p:nvPr/>
        </p:nvSpPr>
        <p:spPr>
          <a:xfrm>
            <a:off x="2111229" y="4835934"/>
            <a:ext cx="972879" cy="31982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350" dirty="0"/>
              <a:t>data</a:t>
            </a:r>
          </a:p>
        </p:txBody>
      </p:sp>
      <p:sp>
        <p:nvSpPr>
          <p:cNvPr id="37" name="Gekromd lint omlaag 36"/>
          <p:cNvSpPr/>
          <p:nvPr/>
        </p:nvSpPr>
        <p:spPr>
          <a:xfrm>
            <a:off x="2302616" y="5036140"/>
            <a:ext cx="1299830" cy="478465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350" dirty="0" smtClean="0"/>
              <a:t>CVTE</a:t>
            </a:r>
            <a:endParaRPr lang="nl-NL" sz="1350" dirty="0"/>
          </a:p>
        </p:txBody>
      </p:sp>
      <p:sp>
        <p:nvSpPr>
          <p:cNvPr id="38" name="Gestreepte PIJL-RECHTS 37"/>
          <p:cNvSpPr/>
          <p:nvPr/>
        </p:nvSpPr>
        <p:spPr>
          <a:xfrm rot="18849659">
            <a:off x="2288746" y="4069748"/>
            <a:ext cx="1114569" cy="263349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0"/>
          </a:p>
        </p:txBody>
      </p:sp>
      <p:sp>
        <p:nvSpPr>
          <p:cNvPr id="39" name="Tekstvak 38"/>
          <p:cNvSpPr txBox="1"/>
          <p:nvPr/>
        </p:nvSpPr>
        <p:spPr>
          <a:xfrm>
            <a:off x="2913684" y="4079906"/>
            <a:ext cx="80182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50" dirty="0" smtClean="0"/>
              <a:t>eigen</a:t>
            </a:r>
            <a:endParaRPr lang="nl-NL" sz="1350" dirty="0"/>
          </a:p>
          <a:p>
            <a:r>
              <a:rPr lang="nl-NL" sz="1350" dirty="0" err="1"/>
              <a:t>mapping</a:t>
            </a:r>
            <a:endParaRPr lang="nl-NL" sz="1350" dirty="0"/>
          </a:p>
        </p:txBody>
      </p:sp>
      <p:sp>
        <p:nvSpPr>
          <p:cNvPr id="40" name="Afgeronde rechthoek 39"/>
          <p:cNvSpPr/>
          <p:nvPr/>
        </p:nvSpPr>
        <p:spPr>
          <a:xfrm>
            <a:off x="-178437" y="3255162"/>
            <a:ext cx="1021159" cy="56857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350" dirty="0" smtClean="0"/>
              <a:t>DUO GWB/BOM (model)</a:t>
            </a:r>
            <a:endParaRPr lang="nl-NL" sz="1350" dirty="0"/>
          </a:p>
        </p:txBody>
      </p:sp>
      <p:sp>
        <p:nvSpPr>
          <p:cNvPr id="41" name="Afgeronde rechthoek 40"/>
          <p:cNvSpPr/>
          <p:nvPr/>
        </p:nvSpPr>
        <p:spPr>
          <a:xfrm>
            <a:off x="-179549" y="3850798"/>
            <a:ext cx="1015832" cy="31481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350" dirty="0"/>
              <a:t>data</a:t>
            </a:r>
          </a:p>
        </p:txBody>
      </p:sp>
      <p:sp>
        <p:nvSpPr>
          <p:cNvPr id="42" name="Gestreepte PIJL-RECHTS 41"/>
          <p:cNvSpPr/>
          <p:nvPr/>
        </p:nvSpPr>
        <p:spPr>
          <a:xfrm rot="18702536">
            <a:off x="620931" y="2635358"/>
            <a:ext cx="1208896" cy="252599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0"/>
          </a:p>
        </p:txBody>
      </p:sp>
      <p:sp>
        <p:nvSpPr>
          <p:cNvPr id="43" name="Tekstvak 42"/>
          <p:cNvSpPr txBox="1"/>
          <p:nvPr/>
        </p:nvSpPr>
        <p:spPr>
          <a:xfrm>
            <a:off x="364633" y="2707442"/>
            <a:ext cx="80182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50" dirty="0"/>
              <a:t>Formele</a:t>
            </a:r>
          </a:p>
          <a:p>
            <a:r>
              <a:rPr lang="nl-NL" sz="1350" dirty="0" err="1"/>
              <a:t>mapping</a:t>
            </a:r>
            <a:endParaRPr lang="nl-NL" sz="1350" dirty="0"/>
          </a:p>
        </p:txBody>
      </p:sp>
      <p:sp>
        <p:nvSpPr>
          <p:cNvPr id="44" name="Gekromd lint omlaag 43"/>
          <p:cNvSpPr/>
          <p:nvPr/>
        </p:nvSpPr>
        <p:spPr>
          <a:xfrm>
            <a:off x="53762" y="4254370"/>
            <a:ext cx="1299830" cy="478465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350" dirty="0" smtClean="0"/>
              <a:t>DUO</a:t>
            </a:r>
            <a:endParaRPr lang="nl-NL" sz="1350" dirty="0"/>
          </a:p>
        </p:txBody>
      </p:sp>
      <p:sp>
        <p:nvSpPr>
          <p:cNvPr id="45" name="Gestreepte PIJL-RECHTS 44"/>
          <p:cNvSpPr/>
          <p:nvPr/>
        </p:nvSpPr>
        <p:spPr>
          <a:xfrm rot="12634776">
            <a:off x="5563516" y="5193998"/>
            <a:ext cx="842304" cy="250720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0"/>
          </a:p>
        </p:txBody>
      </p:sp>
      <p:sp>
        <p:nvSpPr>
          <p:cNvPr id="46" name="Tekstvak 45"/>
          <p:cNvSpPr txBox="1"/>
          <p:nvPr/>
        </p:nvSpPr>
        <p:spPr>
          <a:xfrm>
            <a:off x="6463973" y="4323891"/>
            <a:ext cx="80182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50" dirty="0"/>
              <a:t>Formele</a:t>
            </a:r>
          </a:p>
          <a:p>
            <a:r>
              <a:rPr lang="nl-NL" sz="1350" dirty="0" err="1"/>
              <a:t>mapping</a:t>
            </a:r>
            <a:endParaRPr lang="nl-NL" sz="1350" dirty="0"/>
          </a:p>
        </p:txBody>
      </p:sp>
      <p:sp>
        <p:nvSpPr>
          <p:cNvPr id="47" name="Gestreepte PIJL-RECHTS 46"/>
          <p:cNvSpPr/>
          <p:nvPr/>
        </p:nvSpPr>
        <p:spPr>
          <a:xfrm rot="15993609">
            <a:off x="5587043" y="4601023"/>
            <a:ext cx="1806853" cy="183845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0"/>
          </a:p>
        </p:txBody>
      </p:sp>
      <p:sp>
        <p:nvSpPr>
          <p:cNvPr id="3" name="Afgeronde rechthoek 2"/>
          <p:cNvSpPr/>
          <p:nvPr/>
        </p:nvSpPr>
        <p:spPr>
          <a:xfrm>
            <a:off x="5701479" y="1239251"/>
            <a:ext cx="1406008" cy="11714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KOI-roadmap</a:t>
            </a:r>
            <a:endParaRPr lang="nl-NL" dirty="0"/>
          </a:p>
        </p:txBody>
      </p:sp>
      <p:sp>
        <p:nvSpPr>
          <p:cNvPr id="48" name="Gestreepte PIJL-RECHTS 47"/>
          <p:cNvSpPr/>
          <p:nvPr/>
        </p:nvSpPr>
        <p:spPr>
          <a:xfrm rot="12718216">
            <a:off x="7268229" y="2544875"/>
            <a:ext cx="881535" cy="257460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0"/>
          </a:p>
        </p:txBody>
      </p:sp>
      <p:sp>
        <p:nvSpPr>
          <p:cNvPr id="49" name="Tekstvak 48"/>
          <p:cNvSpPr txBox="1"/>
          <p:nvPr/>
        </p:nvSpPr>
        <p:spPr>
          <a:xfrm>
            <a:off x="7617462" y="2213189"/>
            <a:ext cx="80182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50" dirty="0"/>
              <a:t>Formele</a:t>
            </a:r>
          </a:p>
          <a:p>
            <a:r>
              <a:rPr lang="nl-NL" sz="1350" dirty="0" err="1"/>
              <a:t>mapping</a:t>
            </a:r>
            <a:endParaRPr lang="nl-NL" sz="1350" dirty="0"/>
          </a:p>
        </p:txBody>
      </p:sp>
      <p:sp>
        <p:nvSpPr>
          <p:cNvPr id="7" name="Afgeronde rechthoek 6"/>
          <p:cNvSpPr/>
          <p:nvPr/>
        </p:nvSpPr>
        <p:spPr>
          <a:xfrm>
            <a:off x="4839136" y="3134021"/>
            <a:ext cx="3476609" cy="3274041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 smtClean="0"/>
              <a:t>Werkgroep OBK/Curriculum</a:t>
            </a:r>
          </a:p>
          <a:p>
            <a:pPr algn="ctr"/>
            <a:endParaRPr lang="nl-NL" sz="2400" dirty="0"/>
          </a:p>
          <a:p>
            <a:pPr algn="ctr"/>
            <a:r>
              <a:rPr lang="nl-NL" sz="2400" dirty="0" smtClean="0"/>
              <a:t>Kernprogramma’s</a:t>
            </a:r>
          </a:p>
          <a:p>
            <a:pPr algn="ctr"/>
            <a:r>
              <a:rPr lang="nl-NL" sz="2400" dirty="0" smtClean="0"/>
              <a:t>Kwalificatiedossiers</a:t>
            </a:r>
          </a:p>
          <a:p>
            <a:pPr algn="ctr"/>
            <a:r>
              <a:rPr lang="nl-NL" sz="2400" dirty="0" err="1" smtClean="0"/>
              <a:t>Niveau’s</a:t>
            </a:r>
            <a:r>
              <a:rPr lang="nl-NL" sz="2400" dirty="0" smtClean="0"/>
              <a:t>, vakken, </a:t>
            </a:r>
            <a:r>
              <a:rPr lang="nl-NL" sz="2400" dirty="0" err="1" smtClean="0"/>
              <a:t>referentieniveau’s</a:t>
            </a:r>
            <a:r>
              <a:rPr lang="nl-NL" sz="2400" dirty="0" smtClean="0"/>
              <a:t>, EQF</a:t>
            </a:r>
            <a:endParaRPr lang="nl-NL" sz="2400" dirty="0"/>
          </a:p>
        </p:txBody>
      </p:sp>
      <p:sp>
        <p:nvSpPr>
          <p:cNvPr id="52" name="Afgeronde rechthoek 51"/>
          <p:cNvSpPr/>
          <p:nvPr/>
        </p:nvSpPr>
        <p:spPr>
          <a:xfrm>
            <a:off x="7571162" y="1476981"/>
            <a:ext cx="1881717" cy="2206779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‘Projecten’</a:t>
            </a:r>
          </a:p>
          <a:p>
            <a:pPr algn="ctr"/>
            <a:r>
              <a:rPr lang="nl-NL" sz="2400" dirty="0"/>
              <a:t>GWB HORA en </a:t>
            </a:r>
            <a:r>
              <a:rPr lang="nl-NL" sz="2400" dirty="0" err="1"/>
              <a:t>tripleA</a:t>
            </a:r>
            <a:endParaRPr lang="nl-NL" sz="2400" dirty="0"/>
          </a:p>
        </p:txBody>
      </p:sp>
      <p:grpSp>
        <p:nvGrpSpPr>
          <p:cNvPr id="16" name="Groep 15"/>
          <p:cNvGrpSpPr/>
          <p:nvPr/>
        </p:nvGrpSpPr>
        <p:grpSpPr>
          <a:xfrm>
            <a:off x="2494994" y="470480"/>
            <a:ext cx="4105919" cy="1898350"/>
            <a:chOff x="2494994" y="470480"/>
            <a:chExt cx="4105919" cy="1898350"/>
          </a:xfrm>
        </p:grpSpPr>
        <p:sp>
          <p:nvSpPr>
            <p:cNvPr id="50" name="Afgeronde rechthoek 49"/>
            <p:cNvSpPr/>
            <p:nvPr/>
          </p:nvSpPr>
          <p:spPr>
            <a:xfrm>
              <a:off x="2494994" y="838437"/>
              <a:ext cx="3846568" cy="1530393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400" dirty="0" smtClean="0"/>
                <a:t>‘SPO-werkgroep’</a:t>
              </a:r>
              <a:endParaRPr lang="nl-NL" sz="2400" dirty="0"/>
            </a:p>
          </p:txBody>
        </p:sp>
        <p:pic>
          <p:nvPicPr>
            <p:cNvPr id="1026" name="Picture 2" descr="http://www.golocal-maastricht.nl/wp-content/uploads/2014/01/Nieuw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6510" y="470480"/>
              <a:ext cx="1244403" cy="12444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4" name="Groep 53"/>
          <p:cNvGrpSpPr/>
          <p:nvPr/>
        </p:nvGrpSpPr>
        <p:grpSpPr>
          <a:xfrm>
            <a:off x="1801124" y="2622489"/>
            <a:ext cx="2726034" cy="2379242"/>
            <a:chOff x="1801124" y="2622489"/>
            <a:chExt cx="2726034" cy="2379242"/>
          </a:xfrm>
        </p:grpSpPr>
        <p:sp>
          <p:nvSpPr>
            <p:cNvPr id="51" name="Afgeronde rechthoek 50"/>
            <p:cNvSpPr/>
            <p:nvPr/>
          </p:nvSpPr>
          <p:spPr>
            <a:xfrm>
              <a:off x="2171479" y="2622489"/>
              <a:ext cx="2038826" cy="237924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400" dirty="0" smtClean="0"/>
                <a:t>T&amp;E-’project’</a:t>
              </a:r>
              <a:endParaRPr lang="nl-NL" sz="2400" dirty="0"/>
            </a:p>
          </p:txBody>
        </p:sp>
        <p:sp>
          <p:nvSpPr>
            <p:cNvPr id="53" name="12-puntige ster 52"/>
            <p:cNvSpPr/>
            <p:nvPr/>
          </p:nvSpPr>
          <p:spPr>
            <a:xfrm>
              <a:off x="1801124" y="4172320"/>
              <a:ext cx="2726034" cy="630025"/>
            </a:xfrm>
            <a:prstGeom prst="star12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3200" dirty="0" smtClean="0"/>
                <a:t>tijdelijk</a:t>
              </a:r>
              <a:endParaRPr lang="nl-NL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1704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2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01341E18E83F4FB1330FE68ED72210" ma:contentTypeVersion="0" ma:contentTypeDescription="Een nieuw document maken." ma:contentTypeScope="" ma:versionID="3cf2ba213b8c9ff72f1d9bbaf342e05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17e5968c79d9fe2fc9f8835eee23f5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122628B-CE20-4779-A3AC-C79F5702D8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39F67A-C526-493B-BF19-5FB517432B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FDE1F1D-98A6-4135-9DB5-0989189C4B41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45780</TotalTime>
  <Words>771</Words>
  <Application>Microsoft Office PowerPoint</Application>
  <PresentationFormat>Diavoorstelling (4:3)</PresentationFormat>
  <Paragraphs>222</Paragraphs>
  <Slides>20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Office-thema</vt:lpstr>
      <vt:lpstr>jaarplan Edustandaard 2016</vt:lpstr>
      <vt:lpstr>Gevraagd aan de Architectuurraad</vt:lpstr>
      <vt:lpstr>Thema’s 2016</vt:lpstr>
      <vt:lpstr>Thema 1. Stimulering werken onder ROSA architectuur</vt:lpstr>
      <vt:lpstr>De ketentrajecten maken uiteindelijk de implementatiekeuzes</vt:lpstr>
      <vt:lpstr>Voor 2016</vt:lpstr>
      <vt:lpstr>Thema 2. naar een gemeenschappelijke taal</vt:lpstr>
      <vt:lpstr>2. Voorstel inrichting semantische domein</vt:lpstr>
      <vt:lpstr>Landschap van governance</vt:lpstr>
      <vt:lpstr>Voorstel: SPO-werkgroep</vt:lpstr>
      <vt:lpstr>En verder:</vt:lpstr>
      <vt:lpstr>Thema 3: Aanscherping procedures &amp; besluitvorming</vt:lpstr>
      <vt:lpstr>Besluitvorming: * advies door zowel werkgroep, BES en AR * met elk eigen focus * ook in werkgroep formele, vastgelegde besluitvorming</vt:lpstr>
      <vt:lpstr>PowerPoint-presentatie</vt:lpstr>
      <vt:lpstr>Mandatering, vertegenwoordiging</vt:lpstr>
      <vt:lpstr>Profielen werkgroep  AR</vt:lpstr>
      <vt:lpstr>Thema 5. Stimuleren gebruik van standaarden</vt:lpstr>
      <vt:lpstr>2. Overzicht status van implementaties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Henk Nijstad</dc:creator>
  <cp:lastModifiedBy>Henk Nijstad</cp:lastModifiedBy>
  <cp:revision>663</cp:revision>
  <cp:lastPrinted>2015-09-24T11:58:35Z</cp:lastPrinted>
  <dcterms:created xsi:type="dcterms:W3CDTF">2014-09-03T07:33:29Z</dcterms:created>
  <dcterms:modified xsi:type="dcterms:W3CDTF">2015-10-12T15:51:02Z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0x0101009301341E18E83F4FB1330FE68ED72210</vt:lpwstr>
  </property>
</Properties>
</file>