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5175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114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Shape 20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 Algemeen">
  <p:cSld name="Titel Algemeen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hape 17"/>
          <p:cNvPicPr preferRelativeResize="0"/>
          <p:nvPr/>
        </p:nvPicPr>
        <p:blipFill rotWithShape="1">
          <a:blip r:embed="rId2">
            <a:alphaModFix/>
          </a:blip>
          <a:srcRect b="25906"/>
          <a:stretch/>
        </p:blipFill>
        <p:spPr>
          <a:xfrm>
            <a:off x="0" y="1080000"/>
            <a:ext cx="12193201" cy="448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Shape 18"/>
          <p:cNvSpPr/>
          <p:nvPr/>
        </p:nvSpPr>
        <p:spPr>
          <a:xfrm>
            <a:off x="0" y="5562000"/>
            <a:ext cx="12195175" cy="52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Shape 19"/>
          <p:cNvSpPr/>
          <p:nvPr/>
        </p:nvSpPr>
        <p:spPr>
          <a:xfrm>
            <a:off x="0" y="4158000"/>
            <a:ext cx="12195175" cy="1404000"/>
          </a:xfrm>
          <a:prstGeom prst="rect">
            <a:avLst/>
          </a:prstGeom>
          <a:solidFill>
            <a:schemeClr val="dk2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>
            <a:off x="528137" y="4320000"/>
            <a:ext cx="11304299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528137" y="5687127"/>
            <a:ext cx="113043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9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80"/>
              <a:buFont typeface="Noto Sans Symbols"/>
              <a:buChar char="■"/>
              <a:defRPr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-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-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-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2" name="Shape 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42400" y="360000"/>
            <a:ext cx="1990037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Shape 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32645" y="6428828"/>
            <a:ext cx="2699792" cy="191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inddia">
  <p:cSld name="Einddia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>
            <a:off x="0" y="5562000"/>
            <a:ext cx="12195175" cy="52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Shape 89"/>
          <p:cNvSpPr/>
          <p:nvPr/>
        </p:nvSpPr>
        <p:spPr>
          <a:xfrm>
            <a:off x="0" y="4158000"/>
            <a:ext cx="960250" cy="14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Shape 90"/>
          <p:cNvSpPr/>
          <p:nvPr/>
        </p:nvSpPr>
        <p:spPr>
          <a:xfrm>
            <a:off x="960250" y="4158000"/>
            <a:ext cx="11234925" cy="140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Shape 91"/>
          <p:cNvSpPr/>
          <p:nvPr/>
        </p:nvSpPr>
        <p:spPr>
          <a:xfrm>
            <a:off x="960250" y="1080000"/>
            <a:ext cx="11234925" cy="307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1392362" y="1520778"/>
            <a:ext cx="10440075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1392362" y="2409262"/>
            <a:ext cx="10440000" cy="1523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2"/>
          </p:nvPr>
        </p:nvSpPr>
        <p:spPr>
          <a:xfrm>
            <a:off x="1392362" y="4500000"/>
            <a:ext cx="1044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95" name="Shape 9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42400" y="360000"/>
            <a:ext cx="1990037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32645" y="6428828"/>
            <a:ext cx="2699792" cy="191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 2 Algemeen">
  <p:cSld name="Titel 2 Algemeen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Shape 98"/>
          <p:cNvPicPr preferRelativeResize="0"/>
          <p:nvPr/>
        </p:nvPicPr>
        <p:blipFill rotWithShape="1">
          <a:blip r:embed="rId2">
            <a:alphaModFix/>
          </a:blip>
          <a:srcRect b="25906"/>
          <a:stretch/>
        </p:blipFill>
        <p:spPr>
          <a:xfrm>
            <a:off x="0" y="1080000"/>
            <a:ext cx="12193201" cy="4482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/>
          <p:nvPr/>
        </p:nvSpPr>
        <p:spPr>
          <a:xfrm>
            <a:off x="0" y="5562000"/>
            <a:ext cx="12195175" cy="52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Shape 100"/>
          <p:cNvSpPr/>
          <p:nvPr/>
        </p:nvSpPr>
        <p:spPr>
          <a:xfrm>
            <a:off x="0" y="4158000"/>
            <a:ext cx="12195175" cy="1404000"/>
          </a:xfrm>
          <a:prstGeom prst="rect">
            <a:avLst/>
          </a:prstGeom>
          <a:solidFill>
            <a:schemeClr val="dk2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Shape 101"/>
          <p:cNvSpPr txBox="1">
            <a:spLocks noGrp="1"/>
          </p:cNvSpPr>
          <p:nvPr>
            <p:ph type="ctrTitle"/>
          </p:nvPr>
        </p:nvSpPr>
        <p:spPr>
          <a:xfrm>
            <a:off x="528137" y="4424400"/>
            <a:ext cx="11304300" cy="444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ubTitle" idx="1"/>
          </p:nvPr>
        </p:nvSpPr>
        <p:spPr>
          <a:xfrm>
            <a:off x="528137" y="5013208"/>
            <a:ext cx="113043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2"/>
          </p:nvPr>
        </p:nvSpPr>
        <p:spPr>
          <a:xfrm>
            <a:off x="528137" y="5687127"/>
            <a:ext cx="111132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9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80"/>
              <a:buFont typeface="Noto Sans Symbols"/>
              <a:buChar char="■"/>
              <a:defRPr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-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-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-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04" name="Shape 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42400" y="360000"/>
            <a:ext cx="1990037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32645" y="6428828"/>
            <a:ext cx="2699792" cy="191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 2 PO">
  <p:cSld name="Titel 2 PO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Shape 107"/>
          <p:cNvPicPr preferRelativeResize="0"/>
          <p:nvPr/>
        </p:nvPicPr>
        <p:blipFill rotWithShape="1">
          <a:blip r:embed="rId2">
            <a:alphaModFix/>
          </a:blip>
          <a:srcRect b="25906"/>
          <a:stretch/>
        </p:blipFill>
        <p:spPr>
          <a:xfrm>
            <a:off x="0" y="1080000"/>
            <a:ext cx="12193201" cy="448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/>
          <p:nvPr/>
        </p:nvSpPr>
        <p:spPr>
          <a:xfrm>
            <a:off x="0" y="5562000"/>
            <a:ext cx="12195175" cy="52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Shape 109"/>
          <p:cNvSpPr/>
          <p:nvPr/>
        </p:nvSpPr>
        <p:spPr>
          <a:xfrm>
            <a:off x="0" y="4158000"/>
            <a:ext cx="12195175" cy="1404000"/>
          </a:xfrm>
          <a:prstGeom prst="rect">
            <a:avLst/>
          </a:prstGeom>
          <a:solidFill>
            <a:schemeClr val="dk2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Shape 110"/>
          <p:cNvSpPr txBox="1">
            <a:spLocks noGrp="1"/>
          </p:cNvSpPr>
          <p:nvPr>
            <p:ph type="ctrTitle"/>
          </p:nvPr>
        </p:nvSpPr>
        <p:spPr>
          <a:xfrm>
            <a:off x="528137" y="4424400"/>
            <a:ext cx="11304300" cy="444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ubTitle" idx="1"/>
          </p:nvPr>
        </p:nvSpPr>
        <p:spPr>
          <a:xfrm>
            <a:off x="528137" y="5013208"/>
            <a:ext cx="113043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2"/>
          </p:nvPr>
        </p:nvSpPr>
        <p:spPr>
          <a:xfrm>
            <a:off x="528137" y="5687127"/>
            <a:ext cx="111132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9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80"/>
              <a:buFont typeface="Noto Sans Symbols"/>
              <a:buChar char="■"/>
              <a:defRPr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-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-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-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13" name="Shape 1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42400" y="360000"/>
            <a:ext cx="1990037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32645" y="6428828"/>
            <a:ext cx="2699792" cy="191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 2 VO">
  <p:cSld name="Titel 2 VO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Shape 116"/>
          <p:cNvPicPr preferRelativeResize="0"/>
          <p:nvPr/>
        </p:nvPicPr>
        <p:blipFill rotWithShape="1">
          <a:blip r:embed="rId2">
            <a:alphaModFix/>
          </a:blip>
          <a:srcRect b="25906"/>
          <a:stretch/>
        </p:blipFill>
        <p:spPr>
          <a:xfrm>
            <a:off x="0" y="1080000"/>
            <a:ext cx="12193201" cy="448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/>
          <p:nvPr/>
        </p:nvSpPr>
        <p:spPr>
          <a:xfrm>
            <a:off x="0" y="5562000"/>
            <a:ext cx="12195175" cy="52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Shape 118"/>
          <p:cNvSpPr/>
          <p:nvPr/>
        </p:nvSpPr>
        <p:spPr>
          <a:xfrm>
            <a:off x="0" y="4158000"/>
            <a:ext cx="12195175" cy="1404000"/>
          </a:xfrm>
          <a:prstGeom prst="rect">
            <a:avLst/>
          </a:prstGeom>
          <a:solidFill>
            <a:schemeClr val="dk2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Shape 119"/>
          <p:cNvSpPr txBox="1">
            <a:spLocks noGrp="1"/>
          </p:cNvSpPr>
          <p:nvPr>
            <p:ph type="ctrTitle"/>
          </p:nvPr>
        </p:nvSpPr>
        <p:spPr>
          <a:xfrm>
            <a:off x="528137" y="4424400"/>
            <a:ext cx="11304300" cy="444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subTitle" idx="1"/>
          </p:nvPr>
        </p:nvSpPr>
        <p:spPr>
          <a:xfrm>
            <a:off x="528137" y="5013208"/>
            <a:ext cx="113043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2"/>
          </p:nvPr>
        </p:nvSpPr>
        <p:spPr>
          <a:xfrm>
            <a:off x="528137" y="5687127"/>
            <a:ext cx="111132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9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80"/>
              <a:buFont typeface="Noto Sans Symbols"/>
              <a:buChar char="■"/>
              <a:defRPr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-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-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-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2" name="Shape 1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42400" y="360000"/>
            <a:ext cx="1990037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32645" y="6428828"/>
            <a:ext cx="2699792" cy="191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 2 MBO">
  <p:cSld name="Titel 2 MBO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Shape 125"/>
          <p:cNvPicPr preferRelativeResize="0"/>
          <p:nvPr/>
        </p:nvPicPr>
        <p:blipFill rotWithShape="1">
          <a:blip r:embed="rId2">
            <a:alphaModFix/>
          </a:blip>
          <a:srcRect b="25906"/>
          <a:stretch/>
        </p:blipFill>
        <p:spPr>
          <a:xfrm>
            <a:off x="0" y="1080000"/>
            <a:ext cx="12193201" cy="448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/>
          <p:nvPr/>
        </p:nvSpPr>
        <p:spPr>
          <a:xfrm>
            <a:off x="0" y="5562000"/>
            <a:ext cx="12195175" cy="52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0" y="4158000"/>
            <a:ext cx="12195175" cy="1404000"/>
          </a:xfrm>
          <a:prstGeom prst="rect">
            <a:avLst/>
          </a:prstGeom>
          <a:solidFill>
            <a:schemeClr val="dk2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ctrTitle"/>
          </p:nvPr>
        </p:nvSpPr>
        <p:spPr>
          <a:xfrm>
            <a:off x="528137" y="4424400"/>
            <a:ext cx="11304300" cy="444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subTitle" idx="1"/>
          </p:nvPr>
        </p:nvSpPr>
        <p:spPr>
          <a:xfrm>
            <a:off x="528137" y="5013208"/>
            <a:ext cx="113043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body" idx="2"/>
          </p:nvPr>
        </p:nvSpPr>
        <p:spPr>
          <a:xfrm>
            <a:off x="528137" y="5687127"/>
            <a:ext cx="111132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9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80"/>
              <a:buFont typeface="Noto Sans Symbols"/>
              <a:buChar char="■"/>
              <a:defRPr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-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-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-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31" name="Shape 1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42400" y="360000"/>
            <a:ext cx="1990037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32645" y="6428828"/>
            <a:ext cx="2699792" cy="191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fiek">
  <p:cSld name="Grafiek">
    <p:bg>
      <p:bgPr>
        <a:solidFill>
          <a:schemeClr val="lt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/>
          </p:cNvSpPr>
          <p:nvPr>
            <p:ph type="chart" idx="2"/>
          </p:nvPr>
        </p:nvSpPr>
        <p:spPr>
          <a:xfrm>
            <a:off x="960250" y="1238400"/>
            <a:ext cx="10872000" cy="48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■"/>
              <a:defRPr sz="1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69600" marR="0" lvl="2" indent="-25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69600" marR="0" lvl="3" indent="-25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669600" marR="0" lvl="4" indent="-25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ftr" idx="11"/>
          </p:nvPr>
        </p:nvSpPr>
        <p:spPr>
          <a:xfrm>
            <a:off x="960250" y="6304236"/>
            <a:ext cx="907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10378106" y="6304236"/>
            <a:ext cx="145433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er vakken">
  <p:cSld name="Vier vakken">
    <p:bg>
      <p:bgPr>
        <a:solidFill>
          <a:schemeClr val="lt1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960250" y="1237874"/>
            <a:ext cx="10872000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960249" y="1952469"/>
            <a:ext cx="5364000" cy="19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0" name="Shape 140"/>
          <p:cNvSpPr/>
          <p:nvPr/>
        </p:nvSpPr>
        <p:spPr>
          <a:xfrm>
            <a:off x="-1788918" y="341041"/>
            <a:ext cx="1621425" cy="56768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21236A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Zorg ervoor dat de titel uit 1 regel bestaat.</a:t>
            </a:r>
            <a:endParaRPr sz="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Shape 141"/>
          <p:cNvSpPr/>
          <p:nvPr/>
        </p:nvSpPr>
        <p:spPr>
          <a:xfrm>
            <a:off x="-1788918" y="6005584"/>
            <a:ext cx="1621425" cy="807793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21236A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Zorg ervoor dat het tekstvak niet over de witruimte en het logo geplaatst wordt. </a:t>
            </a:r>
            <a:endParaRPr sz="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Shape 142"/>
          <p:cNvSpPr txBox="1">
            <a:spLocks noGrp="1"/>
          </p:cNvSpPr>
          <p:nvPr>
            <p:ph type="body" idx="2"/>
          </p:nvPr>
        </p:nvSpPr>
        <p:spPr>
          <a:xfrm>
            <a:off x="6468250" y="1952469"/>
            <a:ext cx="5364000" cy="19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body" idx="3"/>
          </p:nvPr>
        </p:nvSpPr>
        <p:spPr>
          <a:xfrm>
            <a:off x="960249" y="4017538"/>
            <a:ext cx="5364000" cy="19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body" idx="4"/>
          </p:nvPr>
        </p:nvSpPr>
        <p:spPr>
          <a:xfrm>
            <a:off x="6468250" y="4017538"/>
            <a:ext cx="5364000" cy="19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ftr" idx="11"/>
          </p:nvPr>
        </p:nvSpPr>
        <p:spPr>
          <a:xfrm>
            <a:off x="960250" y="6304236"/>
            <a:ext cx="907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10378106" y="6304236"/>
            <a:ext cx="145433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er vakken paars">
  <p:cSld name="Vier vakken paars">
    <p:bg>
      <p:bgPr>
        <a:solidFill>
          <a:schemeClr val="lt1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/>
        </p:nvSpPr>
        <p:spPr>
          <a:xfrm>
            <a:off x="0" y="1080000"/>
            <a:ext cx="12195175" cy="500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960250" y="1237874"/>
            <a:ext cx="10872000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960249" y="1952469"/>
            <a:ext cx="5364000" cy="19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" name="Shape 151"/>
          <p:cNvSpPr/>
          <p:nvPr/>
        </p:nvSpPr>
        <p:spPr>
          <a:xfrm>
            <a:off x="-1788918" y="341041"/>
            <a:ext cx="1621425" cy="56768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21236A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Zorg ervoor dat de titel uit 1 regel bestaat.</a:t>
            </a:r>
            <a:endParaRPr sz="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Shape 152"/>
          <p:cNvSpPr/>
          <p:nvPr/>
        </p:nvSpPr>
        <p:spPr>
          <a:xfrm>
            <a:off x="-1788918" y="6005584"/>
            <a:ext cx="1621425" cy="807793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21236A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Zorg ervoor dat het tekstvak niet over de witruimte en het logo geplaatst wordt. </a:t>
            </a:r>
            <a:endParaRPr sz="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Shape 153"/>
          <p:cNvSpPr txBox="1">
            <a:spLocks noGrp="1"/>
          </p:cNvSpPr>
          <p:nvPr>
            <p:ph type="body" idx="2"/>
          </p:nvPr>
        </p:nvSpPr>
        <p:spPr>
          <a:xfrm>
            <a:off x="6468250" y="1952469"/>
            <a:ext cx="5364000" cy="19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body" idx="3"/>
          </p:nvPr>
        </p:nvSpPr>
        <p:spPr>
          <a:xfrm>
            <a:off x="960249" y="4017538"/>
            <a:ext cx="5364000" cy="19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4"/>
          </p:nvPr>
        </p:nvSpPr>
        <p:spPr>
          <a:xfrm>
            <a:off x="6468250" y="4017538"/>
            <a:ext cx="5364000" cy="19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ftr" idx="11"/>
          </p:nvPr>
        </p:nvSpPr>
        <p:spPr>
          <a:xfrm>
            <a:off x="960250" y="6304236"/>
            <a:ext cx="907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sldNum" idx="12"/>
          </p:nvPr>
        </p:nvSpPr>
        <p:spPr>
          <a:xfrm>
            <a:off x="10378106" y="6304236"/>
            <a:ext cx="145433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 PO">
  <p:cSld name="Titel PO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Shape 25"/>
          <p:cNvPicPr preferRelativeResize="0"/>
          <p:nvPr/>
        </p:nvPicPr>
        <p:blipFill rotWithShape="1">
          <a:blip r:embed="rId2">
            <a:alphaModFix/>
          </a:blip>
          <a:srcRect b="25906"/>
          <a:stretch/>
        </p:blipFill>
        <p:spPr>
          <a:xfrm>
            <a:off x="0" y="1080000"/>
            <a:ext cx="12193201" cy="448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Shape 26"/>
          <p:cNvSpPr/>
          <p:nvPr/>
        </p:nvSpPr>
        <p:spPr>
          <a:xfrm>
            <a:off x="0" y="5562000"/>
            <a:ext cx="12195175" cy="52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Shape 27"/>
          <p:cNvSpPr/>
          <p:nvPr/>
        </p:nvSpPr>
        <p:spPr>
          <a:xfrm>
            <a:off x="0" y="4158000"/>
            <a:ext cx="12195175" cy="1404000"/>
          </a:xfrm>
          <a:prstGeom prst="rect">
            <a:avLst/>
          </a:prstGeom>
          <a:solidFill>
            <a:schemeClr val="dk2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Shape 28"/>
          <p:cNvSpPr txBox="1">
            <a:spLocks noGrp="1"/>
          </p:cNvSpPr>
          <p:nvPr>
            <p:ph type="ctrTitle"/>
          </p:nvPr>
        </p:nvSpPr>
        <p:spPr>
          <a:xfrm>
            <a:off x="528137" y="4320000"/>
            <a:ext cx="11304299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528137" y="5687127"/>
            <a:ext cx="113043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9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80"/>
              <a:buFont typeface="Noto Sans Symbols"/>
              <a:buChar char="■"/>
              <a:defRPr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-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-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-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0" name="Shape 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42400" y="360000"/>
            <a:ext cx="1990037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Shape 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32645" y="6428828"/>
            <a:ext cx="2699792" cy="191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 VO">
  <p:cSld name="Titel VO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Shape 33"/>
          <p:cNvPicPr preferRelativeResize="0"/>
          <p:nvPr/>
        </p:nvPicPr>
        <p:blipFill rotWithShape="1">
          <a:blip r:embed="rId2">
            <a:alphaModFix/>
          </a:blip>
          <a:srcRect b="25906"/>
          <a:stretch/>
        </p:blipFill>
        <p:spPr>
          <a:xfrm>
            <a:off x="0" y="1080000"/>
            <a:ext cx="12193201" cy="448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Shape 34"/>
          <p:cNvSpPr/>
          <p:nvPr/>
        </p:nvSpPr>
        <p:spPr>
          <a:xfrm>
            <a:off x="0" y="5562000"/>
            <a:ext cx="12195175" cy="52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Shape 35"/>
          <p:cNvSpPr/>
          <p:nvPr/>
        </p:nvSpPr>
        <p:spPr>
          <a:xfrm>
            <a:off x="0" y="4158000"/>
            <a:ext cx="12195175" cy="1404000"/>
          </a:xfrm>
          <a:prstGeom prst="rect">
            <a:avLst/>
          </a:prstGeom>
          <a:solidFill>
            <a:schemeClr val="dk2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Shape 36"/>
          <p:cNvSpPr txBox="1">
            <a:spLocks noGrp="1"/>
          </p:cNvSpPr>
          <p:nvPr>
            <p:ph type="ctrTitle"/>
          </p:nvPr>
        </p:nvSpPr>
        <p:spPr>
          <a:xfrm>
            <a:off x="528137" y="4320000"/>
            <a:ext cx="11304299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528137" y="5687127"/>
            <a:ext cx="113043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9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80"/>
              <a:buFont typeface="Noto Sans Symbols"/>
              <a:buChar char="■"/>
              <a:defRPr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-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-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-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8" name="Shape 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42400" y="360000"/>
            <a:ext cx="1990037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Shape 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32645" y="6428828"/>
            <a:ext cx="2699792" cy="191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 MBO">
  <p:cSld name="Titel MBO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Shape 41"/>
          <p:cNvPicPr preferRelativeResize="0"/>
          <p:nvPr/>
        </p:nvPicPr>
        <p:blipFill rotWithShape="1">
          <a:blip r:embed="rId2">
            <a:alphaModFix/>
          </a:blip>
          <a:srcRect b="25906"/>
          <a:stretch/>
        </p:blipFill>
        <p:spPr>
          <a:xfrm>
            <a:off x="0" y="1080000"/>
            <a:ext cx="12193201" cy="448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Shape 42"/>
          <p:cNvSpPr/>
          <p:nvPr/>
        </p:nvSpPr>
        <p:spPr>
          <a:xfrm>
            <a:off x="0" y="5562000"/>
            <a:ext cx="12195175" cy="52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Shape 43"/>
          <p:cNvSpPr/>
          <p:nvPr/>
        </p:nvSpPr>
        <p:spPr>
          <a:xfrm>
            <a:off x="0" y="4158000"/>
            <a:ext cx="12195175" cy="1404000"/>
          </a:xfrm>
          <a:prstGeom prst="rect">
            <a:avLst/>
          </a:prstGeom>
          <a:solidFill>
            <a:schemeClr val="dk2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Shape 44"/>
          <p:cNvSpPr txBox="1">
            <a:spLocks noGrp="1"/>
          </p:cNvSpPr>
          <p:nvPr>
            <p:ph type="ctrTitle"/>
          </p:nvPr>
        </p:nvSpPr>
        <p:spPr>
          <a:xfrm>
            <a:off x="528137" y="4320000"/>
            <a:ext cx="11304299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528137" y="5687127"/>
            <a:ext cx="113043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9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80"/>
              <a:buFont typeface="Noto Sans Symbols"/>
              <a:buChar char="■"/>
              <a:defRPr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-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-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-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6" name="Shape 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42400" y="360000"/>
            <a:ext cx="1990037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Shape 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32645" y="6428828"/>
            <a:ext cx="2699792" cy="191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 3">
  <p:cSld name="Titel 3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960250" y="1080000"/>
            <a:ext cx="11234925" cy="502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Shape 50"/>
          <p:cNvSpPr/>
          <p:nvPr/>
        </p:nvSpPr>
        <p:spPr>
          <a:xfrm>
            <a:off x="0" y="4158000"/>
            <a:ext cx="12195175" cy="1404000"/>
          </a:xfrm>
          <a:prstGeom prst="rect">
            <a:avLst/>
          </a:prstGeom>
          <a:solidFill>
            <a:schemeClr val="dk2">
              <a:alpha val="8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1393197" y="4319940"/>
            <a:ext cx="10440000" cy="108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ubTitle" idx="1"/>
          </p:nvPr>
        </p:nvSpPr>
        <p:spPr>
          <a:xfrm>
            <a:off x="1392453" y="5661248"/>
            <a:ext cx="1044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3" name="Shape 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32645" y="6428828"/>
            <a:ext cx="2699792" cy="191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Shape 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42400" y="360000"/>
            <a:ext cx="1990037" cy="3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 of opsomming" type="obj">
  <p:cSld name="OBJECT">
    <p:bg>
      <p:bgPr>
        <a:solidFill>
          <a:schemeClr val="l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960249" y="1237874"/>
            <a:ext cx="10872000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960249" y="1952469"/>
            <a:ext cx="10872187" cy="4045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/>
          <p:nvPr/>
        </p:nvSpPr>
        <p:spPr>
          <a:xfrm>
            <a:off x="-1788918" y="341041"/>
            <a:ext cx="1621425" cy="56768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21236A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Zorg ervoor dat de titel uit 1 regel bestaat.</a:t>
            </a:r>
            <a:endParaRPr sz="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-1788918" y="6005584"/>
            <a:ext cx="1621425" cy="807793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21236A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Zorg ervoor dat het tekstvak niet over de witruimte en het logo geplaatst wordt. </a:t>
            </a:r>
            <a:endParaRPr sz="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960250" y="6304236"/>
            <a:ext cx="907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10378106" y="6304236"/>
            <a:ext cx="145433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 of opsomming paars">
  <p:cSld name="Tekst of opsomming paars">
    <p:bg>
      <p:bgPr>
        <a:solidFill>
          <a:schemeClr val="l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0" y="1080000"/>
            <a:ext cx="12195175" cy="500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960249" y="1237874"/>
            <a:ext cx="10872187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960249" y="1952469"/>
            <a:ext cx="10872187" cy="4045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/>
          <p:nvPr/>
        </p:nvSpPr>
        <p:spPr>
          <a:xfrm>
            <a:off x="-1788918" y="341041"/>
            <a:ext cx="1621425" cy="56768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21236A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Zorg ervoor dat de titel uit 1 regel bestaat.</a:t>
            </a:r>
            <a:endParaRPr sz="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Shape 67"/>
          <p:cNvSpPr/>
          <p:nvPr/>
        </p:nvSpPr>
        <p:spPr>
          <a:xfrm>
            <a:off x="-1788918" y="6005584"/>
            <a:ext cx="1621425" cy="807793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21236A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Zorg ervoor dat het tekstvak niet over de witruimte en het logo geplaatst wordt. </a:t>
            </a:r>
            <a:endParaRPr sz="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10378106" y="6304236"/>
            <a:ext cx="145433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960250" y="6304236"/>
            <a:ext cx="907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ee tekstvakken">
  <p:cSld name="Twee tekstvakken">
    <p:bg>
      <p:bgPr>
        <a:solidFill>
          <a:schemeClr val="lt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960249" y="1237874"/>
            <a:ext cx="10872187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960250" y="1952469"/>
            <a:ext cx="5401406" cy="4045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/>
          <p:nvPr/>
        </p:nvSpPr>
        <p:spPr>
          <a:xfrm>
            <a:off x="-1788918" y="341041"/>
            <a:ext cx="1621425" cy="56768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21236A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Zorg ervoor dat de titel uit 1 regel bestaat.</a:t>
            </a:r>
            <a:endParaRPr sz="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Shape 74"/>
          <p:cNvSpPr/>
          <p:nvPr/>
        </p:nvSpPr>
        <p:spPr>
          <a:xfrm>
            <a:off x="-1788918" y="6005584"/>
            <a:ext cx="1621425" cy="807793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21236A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Zorg ervoor dat het tekstvak niet over de witruimte en het logo geplaatst wordt. </a:t>
            </a:r>
            <a:endParaRPr sz="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Shape 75"/>
          <p:cNvSpPr txBox="1">
            <a:spLocks noGrp="1"/>
          </p:cNvSpPr>
          <p:nvPr>
            <p:ph type="body" idx="2"/>
          </p:nvPr>
        </p:nvSpPr>
        <p:spPr>
          <a:xfrm>
            <a:off x="6793769" y="1952469"/>
            <a:ext cx="5401406" cy="4045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960250" y="6304236"/>
            <a:ext cx="907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10378106" y="6304236"/>
            <a:ext cx="145433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ee tekstvakken paars">
  <p:cSld name="Twee tekstvakken paars">
    <p:bg>
      <p:bgPr>
        <a:solidFill>
          <a:schemeClr val="lt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/>
        </p:nvSpPr>
        <p:spPr>
          <a:xfrm>
            <a:off x="0" y="1080000"/>
            <a:ext cx="12195175" cy="500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960249" y="1237874"/>
            <a:ext cx="10872187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960250" y="1952469"/>
            <a:ext cx="5401406" cy="4045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/>
          <p:nvPr/>
        </p:nvSpPr>
        <p:spPr>
          <a:xfrm>
            <a:off x="-1788918" y="341041"/>
            <a:ext cx="1621425" cy="56768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21236A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Zorg ervoor dat de titel uit 1 regel bestaat.</a:t>
            </a:r>
            <a:endParaRPr sz="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Shape 83"/>
          <p:cNvSpPr/>
          <p:nvPr/>
        </p:nvSpPr>
        <p:spPr>
          <a:xfrm>
            <a:off x="-1788918" y="6005584"/>
            <a:ext cx="1621425" cy="807793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21236A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Zorg ervoor dat het tekstvak niet over de witruimte en het logo geplaatst wordt. </a:t>
            </a:r>
            <a:endParaRPr sz="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Shape 84"/>
          <p:cNvSpPr txBox="1">
            <a:spLocks noGrp="1"/>
          </p:cNvSpPr>
          <p:nvPr>
            <p:ph type="body" idx="2"/>
          </p:nvPr>
        </p:nvSpPr>
        <p:spPr>
          <a:xfrm>
            <a:off x="6793769" y="1952469"/>
            <a:ext cx="5401406" cy="4045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960250" y="6304236"/>
            <a:ext cx="907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10378106" y="6304236"/>
            <a:ext cx="145433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960249" y="1237874"/>
            <a:ext cx="10872187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960249" y="1952469"/>
            <a:ext cx="10872187" cy="4045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■"/>
              <a:defRPr sz="1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960250" y="6304236"/>
            <a:ext cx="907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10378106" y="6304236"/>
            <a:ext cx="145433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sp>
        <p:nvSpPr>
          <p:cNvPr id="14" name="Shape 14"/>
          <p:cNvSpPr/>
          <p:nvPr/>
        </p:nvSpPr>
        <p:spPr>
          <a:xfrm>
            <a:off x="960250" y="6696000"/>
            <a:ext cx="11246400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Shape 15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9842400" y="360000"/>
            <a:ext cx="1990037" cy="360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onsul.io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M.Fleischeuers@kennisnet.n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ctrTitle"/>
          </p:nvPr>
        </p:nvSpPr>
        <p:spPr>
          <a:xfrm>
            <a:off x="528137" y="4320000"/>
            <a:ext cx="11304299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nl-NL"/>
              <a:t>Ontwerp Serviceregister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528137" y="5687127"/>
            <a:ext cx="113043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Arial"/>
              <a:buNone/>
            </a:pPr>
            <a:r>
              <a:rPr lang="nl-NL"/>
              <a:t>Architectuurraad 15 feb 2018</a:t>
            </a:r>
            <a:endParaRPr sz="1800" b="0" i="0" u="none" strike="noStrike" cap="non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960249" y="1237874"/>
            <a:ext cx="10872000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</a:pPr>
            <a:r>
              <a:rPr lang="nl-NL"/>
              <a:t>Agenda</a:t>
            </a:r>
            <a:endParaRPr sz="3200" b="1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960249" y="1952469"/>
            <a:ext cx="10872187" cy="4045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l-NL"/>
              <a:t>Voorgeschiedenis</a:t>
            </a: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l-NL"/>
              <a:t>Programma van eisen</a:t>
            </a:r>
            <a:endParaRPr/>
          </a:p>
          <a:p>
            <a:pPr marL="914400" marR="0" lvl="1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○"/>
            </a:pPr>
            <a:r>
              <a:rPr lang="nl-NL"/>
              <a:t>User stories</a:t>
            </a:r>
            <a:endParaRPr/>
          </a:p>
          <a:p>
            <a:pPr marL="914400" marR="0" lvl="1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○"/>
            </a:pPr>
            <a:r>
              <a:rPr lang="nl-NL"/>
              <a:t>Roadmap</a:t>
            </a:r>
            <a:endParaRPr/>
          </a:p>
          <a:p>
            <a:pPr marL="914400" marR="0" lvl="1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○"/>
            </a:pPr>
            <a:r>
              <a:rPr lang="nl-NL"/>
              <a:t>Realisatie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85750" marR="0" lvl="0" indent="-19431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None/>
            </a:pPr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sldNum" idx="12"/>
          </p:nvPr>
        </p:nvSpPr>
        <p:spPr>
          <a:xfrm>
            <a:off x="10378106" y="6304236"/>
            <a:ext cx="145433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0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994749" y="517574"/>
            <a:ext cx="10872000" cy="5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Voorgeschiedenis</a:t>
            </a:r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994750" y="1232175"/>
            <a:ext cx="10872300" cy="55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600" dirty="0"/>
              <a:t> … ofwel: waarom een serviceregister? waarom nu?</a:t>
            </a:r>
            <a:endParaRPr sz="16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-NL" sz="1600" dirty="0"/>
              <a:t>Project ‘Vroegtijdig aanmelden MBO’ - routering van </a:t>
            </a:r>
            <a:r>
              <a:rPr lang="nl-NL" sz="1600" dirty="0" err="1"/>
              <a:t>Edukoppeling</a:t>
            </a:r>
            <a:r>
              <a:rPr lang="nl-NL" sz="1600" dirty="0"/>
              <a:t> berichten over 2 koppelpunten van instelling naar instelling</a:t>
            </a:r>
            <a:endParaRPr sz="1600" dirty="0"/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-NL" sz="1600" dirty="0"/>
              <a:t>Project ‘Doorontwikkelen BRON VO’ - routeren naar administratie van leerling binnen instelling</a:t>
            </a:r>
            <a:endParaRPr sz="1600" dirty="0"/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-NL" sz="1600" dirty="0"/>
              <a:t>Project ‘OSO’ - Uitwisseling </a:t>
            </a:r>
            <a:r>
              <a:rPr lang="nl-NL" sz="1600" dirty="0" err="1"/>
              <a:t>leerlingdossier</a:t>
            </a:r>
            <a:r>
              <a:rPr lang="nl-NL" sz="1600" dirty="0"/>
              <a:t> tussen instellingen, routering binnen instelling</a:t>
            </a:r>
            <a:endParaRPr sz="16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600" dirty="0"/>
              <a:t>⇒ Gemeenschappelijk: behoefte aan standaard oplossing voor </a:t>
            </a:r>
            <a:r>
              <a:rPr lang="nl-NL" sz="1600" i="1" dirty="0"/>
              <a:t>routering</a:t>
            </a:r>
            <a:r>
              <a:rPr lang="nl-NL" sz="1600" dirty="0"/>
              <a:t> en </a:t>
            </a:r>
            <a:r>
              <a:rPr lang="nl-NL" sz="1600" i="1" dirty="0"/>
              <a:t>mandatering (autorisatie)</a:t>
            </a:r>
            <a:r>
              <a:rPr lang="nl-NL" sz="1600" dirty="0"/>
              <a:t>.</a:t>
            </a:r>
            <a:endParaRPr sz="16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-NL" sz="1600" dirty="0"/>
              <a:t>Bekende wensen, ook al gesignaleerd o.a. in SION verband</a:t>
            </a:r>
            <a:endParaRPr sz="1600" dirty="0"/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nl-NL" sz="1600" dirty="0"/>
              <a:t>‘Streefbeeld Veilige gegevensuitwisseling binnen de onderwijsketen v2017-09-29’:</a:t>
            </a:r>
            <a:endParaRPr sz="1600" dirty="0"/>
          </a:p>
          <a:p>
            <a:pPr marL="137160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600" i="1" dirty="0"/>
              <a:t>“[Het serviceregister is] Bedoeld als een soort van “gouden gids” waarin partijen digitale services in het onderwijs kunnen opzoeken incl. informatie over afleverpunten (“digitale adressen”), condities etc.”</a:t>
            </a:r>
            <a:endParaRPr sz="1600" dirty="0"/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nl-NL" sz="1600" dirty="0"/>
              <a:t>Document ‘Serviceregister </a:t>
            </a:r>
            <a:r>
              <a:rPr lang="nl-NL" sz="1600" dirty="0" err="1"/>
              <a:t>Requirements</a:t>
            </a:r>
            <a:r>
              <a:rPr lang="nl-NL" sz="1600" dirty="0"/>
              <a:t> Specificatie’ (2015) opgesteld, voorziening niet gerealiseerd</a:t>
            </a:r>
            <a:endParaRPr sz="16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-NL" sz="1600" dirty="0"/>
              <a:t>Nu: Verzoek om </a:t>
            </a:r>
            <a:r>
              <a:rPr lang="nl-NL" sz="1600" i="1" dirty="0"/>
              <a:t>specificaties</a:t>
            </a:r>
            <a:r>
              <a:rPr lang="nl-NL" sz="1600" dirty="0"/>
              <a:t> op te stellen voor een serviceregister voor het onderwijs</a:t>
            </a:r>
            <a:endParaRPr sz="1600" dirty="0"/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nl-NL" sz="1600" dirty="0"/>
              <a:t>Onderdeel van de basisinfrastructuur van het onderwijs</a:t>
            </a:r>
            <a:endParaRPr sz="1600" dirty="0"/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nl-NL" sz="1600" dirty="0"/>
              <a:t>Met ondersteuning voor drie bovengenoemde projecten</a:t>
            </a:r>
            <a:endParaRPr sz="1600" dirty="0"/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nl-NL" sz="1600" dirty="0" err="1"/>
              <a:t>Uitbreidbaar</a:t>
            </a:r>
            <a:r>
              <a:rPr lang="nl-NL" sz="1600" dirty="0"/>
              <a:t> naar breed gebruik</a:t>
            </a:r>
            <a:endParaRPr sz="1600" dirty="0"/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-NL" sz="1600" dirty="0"/>
              <a:t>Verzoek afkomstig van PO-raad, VO-raad, </a:t>
            </a:r>
            <a:r>
              <a:rPr lang="nl-NL" sz="1600" dirty="0" err="1"/>
              <a:t>SaMBO</a:t>
            </a:r>
            <a:r>
              <a:rPr lang="nl-NL" sz="1600" dirty="0"/>
              <a:t>-ICT</a:t>
            </a:r>
            <a:endParaRPr sz="1600" dirty="0"/>
          </a:p>
          <a:p>
            <a: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-NL" sz="1600" dirty="0"/>
              <a:t>Begeleidingsgroep ingesteld voor beoordelen ontwerp uitbreidbaarheid</a:t>
            </a:r>
            <a:endParaRPr sz="1600" dirty="0"/>
          </a:p>
        </p:txBody>
      </p:sp>
      <p:sp>
        <p:nvSpPr>
          <p:cNvPr id="178" name="Shape 178"/>
          <p:cNvSpPr txBox="1">
            <a:spLocks noGrp="1"/>
          </p:cNvSpPr>
          <p:nvPr>
            <p:ph type="sldNum" idx="12"/>
          </p:nvPr>
        </p:nvSpPr>
        <p:spPr>
          <a:xfrm>
            <a:off x="10378106" y="6304236"/>
            <a:ext cx="1454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960249" y="304099"/>
            <a:ext cx="10872000" cy="5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Programma van Eisen</a:t>
            </a:r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10378106" y="6304236"/>
            <a:ext cx="1454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4</a:t>
            </a:fld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960250" y="3915050"/>
            <a:ext cx="3506100" cy="28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l-NL"/>
              <a:t>Ontwerp moet leiden tot consensus in het veld: “dit moet het worden.”</a:t>
            </a:r>
            <a:endParaRPr/>
          </a:p>
          <a:p>
            <a: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l-NL"/>
              <a:t>Als behoefte gedefinieerd is, kan Kennisnet of andere partij het register realiseren.</a:t>
            </a:r>
            <a:endParaRPr/>
          </a:p>
        </p:txBody>
      </p:sp>
      <p:pic>
        <p:nvPicPr>
          <p:cNvPr id="187" name="Shape 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3425" y="943774"/>
            <a:ext cx="8543925" cy="264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/>
          <p:cNvPicPr preferRelativeResize="0"/>
          <p:nvPr/>
        </p:nvPicPr>
        <p:blipFill rotWithShape="1">
          <a:blip r:embed="rId4">
            <a:alphaModFix/>
          </a:blip>
          <a:srcRect t="58041"/>
          <a:stretch/>
        </p:blipFill>
        <p:spPr>
          <a:xfrm>
            <a:off x="5558825" y="3648200"/>
            <a:ext cx="6446600" cy="3080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960249" y="1237874"/>
            <a:ext cx="10872000" cy="5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Programma van Eisen</a:t>
            </a:r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960249" y="1952469"/>
            <a:ext cx="10872300" cy="40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b="1" dirty="0" err="1"/>
              <a:t>Launching</a:t>
            </a:r>
            <a:r>
              <a:rPr lang="nl-NL" b="1" dirty="0"/>
              <a:t> </a:t>
            </a:r>
            <a:r>
              <a:rPr lang="nl-NL" b="1" dirty="0" err="1"/>
              <a:t>customers</a:t>
            </a:r>
            <a:r>
              <a:rPr lang="nl-NL" dirty="0"/>
              <a:t>: Vroegtijdig aanmelden, OSO, BRON VO</a:t>
            </a:r>
            <a:endParaRPr dirty="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nl-NL" dirty="0"/>
              <a:t>Rekening houden met toekomstige wensen - welke? </a:t>
            </a:r>
            <a:r>
              <a:rPr lang="nl-NL" dirty="0" err="1"/>
              <a:t>Edukoppeling</a:t>
            </a:r>
            <a:r>
              <a:rPr lang="nl-NL" dirty="0"/>
              <a:t> of breder?</a:t>
            </a:r>
            <a:endParaRPr dirty="0"/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nl-NL" b="1" dirty="0"/>
              <a:t>User </a:t>
            </a:r>
            <a:r>
              <a:rPr lang="nl-NL" b="1" dirty="0" err="1"/>
              <a:t>stories</a:t>
            </a:r>
            <a:endParaRPr dirty="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nl-NL" dirty="0"/>
              <a:t>Opvragen OIN van een onderwijs instelling</a:t>
            </a:r>
            <a:endParaRPr dirty="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nl-NL" dirty="0"/>
              <a:t>Routering naar dienst van een onderwijsinstelling</a:t>
            </a:r>
            <a:endParaRPr dirty="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nl-NL" dirty="0"/>
              <a:t>Routering naar dienst binnen onderwijsinstelling op basis van kenmerk</a:t>
            </a:r>
            <a:endParaRPr dirty="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nl-NL" dirty="0"/>
              <a:t>Mandatering van het bevragende systeem</a:t>
            </a: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nl-NL" dirty="0"/>
              <a:t>Onderhoud van aanleverpunten van diensten</a:t>
            </a:r>
            <a:endParaRPr dirty="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nl-NL" dirty="0"/>
              <a:t>Onderhoud van afleveradressen van aanleverpunten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nl-NL" i="1" dirty="0"/>
              <a:t>TO DO: Beheer van gebruikers en rollen</a:t>
            </a:r>
            <a:endParaRPr i="1" dirty="0"/>
          </a:p>
        </p:txBody>
      </p:sp>
      <p:sp>
        <p:nvSpPr>
          <p:cNvPr id="196" name="Shape 196"/>
          <p:cNvSpPr txBox="1">
            <a:spLocks noGrp="1"/>
          </p:cNvSpPr>
          <p:nvPr>
            <p:ph type="sldNum" idx="12"/>
          </p:nvPr>
        </p:nvSpPr>
        <p:spPr>
          <a:xfrm>
            <a:off x="10378106" y="6304236"/>
            <a:ext cx="1454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5</a:t>
            </a:fld>
            <a:endParaRPr/>
          </a:p>
        </p:txBody>
      </p:sp>
      <p:sp>
        <p:nvSpPr>
          <p:cNvPr id="2" name="Rechteraccolade 1">
            <a:extLst>
              <a:ext uri="{FF2B5EF4-FFF2-40B4-BE49-F238E27FC236}">
                <a16:creationId xmlns:a16="http://schemas.microsoft.com/office/drawing/2014/main" id="{4B484170-45ED-496C-8B9D-F5860342A20E}"/>
              </a:ext>
            </a:extLst>
          </p:cNvPr>
          <p:cNvSpPr/>
          <p:nvPr/>
        </p:nvSpPr>
        <p:spPr>
          <a:xfrm>
            <a:off x="8754532" y="2971800"/>
            <a:ext cx="321733" cy="914400"/>
          </a:xfrm>
          <a:prstGeom prst="rightBrace">
            <a:avLst>
              <a:gd name="adj1" fmla="val 208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46CC475-BFA4-4EC4-9D6E-9ABBBE59C256}"/>
              </a:ext>
            </a:extLst>
          </p:cNvPr>
          <p:cNvSpPr txBox="1"/>
          <p:nvPr/>
        </p:nvSpPr>
        <p:spPr>
          <a:xfrm>
            <a:off x="9076265" y="3275111"/>
            <a:ext cx="10727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Routering</a:t>
            </a:r>
          </a:p>
        </p:txBody>
      </p:sp>
      <p:sp>
        <p:nvSpPr>
          <p:cNvPr id="7" name="Rechteraccolade 6">
            <a:extLst>
              <a:ext uri="{FF2B5EF4-FFF2-40B4-BE49-F238E27FC236}">
                <a16:creationId xmlns:a16="http://schemas.microsoft.com/office/drawing/2014/main" id="{4AE5B211-4FB0-479E-938E-3D6D547A823D}"/>
              </a:ext>
            </a:extLst>
          </p:cNvPr>
          <p:cNvSpPr/>
          <p:nvPr/>
        </p:nvSpPr>
        <p:spPr>
          <a:xfrm>
            <a:off x="8754532" y="3886200"/>
            <a:ext cx="321733" cy="338554"/>
          </a:xfrm>
          <a:prstGeom prst="rightBrace">
            <a:avLst>
              <a:gd name="adj1" fmla="val 208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D83D172F-BD66-4486-B811-5627CB1EAA20}"/>
              </a:ext>
            </a:extLst>
          </p:cNvPr>
          <p:cNvSpPr txBox="1"/>
          <p:nvPr/>
        </p:nvSpPr>
        <p:spPr>
          <a:xfrm>
            <a:off x="9093196" y="3886200"/>
            <a:ext cx="1152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Autorisatie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960249" y="1237874"/>
            <a:ext cx="10872000" cy="5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Roadmap</a:t>
            </a:r>
            <a:endParaRPr/>
          </a:p>
        </p:txBody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960249" y="1952469"/>
            <a:ext cx="10872300" cy="40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nl-NL"/>
              <a:t>Minimum Viable Product: </a:t>
            </a:r>
            <a:endParaRPr/>
          </a:p>
          <a:p>
            <a:pPr marL="914400" lvl="1" indent="-320040" rtl="0">
              <a:spcBef>
                <a:spcPts val="0"/>
              </a:spcBef>
              <a:spcAft>
                <a:spcPts val="0"/>
              </a:spcAft>
              <a:buSzPts val="1440"/>
              <a:buAutoNum type="alphaLcPeriod"/>
            </a:pPr>
            <a:r>
              <a:rPr lang="nl-NL"/>
              <a:t>Identificerende gegevens en adresgegevens van diensten in het kader van Vroegtijdig aanmelden, OSO en BRON VO die dienstaanbieders (LAS- en SIS leveranciers) namens de onderwijsinstellingen aanbieden.</a:t>
            </a:r>
            <a:endParaRPr/>
          </a:p>
          <a:p>
            <a:pPr marL="914400" lvl="1" indent="-320040" rtl="0">
              <a:spcBef>
                <a:spcPts val="0"/>
              </a:spcBef>
              <a:spcAft>
                <a:spcPts val="0"/>
              </a:spcAft>
              <a:buSzPts val="1440"/>
              <a:buAutoNum type="alphaLcPeriod"/>
            </a:pPr>
            <a:r>
              <a:rPr lang="nl-NL"/>
              <a:t>Informatie over de relatie tussen onderwijsinstelling en dienstaanbieder (mandateringsrelatie).</a:t>
            </a:r>
            <a:endParaRPr/>
          </a:p>
          <a:p>
            <a:pPr marL="457200" lvl="0" indent="-317500" rtl="0">
              <a:spcBef>
                <a:spcPts val="1000"/>
              </a:spcBef>
              <a:spcAft>
                <a:spcPts val="0"/>
              </a:spcAft>
              <a:buSzPts val="1400"/>
              <a:buAutoNum type="arabicPeriod"/>
            </a:pPr>
            <a:r>
              <a:rPr lang="nl-NL"/>
              <a:t>Uitbreiding naar ‘alle’ diensten en ‘alle’ dienstaanbieders. </a:t>
            </a:r>
            <a:endParaRPr/>
          </a:p>
          <a:p>
            <a:pPr marL="457200" lvl="0" indent="-317500" rtl="0">
              <a:spcBef>
                <a:spcPts val="1000"/>
              </a:spcBef>
              <a:spcAft>
                <a:spcPts val="0"/>
              </a:spcAft>
              <a:buSzPts val="1400"/>
              <a:buAutoNum type="arabicPeriod"/>
            </a:pPr>
            <a:r>
              <a:rPr lang="nl-NL"/>
              <a:t>Betrouwbare berichtuitwisseling van dienstaanbieders. Uitbreiding van de gegevensset met publieke sleutels van dienstaanbieders.</a:t>
            </a:r>
            <a:endParaRPr/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nl-NL"/>
              <a:t>TBD: Betrouwbare berichtuitwisseling van onderwijsinstellingen. Uitbreiding van de gegevensset met publieke sleutels van onderwijsinstellingen.</a:t>
            </a:r>
            <a:endParaRPr/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nl-NL"/>
              <a:t>TBD: Internationale berichtuitwisseling</a:t>
            </a:r>
            <a:endParaRPr/>
          </a:p>
          <a:p>
            <a:pPr marL="0" lvl="0" indent="0">
              <a:spcBef>
                <a:spcPts val="1000"/>
              </a:spcBef>
              <a:spcAft>
                <a:spcPts val="0"/>
              </a:spcAft>
              <a:buNone/>
            </a:pPr>
            <a:r>
              <a:rPr lang="nl-NL"/>
              <a:t>TBD: Onderdeel van stelsel voor end-to-end betrouwbare berichtuitwisseling</a:t>
            </a:r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sldNum" idx="12"/>
          </p:nvPr>
        </p:nvSpPr>
        <p:spPr>
          <a:xfrm>
            <a:off x="10378106" y="6304236"/>
            <a:ext cx="1454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960249" y="1237874"/>
            <a:ext cx="10872000" cy="5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Realisatie</a:t>
            </a:r>
            <a:endParaRPr/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960249" y="1952469"/>
            <a:ext cx="10872300" cy="40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l-NL" dirty="0"/>
              <a:t>Administratieve lasten zo laag mogelijk voor scholen, SaaS leveranciers</a:t>
            </a:r>
            <a:endParaRPr dirty="0"/>
          </a:p>
          <a:p>
            <a:pPr marL="914400" lvl="1" indent="-320040">
              <a:spcBef>
                <a:spcPts val="0"/>
              </a:spcBef>
              <a:spcAft>
                <a:spcPts val="0"/>
              </a:spcAft>
              <a:buSzPts val="1440"/>
              <a:buChar char="○"/>
            </a:pPr>
            <a:r>
              <a:rPr lang="nl-NL" i="1" dirty="0"/>
              <a:t>Let wel</a:t>
            </a:r>
            <a:r>
              <a:rPr lang="nl-NL" dirty="0"/>
              <a:t>: service register bevat deels nieuwe informatie, kan niet anders dan met nieuwe processen en nieuwe koppelpunten worden gevoed</a:t>
            </a:r>
            <a:endParaRPr dirty="0"/>
          </a:p>
          <a:p>
            <a:pPr marL="457200" lvl="0" indent="-317500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nl-NL" dirty="0"/>
              <a:t>Realisatie: onderzoek RAV (DUO) en standaardpakket eventueel met uitbreidingen</a:t>
            </a:r>
            <a:endParaRPr dirty="0"/>
          </a:p>
          <a:p>
            <a:pPr marL="457200" lvl="0" indent="-317500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nl-NL" dirty="0"/>
              <a:t>Voorbeelden pakket</a:t>
            </a:r>
            <a:endParaRPr dirty="0"/>
          </a:p>
          <a:p>
            <a:pPr marL="914400" lvl="1" indent="-320040" rtl="0">
              <a:spcBef>
                <a:spcPts val="0"/>
              </a:spcBef>
              <a:spcAft>
                <a:spcPts val="0"/>
              </a:spcAft>
              <a:buSzPts val="1440"/>
              <a:buChar char="○"/>
            </a:pPr>
            <a:r>
              <a:rPr lang="nl-NL" dirty="0"/>
              <a:t>wso2 </a:t>
            </a:r>
            <a:r>
              <a:rPr lang="nl-NL" dirty="0" err="1"/>
              <a:t>Governance</a:t>
            </a:r>
            <a:r>
              <a:rPr lang="nl-NL" dirty="0"/>
              <a:t> </a:t>
            </a:r>
            <a:r>
              <a:rPr lang="nl-NL" dirty="0" err="1"/>
              <a:t>Registry</a:t>
            </a:r>
            <a:r>
              <a:rPr lang="nl-NL" dirty="0"/>
              <a:t> (nu basis voor RAV van DUO)</a:t>
            </a:r>
            <a:endParaRPr dirty="0"/>
          </a:p>
          <a:p>
            <a:pPr marL="914400" lvl="1" indent="-320040" rtl="0">
              <a:spcBef>
                <a:spcPts val="0"/>
              </a:spcBef>
              <a:spcAft>
                <a:spcPts val="0"/>
              </a:spcAft>
              <a:buSzPts val="1440"/>
              <a:buChar char="○"/>
            </a:pPr>
            <a:r>
              <a:rPr lang="nl-NL" dirty="0"/>
              <a:t>Apache </a:t>
            </a:r>
            <a:r>
              <a:rPr lang="nl-NL" dirty="0" err="1"/>
              <a:t>Zookeeper</a:t>
            </a:r>
            <a:endParaRPr dirty="0"/>
          </a:p>
          <a:p>
            <a:pPr marL="914400" lvl="1" indent="-320040" rtl="0">
              <a:spcBef>
                <a:spcPts val="0"/>
              </a:spcBef>
              <a:spcAft>
                <a:spcPts val="0"/>
              </a:spcAft>
              <a:buSzPts val="1440"/>
              <a:buChar char="○"/>
            </a:pPr>
            <a:r>
              <a:rPr lang="nl-NL" dirty="0"/>
              <a:t>Consul, </a:t>
            </a:r>
            <a:r>
              <a:rPr lang="nl-NL" u="sng" dirty="0">
                <a:solidFill>
                  <a:schemeClr val="hlink"/>
                </a:solidFill>
                <a:hlinkClick r:id="rId3"/>
              </a:rPr>
              <a:t>http://consul.io/</a:t>
            </a:r>
            <a:endParaRPr dirty="0"/>
          </a:p>
          <a:p>
            <a:pPr marL="914400" lvl="1" indent="-320040">
              <a:spcBef>
                <a:spcPts val="0"/>
              </a:spcBef>
              <a:spcAft>
                <a:spcPts val="0"/>
              </a:spcAft>
              <a:buSzPts val="1440"/>
              <a:buChar char="○"/>
            </a:pPr>
            <a:r>
              <a:rPr lang="nl-NL" dirty="0"/>
              <a:t>...</a:t>
            </a:r>
            <a:endParaRPr dirty="0"/>
          </a:p>
        </p:txBody>
      </p:sp>
      <p:sp>
        <p:nvSpPr>
          <p:cNvPr id="212" name="Shape 212"/>
          <p:cNvSpPr txBox="1">
            <a:spLocks noGrp="1"/>
          </p:cNvSpPr>
          <p:nvPr>
            <p:ph type="sldNum" idx="12"/>
          </p:nvPr>
        </p:nvSpPr>
        <p:spPr>
          <a:xfrm>
            <a:off x="10378106" y="6304236"/>
            <a:ext cx="1454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1392362" y="1520778"/>
            <a:ext cx="10440075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nl-NL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Met dank voor uw aandacht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1392362" y="2409262"/>
            <a:ext cx="10440000" cy="1523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nl-NL"/>
              <a:t>Marc Fleischeuers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nl-NL"/>
              <a:t>ICT Architect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nl-NL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E-mail:	</a:t>
            </a:r>
            <a:r>
              <a:rPr lang="nl-NL" u="sng">
                <a:solidFill>
                  <a:schemeClr val="hlink"/>
                </a:solidFill>
                <a:hlinkClick r:id="rId3"/>
              </a:rPr>
              <a:t>M.Fleischeuers@kennisnet.nl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nl-NL"/>
              <a:t>Tel: 06 42035344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Shape 219"/>
          <p:cNvSpPr txBox="1">
            <a:spLocks noGrp="1"/>
          </p:cNvSpPr>
          <p:nvPr>
            <p:ph type="body" idx="2"/>
          </p:nvPr>
        </p:nvSpPr>
        <p:spPr>
          <a:xfrm>
            <a:off x="1392362" y="4500000"/>
            <a:ext cx="1044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endParaRPr sz="20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ennisnet">
      <a:dk1>
        <a:srgbClr val="000000"/>
      </a:dk1>
      <a:lt1>
        <a:srgbClr val="FFFFFF"/>
      </a:lt1>
      <a:dk2>
        <a:srgbClr val="172474"/>
      </a:dk2>
      <a:lt2>
        <a:srgbClr val="EAEAF4"/>
      </a:lt2>
      <a:accent1>
        <a:srgbClr val="2E3192"/>
      </a:accent1>
      <a:accent2>
        <a:srgbClr val="007AC3"/>
      </a:accent2>
      <a:accent3>
        <a:srgbClr val="8283BE"/>
      </a:accent3>
      <a:accent4>
        <a:srgbClr val="67AFDB"/>
      </a:accent4>
      <a:accent5>
        <a:srgbClr val="72BE44"/>
      </a:accent5>
      <a:accent6>
        <a:srgbClr val="FF7021"/>
      </a:accent6>
      <a:hlink>
        <a:srgbClr val="72BE44"/>
      </a:hlink>
      <a:folHlink>
        <a:srgbClr val="67AFD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501</Words>
  <Application>Microsoft Office PowerPoint</Application>
  <PresentationFormat>Aangepast</PresentationFormat>
  <Paragraphs>80</Paragraphs>
  <Slides>8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Noto Sans Symbols</vt:lpstr>
      <vt:lpstr>Kantoorthema</vt:lpstr>
      <vt:lpstr>Ontwerp Serviceregister</vt:lpstr>
      <vt:lpstr>Agenda</vt:lpstr>
      <vt:lpstr>Voorgeschiedenis</vt:lpstr>
      <vt:lpstr>Programma van Eisen</vt:lpstr>
      <vt:lpstr>Programma van Eisen</vt:lpstr>
      <vt:lpstr>Roadmap</vt:lpstr>
      <vt:lpstr>Realisatie</vt:lpstr>
      <vt:lpstr>Met dank voor uw aandacht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Ontwerp Serviceregister</dc:title>
  <cp:lastModifiedBy>Marc Fleischeuers</cp:lastModifiedBy>
  <cp:revision>2</cp:revision>
  <dcterms:modified xsi:type="dcterms:W3CDTF">2018-02-08T12:58:04Z</dcterms:modified>
</cp:coreProperties>
</file>