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5175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Algemeen" showMasterSp="0">
  <p:cSld name="Titel Algemee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inddia" showMasterSp="0">
  <p:cSld name="Einddia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4158000"/>
            <a:ext cx="96025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60250" y="4158000"/>
            <a:ext cx="11234925" cy="140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960250" y="1080000"/>
            <a:ext cx="11234925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1392362" y="1520778"/>
            <a:ext cx="10440075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392362" y="2409262"/>
            <a:ext cx="10440000" cy="1523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1392362" y="4500000"/>
            <a:ext cx="104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2 Algemeen" showMasterSp="0">
  <p:cSld name="Titel 2 Algemee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2 PO" showMasterSp="0">
  <p:cSld name="Titel 2 P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2 VO" showMasterSp="0">
  <p:cSld name="Titel 2 V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" type="subTitle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2 MBO" showMasterSp="0">
  <p:cSld name="Titel 2 MB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fiek">
  <p:cSld name="Grafiek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chart"/>
          </p:nvPr>
        </p:nvSpPr>
        <p:spPr>
          <a:xfrm>
            <a:off x="960250" y="1238400"/>
            <a:ext cx="108720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50500" lvl="2" marL="66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0500" lvl="3" marL="66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0500" lvl="4" marL="66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er vakken">
  <p:cSld name="Vier vakken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60250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60249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6468250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3" type="body"/>
          </p:nvPr>
        </p:nvSpPr>
        <p:spPr>
          <a:xfrm>
            <a:off x="960249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4" type="body"/>
          </p:nvPr>
        </p:nvSpPr>
        <p:spPr>
          <a:xfrm>
            <a:off x="6468250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er vakken paars">
  <p:cSld name="Vier vakken paars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1080000"/>
            <a:ext cx="12195175" cy="5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960250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960249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6468250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3" type="body"/>
          </p:nvPr>
        </p:nvSpPr>
        <p:spPr>
          <a:xfrm>
            <a:off x="960249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4" type="body"/>
          </p:nvPr>
        </p:nvSpPr>
        <p:spPr>
          <a:xfrm>
            <a:off x="6468250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PO" showMasterSp="0">
  <p:cSld name="Titel P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VO" showMasterSp="0">
  <p:cSld name="Titel V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MBO" showMasterSp="0">
  <p:cSld name="Titel MB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25906" l="0" r="0" t="0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3" showMasterSp="0">
  <p:cSld name="Titel 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960250" y="1080000"/>
            <a:ext cx="11234925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1393197" y="4319940"/>
            <a:ext cx="104400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1392453" y="5661248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 of opsomming" type="obj">
  <p:cSld name="OBJECT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960249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 of opsomming paars">
  <p:cSld name="Tekst of opsomming paar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1080000"/>
            <a:ext cx="12195175" cy="5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ee tekstvakken">
  <p:cSld name="Twee tekstvakken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60250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6793769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ee tekstvakken paars">
  <p:cSld name="Twee tekstvakken paars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1080000"/>
            <a:ext cx="12195175" cy="5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960250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23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793769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60250" y="6696000"/>
            <a:ext cx="112464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393197" y="4319940"/>
            <a:ext cx="104400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User stories onderwijs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1392453" y="5661248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rPr lang="nl-NL" sz="1800" strike="sng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Pitch </a:t>
            </a:r>
            <a:r>
              <a:rPr lang="nl-NL" sz="1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Architectuurraad </a:t>
            </a:r>
            <a:r>
              <a:rPr lang="nl-NL" sz="1800" strike="sng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r>
              <a:rPr lang="nl-NL" sz="1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nl-NL" sz="1800" strike="sng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nl-NL" sz="1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juni 2018 - M.Fleischeuers@kennisnet.nl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1392362" y="1520778"/>
            <a:ext cx="10440075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nl-N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 dank voor uw aandacht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1392362" y="2409262"/>
            <a:ext cx="10440000" cy="1523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Marc Fleischeuers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ICT Architect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nl-N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E-mail:	</a:t>
            </a:r>
            <a:r>
              <a:rPr lang="nl-NL"/>
              <a:t>M.Fleischeuers@kennisnet.nl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x="1392362" y="4500000"/>
            <a:ext cx="104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960149" y="2195274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Aanleiding en achtergrond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60150" y="2909869"/>
            <a:ext cx="54015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nl-NL" sz="2000"/>
              <a:t>Er komen meer en nieuwe gebruiksscenario’s voor uitwisseling van resultaatgegevens, waar UWLR standaard geen rekening mee houdt of niet voor is bedoeld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nl-NL" sz="2000"/>
              <a:t>Referentiearchitectuur rapport ‘Examineren toetsen en oefenen’, OK maar meer verdieping nodig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nl-NL" sz="2000"/>
              <a:t>Internationale ontwikkelingen op precies deze punten (bijv. IMS Advantage)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6793669" y="2624119"/>
            <a:ext cx="54015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nl-NL" sz="2000"/>
              <a:t>Concrete vraag, WG UWLR dec 2017: Stel scenario’s op, die dienen als referentie voor een implementatie in de onderwijsketen:</a:t>
            </a:r>
            <a:endParaRPr sz="20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nl-NL"/>
              <a:t>beschrijven van de stappen bij uitwisseling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nl-NL"/>
              <a:t>aangeven welke standaarden en afspraken (functioneel en technisch) binnen deze scenario’s gelden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nl-NL" sz="2000"/>
              <a:t>Additionele wens: roadmap, aanbrengen samenhang met andere onderdelen van het onderwijs</a:t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3" name="Shape 173"/>
          <p:cNvSpPr txBox="1"/>
          <p:nvPr/>
        </p:nvSpPr>
        <p:spPr>
          <a:xfrm>
            <a:off x="960150" y="1101000"/>
            <a:ext cx="108723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rPr lang="nl-NL" sz="2400"/>
              <a:t>Onderzoek naar scenario’s en user stories voor uitwisselingen van leerlinggegevens, resultaten en voortgang in het onderwijs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4" name="Shape 174"/>
          <p:cNvSpPr txBox="1"/>
          <p:nvPr/>
        </p:nvSpPr>
        <p:spPr>
          <a:xfrm>
            <a:off x="453875" y="1176625"/>
            <a:ext cx="4841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600"/>
              <a:t>“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960249" y="1237874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Aanpak</a:t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960250" y="1952475"/>
            <a:ext cx="54021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nl-NL" sz="1400"/>
              <a:t>Inventarisatie user stories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nl-NL" sz="1400" strike="sngStrike"/>
              <a:t>UWLR, ECK D&amp;T, to do: Facet, CITO LVS, …</a:t>
            </a:r>
            <a:endParaRPr sz="1400" strike="sngStrike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nl-NL" sz="1400"/>
              <a:t>Leerling2020; versnellingsvragen PO, VO; Inventarisatie  studentmobiliteit; Doorbraakproject; Open badges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nl-NL" sz="1400"/>
              <a:t>Ophangen aan </a:t>
            </a:r>
            <a:r>
              <a:rPr lang="nl-NL" sz="1400" strike="sngStrike"/>
              <a:t>‘model van het onderwijs’,</a:t>
            </a:r>
            <a:r>
              <a:rPr lang="nl-NL" sz="1400"/>
              <a:t> </a:t>
            </a:r>
            <a:r>
              <a:rPr lang="nl-NL" sz="1400" strike="sngStrike"/>
              <a:t>bijv </a:t>
            </a:r>
            <a:r>
              <a:rPr lang="nl-NL" sz="1400"/>
              <a:t>Boekaerts &amp; Simons 1995 aangevuld  met ketenfuncties uit ROSA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nl-NL" sz="1400"/>
              <a:t>Clusteren van user stories op basis van overeenkomstige  eigenschappen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nl-NL" sz="1400"/>
              <a:t>Uit de stories destilleren van ‘harde kern’ en ‘variabele schil’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nl-NL" sz="1400"/>
              <a:t>Analyseren van </a:t>
            </a:r>
            <a:r>
              <a:rPr lang="nl-NL" sz="1400" strike="sngStrike"/>
              <a:t>interactiepatronen, gegevens, </a:t>
            </a:r>
            <a:r>
              <a:rPr lang="nl-NL" sz="1400"/>
              <a:t>voorzieningen, standaarden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nl-NL" sz="1400"/>
              <a:t>TO DO: Voorstellen voor verbetering, roadmap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750" y="1700974"/>
            <a:ext cx="5528025" cy="3805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6514750" y="1664800"/>
            <a:ext cx="5616600" cy="764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514750" y="4741450"/>
            <a:ext cx="5616600" cy="764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861950" y="2389675"/>
            <a:ext cx="1513500" cy="1043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nl-NL" sz="2000"/>
              <a:t>Scoren van user stories op ‘relevant voor onderdeel in het model’ (ja of nee)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35 user stories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Model Boekaerts &amp; Simons: ‘Plannen, Keuze, Werken, Vastleggen proces, Evaluatie’ met elk 2 - 3 sub-onderdelen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ROSA Ketenfuncties ‘Onderwijs, Informatievoorziening, Bestuur’ met elk 2 - 4 sub-functies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Totaal 22 onderdelen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nl-NL" sz="2000"/>
              <a:t>Clusteren 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Gebruik Jaccard distance functie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Hierarchische clustering met “complete linkage”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nl-NL" sz="2000"/>
              <a:t>Analyse van kernen van betekenis in een cluster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Tellen van substantieven, werkwoorden, eyeballing</a:t>
            </a:r>
            <a:endParaRPr sz="2000"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nl-NL"/>
              <a:t>Proces</a:t>
            </a:r>
            <a:endParaRPr b="1" i="0" sz="3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182149" y="263374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Scoren user stories</a:t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960249" y="1952469"/>
            <a:ext cx="108723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9509"/>
            <a:ext cx="12195174" cy="577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960249" y="1237874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Scoren user stories</a:t>
            </a:r>
            <a:endParaRPr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25" y="1952463"/>
            <a:ext cx="102489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960249" y="1237874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Scoren standaarden</a:t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350" y="1952463"/>
            <a:ext cx="9572625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960249" y="1237874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Hierarchische clustering user stories</a:t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960249" y="1952469"/>
            <a:ext cx="108723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250" y="1952475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500" y="1952475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5739700" y="3877675"/>
            <a:ext cx="1293600" cy="64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960199" y="575649"/>
            <a:ext cx="108723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Clusters</a:t>
            </a:r>
            <a:endParaRPr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4817947" y="2754145"/>
            <a:ext cx="10914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Flexibiliteit</a:t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4025422" y="2192141"/>
            <a:ext cx="14502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Zelfstandigheid</a:t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5624122" y="2052784"/>
            <a:ext cx="13023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Keuzevrijheid</a:t>
            </a:r>
            <a:endParaRPr/>
          </a:p>
        </p:txBody>
      </p:sp>
      <p:cxnSp>
        <p:nvCxnSpPr>
          <p:cNvPr id="240" name="Shape 240"/>
          <p:cNvCxnSpPr>
            <a:stCxn id="238" idx="2"/>
            <a:endCxn id="237" idx="0"/>
          </p:cNvCxnSpPr>
          <p:nvPr/>
        </p:nvCxnSpPr>
        <p:spPr>
          <a:xfrm>
            <a:off x="4750522" y="2530841"/>
            <a:ext cx="613200" cy="2232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Shape 241"/>
          <p:cNvCxnSpPr>
            <a:stCxn id="239" idx="2"/>
            <a:endCxn id="237" idx="0"/>
          </p:cNvCxnSpPr>
          <p:nvPr/>
        </p:nvCxnSpPr>
        <p:spPr>
          <a:xfrm flipH="1">
            <a:off x="5363572" y="2391484"/>
            <a:ext cx="911700" cy="3627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Shape 242"/>
          <p:cNvSpPr txBox="1"/>
          <p:nvPr/>
        </p:nvSpPr>
        <p:spPr>
          <a:xfrm>
            <a:off x="2901625" y="3824833"/>
            <a:ext cx="9852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Materiaal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1910664" y="4294389"/>
            <a:ext cx="7731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Vinden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1825528" y="3346810"/>
            <a:ext cx="8886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Variëren</a:t>
            </a:r>
            <a:endParaRPr/>
          </a:p>
        </p:txBody>
      </p:sp>
      <p:cxnSp>
        <p:nvCxnSpPr>
          <p:cNvPr id="245" name="Shape 245"/>
          <p:cNvCxnSpPr>
            <a:stCxn id="244" idx="2"/>
            <a:endCxn id="242" idx="1"/>
          </p:cNvCxnSpPr>
          <p:nvPr/>
        </p:nvCxnSpPr>
        <p:spPr>
          <a:xfrm>
            <a:off x="2269828" y="3685510"/>
            <a:ext cx="631800" cy="3087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Shape 246"/>
          <p:cNvCxnSpPr>
            <a:stCxn id="243" idx="0"/>
            <a:endCxn id="242" idx="1"/>
          </p:cNvCxnSpPr>
          <p:nvPr/>
        </p:nvCxnSpPr>
        <p:spPr>
          <a:xfrm flipH="1" rot="10800000">
            <a:off x="2297214" y="3994089"/>
            <a:ext cx="604500" cy="3003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Shape 247"/>
          <p:cNvSpPr txBox="1"/>
          <p:nvPr/>
        </p:nvSpPr>
        <p:spPr>
          <a:xfrm>
            <a:off x="7016036" y="3824833"/>
            <a:ext cx="10689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Resultaten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8648946" y="3005055"/>
            <a:ext cx="21945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Registreren / vastleggen</a:t>
            </a:r>
            <a:endParaRPr/>
          </a:p>
        </p:txBody>
      </p:sp>
      <p:cxnSp>
        <p:nvCxnSpPr>
          <p:cNvPr id="249" name="Shape 249"/>
          <p:cNvCxnSpPr>
            <a:stCxn id="248" idx="1"/>
            <a:endCxn id="247" idx="3"/>
          </p:cNvCxnSpPr>
          <p:nvPr/>
        </p:nvCxnSpPr>
        <p:spPr>
          <a:xfrm flipH="1">
            <a:off x="8084946" y="3174405"/>
            <a:ext cx="564000" cy="8199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" name="Shape 250"/>
          <p:cNvSpPr txBox="1"/>
          <p:nvPr/>
        </p:nvSpPr>
        <p:spPr>
          <a:xfrm>
            <a:off x="8860613" y="3606073"/>
            <a:ext cx="11448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Uitwisselen</a:t>
            </a:r>
            <a:endParaRPr/>
          </a:p>
        </p:txBody>
      </p:sp>
      <p:cxnSp>
        <p:nvCxnSpPr>
          <p:cNvPr id="251" name="Shape 251"/>
          <p:cNvCxnSpPr>
            <a:stCxn id="250" idx="1"/>
            <a:endCxn id="247" idx="3"/>
          </p:cNvCxnSpPr>
          <p:nvPr/>
        </p:nvCxnSpPr>
        <p:spPr>
          <a:xfrm flipH="1">
            <a:off x="8084813" y="3775423"/>
            <a:ext cx="775800" cy="2187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Shape 252"/>
          <p:cNvSpPr txBox="1"/>
          <p:nvPr/>
        </p:nvSpPr>
        <p:spPr>
          <a:xfrm>
            <a:off x="8855742" y="4111441"/>
            <a:ext cx="23328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(Kunnen) beschikken over</a:t>
            </a:r>
            <a:endParaRPr/>
          </a:p>
        </p:txBody>
      </p:sp>
      <p:cxnSp>
        <p:nvCxnSpPr>
          <p:cNvPr id="253" name="Shape 253"/>
          <p:cNvCxnSpPr>
            <a:stCxn id="252" idx="1"/>
            <a:endCxn id="247" idx="3"/>
          </p:cNvCxnSpPr>
          <p:nvPr/>
        </p:nvCxnSpPr>
        <p:spPr>
          <a:xfrm rot="10800000">
            <a:off x="8085042" y="3994291"/>
            <a:ext cx="770700" cy="2865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4" name="Shape 254"/>
          <p:cNvSpPr txBox="1"/>
          <p:nvPr/>
        </p:nvSpPr>
        <p:spPr>
          <a:xfrm>
            <a:off x="8648946" y="4589349"/>
            <a:ext cx="21132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(Kunnen) interpreteren</a:t>
            </a:r>
            <a:endParaRPr/>
          </a:p>
        </p:txBody>
      </p:sp>
      <p:cxnSp>
        <p:nvCxnSpPr>
          <p:cNvPr id="255" name="Shape 255"/>
          <p:cNvCxnSpPr>
            <a:stCxn id="254" idx="1"/>
            <a:endCxn id="247" idx="3"/>
          </p:cNvCxnSpPr>
          <p:nvPr/>
        </p:nvCxnSpPr>
        <p:spPr>
          <a:xfrm rot="10800000">
            <a:off x="8084946" y="3994299"/>
            <a:ext cx="564000" cy="7644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Shape 256"/>
          <p:cNvSpPr txBox="1"/>
          <p:nvPr/>
        </p:nvSpPr>
        <p:spPr>
          <a:xfrm>
            <a:off x="4678375" y="3580200"/>
            <a:ext cx="1643400" cy="583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Voortgang volgen en beoordelen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3792025" y="4489071"/>
            <a:ext cx="1359900" cy="505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Perspectief: leerling 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5465075" y="4476080"/>
            <a:ext cx="1359900" cy="3003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Kader: norm</a:t>
            </a:r>
            <a:endParaRPr/>
          </a:p>
        </p:txBody>
      </p:sp>
      <p:cxnSp>
        <p:nvCxnSpPr>
          <p:cNvPr id="259" name="Shape 259"/>
          <p:cNvCxnSpPr>
            <a:stCxn id="258" idx="0"/>
            <a:endCxn id="256" idx="2"/>
          </p:cNvCxnSpPr>
          <p:nvPr/>
        </p:nvCxnSpPr>
        <p:spPr>
          <a:xfrm rot="10800000">
            <a:off x="5500025" y="4163480"/>
            <a:ext cx="645000" cy="3126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Shape 260"/>
          <p:cNvCxnSpPr>
            <a:stCxn id="257" idx="0"/>
            <a:endCxn id="256" idx="2"/>
          </p:cNvCxnSpPr>
          <p:nvPr/>
        </p:nvCxnSpPr>
        <p:spPr>
          <a:xfrm flipH="1" rot="10800000">
            <a:off x="4471975" y="4163271"/>
            <a:ext cx="1028100" cy="3258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Shape 261"/>
          <p:cNvSpPr txBox="1"/>
          <p:nvPr/>
        </p:nvSpPr>
        <p:spPr>
          <a:xfrm>
            <a:off x="6130281" y="6001911"/>
            <a:ext cx="8712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Toegang</a:t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3495630" y="5854087"/>
            <a:ext cx="1174500" cy="338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Identificatie</a:t>
            </a: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3792025" y="4994272"/>
            <a:ext cx="1359900" cy="505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Perspectief: docent</a:t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5465075" y="4758703"/>
            <a:ext cx="1359900" cy="505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Kader: eigen leertraject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ennisnet">
      <a:dk1>
        <a:srgbClr val="000000"/>
      </a:dk1>
      <a:lt1>
        <a:srgbClr val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72BE44"/>
      </a:hlink>
      <a:folHlink>
        <a:srgbClr val="67AF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