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6" r:id="rId5"/>
  </p:sldMasterIdLst>
  <p:notesMasterIdLst>
    <p:notesMasterId r:id="rId21"/>
  </p:notesMasterIdLst>
  <p:sldIdLst>
    <p:sldId id="269" r:id="rId6"/>
    <p:sldId id="267" r:id="rId7"/>
    <p:sldId id="270" r:id="rId8"/>
    <p:sldId id="271" r:id="rId9"/>
    <p:sldId id="283" r:id="rId10"/>
    <p:sldId id="288" r:id="rId11"/>
    <p:sldId id="287" r:id="rId12"/>
    <p:sldId id="286" r:id="rId13"/>
    <p:sldId id="285" r:id="rId14"/>
    <p:sldId id="291" r:id="rId15"/>
    <p:sldId id="289" r:id="rId16"/>
    <p:sldId id="290" r:id="rId17"/>
    <p:sldId id="284" r:id="rId18"/>
    <p:sldId id="292" r:id="rId19"/>
    <p:sldId id="266" r:id="rId20"/>
  </p:sldIdLst>
  <p:sldSz cx="12801600" cy="9601200" type="A3"/>
  <p:notesSz cx="9872663" cy="14301788"/>
  <p:defaultTextStyle>
    <a:defPPr>
      <a:defRPr lang="en-US"/>
    </a:defPPr>
    <a:lvl1pPr marL="0" algn="l" defTabSz="1280160" rtl="0" eaLnBrk="1" latinLnBrk="0" hangingPunct="1">
      <a:defRPr sz="2520" kern="1200">
        <a:solidFill>
          <a:schemeClr val="tx1"/>
        </a:solidFill>
        <a:latin typeface="+mn-lt"/>
        <a:ea typeface="+mn-ea"/>
        <a:cs typeface="+mn-cs"/>
      </a:defRPr>
    </a:lvl1pPr>
    <a:lvl2pPr marL="640080" algn="l" defTabSz="1280160" rtl="0" eaLnBrk="1" latinLnBrk="0" hangingPunct="1">
      <a:defRPr sz="2520" kern="1200">
        <a:solidFill>
          <a:schemeClr val="tx1"/>
        </a:solidFill>
        <a:latin typeface="+mn-lt"/>
        <a:ea typeface="+mn-ea"/>
        <a:cs typeface="+mn-cs"/>
      </a:defRPr>
    </a:lvl2pPr>
    <a:lvl3pPr marL="1280160" algn="l" defTabSz="1280160" rtl="0" eaLnBrk="1" latinLnBrk="0" hangingPunct="1">
      <a:defRPr sz="2520" kern="1200">
        <a:solidFill>
          <a:schemeClr val="tx1"/>
        </a:solidFill>
        <a:latin typeface="+mn-lt"/>
        <a:ea typeface="+mn-ea"/>
        <a:cs typeface="+mn-cs"/>
      </a:defRPr>
    </a:lvl3pPr>
    <a:lvl4pPr marL="1920240" algn="l" defTabSz="1280160" rtl="0" eaLnBrk="1" latinLnBrk="0" hangingPunct="1">
      <a:defRPr sz="2520" kern="1200">
        <a:solidFill>
          <a:schemeClr val="tx1"/>
        </a:solidFill>
        <a:latin typeface="+mn-lt"/>
        <a:ea typeface="+mn-ea"/>
        <a:cs typeface="+mn-cs"/>
      </a:defRPr>
    </a:lvl4pPr>
    <a:lvl5pPr marL="2560320" algn="l" defTabSz="1280160" rtl="0" eaLnBrk="1" latinLnBrk="0" hangingPunct="1">
      <a:defRPr sz="2520" kern="1200">
        <a:solidFill>
          <a:schemeClr val="tx1"/>
        </a:solidFill>
        <a:latin typeface="+mn-lt"/>
        <a:ea typeface="+mn-ea"/>
        <a:cs typeface="+mn-cs"/>
      </a:defRPr>
    </a:lvl5pPr>
    <a:lvl6pPr marL="3200400" algn="l" defTabSz="1280160" rtl="0" eaLnBrk="1" latinLnBrk="0" hangingPunct="1">
      <a:defRPr sz="2520" kern="1200">
        <a:solidFill>
          <a:schemeClr val="tx1"/>
        </a:solidFill>
        <a:latin typeface="+mn-lt"/>
        <a:ea typeface="+mn-ea"/>
        <a:cs typeface="+mn-cs"/>
      </a:defRPr>
    </a:lvl6pPr>
    <a:lvl7pPr marL="3840480" algn="l" defTabSz="1280160" rtl="0" eaLnBrk="1" latinLnBrk="0" hangingPunct="1">
      <a:defRPr sz="2520" kern="1200">
        <a:solidFill>
          <a:schemeClr val="tx1"/>
        </a:solidFill>
        <a:latin typeface="+mn-lt"/>
        <a:ea typeface="+mn-ea"/>
        <a:cs typeface="+mn-cs"/>
      </a:defRPr>
    </a:lvl7pPr>
    <a:lvl8pPr marL="4480560" algn="l" defTabSz="1280160" rtl="0" eaLnBrk="1" latinLnBrk="0" hangingPunct="1">
      <a:defRPr sz="2520" kern="1200">
        <a:solidFill>
          <a:schemeClr val="tx1"/>
        </a:solidFill>
        <a:latin typeface="+mn-lt"/>
        <a:ea typeface="+mn-ea"/>
        <a:cs typeface="+mn-cs"/>
      </a:defRPr>
    </a:lvl8pPr>
    <a:lvl9pPr marL="5120640" algn="l" defTabSz="1280160" rtl="0" eaLnBrk="1" latinLnBrk="0" hangingPunct="1">
      <a:defRPr sz="252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24" userDrawn="1">
          <p15:clr>
            <a:srgbClr val="A4A3A4"/>
          </p15:clr>
        </p15:guide>
        <p15:guide id="2" pos="403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varScale="1">
        <p:scale>
          <a:sx n="91" d="100"/>
          <a:sy n="91" d="100"/>
        </p:scale>
        <p:origin x="1498" y="72"/>
      </p:cViewPr>
      <p:guideLst>
        <p:guide orient="horz" pos="3024"/>
        <p:guide pos="403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4278154" cy="715089"/>
          </a:xfrm>
          <a:prstGeom prst="rect">
            <a:avLst/>
          </a:prstGeom>
        </p:spPr>
        <p:txBody>
          <a:bodyPr vert="horz" lIns="133616" tIns="66808" rIns="133616" bIns="66808" rtlCol="0"/>
          <a:lstStyle>
            <a:lvl1pPr algn="l">
              <a:defRPr sz="1800"/>
            </a:lvl1pPr>
          </a:lstStyle>
          <a:p>
            <a:endParaRPr lang="nl-NL" dirty="0"/>
          </a:p>
        </p:txBody>
      </p:sp>
      <p:sp>
        <p:nvSpPr>
          <p:cNvPr id="3" name="Date Placeholder 2"/>
          <p:cNvSpPr>
            <a:spLocks noGrp="1"/>
          </p:cNvSpPr>
          <p:nvPr>
            <p:ph type="dt" idx="1"/>
          </p:nvPr>
        </p:nvSpPr>
        <p:spPr>
          <a:xfrm>
            <a:off x="5592225" y="2"/>
            <a:ext cx="4278154" cy="715089"/>
          </a:xfrm>
          <a:prstGeom prst="rect">
            <a:avLst/>
          </a:prstGeom>
        </p:spPr>
        <p:txBody>
          <a:bodyPr vert="horz" lIns="133616" tIns="66808" rIns="133616" bIns="66808" rtlCol="0"/>
          <a:lstStyle>
            <a:lvl1pPr algn="r">
              <a:defRPr sz="1800"/>
            </a:lvl1pPr>
          </a:lstStyle>
          <a:p>
            <a:fld id="{64ED0DF3-5B55-4C00-B5F4-E33927370C3D}" type="datetimeFigureOut">
              <a:rPr lang="nl-NL" smtClean="0"/>
              <a:t>19-6-2018</a:t>
            </a:fld>
            <a:endParaRPr lang="nl-NL" dirty="0"/>
          </a:p>
        </p:txBody>
      </p:sp>
      <p:sp>
        <p:nvSpPr>
          <p:cNvPr id="4" name="Slide Image Placeholder 3"/>
          <p:cNvSpPr>
            <a:spLocks noGrp="1" noRot="1" noChangeAspect="1"/>
          </p:cNvSpPr>
          <p:nvPr>
            <p:ph type="sldImg" idx="2"/>
          </p:nvPr>
        </p:nvSpPr>
        <p:spPr>
          <a:xfrm>
            <a:off x="1358900" y="1071563"/>
            <a:ext cx="7154863" cy="5365750"/>
          </a:xfrm>
          <a:prstGeom prst="rect">
            <a:avLst/>
          </a:prstGeom>
          <a:noFill/>
          <a:ln w="12700">
            <a:solidFill>
              <a:prstClr val="black"/>
            </a:solidFill>
          </a:ln>
        </p:spPr>
        <p:txBody>
          <a:bodyPr vert="horz" lIns="133616" tIns="66808" rIns="133616" bIns="66808" rtlCol="0" anchor="ctr"/>
          <a:lstStyle/>
          <a:p>
            <a:endParaRPr lang="nl-NL" dirty="0"/>
          </a:p>
        </p:txBody>
      </p:sp>
      <p:sp>
        <p:nvSpPr>
          <p:cNvPr id="5" name="Notes Placeholder 4"/>
          <p:cNvSpPr>
            <a:spLocks noGrp="1"/>
          </p:cNvSpPr>
          <p:nvPr>
            <p:ph type="body" sz="quarter" idx="3"/>
          </p:nvPr>
        </p:nvSpPr>
        <p:spPr>
          <a:xfrm>
            <a:off x="987267" y="6793349"/>
            <a:ext cx="7898130" cy="6435804"/>
          </a:xfrm>
          <a:prstGeom prst="rect">
            <a:avLst/>
          </a:prstGeom>
        </p:spPr>
        <p:txBody>
          <a:bodyPr vert="horz" lIns="133616" tIns="66808" rIns="133616" bIns="6680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6" name="Footer Placeholder 5"/>
          <p:cNvSpPr>
            <a:spLocks noGrp="1"/>
          </p:cNvSpPr>
          <p:nvPr>
            <p:ph type="ftr" sz="quarter" idx="4"/>
          </p:nvPr>
        </p:nvSpPr>
        <p:spPr>
          <a:xfrm>
            <a:off x="0" y="13584218"/>
            <a:ext cx="4278154" cy="715089"/>
          </a:xfrm>
          <a:prstGeom prst="rect">
            <a:avLst/>
          </a:prstGeom>
        </p:spPr>
        <p:txBody>
          <a:bodyPr vert="horz" lIns="133616" tIns="66808" rIns="133616" bIns="66808" rtlCol="0" anchor="b"/>
          <a:lstStyle>
            <a:lvl1pPr algn="l">
              <a:defRPr sz="1800"/>
            </a:lvl1pPr>
          </a:lstStyle>
          <a:p>
            <a:endParaRPr lang="nl-NL" dirty="0"/>
          </a:p>
        </p:txBody>
      </p:sp>
      <p:sp>
        <p:nvSpPr>
          <p:cNvPr id="7" name="Slide Number Placeholder 6"/>
          <p:cNvSpPr>
            <a:spLocks noGrp="1"/>
          </p:cNvSpPr>
          <p:nvPr>
            <p:ph type="sldNum" sz="quarter" idx="5"/>
          </p:nvPr>
        </p:nvSpPr>
        <p:spPr>
          <a:xfrm>
            <a:off x="5592225" y="13584218"/>
            <a:ext cx="4278154" cy="715089"/>
          </a:xfrm>
          <a:prstGeom prst="rect">
            <a:avLst/>
          </a:prstGeom>
        </p:spPr>
        <p:txBody>
          <a:bodyPr vert="horz" lIns="133616" tIns="66808" rIns="133616" bIns="66808" rtlCol="0" anchor="b"/>
          <a:lstStyle>
            <a:lvl1pPr algn="r">
              <a:defRPr sz="1800"/>
            </a:lvl1pPr>
          </a:lstStyle>
          <a:p>
            <a:fld id="{D71713C9-A73B-418D-8B41-8F3950B468F0}" type="slidenum">
              <a:rPr lang="nl-NL" smtClean="0"/>
              <a:t>‹nr.›</a:t>
            </a:fld>
            <a:endParaRPr lang="nl-NL" dirty="0"/>
          </a:p>
        </p:txBody>
      </p:sp>
    </p:spTree>
    <p:extLst>
      <p:ext uri="{BB962C8B-B14F-4D97-AF65-F5344CB8AC3E}">
        <p14:creationId xmlns:p14="http://schemas.microsoft.com/office/powerpoint/2010/main" val="760806306"/>
      </p:ext>
    </p:extLst>
  </p:cSld>
  <p:clrMap bg1="lt1" tx1="dk1" bg2="lt2" tx2="dk2" accent1="accent1" accent2="accent2" accent3="accent3" accent4="accent4" accent5="accent5" accent6="accent6" hlink="hlink" folHlink="folHlink"/>
  <p:notesStyle>
    <a:lvl1pPr marL="0" algn="l" defTabSz="1280160" rtl="0" eaLnBrk="1" latinLnBrk="0" hangingPunct="1">
      <a:defRPr sz="1680" kern="1200">
        <a:solidFill>
          <a:schemeClr val="tx1"/>
        </a:solidFill>
        <a:latin typeface="+mn-lt"/>
        <a:ea typeface="+mn-ea"/>
        <a:cs typeface="+mn-cs"/>
      </a:defRPr>
    </a:lvl1pPr>
    <a:lvl2pPr marL="640080" algn="l" defTabSz="1280160" rtl="0" eaLnBrk="1" latinLnBrk="0" hangingPunct="1">
      <a:defRPr sz="1680" kern="1200">
        <a:solidFill>
          <a:schemeClr val="tx1"/>
        </a:solidFill>
        <a:latin typeface="+mn-lt"/>
        <a:ea typeface="+mn-ea"/>
        <a:cs typeface="+mn-cs"/>
      </a:defRPr>
    </a:lvl2pPr>
    <a:lvl3pPr marL="1280160" algn="l" defTabSz="1280160" rtl="0" eaLnBrk="1" latinLnBrk="0" hangingPunct="1">
      <a:defRPr sz="1680" kern="1200">
        <a:solidFill>
          <a:schemeClr val="tx1"/>
        </a:solidFill>
        <a:latin typeface="+mn-lt"/>
        <a:ea typeface="+mn-ea"/>
        <a:cs typeface="+mn-cs"/>
      </a:defRPr>
    </a:lvl3pPr>
    <a:lvl4pPr marL="1920240" algn="l" defTabSz="1280160" rtl="0" eaLnBrk="1" latinLnBrk="0" hangingPunct="1">
      <a:defRPr sz="1680" kern="1200">
        <a:solidFill>
          <a:schemeClr val="tx1"/>
        </a:solidFill>
        <a:latin typeface="+mn-lt"/>
        <a:ea typeface="+mn-ea"/>
        <a:cs typeface="+mn-cs"/>
      </a:defRPr>
    </a:lvl4pPr>
    <a:lvl5pPr marL="2560320" algn="l" defTabSz="1280160" rtl="0" eaLnBrk="1" latinLnBrk="0" hangingPunct="1">
      <a:defRPr sz="1680" kern="1200">
        <a:solidFill>
          <a:schemeClr val="tx1"/>
        </a:solidFill>
        <a:latin typeface="+mn-lt"/>
        <a:ea typeface="+mn-ea"/>
        <a:cs typeface="+mn-cs"/>
      </a:defRPr>
    </a:lvl5pPr>
    <a:lvl6pPr marL="3200400" algn="l" defTabSz="1280160" rtl="0" eaLnBrk="1" latinLnBrk="0" hangingPunct="1">
      <a:defRPr sz="1680" kern="1200">
        <a:solidFill>
          <a:schemeClr val="tx1"/>
        </a:solidFill>
        <a:latin typeface="+mn-lt"/>
        <a:ea typeface="+mn-ea"/>
        <a:cs typeface="+mn-cs"/>
      </a:defRPr>
    </a:lvl6pPr>
    <a:lvl7pPr marL="3840480" algn="l" defTabSz="1280160" rtl="0" eaLnBrk="1" latinLnBrk="0" hangingPunct="1">
      <a:defRPr sz="1680" kern="1200">
        <a:solidFill>
          <a:schemeClr val="tx1"/>
        </a:solidFill>
        <a:latin typeface="+mn-lt"/>
        <a:ea typeface="+mn-ea"/>
        <a:cs typeface="+mn-cs"/>
      </a:defRPr>
    </a:lvl7pPr>
    <a:lvl8pPr marL="4480560" algn="l" defTabSz="1280160" rtl="0" eaLnBrk="1" latinLnBrk="0" hangingPunct="1">
      <a:defRPr sz="1680" kern="1200">
        <a:solidFill>
          <a:schemeClr val="tx1"/>
        </a:solidFill>
        <a:latin typeface="+mn-lt"/>
        <a:ea typeface="+mn-ea"/>
        <a:cs typeface="+mn-cs"/>
      </a:defRPr>
    </a:lvl8pPr>
    <a:lvl9pPr marL="5120640" algn="l" defTabSz="1280160" rtl="0" eaLnBrk="1" latinLnBrk="0" hangingPunct="1">
      <a:defRPr sz="168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el Algemeen">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12002"/>
            <a:ext cx="12801600" cy="6350891"/>
          </a:xfrm>
          <a:prstGeom prst="rect">
            <a:avLst/>
          </a:prstGeom>
        </p:spPr>
      </p:pic>
      <p:sp>
        <p:nvSpPr>
          <p:cNvPr id="11" name="Rectangle 10"/>
          <p:cNvSpPr/>
          <p:nvPr/>
        </p:nvSpPr>
        <p:spPr>
          <a:xfrm>
            <a:off x="0" y="7786800"/>
            <a:ext cx="12801600" cy="730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3528"/>
          </a:p>
        </p:txBody>
      </p:sp>
      <p:sp>
        <p:nvSpPr>
          <p:cNvPr id="10" name="Rectangle 9"/>
          <p:cNvSpPr/>
          <p:nvPr/>
        </p:nvSpPr>
        <p:spPr>
          <a:xfrm>
            <a:off x="0" y="5821200"/>
            <a:ext cx="12801600" cy="1965600"/>
          </a:xfrm>
          <a:prstGeom prst="rect">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3528"/>
          </a:p>
        </p:txBody>
      </p:sp>
      <p:sp>
        <p:nvSpPr>
          <p:cNvPr id="2" name="Title 1"/>
          <p:cNvSpPr>
            <a:spLocks noGrp="1"/>
          </p:cNvSpPr>
          <p:nvPr>
            <p:ph type="ctrTitle"/>
          </p:nvPr>
        </p:nvSpPr>
        <p:spPr>
          <a:xfrm>
            <a:off x="554400" y="6048000"/>
            <a:ext cx="11592000" cy="1512000"/>
          </a:xfrm>
        </p:spPr>
        <p:txBody>
          <a:bodyPr anchor="ctr"/>
          <a:lstStyle>
            <a:lvl1pPr>
              <a:defRPr sz="4480" kern="1200" baseline="0">
                <a:solidFill>
                  <a:schemeClr val="bg1"/>
                </a:solidFill>
              </a:defRPr>
            </a:lvl1pPr>
          </a:lstStyle>
          <a:p>
            <a:r>
              <a:rPr lang="nl-NL" noProof="0" smtClean="0"/>
              <a:t>Klik om de stijl te bewerken</a:t>
            </a:r>
            <a:endParaRPr lang="nl-NL" noProof="0"/>
          </a:p>
        </p:txBody>
      </p:sp>
      <p:sp>
        <p:nvSpPr>
          <p:cNvPr id="8" name="Text Placeholder 7"/>
          <p:cNvSpPr>
            <a:spLocks noGrp="1"/>
          </p:cNvSpPr>
          <p:nvPr>
            <p:ph type="body" sz="quarter" idx="13"/>
          </p:nvPr>
        </p:nvSpPr>
        <p:spPr>
          <a:xfrm>
            <a:off x="554400" y="7961977"/>
            <a:ext cx="11592000" cy="404495"/>
          </a:xfrm>
        </p:spPr>
        <p:txBody>
          <a:bodyPr/>
          <a:lstStyle>
            <a:lvl1pPr>
              <a:lnSpc>
                <a:spcPct val="100000"/>
              </a:lnSpc>
              <a:defRPr sz="2520" kern="0" spc="14" baseline="0">
                <a:solidFill>
                  <a:srgbClr val="00B0F0"/>
                </a:solidFill>
              </a:defRPr>
            </a:lvl1pPr>
            <a:lvl2pPr>
              <a:lnSpc>
                <a:spcPct val="100000"/>
              </a:lnSpc>
              <a:defRPr sz="2240" kern="0" spc="14" baseline="0"/>
            </a:lvl2pPr>
            <a:lvl3pPr>
              <a:lnSpc>
                <a:spcPct val="100000"/>
              </a:lnSpc>
              <a:defRPr sz="2240" kern="0" spc="14" baseline="0"/>
            </a:lvl3pPr>
            <a:lvl4pPr>
              <a:lnSpc>
                <a:spcPct val="100000"/>
              </a:lnSpc>
              <a:defRPr sz="2240" kern="0" spc="14" baseline="0"/>
            </a:lvl4pPr>
            <a:lvl5pPr>
              <a:lnSpc>
                <a:spcPct val="100000"/>
              </a:lnSpc>
              <a:defRPr sz="2240" kern="0" spc="14" baseline="0"/>
            </a:lvl5pPr>
          </a:lstStyle>
          <a:p>
            <a:pPr lvl="0"/>
            <a:r>
              <a:rPr lang="nl-NL" noProof="0" smtClean="0"/>
              <a:t>Klik om de modelstijlen te bewerken</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512002"/>
            <a:ext cx="12801600" cy="6350891"/>
          </a:xfrm>
          <a:prstGeom prst="rect">
            <a:avLst/>
          </a:prstGeom>
        </p:spPr>
      </p:pic>
      <p:sp>
        <p:nvSpPr>
          <p:cNvPr id="12" name="Rectangle 11"/>
          <p:cNvSpPr/>
          <p:nvPr userDrawn="1"/>
        </p:nvSpPr>
        <p:spPr>
          <a:xfrm>
            <a:off x="0" y="7786800"/>
            <a:ext cx="12801600" cy="730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3528"/>
          </a:p>
        </p:txBody>
      </p:sp>
      <p:sp>
        <p:nvSpPr>
          <p:cNvPr id="13" name="Rectangle 12"/>
          <p:cNvSpPr/>
          <p:nvPr userDrawn="1"/>
        </p:nvSpPr>
        <p:spPr>
          <a:xfrm>
            <a:off x="0" y="5821200"/>
            <a:ext cx="12801600" cy="1965600"/>
          </a:xfrm>
          <a:prstGeom prst="rect">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3528"/>
          </a:p>
        </p:txBody>
      </p:sp>
      <p:pic>
        <p:nvPicPr>
          <p:cNvPr id="14"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28285" y="9000359"/>
            <a:ext cx="3779709" cy="2684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521942" y="504000"/>
            <a:ext cx="2786052" cy="50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072330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ekst of opsomming">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solidFill>
              </a:defRPr>
            </a:lvl1pPr>
          </a:lstStyle>
          <a:p>
            <a:r>
              <a:rPr lang="nl-NL" noProof="0" smtClean="0"/>
              <a:t>Klik om de stijl te bewerken</a:t>
            </a:r>
            <a:endParaRPr lang="nl-NL" noProof="0"/>
          </a:p>
        </p:txBody>
      </p:sp>
      <p:sp>
        <p:nvSpPr>
          <p:cNvPr id="3" name="Content Placeholder 2"/>
          <p:cNvSpPr>
            <a:spLocks noGrp="1"/>
          </p:cNvSpPr>
          <p:nvPr>
            <p:ph idx="1"/>
          </p:nvPr>
        </p:nvSpPr>
        <p:spPr/>
        <p:txBody>
          <a:bodyPr/>
          <a:lstStyle>
            <a:lvl1pPr>
              <a:defRPr>
                <a:solidFill>
                  <a:schemeClr val="tx1"/>
                </a:solidFill>
              </a:defRPr>
            </a:lvl1pPr>
            <a:lvl2pPr>
              <a:buClr>
                <a:schemeClr val="accent2"/>
              </a:buClr>
              <a:defRPr>
                <a:solidFill>
                  <a:schemeClr val="tx1"/>
                </a:solidFill>
              </a:defRPr>
            </a:lvl2pPr>
            <a:lvl3pPr marL="937440" indent="-342720">
              <a:buClr>
                <a:schemeClr val="accent2"/>
              </a:buClr>
              <a:buFont typeface="Arial" panose="020B0604020202020204" pitchFamily="34" charset="0"/>
              <a:buChar char="-"/>
              <a:defRPr>
                <a:solidFill>
                  <a:schemeClr val="tx1"/>
                </a:solidFill>
              </a:defRPr>
            </a:lvl3pPr>
            <a:lvl4pPr marL="937440" indent="-342720">
              <a:buClr>
                <a:schemeClr val="accent2"/>
              </a:buClr>
              <a:buFont typeface="Arial" panose="020B0604020202020204" pitchFamily="34" charset="0"/>
              <a:buChar char="-"/>
              <a:defRPr>
                <a:solidFill>
                  <a:schemeClr val="tx1"/>
                </a:solidFill>
              </a:defRPr>
            </a:lvl4pPr>
            <a:lvl5pPr marL="937440" indent="-342720">
              <a:buClr>
                <a:schemeClr val="accent2"/>
              </a:buClr>
              <a:buFont typeface="Arial" panose="020B0604020202020204" pitchFamily="34" charset="0"/>
              <a:buChar char="-"/>
              <a:defRPr>
                <a:solidFill>
                  <a:schemeClr val="tx1"/>
                </a:solidFill>
              </a:defRPr>
            </a:lvl5pPr>
          </a:lstStyle>
          <a:p>
            <a:pPr lvl="0"/>
            <a:r>
              <a:rPr lang="nl-NL" noProof="0" smtClean="0"/>
              <a:t>Klik om de modelstijlen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endParaRPr lang="nl-NL" noProof="0" dirty="0"/>
          </a:p>
        </p:txBody>
      </p:sp>
      <p:sp>
        <p:nvSpPr>
          <p:cNvPr id="6" name="Rounded Rectangle 5"/>
          <p:cNvSpPr/>
          <p:nvPr/>
        </p:nvSpPr>
        <p:spPr>
          <a:xfrm>
            <a:off x="-1877875" y="477457"/>
            <a:ext cx="1702053" cy="79475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20" noProof="0" smtClean="0">
                <a:solidFill>
                  <a:schemeClr val="tx2"/>
                </a:solidFill>
              </a:rPr>
              <a:t>Zorg ervoor dat de titel uit 1 regel bestaat.</a:t>
            </a:r>
            <a:endParaRPr lang="nl-NL" sz="1120" noProof="0">
              <a:solidFill>
                <a:schemeClr val="tx2"/>
              </a:solidFill>
            </a:endParaRPr>
          </a:p>
        </p:txBody>
      </p:sp>
      <p:sp>
        <p:nvSpPr>
          <p:cNvPr id="8" name="Rounded Rectangle 7"/>
          <p:cNvSpPr/>
          <p:nvPr/>
        </p:nvSpPr>
        <p:spPr>
          <a:xfrm>
            <a:off x="-1877875" y="8407817"/>
            <a:ext cx="1702053" cy="113091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20" kern="1200" noProof="0" dirty="0" smtClean="0">
                <a:solidFill>
                  <a:schemeClr val="tx2"/>
                </a:solidFill>
                <a:effectLst/>
                <a:latin typeface="+mn-lt"/>
                <a:ea typeface="+mn-ea"/>
                <a:cs typeface="+mn-cs"/>
              </a:rPr>
              <a:t>Zorg ervoor dat het tekstvak niet over de witruimte en het logo geplaatst wordt. </a:t>
            </a:r>
            <a:endParaRPr lang="nl-NL" sz="1120" noProof="0" dirty="0">
              <a:solidFill>
                <a:schemeClr val="tx2"/>
              </a:solidFill>
            </a:endParaRPr>
          </a:p>
        </p:txBody>
      </p:sp>
      <p:sp>
        <p:nvSpPr>
          <p:cNvPr id="5" name="Slide Number Placeholder 4"/>
          <p:cNvSpPr>
            <a:spLocks noGrp="1"/>
          </p:cNvSpPr>
          <p:nvPr>
            <p:ph type="sldNum" sz="quarter" idx="11"/>
          </p:nvPr>
        </p:nvSpPr>
        <p:spPr/>
        <p:txBody>
          <a:bodyPr/>
          <a:lstStyle/>
          <a:p>
            <a:fld id="{0E924C9A-6C93-49AE-BFE5-6539B145F2C9}" type="slidenum">
              <a:rPr lang="nl-NL" smtClean="0"/>
              <a:pPr/>
              <a:t>‹nr.›</a:t>
            </a:fld>
            <a:endParaRPr lang="nl-NL"/>
          </a:p>
        </p:txBody>
      </p:sp>
      <p:sp>
        <p:nvSpPr>
          <p:cNvPr id="7" name="Rounded Rectangle 6"/>
          <p:cNvSpPr/>
          <p:nvPr userDrawn="1"/>
        </p:nvSpPr>
        <p:spPr>
          <a:xfrm>
            <a:off x="-1877875" y="477457"/>
            <a:ext cx="1702053" cy="79475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20" noProof="0" smtClean="0">
                <a:solidFill>
                  <a:schemeClr val="tx2"/>
                </a:solidFill>
              </a:rPr>
              <a:t>Zorg ervoor dat de titel uit 1 regel bestaat.</a:t>
            </a:r>
            <a:endParaRPr lang="nl-NL" sz="1120" noProof="0">
              <a:solidFill>
                <a:schemeClr val="tx2"/>
              </a:solidFill>
            </a:endParaRPr>
          </a:p>
        </p:txBody>
      </p:sp>
      <p:sp>
        <p:nvSpPr>
          <p:cNvPr id="9" name="Rounded Rectangle 8"/>
          <p:cNvSpPr/>
          <p:nvPr userDrawn="1"/>
        </p:nvSpPr>
        <p:spPr>
          <a:xfrm>
            <a:off x="-1877875" y="8407817"/>
            <a:ext cx="1702053" cy="113091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20" kern="1200" noProof="0" dirty="0" smtClean="0">
                <a:solidFill>
                  <a:schemeClr val="tx2"/>
                </a:solidFill>
                <a:effectLst/>
                <a:latin typeface="+mn-lt"/>
                <a:ea typeface="+mn-ea"/>
                <a:cs typeface="+mn-cs"/>
              </a:rPr>
              <a:t>Zorg ervoor dat het tekstvak niet over de witruimte en het logo geplaatst wordt. </a:t>
            </a:r>
            <a:endParaRPr lang="nl-NL" sz="1120" noProof="0" dirty="0">
              <a:solidFill>
                <a:schemeClr val="tx2"/>
              </a:solidFill>
            </a:endParaRPr>
          </a:p>
        </p:txBody>
      </p:sp>
    </p:spTree>
    <p:extLst>
      <p:ext uri="{BB962C8B-B14F-4D97-AF65-F5344CB8AC3E}">
        <p14:creationId xmlns:p14="http://schemas.microsoft.com/office/powerpoint/2010/main" val="230261222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ekst of opsomming paars">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1512000"/>
            <a:ext cx="12801600" cy="7005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3528"/>
          </a:p>
        </p:txBody>
      </p:sp>
      <p:sp>
        <p:nvSpPr>
          <p:cNvPr id="2" name="Title 1"/>
          <p:cNvSpPr>
            <a:spLocks noGrp="1"/>
          </p:cNvSpPr>
          <p:nvPr>
            <p:ph type="title"/>
          </p:nvPr>
        </p:nvSpPr>
        <p:spPr/>
        <p:txBody>
          <a:bodyPr/>
          <a:lstStyle>
            <a:lvl1pPr>
              <a:defRPr>
                <a:solidFill>
                  <a:schemeClr val="accent2"/>
                </a:solidFill>
              </a:defRPr>
            </a:lvl1pPr>
          </a:lstStyle>
          <a:p>
            <a:r>
              <a:rPr lang="nl-NL" noProof="0" smtClean="0"/>
              <a:t>Klik om de stijl te bewerken</a:t>
            </a:r>
            <a:endParaRPr lang="nl-NL" noProof="0"/>
          </a:p>
        </p:txBody>
      </p:sp>
      <p:sp>
        <p:nvSpPr>
          <p:cNvPr id="3" name="Content Placeholder 2"/>
          <p:cNvSpPr>
            <a:spLocks noGrp="1"/>
          </p:cNvSpPr>
          <p:nvPr>
            <p:ph idx="1"/>
          </p:nvPr>
        </p:nvSpPr>
        <p:spPr/>
        <p:txBody>
          <a:bodyPr/>
          <a:lstStyle>
            <a:lvl1pPr>
              <a:defRPr>
                <a:solidFill>
                  <a:schemeClr val="tx1"/>
                </a:solidFill>
              </a:defRPr>
            </a:lvl1pPr>
            <a:lvl2pPr>
              <a:buClr>
                <a:schemeClr val="accent2"/>
              </a:buClr>
              <a:defRPr>
                <a:solidFill>
                  <a:schemeClr val="tx1"/>
                </a:solidFill>
              </a:defRPr>
            </a:lvl2pPr>
            <a:lvl3pPr marL="937440" indent="-342720">
              <a:buClr>
                <a:schemeClr val="accent2"/>
              </a:buClr>
              <a:buFont typeface="Arial" panose="020B0604020202020204" pitchFamily="34" charset="0"/>
              <a:buChar char="-"/>
              <a:defRPr>
                <a:solidFill>
                  <a:schemeClr val="tx1"/>
                </a:solidFill>
              </a:defRPr>
            </a:lvl3pPr>
            <a:lvl4pPr marL="937440" indent="-342720">
              <a:buClr>
                <a:schemeClr val="accent2"/>
              </a:buClr>
              <a:buFont typeface="Arial" panose="020B0604020202020204" pitchFamily="34" charset="0"/>
              <a:buChar char="-"/>
              <a:defRPr>
                <a:solidFill>
                  <a:schemeClr val="tx1"/>
                </a:solidFill>
              </a:defRPr>
            </a:lvl4pPr>
            <a:lvl5pPr marL="937440" indent="-342720">
              <a:buClr>
                <a:schemeClr val="accent2"/>
              </a:buClr>
              <a:buFont typeface="Arial" panose="020B0604020202020204" pitchFamily="34" charset="0"/>
              <a:buChar char="-"/>
              <a:defRPr>
                <a:solidFill>
                  <a:schemeClr val="tx1"/>
                </a:solidFill>
              </a:defRPr>
            </a:lvl5pPr>
          </a:lstStyle>
          <a:p>
            <a:pPr lvl="0"/>
            <a:r>
              <a:rPr lang="nl-NL" noProof="0" smtClean="0"/>
              <a:t>Klik om de modelstijlen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endParaRPr lang="nl-NL" noProof="0" dirty="0"/>
          </a:p>
        </p:txBody>
      </p:sp>
      <p:sp>
        <p:nvSpPr>
          <p:cNvPr id="6" name="Rounded Rectangle 5"/>
          <p:cNvSpPr/>
          <p:nvPr/>
        </p:nvSpPr>
        <p:spPr>
          <a:xfrm>
            <a:off x="-1877875" y="477457"/>
            <a:ext cx="1702053" cy="79475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20" noProof="0" smtClean="0">
                <a:solidFill>
                  <a:schemeClr val="tx2"/>
                </a:solidFill>
              </a:rPr>
              <a:t>Zorg ervoor dat de titel uit 1 regel bestaat.</a:t>
            </a:r>
            <a:endParaRPr lang="nl-NL" sz="1120" noProof="0">
              <a:solidFill>
                <a:schemeClr val="tx2"/>
              </a:solidFill>
            </a:endParaRPr>
          </a:p>
        </p:txBody>
      </p:sp>
      <p:sp>
        <p:nvSpPr>
          <p:cNvPr id="8" name="Rounded Rectangle 7"/>
          <p:cNvSpPr/>
          <p:nvPr/>
        </p:nvSpPr>
        <p:spPr>
          <a:xfrm>
            <a:off x="-1877875" y="8407817"/>
            <a:ext cx="1702053" cy="113091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20" kern="1200" noProof="0" dirty="0" smtClean="0">
                <a:solidFill>
                  <a:schemeClr val="tx2"/>
                </a:solidFill>
                <a:effectLst/>
                <a:latin typeface="+mn-lt"/>
                <a:ea typeface="+mn-ea"/>
                <a:cs typeface="+mn-cs"/>
              </a:rPr>
              <a:t>Zorg ervoor dat het tekstvak niet over de witruimte en het logo geplaatst wordt. </a:t>
            </a:r>
            <a:endParaRPr lang="nl-NL" sz="1120" noProof="0" dirty="0">
              <a:solidFill>
                <a:schemeClr val="tx2"/>
              </a:solidFill>
            </a:endParaRPr>
          </a:p>
        </p:txBody>
      </p:sp>
      <p:sp>
        <p:nvSpPr>
          <p:cNvPr id="10" name="Slide Number Placeholder 9"/>
          <p:cNvSpPr>
            <a:spLocks noGrp="1"/>
          </p:cNvSpPr>
          <p:nvPr>
            <p:ph type="sldNum" sz="quarter" idx="11"/>
          </p:nvPr>
        </p:nvSpPr>
        <p:spPr/>
        <p:txBody>
          <a:bodyPr/>
          <a:lstStyle/>
          <a:p>
            <a:fld id="{0E924C9A-6C93-49AE-BFE5-6539B145F2C9}" type="slidenum">
              <a:rPr lang="nl-NL" smtClean="0"/>
              <a:pPr/>
              <a:t>‹nr.›</a:t>
            </a:fld>
            <a:endParaRPr lang="nl-NL"/>
          </a:p>
        </p:txBody>
      </p:sp>
      <p:sp>
        <p:nvSpPr>
          <p:cNvPr id="11" name="Footer Placeholder 10"/>
          <p:cNvSpPr>
            <a:spLocks noGrp="1"/>
          </p:cNvSpPr>
          <p:nvPr>
            <p:ph type="ftr" sz="quarter" idx="12"/>
          </p:nvPr>
        </p:nvSpPr>
        <p:spPr/>
        <p:txBody>
          <a:bodyPr/>
          <a:lstStyle/>
          <a:p>
            <a:pPr algn="l"/>
            <a:r>
              <a:rPr lang="nl-NL" smtClean="0"/>
              <a:t>Type hier de titel van de presentatie</a:t>
            </a:r>
            <a:endParaRPr lang="nl-NL"/>
          </a:p>
        </p:txBody>
      </p:sp>
      <p:sp>
        <p:nvSpPr>
          <p:cNvPr id="9" name="Rectangle 8"/>
          <p:cNvSpPr/>
          <p:nvPr userDrawn="1"/>
        </p:nvSpPr>
        <p:spPr>
          <a:xfrm>
            <a:off x="0" y="1512000"/>
            <a:ext cx="12801600" cy="7005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3528"/>
          </a:p>
        </p:txBody>
      </p:sp>
      <p:sp>
        <p:nvSpPr>
          <p:cNvPr id="12" name="Rounded Rectangle 11"/>
          <p:cNvSpPr/>
          <p:nvPr userDrawn="1"/>
        </p:nvSpPr>
        <p:spPr>
          <a:xfrm>
            <a:off x="-1877875" y="477457"/>
            <a:ext cx="1702053" cy="79475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20" noProof="0" smtClean="0">
                <a:solidFill>
                  <a:schemeClr val="tx2"/>
                </a:solidFill>
              </a:rPr>
              <a:t>Zorg ervoor dat de titel uit 1 regel bestaat.</a:t>
            </a:r>
            <a:endParaRPr lang="nl-NL" sz="1120" noProof="0">
              <a:solidFill>
                <a:schemeClr val="tx2"/>
              </a:solidFill>
            </a:endParaRPr>
          </a:p>
        </p:txBody>
      </p:sp>
      <p:sp>
        <p:nvSpPr>
          <p:cNvPr id="13" name="Rounded Rectangle 12"/>
          <p:cNvSpPr/>
          <p:nvPr userDrawn="1"/>
        </p:nvSpPr>
        <p:spPr>
          <a:xfrm>
            <a:off x="-1877875" y="8407817"/>
            <a:ext cx="1702053" cy="113091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20" kern="1200" noProof="0" dirty="0" smtClean="0">
                <a:solidFill>
                  <a:schemeClr val="tx2"/>
                </a:solidFill>
                <a:effectLst/>
                <a:latin typeface="+mn-lt"/>
                <a:ea typeface="+mn-ea"/>
                <a:cs typeface="+mn-cs"/>
              </a:rPr>
              <a:t>Zorg ervoor dat het tekstvak niet over de witruimte en het logo geplaatst wordt. </a:t>
            </a:r>
            <a:endParaRPr lang="nl-NL" sz="1120" noProof="0" dirty="0">
              <a:solidFill>
                <a:schemeClr val="tx2"/>
              </a:solidFill>
            </a:endParaRPr>
          </a:p>
        </p:txBody>
      </p:sp>
    </p:spTree>
    <p:extLst>
      <p:ext uri="{BB962C8B-B14F-4D97-AF65-F5344CB8AC3E}">
        <p14:creationId xmlns:p14="http://schemas.microsoft.com/office/powerpoint/2010/main" val="211416763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Grafiek">
    <p:bg>
      <p:bgPr>
        <a:solidFill>
          <a:schemeClr val="bg1"/>
        </a:solidFill>
        <a:effectLst/>
      </p:bgPr>
    </p:bg>
    <p:spTree>
      <p:nvGrpSpPr>
        <p:cNvPr id="1" name=""/>
        <p:cNvGrpSpPr/>
        <p:nvPr/>
      </p:nvGrpSpPr>
      <p:grpSpPr>
        <a:xfrm>
          <a:off x="0" y="0"/>
          <a:ext cx="0" cy="0"/>
          <a:chOff x="0" y="0"/>
          <a:chExt cx="0" cy="0"/>
        </a:xfrm>
      </p:grpSpPr>
      <p:sp>
        <p:nvSpPr>
          <p:cNvPr id="6" name="Chart Placeholder 5"/>
          <p:cNvSpPr>
            <a:spLocks noGrp="1"/>
          </p:cNvSpPr>
          <p:nvPr>
            <p:ph type="chart" sz="quarter" idx="11"/>
          </p:nvPr>
        </p:nvSpPr>
        <p:spPr>
          <a:xfrm>
            <a:off x="1008000" y="1733760"/>
            <a:ext cx="11289600" cy="6783840"/>
          </a:xfrm>
        </p:spPr>
        <p:txBody>
          <a:bodyPr/>
          <a:lstStyle/>
          <a:p>
            <a:r>
              <a:rPr lang="nl-NL" noProof="0" smtClean="0"/>
              <a:t>Klik op het pictogram als u een grafiek wilt toevoegen</a:t>
            </a:r>
            <a:endParaRPr lang="nl-NL" noProof="0"/>
          </a:p>
        </p:txBody>
      </p:sp>
      <p:sp>
        <p:nvSpPr>
          <p:cNvPr id="2" name="Footer Placeholder 1"/>
          <p:cNvSpPr>
            <a:spLocks noGrp="1"/>
          </p:cNvSpPr>
          <p:nvPr>
            <p:ph type="ftr" sz="quarter" idx="12"/>
          </p:nvPr>
        </p:nvSpPr>
        <p:spPr/>
        <p:txBody>
          <a:bodyPr/>
          <a:lstStyle/>
          <a:p>
            <a:pPr algn="l"/>
            <a:r>
              <a:rPr lang="nl-NL" smtClean="0"/>
              <a:t>Type hier de titel van de presentatie</a:t>
            </a:r>
            <a:endParaRPr lang="nl-NL"/>
          </a:p>
        </p:txBody>
      </p:sp>
      <p:sp>
        <p:nvSpPr>
          <p:cNvPr id="3" name="Slide Number Placeholder 2"/>
          <p:cNvSpPr>
            <a:spLocks noGrp="1"/>
          </p:cNvSpPr>
          <p:nvPr>
            <p:ph type="sldNum" sz="quarter" idx="13"/>
          </p:nvPr>
        </p:nvSpPr>
        <p:spPr/>
        <p:txBody>
          <a:bodyPr/>
          <a:lstStyle/>
          <a:p>
            <a:fld id="{0E924C9A-6C93-49AE-BFE5-6539B145F2C9}" type="slidenum">
              <a:rPr lang="nl-NL" smtClean="0"/>
              <a:pPr/>
              <a:t>‹nr.›</a:t>
            </a:fld>
            <a:endParaRPr lang="nl-NL"/>
          </a:p>
        </p:txBody>
      </p:sp>
    </p:spTree>
    <p:extLst>
      <p:ext uri="{BB962C8B-B14F-4D97-AF65-F5344CB8AC3E}">
        <p14:creationId xmlns:p14="http://schemas.microsoft.com/office/powerpoint/2010/main" val="59241258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wee tekstvakke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solidFill>
              </a:defRPr>
            </a:lvl1pPr>
          </a:lstStyle>
          <a:p>
            <a:r>
              <a:rPr lang="nl-NL" noProof="0" smtClean="0"/>
              <a:t>Klik om de stijl te bewerken</a:t>
            </a:r>
            <a:endParaRPr lang="nl-NL" noProof="0"/>
          </a:p>
        </p:txBody>
      </p:sp>
      <p:sp>
        <p:nvSpPr>
          <p:cNvPr id="3" name="Content Placeholder 2"/>
          <p:cNvSpPr>
            <a:spLocks noGrp="1"/>
          </p:cNvSpPr>
          <p:nvPr>
            <p:ph idx="1"/>
          </p:nvPr>
        </p:nvSpPr>
        <p:spPr>
          <a:xfrm>
            <a:off x="1008000" y="2733457"/>
            <a:ext cx="5670000" cy="5663097"/>
          </a:xfrm>
        </p:spPr>
        <p:txBody>
          <a:bodyPr/>
          <a:lstStyle>
            <a:lvl1pPr>
              <a:defRPr>
                <a:solidFill>
                  <a:schemeClr val="tx1"/>
                </a:solidFill>
              </a:defRPr>
            </a:lvl1pPr>
            <a:lvl2pPr>
              <a:buClr>
                <a:schemeClr val="accent2"/>
              </a:buClr>
              <a:defRPr>
                <a:solidFill>
                  <a:schemeClr val="tx1"/>
                </a:solidFill>
              </a:defRPr>
            </a:lvl2pPr>
            <a:lvl3pPr marL="937440" indent="-342720">
              <a:buClr>
                <a:schemeClr val="accent2"/>
              </a:buClr>
              <a:buFont typeface="Arial" panose="020B0604020202020204" pitchFamily="34" charset="0"/>
              <a:buChar char="-"/>
              <a:defRPr>
                <a:solidFill>
                  <a:schemeClr val="tx1"/>
                </a:solidFill>
              </a:defRPr>
            </a:lvl3pPr>
            <a:lvl4pPr marL="937440" indent="-342720">
              <a:buClr>
                <a:schemeClr val="accent2"/>
              </a:buClr>
              <a:buFont typeface="Arial" panose="020B0604020202020204" pitchFamily="34" charset="0"/>
              <a:buChar char="-"/>
              <a:defRPr>
                <a:solidFill>
                  <a:schemeClr val="tx1"/>
                </a:solidFill>
              </a:defRPr>
            </a:lvl4pPr>
            <a:lvl5pPr marL="937440" indent="-342720">
              <a:buClr>
                <a:schemeClr val="accent2"/>
              </a:buClr>
              <a:buFont typeface="Arial" panose="020B0604020202020204" pitchFamily="34" charset="0"/>
              <a:buChar char="-"/>
              <a:defRPr>
                <a:solidFill>
                  <a:schemeClr val="tx1"/>
                </a:solidFill>
              </a:defRPr>
            </a:lvl5pPr>
          </a:lstStyle>
          <a:p>
            <a:pPr lvl="0"/>
            <a:r>
              <a:rPr lang="nl-NL" noProof="0" smtClean="0"/>
              <a:t>Klik om de modelstijlen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endParaRPr lang="nl-NL" noProof="0" dirty="0"/>
          </a:p>
        </p:txBody>
      </p:sp>
      <p:sp>
        <p:nvSpPr>
          <p:cNvPr id="6" name="Rounded Rectangle 5"/>
          <p:cNvSpPr/>
          <p:nvPr/>
        </p:nvSpPr>
        <p:spPr>
          <a:xfrm>
            <a:off x="-1877875" y="477457"/>
            <a:ext cx="1702053" cy="79475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20" noProof="0" smtClean="0">
                <a:solidFill>
                  <a:schemeClr val="tx2"/>
                </a:solidFill>
              </a:rPr>
              <a:t>Zorg ervoor dat de titel uit 1 regel bestaat.</a:t>
            </a:r>
            <a:endParaRPr lang="nl-NL" sz="1120" noProof="0">
              <a:solidFill>
                <a:schemeClr val="tx2"/>
              </a:solidFill>
            </a:endParaRPr>
          </a:p>
        </p:txBody>
      </p:sp>
      <p:sp>
        <p:nvSpPr>
          <p:cNvPr id="8" name="Rounded Rectangle 7"/>
          <p:cNvSpPr/>
          <p:nvPr/>
        </p:nvSpPr>
        <p:spPr>
          <a:xfrm>
            <a:off x="-1877875" y="8407817"/>
            <a:ext cx="1702053" cy="113091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20" kern="1200" noProof="0" dirty="0" smtClean="0">
                <a:solidFill>
                  <a:schemeClr val="tx2"/>
                </a:solidFill>
                <a:effectLst/>
                <a:latin typeface="+mn-lt"/>
                <a:ea typeface="+mn-ea"/>
                <a:cs typeface="+mn-cs"/>
              </a:rPr>
              <a:t>Zorg ervoor dat het tekstvak niet over de witruimte en het logo geplaatst wordt. </a:t>
            </a:r>
            <a:endParaRPr lang="nl-NL" sz="1120" noProof="0" dirty="0">
              <a:solidFill>
                <a:schemeClr val="tx2"/>
              </a:solidFill>
            </a:endParaRPr>
          </a:p>
        </p:txBody>
      </p:sp>
      <p:sp>
        <p:nvSpPr>
          <p:cNvPr id="7" name="Content Placeholder 2"/>
          <p:cNvSpPr>
            <a:spLocks noGrp="1"/>
          </p:cNvSpPr>
          <p:nvPr>
            <p:ph idx="10"/>
          </p:nvPr>
        </p:nvSpPr>
        <p:spPr>
          <a:xfrm>
            <a:off x="7131600" y="2733457"/>
            <a:ext cx="5670000" cy="5663097"/>
          </a:xfrm>
        </p:spPr>
        <p:txBody>
          <a:bodyPr/>
          <a:lstStyle>
            <a:lvl1pPr>
              <a:defRPr>
                <a:solidFill>
                  <a:schemeClr val="tx1"/>
                </a:solidFill>
              </a:defRPr>
            </a:lvl1pPr>
            <a:lvl2pPr>
              <a:buClr>
                <a:schemeClr val="accent2"/>
              </a:buClr>
              <a:defRPr>
                <a:solidFill>
                  <a:schemeClr val="tx1"/>
                </a:solidFill>
              </a:defRPr>
            </a:lvl2pPr>
            <a:lvl3pPr marL="937440" indent="-342720">
              <a:buClr>
                <a:schemeClr val="accent2"/>
              </a:buClr>
              <a:buFont typeface="Arial" panose="020B0604020202020204" pitchFamily="34" charset="0"/>
              <a:buChar char="-"/>
              <a:defRPr>
                <a:solidFill>
                  <a:schemeClr val="tx1"/>
                </a:solidFill>
              </a:defRPr>
            </a:lvl3pPr>
            <a:lvl4pPr marL="937440" indent="-342720">
              <a:buClr>
                <a:schemeClr val="accent2"/>
              </a:buClr>
              <a:buFont typeface="Arial" panose="020B0604020202020204" pitchFamily="34" charset="0"/>
              <a:buChar char="-"/>
              <a:defRPr>
                <a:solidFill>
                  <a:schemeClr val="tx1"/>
                </a:solidFill>
              </a:defRPr>
            </a:lvl4pPr>
            <a:lvl5pPr marL="937440" indent="-342720">
              <a:buClr>
                <a:schemeClr val="accent2"/>
              </a:buClr>
              <a:buFont typeface="Arial" panose="020B0604020202020204" pitchFamily="34" charset="0"/>
              <a:buChar char="-"/>
              <a:defRPr>
                <a:solidFill>
                  <a:schemeClr val="tx1"/>
                </a:solidFill>
              </a:defRPr>
            </a:lvl5pPr>
          </a:lstStyle>
          <a:p>
            <a:pPr lvl="0"/>
            <a:r>
              <a:rPr lang="nl-NL" noProof="0" smtClean="0"/>
              <a:t>Klik om de modelstijlen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endParaRPr lang="nl-NL" noProof="0" dirty="0"/>
          </a:p>
        </p:txBody>
      </p:sp>
      <p:sp>
        <p:nvSpPr>
          <p:cNvPr id="4" name="Footer Placeholder 3"/>
          <p:cNvSpPr>
            <a:spLocks noGrp="1"/>
          </p:cNvSpPr>
          <p:nvPr>
            <p:ph type="ftr" sz="quarter" idx="11"/>
          </p:nvPr>
        </p:nvSpPr>
        <p:spPr/>
        <p:txBody>
          <a:bodyPr/>
          <a:lstStyle/>
          <a:p>
            <a:pPr algn="l"/>
            <a:r>
              <a:rPr lang="nl-NL" smtClean="0"/>
              <a:t>Type hier de titel van de presentatie</a:t>
            </a:r>
            <a:endParaRPr lang="nl-NL"/>
          </a:p>
        </p:txBody>
      </p:sp>
      <p:sp>
        <p:nvSpPr>
          <p:cNvPr id="5" name="Slide Number Placeholder 4"/>
          <p:cNvSpPr>
            <a:spLocks noGrp="1"/>
          </p:cNvSpPr>
          <p:nvPr>
            <p:ph type="sldNum" sz="quarter" idx="12"/>
          </p:nvPr>
        </p:nvSpPr>
        <p:spPr/>
        <p:txBody>
          <a:bodyPr/>
          <a:lstStyle/>
          <a:p>
            <a:fld id="{0E924C9A-6C93-49AE-BFE5-6539B145F2C9}" type="slidenum">
              <a:rPr lang="nl-NL" smtClean="0"/>
              <a:pPr/>
              <a:t>‹nr.›</a:t>
            </a:fld>
            <a:endParaRPr lang="nl-NL"/>
          </a:p>
        </p:txBody>
      </p:sp>
      <p:sp>
        <p:nvSpPr>
          <p:cNvPr id="9" name="Rounded Rectangle 8"/>
          <p:cNvSpPr/>
          <p:nvPr userDrawn="1"/>
        </p:nvSpPr>
        <p:spPr>
          <a:xfrm>
            <a:off x="-1877875" y="477457"/>
            <a:ext cx="1702053" cy="79475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20" noProof="0" smtClean="0">
                <a:solidFill>
                  <a:schemeClr val="tx2"/>
                </a:solidFill>
              </a:rPr>
              <a:t>Zorg ervoor dat de titel uit 1 regel bestaat.</a:t>
            </a:r>
            <a:endParaRPr lang="nl-NL" sz="1120" noProof="0">
              <a:solidFill>
                <a:schemeClr val="tx2"/>
              </a:solidFill>
            </a:endParaRPr>
          </a:p>
        </p:txBody>
      </p:sp>
      <p:sp>
        <p:nvSpPr>
          <p:cNvPr id="10" name="Rounded Rectangle 9"/>
          <p:cNvSpPr/>
          <p:nvPr userDrawn="1"/>
        </p:nvSpPr>
        <p:spPr>
          <a:xfrm>
            <a:off x="-1877875" y="8407817"/>
            <a:ext cx="1702053" cy="113091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20" kern="1200" noProof="0" dirty="0" smtClean="0">
                <a:solidFill>
                  <a:schemeClr val="tx2"/>
                </a:solidFill>
                <a:effectLst/>
                <a:latin typeface="+mn-lt"/>
                <a:ea typeface="+mn-ea"/>
                <a:cs typeface="+mn-cs"/>
              </a:rPr>
              <a:t>Zorg ervoor dat het tekstvak niet over de witruimte en het logo geplaatst wordt. </a:t>
            </a:r>
            <a:endParaRPr lang="nl-NL" sz="1120" noProof="0" dirty="0">
              <a:solidFill>
                <a:schemeClr val="tx2"/>
              </a:solidFill>
            </a:endParaRPr>
          </a:p>
        </p:txBody>
      </p:sp>
    </p:spTree>
    <p:extLst>
      <p:ext uri="{BB962C8B-B14F-4D97-AF65-F5344CB8AC3E}">
        <p14:creationId xmlns:p14="http://schemas.microsoft.com/office/powerpoint/2010/main" val="392860118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wee tekstvakken paars">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1512000"/>
            <a:ext cx="12801600" cy="7005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3528"/>
          </a:p>
        </p:txBody>
      </p:sp>
      <p:sp>
        <p:nvSpPr>
          <p:cNvPr id="2" name="Title 1"/>
          <p:cNvSpPr>
            <a:spLocks noGrp="1"/>
          </p:cNvSpPr>
          <p:nvPr>
            <p:ph type="title"/>
          </p:nvPr>
        </p:nvSpPr>
        <p:spPr/>
        <p:txBody>
          <a:bodyPr/>
          <a:lstStyle>
            <a:lvl1pPr>
              <a:defRPr>
                <a:solidFill>
                  <a:schemeClr val="accent2"/>
                </a:solidFill>
              </a:defRPr>
            </a:lvl1pPr>
          </a:lstStyle>
          <a:p>
            <a:r>
              <a:rPr lang="nl-NL" noProof="0" smtClean="0"/>
              <a:t>Klik om de stijl te bewerken</a:t>
            </a:r>
            <a:endParaRPr lang="nl-NL" noProof="0"/>
          </a:p>
        </p:txBody>
      </p:sp>
      <p:sp>
        <p:nvSpPr>
          <p:cNvPr id="3" name="Content Placeholder 2"/>
          <p:cNvSpPr>
            <a:spLocks noGrp="1"/>
          </p:cNvSpPr>
          <p:nvPr>
            <p:ph idx="1"/>
          </p:nvPr>
        </p:nvSpPr>
        <p:spPr>
          <a:xfrm>
            <a:off x="1008000" y="2733457"/>
            <a:ext cx="5670000" cy="5663097"/>
          </a:xfrm>
        </p:spPr>
        <p:txBody>
          <a:bodyPr/>
          <a:lstStyle>
            <a:lvl1pPr>
              <a:defRPr>
                <a:solidFill>
                  <a:schemeClr val="tx1"/>
                </a:solidFill>
              </a:defRPr>
            </a:lvl1pPr>
            <a:lvl2pPr>
              <a:buClr>
                <a:schemeClr val="accent2"/>
              </a:buClr>
              <a:defRPr>
                <a:solidFill>
                  <a:schemeClr val="tx1"/>
                </a:solidFill>
              </a:defRPr>
            </a:lvl2pPr>
            <a:lvl3pPr marL="937440" indent="-342720">
              <a:buClr>
                <a:schemeClr val="accent2"/>
              </a:buClr>
              <a:buFont typeface="Arial" panose="020B0604020202020204" pitchFamily="34" charset="0"/>
              <a:buChar char="-"/>
              <a:defRPr>
                <a:solidFill>
                  <a:schemeClr val="tx1"/>
                </a:solidFill>
              </a:defRPr>
            </a:lvl3pPr>
            <a:lvl4pPr marL="937440" indent="-342720">
              <a:buClr>
                <a:schemeClr val="accent2"/>
              </a:buClr>
              <a:buFont typeface="Arial" panose="020B0604020202020204" pitchFamily="34" charset="0"/>
              <a:buChar char="-"/>
              <a:defRPr>
                <a:solidFill>
                  <a:schemeClr val="tx1"/>
                </a:solidFill>
              </a:defRPr>
            </a:lvl4pPr>
            <a:lvl5pPr marL="937440" indent="-342720">
              <a:buClr>
                <a:schemeClr val="accent2"/>
              </a:buClr>
              <a:buFont typeface="Arial" panose="020B0604020202020204" pitchFamily="34" charset="0"/>
              <a:buChar char="-"/>
              <a:defRPr>
                <a:solidFill>
                  <a:schemeClr val="tx1"/>
                </a:solidFill>
              </a:defRPr>
            </a:lvl5pPr>
          </a:lstStyle>
          <a:p>
            <a:pPr lvl="0"/>
            <a:r>
              <a:rPr lang="nl-NL" noProof="0" smtClean="0"/>
              <a:t>Klik om de modelstijlen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endParaRPr lang="nl-NL" noProof="0" dirty="0"/>
          </a:p>
        </p:txBody>
      </p:sp>
      <p:sp>
        <p:nvSpPr>
          <p:cNvPr id="6" name="Rounded Rectangle 5"/>
          <p:cNvSpPr/>
          <p:nvPr/>
        </p:nvSpPr>
        <p:spPr>
          <a:xfrm>
            <a:off x="-1877875" y="477457"/>
            <a:ext cx="1702053" cy="79475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20" noProof="0" smtClean="0">
                <a:solidFill>
                  <a:schemeClr val="tx2"/>
                </a:solidFill>
              </a:rPr>
              <a:t>Zorg ervoor dat de titel uit 1 regel bestaat.</a:t>
            </a:r>
            <a:endParaRPr lang="nl-NL" sz="1120" noProof="0">
              <a:solidFill>
                <a:schemeClr val="tx2"/>
              </a:solidFill>
            </a:endParaRPr>
          </a:p>
        </p:txBody>
      </p:sp>
      <p:sp>
        <p:nvSpPr>
          <p:cNvPr id="8" name="Rounded Rectangle 7"/>
          <p:cNvSpPr/>
          <p:nvPr/>
        </p:nvSpPr>
        <p:spPr>
          <a:xfrm>
            <a:off x="-1877875" y="8407817"/>
            <a:ext cx="1702053" cy="113091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20" kern="1200" noProof="0" dirty="0" smtClean="0">
                <a:solidFill>
                  <a:schemeClr val="tx2"/>
                </a:solidFill>
                <a:effectLst/>
                <a:latin typeface="+mn-lt"/>
                <a:ea typeface="+mn-ea"/>
                <a:cs typeface="+mn-cs"/>
              </a:rPr>
              <a:t>Zorg ervoor dat het tekstvak niet over de witruimte en het logo geplaatst wordt. </a:t>
            </a:r>
            <a:endParaRPr lang="nl-NL" sz="1120" noProof="0" dirty="0">
              <a:solidFill>
                <a:schemeClr val="tx2"/>
              </a:solidFill>
            </a:endParaRPr>
          </a:p>
        </p:txBody>
      </p:sp>
      <p:sp>
        <p:nvSpPr>
          <p:cNvPr id="7" name="Content Placeholder 2"/>
          <p:cNvSpPr>
            <a:spLocks noGrp="1"/>
          </p:cNvSpPr>
          <p:nvPr>
            <p:ph idx="10"/>
          </p:nvPr>
        </p:nvSpPr>
        <p:spPr>
          <a:xfrm>
            <a:off x="7131600" y="2733457"/>
            <a:ext cx="5670000" cy="5663097"/>
          </a:xfrm>
        </p:spPr>
        <p:txBody>
          <a:bodyPr/>
          <a:lstStyle>
            <a:lvl1pPr>
              <a:defRPr>
                <a:solidFill>
                  <a:schemeClr val="tx1"/>
                </a:solidFill>
              </a:defRPr>
            </a:lvl1pPr>
            <a:lvl2pPr>
              <a:buClr>
                <a:schemeClr val="accent2"/>
              </a:buClr>
              <a:defRPr>
                <a:solidFill>
                  <a:schemeClr val="tx1"/>
                </a:solidFill>
              </a:defRPr>
            </a:lvl2pPr>
            <a:lvl3pPr marL="937440" indent="-342720">
              <a:buClr>
                <a:schemeClr val="accent2"/>
              </a:buClr>
              <a:buFont typeface="Arial" panose="020B0604020202020204" pitchFamily="34" charset="0"/>
              <a:buChar char="-"/>
              <a:defRPr>
                <a:solidFill>
                  <a:schemeClr val="tx1"/>
                </a:solidFill>
              </a:defRPr>
            </a:lvl3pPr>
            <a:lvl4pPr marL="937440" indent="-342720">
              <a:buClr>
                <a:schemeClr val="accent2"/>
              </a:buClr>
              <a:buFont typeface="Arial" panose="020B0604020202020204" pitchFamily="34" charset="0"/>
              <a:buChar char="-"/>
              <a:defRPr>
                <a:solidFill>
                  <a:schemeClr val="tx1"/>
                </a:solidFill>
              </a:defRPr>
            </a:lvl4pPr>
            <a:lvl5pPr marL="937440" indent="-342720">
              <a:buClr>
                <a:schemeClr val="accent2"/>
              </a:buClr>
              <a:buFont typeface="Arial" panose="020B0604020202020204" pitchFamily="34" charset="0"/>
              <a:buChar char="-"/>
              <a:defRPr>
                <a:solidFill>
                  <a:schemeClr val="tx1"/>
                </a:solidFill>
              </a:defRPr>
            </a:lvl5pPr>
          </a:lstStyle>
          <a:p>
            <a:pPr lvl="0"/>
            <a:r>
              <a:rPr lang="nl-NL" noProof="0" smtClean="0"/>
              <a:t>Klik om de modelstijlen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endParaRPr lang="nl-NL" noProof="0" dirty="0"/>
          </a:p>
        </p:txBody>
      </p:sp>
      <p:sp>
        <p:nvSpPr>
          <p:cNvPr id="5" name="Footer Placeholder 4"/>
          <p:cNvSpPr>
            <a:spLocks noGrp="1"/>
          </p:cNvSpPr>
          <p:nvPr>
            <p:ph type="ftr" sz="quarter" idx="11"/>
          </p:nvPr>
        </p:nvSpPr>
        <p:spPr/>
        <p:txBody>
          <a:bodyPr/>
          <a:lstStyle/>
          <a:p>
            <a:pPr algn="l"/>
            <a:r>
              <a:rPr lang="nl-NL" smtClean="0"/>
              <a:t>Type hier de titel van de presentatie</a:t>
            </a:r>
            <a:endParaRPr lang="nl-NL"/>
          </a:p>
        </p:txBody>
      </p:sp>
      <p:sp>
        <p:nvSpPr>
          <p:cNvPr id="9" name="Slide Number Placeholder 8"/>
          <p:cNvSpPr>
            <a:spLocks noGrp="1"/>
          </p:cNvSpPr>
          <p:nvPr>
            <p:ph type="sldNum" sz="quarter" idx="12"/>
          </p:nvPr>
        </p:nvSpPr>
        <p:spPr/>
        <p:txBody>
          <a:bodyPr/>
          <a:lstStyle/>
          <a:p>
            <a:fld id="{0E924C9A-6C93-49AE-BFE5-6539B145F2C9}" type="slidenum">
              <a:rPr lang="nl-NL" smtClean="0"/>
              <a:pPr/>
              <a:t>‹nr.›</a:t>
            </a:fld>
            <a:endParaRPr lang="nl-NL"/>
          </a:p>
        </p:txBody>
      </p:sp>
      <p:sp>
        <p:nvSpPr>
          <p:cNvPr id="10" name="Rectangle 9"/>
          <p:cNvSpPr/>
          <p:nvPr userDrawn="1"/>
        </p:nvSpPr>
        <p:spPr>
          <a:xfrm>
            <a:off x="0" y="1512000"/>
            <a:ext cx="12801600" cy="7005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3528"/>
          </a:p>
        </p:txBody>
      </p:sp>
      <p:sp>
        <p:nvSpPr>
          <p:cNvPr id="11" name="Rounded Rectangle 10"/>
          <p:cNvSpPr/>
          <p:nvPr userDrawn="1"/>
        </p:nvSpPr>
        <p:spPr>
          <a:xfrm>
            <a:off x="-1877875" y="477457"/>
            <a:ext cx="1702053" cy="79475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20" noProof="0" smtClean="0">
                <a:solidFill>
                  <a:schemeClr val="tx2"/>
                </a:solidFill>
              </a:rPr>
              <a:t>Zorg ervoor dat de titel uit 1 regel bestaat.</a:t>
            </a:r>
            <a:endParaRPr lang="nl-NL" sz="1120" noProof="0">
              <a:solidFill>
                <a:schemeClr val="tx2"/>
              </a:solidFill>
            </a:endParaRPr>
          </a:p>
        </p:txBody>
      </p:sp>
      <p:sp>
        <p:nvSpPr>
          <p:cNvPr id="12" name="Rounded Rectangle 11"/>
          <p:cNvSpPr/>
          <p:nvPr userDrawn="1"/>
        </p:nvSpPr>
        <p:spPr>
          <a:xfrm>
            <a:off x="-1877875" y="8407817"/>
            <a:ext cx="1702053" cy="113091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20" kern="1200" noProof="0" dirty="0" smtClean="0">
                <a:solidFill>
                  <a:schemeClr val="tx2"/>
                </a:solidFill>
                <a:effectLst/>
                <a:latin typeface="+mn-lt"/>
                <a:ea typeface="+mn-ea"/>
                <a:cs typeface="+mn-cs"/>
              </a:rPr>
              <a:t>Zorg ervoor dat het tekstvak niet over de witruimte en het logo geplaatst wordt. </a:t>
            </a:r>
            <a:endParaRPr lang="nl-NL" sz="1120" noProof="0" dirty="0">
              <a:solidFill>
                <a:schemeClr val="tx2"/>
              </a:solidFill>
            </a:endParaRPr>
          </a:p>
        </p:txBody>
      </p:sp>
    </p:spTree>
    <p:extLst>
      <p:ext uri="{BB962C8B-B14F-4D97-AF65-F5344CB8AC3E}">
        <p14:creationId xmlns:p14="http://schemas.microsoft.com/office/powerpoint/2010/main" val="243478585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Vier vakke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8000" y="1733024"/>
            <a:ext cx="11289600" cy="816480"/>
          </a:xfrm>
        </p:spPr>
        <p:txBody>
          <a:bodyPr/>
          <a:lstStyle>
            <a:lvl1pPr>
              <a:defRPr>
                <a:solidFill>
                  <a:schemeClr val="accent2"/>
                </a:solidFill>
              </a:defRPr>
            </a:lvl1pPr>
          </a:lstStyle>
          <a:p>
            <a:r>
              <a:rPr lang="nl-NL" noProof="0" smtClean="0"/>
              <a:t>Klik om de stijl te bewerken</a:t>
            </a:r>
            <a:endParaRPr lang="nl-NL" noProof="0"/>
          </a:p>
        </p:txBody>
      </p:sp>
      <p:sp>
        <p:nvSpPr>
          <p:cNvPr id="3" name="Content Placeholder 2"/>
          <p:cNvSpPr>
            <a:spLocks noGrp="1"/>
          </p:cNvSpPr>
          <p:nvPr>
            <p:ph idx="1"/>
          </p:nvPr>
        </p:nvSpPr>
        <p:spPr>
          <a:xfrm>
            <a:off x="1008000" y="2733457"/>
            <a:ext cx="5584320" cy="2772000"/>
          </a:xfrm>
        </p:spPr>
        <p:txBody>
          <a:bodyPr/>
          <a:lstStyle>
            <a:lvl1pPr>
              <a:defRPr>
                <a:solidFill>
                  <a:schemeClr val="tx1"/>
                </a:solidFill>
              </a:defRPr>
            </a:lvl1pPr>
            <a:lvl2pPr>
              <a:buClr>
                <a:schemeClr val="accent2"/>
              </a:buClr>
              <a:defRPr>
                <a:solidFill>
                  <a:schemeClr val="tx1"/>
                </a:solidFill>
              </a:defRPr>
            </a:lvl2pPr>
            <a:lvl3pPr marL="937440" indent="-342720">
              <a:buClr>
                <a:schemeClr val="accent2"/>
              </a:buClr>
              <a:buFont typeface="Arial" panose="020B0604020202020204" pitchFamily="34" charset="0"/>
              <a:buChar char="-"/>
              <a:defRPr>
                <a:solidFill>
                  <a:schemeClr val="tx1"/>
                </a:solidFill>
              </a:defRPr>
            </a:lvl3pPr>
            <a:lvl4pPr marL="937440" indent="-342720">
              <a:buClr>
                <a:schemeClr val="accent2"/>
              </a:buClr>
              <a:buFont typeface="Arial" panose="020B0604020202020204" pitchFamily="34" charset="0"/>
              <a:buChar char="-"/>
              <a:defRPr>
                <a:solidFill>
                  <a:schemeClr val="tx1"/>
                </a:solidFill>
              </a:defRPr>
            </a:lvl4pPr>
            <a:lvl5pPr marL="937440" indent="-342720">
              <a:buClr>
                <a:schemeClr val="accent2"/>
              </a:buClr>
              <a:buFont typeface="Arial" panose="020B0604020202020204" pitchFamily="34" charset="0"/>
              <a:buChar char="-"/>
              <a:defRPr>
                <a:solidFill>
                  <a:schemeClr val="tx1"/>
                </a:solidFill>
              </a:defRPr>
            </a:lvl5pPr>
          </a:lstStyle>
          <a:p>
            <a:pPr lvl="0"/>
            <a:r>
              <a:rPr lang="nl-NL" noProof="0" smtClean="0"/>
              <a:t>Klik om de modelstijlen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endParaRPr lang="nl-NL" noProof="0" dirty="0"/>
          </a:p>
        </p:txBody>
      </p:sp>
      <p:sp>
        <p:nvSpPr>
          <p:cNvPr id="6" name="Rounded Rectangle 5"/>
          <p:cNvSpPr/>
          <p:nvPr/>
        </p:nvSpPr>
        <p:spPr>
          <a:xfrm>
            <a:off x="-1877875" y="477457"/>
            <a:ext cx="1702053" cy="79475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20" noProof="0" smtClean="0">
                <a:solidFill>
                  <a:schemeClr val="tx2"/>
                </a:solidFill>
              </a:rPr>
              <a:t>Zorg ervoor dat de titel uit 1 regel bestaat.</a:t>
            </a:r>
            <a:endParaRPr lang="nl-NL" sz="1120" noProof="0">
              <a:solidFill>
                <a:schemeClr val="tx2"/>
              </a:solidFill>
            </a:endParaRPr>
          </a:p>
        </p:txBody>
      </p:sp>
      <p:sp>
        <p:nvSpPr>
          <p:cNvPr id="8" name="Rounded Rectangle 7"/>
          <p:cNvSpPr/>
          <p:nvPr/>
        </p:nvSpPr>
        <p:spPr>
          <a:xfrm>
            <a:off x="-1877875" y="8407817"/>
            <a:ext cx="1702053" cy="113091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20" kern="1200" noProof="0" dirty="0" smtClean="0">
                <a:solidFill>
                  <a:schemeClr val="tx2"/>
                </a:solidFill>
                <a:effectLst/>
                <a:latin typeface="+mn-lt"/>
                <a:ea typeface="+mn-ea"/>
                <a:cs typeface="+mn-cs"/>
              </a:rPr>
              <a:t>Zorg ervoor dat het tekstvak niet over de witruimte en het logo geplaatst wordt. </a:t>
            </a:r>
            <a:endParaRPr lang="nl-NL" sz="1120" noProof="0" dirty="0">
              <a:solidFill>
                <a:schemeClr val="tx2"/>
              </a:solidFill>
            </a:endParaRPr>
          </a:p>
        </p:txBody>
      </p:sp>
      <p:sp>
        <p:nvSpPr>
          <p:cNvPr id="7" name="Content Placeholder 2"/>
          <p:cNvSpPr>
            <a:spLocks noGrp="1"/>
          </p:cNvSpPr>
          <p:nvPr>
            <p:ph idx="10"/>
          </p:nvPr>
        </p:nvSpPr>
        <p:spPr>
          <a:xfrm>
            <a:off x="6713280" y="2733457"/>
            <a:ext cx="5584320" cy="2772000"/>
          </a:xfrm>
        </p:spPr>
        <p:txBody>
          <a:bodyPr/>
          <a:lstStyle>
            <a:lvl1pPr>
              <a:defRPr>
                <a:solidFill>
                  <a:schemeClr val="tx1"/>
                </a:solidFill>
              </a:defRPr>
            </a:lvl1pPr>
            <a:lvl2pPr>
              <a:buClr>
                <a:schemeClr val="accent2"/>
              </a:buClr>
              <a:defRPr>
                <a:solidFill>
                  <a:schemeClr val="tx1"/>
                </a:solidFill>
              </a:defRPr>
            </a:lvl2pPr>
            <a:lvl3pPr marL="937440" indent="-342720">
              <a:buClr>
                <a:schemeClr val="accent2"/>
              </a:buClr>
              <a:buFont typeface="Arial" panose="020B0604020202020204" pitchFamily="34" charset="0"/>
              <a:buChar char="-"/>
              <a:defRPr>
                <a:solidFill>
                  <a:schemeClr val="tx1"/>
                </a:solidFill>
              </a:defRPr>
            </a:lvl3pPr>
            <a:lvl4pPr marL="937440" indent="-342720">
              <a:buClr>
                <a:schemeClr val="accent2"/>
              </a:buClr>
              <a:buFont typeface="Arial" panose="020B0604020202020204" pitchFamily="34" charset="0"/>
              <a:buChar char="-"/>
              <a:defRPr>
                <a:solidFill>
                  <a:schemeClr val="tx1"/>
                </a:solidFill>
              </a:defRPr>
            </a:lvl4pPr>
            <a:lvl5pPr marL="937440" indent="-342720">
              <a:buClr>
                <a:schemeClr val="accent2"/>
              </a:buClr>
              <a:buFont typeface="Arial" panose="020B0604020202020204" pitchFamily="34" charset="0"/>
              <a:buChar char="-"/>
              <a:defRPr>
                <a:solidFill>
                  <a:schemeClr val="tx1"/>
                </a:solidFill>
              </a:defRPr>
            </a:lvl5pPr>
          </a:lstStyle>
          <a:p>
            <a:pPr lvl="0"/>
            <a:r>
              <a:rPr lang="nl-NL" noProof="0" smtClean="0"/>
              <a:t>Klik om de modelstijlen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endParaRPr lang="nl-NL" noProof="0" dirty="0"/>
          </a:p>
        </p:txBody>
      </p:sp>
      <p:sp>
        <p:nvSpPr>
          <p:cNvPr id="9" name="Content Placeholder 2"/>
          <p:cNvSpPr>
            <a:spLocks noGrp="1"/>
          </p:cNvSpPr>
          <p:nvPr>
            <p:ph idx="11"/>
          </p:nvPr>
        </p:nvSpPr>
        <p:spPr>
          <a:xfrm>
            <a:off x="1008000" y="5624553"/>
            <a:ext cx="5584320" cy="2772000"/>
          </a:xfrm>
        </p:spPr>
        <p:txBody>
          <a:bodyPr/>
          <a:lstStyle>
            <a:lvl1pPr>
              <a:defRPr>
                <a:solidFill>
                  <a:schemeClr val="tx1"/>
                </a:solidFill>
              </a:defRPr>
            </a:lvl1pPr>
            <a:lvl2pPr>
              <a:buClr>
                <a:schemeClr val="accent2"/>
              </a:buClr>
              <a:defRPr>
                <a:solidFill>
                  <a:schemeClr val="tx1"/>
                </a:solidFill>
              </a:defRPr>
            </a:lvl2pPr>
            <a:lvl3pPr marL="937440" indent="-342720">
              <a:buClr>
                <a:schemeClr val="accent2"/>
              </a:buClr>
              <a:buFont typeface="Arial" panose="020B0604020202020204" pitchFamily="34" charset="0"/>
              <a:buChar char="-"/>
              <a:defRPr>
                <a:solidFill>
                  <a:schemeClr val="tx1"/>
                </a:solidFill>
              </a:defRPr>
            </a:lvl3pPr>
            <a:lvl4pPr marL="937440" indent="-342720">
              <a:buClr>
                <a:schemeClr val="accent2"/>
              </a:buClr>
              <a:buFont typeface="Arial" panose="020B0604020202020204" pitchFamily="34" charset="0"/>
              <a:buChar char="-"/>
              <a:defRPr>
                <a:solidFill>
                  <a:schemeClr val="tx1"/>
                </a:solidFill>
              </a:defRPr>
            </a:lvl4pPr>
            <a:lvl5pPr marL="937440" indent="-342720">
              <a:buClr>
                <a:schemeClr val="accent2"/>
              </a:buClr>
              <a:buFont typeface="Arial" panose="020B0604020202020204" pitchFamily="34" charset="0"/>
              <a:buChar char="-"/>
              <a:defRPr>
                <a:solidFill>
                  <a:schemeClr val="tx1"/>
                </a:solidFill>
              </a:defRPr>
            </a:lvl5pPr>
          </a:lstStyle>
          <a:p>
            <a:pPr lvl="0"/>
            <a:r>
              <a:rPr lang="nl-NL" noProof="0" smtClean="0"/>
              <a:t>Klik om de modelstijlen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endParaRPr lang="nl-NL" noProof="0" dirty="0"/>
          </a:p>
        </p:txBody>
      </p:sp>
      <p:sp>
        <p:nvSpPr>
          <p:cNvPr id="10" name="Content Placeholder 2"/>
          <p:cNvSpPr>
            <a:spLocks noGrp="1"/>
          </p:cNvSpPr>
          <p:nvPr>
            <p:ph idx="12"/>
          </p:nvPr>
        </p:nvSpPr>
        <p:spPr>
          <a:xfrm>
            <a:off x="6713280" y="5624553"/>
            <a:ext cx="5584320" cy="2772000"/>
          </a:xfrm>
        </p:spPr>
        <p:txBody>
          <a:bodyPr/>
          <a:lstStyle>
            <a:lvl1pPr>
              <a:defRPr>
                <a:solidFill>
                  <a:schemeClr val="tx1"/>
                </a:solidFill>
              </a:defRPr>
            </a:lvl1pPr>
            <a:lvl2pPr>
              <a:buClr>
                <a:schemeClr val="accent2"/>
              </a:buClr>
              <a:defRPr>
                <a:solidFill>
                  <a:schemeClr val="tx1"/>
                </a:solidFill>
              </a:defRPr>
            </a:lvl2pPr>
            <a:lvl3pPr marL="937440" indent="-342720">
              <a:buClr>
                <a:schemeClr val="accent2"/>
              </a:buClr>
              <a:buFont typeface="Arial" panose="020B0604020202020204" pitchFamily="34" charset="0"/>
              <a:buChar char="-"/>
              <a:defRPr>
                <a:solidFill>
                  <a:schemeClr val="tx1"/>
                </a:solidFill>
              </a:defRPr>
            </a:lvl3pPr>
            <a:lvl4pPr marL="937440" indent="-342720">
              <a:buClr>
                <a:schemeClr val="accent2"/>
              </a:buClr>
              <a:buFont typeface="Arial" panose="020B0604020202020204" pitchFamily="34" charset="0"/>
              <a:buChar char="-"/>
              <a:defRPr>
                <a:solidFill>
                  <a:schemeClr val="tx1"/>
                </a:solidFill>
              </a:defRPr>
            </a:lvl4pPr>
            <a:lvl5pPr marL="937440" indent="-342720">
              <a:buClr>
                <a:schemeClr val="accent2"/>
              </a:buClr>
              <a:buFont typeface="Arial" panose="020B0604020202020204" pitchFamily="34" charset="0"/>
              <a:buChar char="-"/>
              <a:defRPr>
                <a:solidFill>
                  <a:schemeClr val="tx1"/>
                </a:solidFill>
              </a:defRPr>
            </a:lvl5pPr>
          </a:lstStyle>
          <a:p>
            <a:pPr lvl="0"/>
            <a:r>
              <a:rPr lang="nl-NL" noProof="0" smtClean="0"/>
              <a:t>Klik om de modelstijlen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endParaRPr lang="nl-NL" noProof="0" dirty="0"/>
          </a:p>
        </p:txBody>
      </p:sp>
      <p:sp>
        <p:nvSpPr>
          <p:cNvPr id="4" name="Footer Placeholder 3"/>
          <p:cNvSpPr>
            <a:spLocks noGrp="1"/>
          </p:cNvSpPr>
          <p:nvPr>
            <p:ph type="ftr" sz="quarter" idx="13"/>
          </p:nvPr>
        </p:nvSpPr>
        <p:spPr/>
        <p:txBody>
          <a:bodyPr/>
          <a:lstStyle/>
          <a:p>
            <a:pPr algn="l"/>
            <a:r>
              <a:rPr lang="nl-NL" smtClean="0"/>
              <a:t>Type hier de titel van de presentatie</a:t>
            </a:r>
            <a:endParaRPr lang="nl-NL"/>
          </a:p>
        </p:txBody>
      </p:sp>
      <p:sp>
        <p:nvSpPr>
          <p:cNvPr id="5" name="Slide Number Placeholder 4"/>
          <p:cNvSpPr>
            <a:spLocks noGrp="1"/>
          </p:cNvSpPr>
          <p:nvPr>
            <p:ph type="sldNum" sz="quarter" idx="14"/>
          </p:nvPr>
        </p:nvSpPr>
        <p:spPr/>
        <p:txBody>
          <a:bodyPr/>
          <a:lstStyle/>
          <a:p>
            <a:fld id="{0E924C9A-6C93-49AE-BFE5-6539B145F2C9}" type="slidenum">
              <a:rPr lang="nl-NL" smtClean="0"/>
              <a:pPr/>
              <a:t>‹nr.›</a:t>
            </a:fld>
            <a:endParaRPr lang="nl-NL"/>
          </a:p>
        </p:txBody>
      </p:sp>
      <p:sp>
        <p:nvSpPr>
          <p:cNvPr id="11" name="Rounded Rectangle 10"/>
          <p:cNvSpPr/>
          <p:nvPr userDrawn="1"/>
        </p:nvSpPr>
        <p:spPr>
          <a:xfrm>
            <a:off x="-1877875" y="477457"/>
            <a:ext cx="1702053" cy="79475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20" noProof="0" smtClean="0">
                <a:solidFill>
                  <a:schemeClr val="tx2"/>
                </a:solidFill>
              </a:rPr>
              <a:t>Zorg ervoor dat de titel uit 1 regel bestaat.</a:t>
            </a:r>
            <a:endParaRPr lang="nl-NL" sz="1120" noProof="0">
              <a:solidFill>
                <a:schemeClr val="tx2"/>
              </a:solidFill>
            </a:endParaRPr>
          </a:p>
        </p:txBody>
      </p:sp>
      <p:sp>
        <p:nvSpPr>
          <p:cNvPr id="12" name="Rounded Rectangle 11"/>
          <p:cNvSpPr/>
          <p:nvPr userDrawn="1"/>
        </p:nvSpPr>
        <p:spPr>
          <a:xfrm>
            <a:off x="-1877875" y="8407817"/>
            <a:ext cx="1702053" cy="113091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20" kern="1200" noProof="0" dirty="0" smtClean="0">
                <a:solidFill>
                  <a:schemeClr val="tx2"/>
                </a:solidFill>
                <a:effectLst/>
                <a:latin typeface="+mn-lt"/>
                <a:ea typeface="+mn-ea"/>
                <a:cs typeface="+mn-cs"/>
              </a:rPr>
              <a:t>Zorg ervoor dat het tekstvak niet over de witruimte en het logo geplaatst wordt. </a:t>
            </a:r>
            <a:endParaRPr lang="nl-NL" sz="1120" noProof="0" dirty="0">
              <a:solidFill>
                <a:schemeClr val="tx2"/>
              </a:solidFill>
            </a:endParaRPr>
          </a:p>
        </p:txBody>
      </p:sp>
    </p:spTree>
    <p:extLst>
      <p:ext uri="{BB962C8B-B14F-4D97-AF65-F5344CB8AC3E}">
        <p14:creationId xmlns:p14="http://schemas.microsoft.com/office/powerpoint/2010/main" val="146661697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Vier vakken paars">
    <p:bg>
      <p:bgPr>
        <a:solidFill>
          <a:schemeClr val="bg1"/>
        </a:solidFill>
        <a:effectLst/>
      </p:bgPr>
    </p:bg>
    <p:spTree>
      <p:nvGrpSpPr>
        <p:cNvPr id="1" name=""/>
        <p:cNvGrpSpPr/>
        <p:nvPr/>
      </p:nvGrpSpPr>
      <p:grpSpPr>
        <a:xfrm>
          <a:off x="0" y="0"/>
          <a:ext cx="0" cy="0"/>
          <a:chOff x="0" y="0"/>
          <a:chExt cx="0" cy="0"/>
        </a:xfrm>
      </p:grpSpPr>
      <p:sp>
        <p:nvSpPr>
          <p:cNvPr id="11" name="Rectangle 10"/>
          <p:cNvSpPr/>
          <p:nvPr/>
        </p:nvSpPr>
        <p:spPr>
          <a:xfrm>
            <a:off x="0" y="1512000"/>
            <a:ext cx="12801600" cy="7005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3528"/>
          </a:p>
        </p:txBody>
      </p:sp>
      <p:sp>
        <p:nvSpPr>
          <p:cNvPr id="2" name="Title 1"/>
          <p:cNvSpPr>
            <a:spLocks noGrp="1"/>
          </p:cNvSpPr>
          <p:nvPr>
            <p:ph type="title"/>
          </p:nvPr>
        </p:nvSpPr>
        <p:spPr>
          <a:xfrm>
            <a:off x="1008000" y="1733024"/>
            <a:ext cx="11289600" cy="816480"/>
          </a:xfrm>
        </p:spPr>
        <p:txBody>
          <a:bodyPr/>
          <a:lstStyle>
            <a:lvl1pPr>
              <a:defRPr>
                <a:solidFill>
                  <a:schemeClr val="accent2"/>
                </a:solidFill>
              </a:defRPr>
            </a:lvl1pPr>
          </a:lstStyle>
          <a:p>
            <a:r>
              <a:rPr lang="nl-NL" noProof="0" smtClean="0"/>
              <a:t>Klik om de stijl te bewerken</a:t>
            </a:r>
            <a:endParaRPr lang="nl-NL" noProof="0"/>
          </a:p>
        </p:txBody>
      </p:sp>
      <p:sp>
        <p:nvSpPr>
          <p:cNvPr id="3" name="Content Placeholder 2"/>
          <p:cNvSpPr>
            <a:spLocks noGrp="1"/>
          </p:cNvSpPr>
          <p:nvPr>
            <p:ph idx="1"/>
          </p:nvPr>
        </p:nvSpPr>
        <p:spPr>
          <a:xfrm>
            <a:off x="1008000" y="2733457"/>
            <a:ext cx="5584320" cy="2772000"/>
          </a:xfrm>
        </p:spPr>
        <p:txBody>
          <a:bodyPr/>
          <a:lstStyle>
            <a:lvl1pPr>
              <a:defRPr>
                <a:solidFill>
                  <a:schemeClr val="tx1"/>
                </a:solidFill>
              </a:defRPr>
            </a:lvl1pPr>
            <a:lvl2pPr>
              <a:buClr>
                <a:schemeClr val="accent2"/>
              </a:buClr>
              <a:defRPr>
                <a:solidFill>
                  <a:schemeClr val="tx1"/>
                </a:solidFill>
              </a:defRPr>
            </a:lvl2pPr>
            <a:lvl3pPr marL="937440" indent="-342720">
              <a:buClr>
                <a:schemeClr val="accent2"/>
              </a:buClr>
              <a:buFont typeface="Arial" panose="020B0604020202020204" pitchFamily="34" charset="0"/>
              <a:buChar char="-"/>
              <a:defRPr>
                <a:solidFill>
                  <a:schemeClr val="tx1"/>
                </a:solidFill>
              </a:defRPr>
            </a:lvl3pPr>
            <a:lvl4pPr marL="937440" indent="-342720">
              <a:buClr>
                <a:schemeClr val="accent2"/>
              </a:buClr>
              <a:buFont typeface="Arial" panose="020B0604020202020204" pitchFamily="34" charset="0"/>
              <a:buChar char="-"/>
              <a:defRPr>
                <a:solidFill>
                  <a:schemeClr val="tx1"/>
                </a:solidFill>
              </a:defRPr>
            </a:lvl4pPr>
            <a:lvl5pPr marL="937440" indent="-342720">
              <a:buClr>
                <a:schemeClr val="accent2"/>
              </a:buClr>
              <a:buFont typeface="Arial" panose="020B0604020202020204" pitchFamily="34" charset="0"/>
              <a:buChar char="-"/>
              <a:defRPr>
                <a:solidFill>
                  <a:schemeClr val="tx1"/>
                </a:solidFill>
              </a:defRPr>
            </a:lvl5pPr>
          </a:lstStyle>
          <a:p>
            <a:pPr lvl="0"/>
            <a:r>
              <a:rPr lang="nl-NL" noProof="0" smtClean="0"/>
              <a:t>Klik om de modelstijlen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endParaRPr lang="nl-NL" noProof="0" dirty="0"/>
          </a:p>
        </p:txBody>
      </p:sp>
      <p:sp>
        <p:nvSpPr>
          <p:cNvPr id="6" name="Rounded Rectangle 5"/>
          <p:cNvSpPr/>
          <p:nvPr/>
        </p:nvSpPr>
        <p:spPr>
          <a:xfrm>
            <a:off x="-1877875" y="477457"/>
            <a:ext cx="1702053" cy="79475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20" noProof="0" smtClean="0">
                <a:solidFill>
                  <a:schemeClr val="tx2"/>
                </a:solidFill>
              </a:rPr>
              <a:t>Zorg ervoor dat de titel uit 1 regel bestaat.</a:t>
            </a:r>
            <a:endParaRPr lang="nl-NL" sz="1120" noProof="0">
              <a:solidFill>
                <a:schemeClr val="tx2"/>
              </a:solidFill>
            </a:endParaRPr>
          </a:p>
        </p:txBody>
      </p:sp>
      <p:sp>
        <p:nvSpPr>
          <p:cNvPr id="8" name="Rounded Rectangle 7"/>
          <p:cNvSpPr/>
          <p:nvPr/>
        </p:nvSpPr>
        <p:spPr>
          <a:xfrm>
            <a:off x="-1877875" y="8407817"/>
            <a:ext cx="1702053" cy="113091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20" kern="1200" noProof="0" dirty="0" smtClean="0">
                <a:solidFill>
                  <a:schemeClr val="tx2"/>
                </a:solidFill>
                <a:effectLst/>
                <a:latin typeface="+mn-lt"/>
                <a:ea typeface="+mn-ea"/>
                <a:cs typeface="+mn-cs"/>
              </a:rPr>
              <a:t>Zorg ervoor dat het tekstvak niet over de witruimte en het logo geplaatst wordt. </a:t>
            </a:r>
            <a:endParaRPr lang="nl-NL" sz="1120" noProof="0" dirty="0">
              <a:solidFill>
                <a:schemeClr val="tx2"/>
              </a:solidFill>
            </a:endParaRPr>
          </a:p>
        </p:txBody>
      </p:sp>
      <p:sp>
        <p:nvSpPr>
          <p:cNvPr id="7" name="Content Placeholder 2"/>
          <p:cNvSpPr>
            <a:spLocks noGrp="1"/>
          </p:cNvSpPr>
          <p:nvPr>
            <p:ph idx="10"/>
          </p:nvPr>
        </p:nvSpPr>
        <p:spPr>
          <a:xfrm>
            <a:off x="6713280" y="2733457"/>
            <a:ext cx="5584320" cy="2772000"/>
          </a:xfrm>
        </p:spPr>
        <p:txBody>
          <a:bodyPr/>
          <a:lstStyle>
            <a:lvl1pPr>
              <a:defRPr>
                <a:solidFill>
                  <a:schemeClr val="tx1"/>
                </a:solidFill>
              </a:defRPr>
            </a:lvl1pPr>
            <a:lvl2pPr>
              <a:buClr>
                <a:schemeClr val="accent2"/>
              </a:buClr>
              <a:defRPr>
                <a:solidFill>
                  <a:schemeClr val="tx1"/>
                </a:solidFill>
              </a:defRPr>
            </a:lvl2pPr>
            <a:lvl3pPr marL="937440" indent="-342720">
              <a:buClr>
                <a:schemeClr val="accent2"/>
              </a:buClr>
              <a:buFont typeface="Arial" panose="020B0604020202020204" pitchFamily="34" charset="0"/>
              <a:buChar char="-"/>
              <a:defRPr>
                <a:solidFill>
                  <a:schemeClr val="tx1"/>
                </a:solidFill>
              </a:defRPr>
            </a:lvl3pPr>
            <a:lvl4pPr marL="937440" indent="-342720">
              <a:buClr>
                <a:schemeClr val="accent2"/>
              </a:buClr>
              <a:buFont typeface="Arial" panose="020B0604020202020204" pitchFamily="34" charset="0"/>
              <a:buChar char="-"/>
              <a:defRPr>
                <a:solidFill>
                  <a:schemeClr val="tx1"/>
                </a:solidFill>
              </a:defRPr>
            </a:lvl4pPr>
            <a:lvl5pPr marL="937440" indent="-342720">
              <a:buClr>
                <a:schemeClr val="accent2"/>
              </a:buClr>
              <a:buFont typeface="Arial" panose="020B0604020202020204" pitchFamily="34" charset="0"/>
              <a:buChar char="-"/>
              <a:defRPr>
                <a:solidFill>
                  <a:schemeClr val="tx1"/>
                </a:solidFill>
              </a:defRPr>
            </a:lvl5pPr>
          </a:lstStyle>
          <a:p>
            <a:pPr lvl="0"/>
            <a:r>
              <a:rPr lang="nl-NL" noProof="0" smtClean="0"/>
              <a:t>Klik om de modelstijlen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endParaRPr lang="nl-NL" noProof="0" dirty="0"/>
          </a:p>
        </p:txBody>
      </p:sp>
      <p:sp>
        <p:nvSpPr>
          <p:cNvPr id="9" name="Content Placeholder 2"/>
          <p:cNvSpPr>
            <a:spLocks noGrp="1"/>
          </p:cNvSpPr>
          <p:nvPr>
            <p:ph idx="11"/>
          </p:nvPr>
        </p:nvSpPr>
        <p:spPr>
          <a:xfrm>
            <a:off x="1008000" y="5624553"/>
            <a:ext cx="5584320" cy="2772000"/>
          </a:xfrm>
        </p:spPr>
        <p:txBody>
          <a:bodyPr/>
          <a:lstStyle>
            <a:lvl1pPr>
              <a:defRPr>
                <a:solidFill>
                  <a:schemeClr val="tx1"/>
                </a:solidFill>
              </a:defRPr>
            </a:lvl1pPr>
            <a:lvl2pPr>
              <a:buClr>
                <a:schemeClr val="accent2"/>
              </a:buClr>
              <a:defRPr>
                <a:solidFill>
                  <a:schemeClr val="tx1"/>
                </a:solidFill>
              </a:defRPr>
            </a:lvl2pPr>
            <a:lvl3pPr marL="937440" indent="-342720">
              <a:buClr>
                <a:schemeClr val="accent2"/>
              </a:buClr>
              <a:buFont typeface="Arial" panose="020B0604020202020204" pitchFamily="34" charset="0"/>
              <a:buChar char="-"/>
              <a:defRPr>
                <a:solidFill>
                  <a:schemeClr val="tx1"/>
                </a:solidFill>
              </a:defRPr>
            </a:lvl3pPr>
            <a:lvl4pPr marL="937440" indent="-342720">
              <a:buClr>
                <a:schemeClr val="accent2"/>
              </a:buClr>
              <a:buFont typeface="Arial" panose="020B0604020202020204" pitchFamily="34" charset="0"/>
              <a:buChar char="-"/>
              <a:defRPr>
                <a:solidFill>
                  <a:schemeClr val="tx1"/>
                </a:solidFill>
              </a:defRPr>
            </a:lvl4pPr>
            <a:lvl5pPr marL="937440" indent="-342720">
              <a:buClr>
                <a:schemeClr val="accent2"/>
              </a:buClr>
              <a:buFont typeface="Arial" panose="020B0604020202020204" pitchFamily="34" charset="0"/>
              <a:buChar char="-"/>
              <a:defRPr>
                <a:solidFill>
                  <a:schemeClr val="tx1"/>
                </a:solidFill>
              </a:defRPr>
            </a:lvl5pPr>
          </a:lstStyle>
          <a:p>
            <a:pPr lvl="0"/>
            <a:r>
              <a:rPr lang="nl-NL" noProof="0" smtClean="0"/>
              <a:t>Klik om de modelstijlen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endParaRPr lang="nl-NL" noProof="0" dirty="0"/>
          </a:p>
        </p:txBody>
      </p:sp>
      <p:sp>
        <p:nvSpPr>
          <p:cNvPr id="10" name="Content Placeholder 2"/>
          <p:cNvSpPr>
            <a:spLocks noGrp="1"/>
          </p:cNvSpPr>
          <p:nvPr>
            <p:ph idx="12"/>
          </p:nvPr>
        </p:nvSpPr>
        <p:spPr>
          <a:xfrm>
            <a:off x="6713280" y="5624553"/>
            <a:ext cx="5584320" cy="2772000"/>
          </a:xfrm>
        </p:spPr>
        <p:txBody>
          <a:bodyPr/>
          <a:lstStyle>
            <a:lvl1pPr>
              <a:defRPr>
                <a:solidFill>
                  <a:schemeClr val="tx1"/>
                </a:solidFill>
              </a:defRPr>
            </a:lvl1pPr>
            <a:lvl2pPr>
              <a:buClr>
                <a:schemeClr val="accent2"/>
              </a:buClr>
              <a:defRPr>
                <a:solidFill>
                  <a:schemeClr val="tx1"/>
                </a:solidFill>
              </a:defRPr>
            </a:lvl2pPr>
            <a:lvl3pPr marL="937440" indent="-342720">
              <a:buClr>
                <a:schemeClr val="accent2"/>
              </a:buClr>
              <a:buFont typeface="Arial" panose="020B0604020202020204" pitchFamily="34" charset="0"/>
              <a:buChar char="-"/>
              <a:defRPr>
                <a:solidFill>
                  <a:schemeClr val="tx1"/>
                </a:solidFill>
              </a:defRPr>
            </a:lvl3pPr>
            <a:lvl4pPr marL="937440" indent="-342720">
              <a:buClr>
                <a:schemeClr val="accent2"/>
              </a:buClr>
              <a:buFont typeface="Arial" panose="020B0604020202020204" pitchFamily="34" charset="0"/>
              <a:buChar char="-"/>
              <a:defRPr>
                <a:solidFill>
                  <a:schemeClr val="tx1"/>
                </a:solidFill>
              </a:defRPr>
            </a:lvl4pPr>
            <a:lvl5pPr marL="937440" indent="-342720">
              <a:buClr>
                <a:schemeClr val="accent2"/>
              </a:buClr>
              <a:buFont typeface="Arial" panose="020B0604020202020204" pitchFamily="34" charset="0"/>
              <a:buChar char="-"/>
              <a:defRPr>
                <a:solidFill>
                  <a:schemeClr val="tx1"/>
                </a:solidFill>
              </a:defRPr>
            </a:lvl5pPr>
          </a:lstStyle>
          <a:p>
            <a:pPr lvl="0"/>
            <a:r>
              <a:rPr lang="nl-NL" noProof="0" smtClean="0"/>
              <a:t>Klik om de modelstijlen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endParaRPr lang="nl-NL" noProof="0" dirty="0"/>
          </a:p>
        </p:txBody>
      </p:sp>
      <p:sp>
        <p:nvSpPr>
          <p:cNvPr id="4" name="Footer Placeholder 3"/>
          <p:cNvSpPr>
            <a:spLocks noGrp="1"/>
          </p:cNvSpPr>
          <p:nvPr>
            <p:ph type="ftr" sz="quarter" idx="13"/>
          </p:nvPr>
        </p:nvSpPr>
        <p:spPr/>
        <p:txBody>
          <a:bodyPr/>
          <a:lstStyle/>
          <a:p>
            <a:pPr algn="l"/>
            <a:r>
              <a:rPr lang="nl-NL" smtClean="0"/>
              <a:t>Type hier de titel van de presentatie</a:t>
            </a:r>
            <a:endParaRPr lang="nl-NL"/>
          </a:p>
        </p:txBody>
      </p:sp>
      <p:sp>
        <p:nvSpPr>
          <p:cNvPr id="5" name="Slide Number Placeholder 4"/>
          <p:cNvSpPr>
            <a:spLocks noGrp="1"/>
          </p:cNvSpPr>
          <p:nvPr>
            <p:ph type="sldNum" sz="quarter" idx="14"/>
          </p:nvPr>
        </p:nvSpPr>
        <p:spPr/>
        <p:txBody>
          <a:bodyPr/>
          <a:lstStyle/>
          <a:p>
            <a:fld id="{0E924C9A-6C93-49AE-BFE5-6539B145F2C9}" type="slidenum">
              <a:rPr lang="nl-NL" smtClean="0"/>
              <a:pPr/>
              <a:t>‹nr.›</a:t>
            </a:fld>
            <a:endParaRPr lang="nl-NL"/>
          </a:p>
        </p:txBody>
      </p:sp>
      <p:sp>
        <p:nvSpPr>
          <p:cNvPr id="12" name="Rectangle 11"/>
          <p:cNvSpPr/>
          <p:nvPr userDrawn="1"/>
        </p:nvSpPr>
        <p:spPr>
          <a:xfrm>
            <a:off x="0" y="1512000"/>
            <a:ext cx="12801600" cy="7005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3528"/>
          </a:p>
        </p:txBody>
      </p:sp>
      <p:sp>
        <p:nvSpPr>
          <p:cNvPr id="13" name="Rounded Rectangle 12"/>
          <p:cNvSpPr/>
          <p:nvPr userDrawn="1"/>
        </p:nvSpPr>
        <p:spPr>
          <a:xfrm>
            <a:off x="-1877875" y="477457"/>
            <a:ext cx="1702053" cy="79475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20" noProof="0" smtClean="0">
                <a:solidFill>
                  <a:schemeClr val="tx2"/>
                </a:solidFill>
              </a:rPr>
              <a:t>Zorg ervoor dat de titel uit 1 regel bestaat.</a:t>
            </a:r>
            <a:endParaRPr lang="nl-NL" sz="1120" noProof="0">
              <a:solidFill>
                <a:schemeClr val="tx2"/>
              </a:solidFill>
            </a:endParaRPr>
          </a:p>
        </p:txBody>
      </p:sp>
      <p:sp>
        <p:nvSpPr>
          <p:cNvPr id="14" name="Rounded Rectangle 13"/>
          <p:cNvSpPr/>
          <p:nvPr userDrawn="1"/>
        </p:nvSpPr>
        <p:spPr>
          <a:xfrm>
            <a:off x="-1877875" y="8407817"/>
            <a:ext cx="1702053" cy="113091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20" kern="1200" noProof="0" dirty="0" smtClean="0">
                <a:solidFill>
                  <a:schemeClr val="tx2"/>
                </a:solidFill>
                <a:effectLst/>
                <a:latin typeface="+mn-lt"/>
                <a:ea typeface="+mn-ea"/>
                <a:cs typeface="+mn-cs"/>
              </a:rPr>
              <a:t>Zorg ervoor dat het tekstvak niet over de witruimte en het logo geplaatst wordt. </a:t>
            </a:r>
            <a:endParaRPr lang="nl-NL" sz="1120" noProof="0" dirty="0">
              <a:solidFill>
                <a:schemeClr val="tx2"/>
              </a:solidFill>
            </a:endParaRPr>
          </a:p>
        </p:txBody>
      </p:sp>
    </p:spTree>
    <p:extLst>
      <p:ext uri="{BB962C8B-B14F-4D97-AF65-F5344CB8AC3E}">
        <p14:creationId xmlns:p14="http://schemas.microsoft.com/office/powerpoint/2010/main" val="330240784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Einddia">
    <p:spTree>
      <p:nvGrpSpPr>
        <p:cNvPr id="1" name=""/>
        <p:cNvGrpSpPr/>
        <p:nvPr/>
      </p:nvGrpSpPr>
      <p:grpSpPr>
        <a:xfrm>
          <a:off x="0" y="0"/>
          <a:ext cx="0" cy="0"/>
          <a:chOff x="0" y="0"/>
          <a:chExt cx="0" cy="0"/>
        </a:xfrm>
      </p:grpSpPr>
      <p:sp>
        <p:nvSpPr>
          <p:cNvPr id="6" name="Rectangle 5"/>
          <p:cNvSpPr/>
          <p:nvPr/>
        </p:nvSpPr>
        <p:spPr>
          <a:xfrm>
            <a:off x="0" y="7786800"/>
            <a:ext cx="12801600" cy="730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3528"/>
          </a:p>
        </p:txBody>
      </p:sp>
      <p:sp>
        <p:nvSpPr>
          <p:cNvPr id="8" name="Rectangle 7"/>
          <p:cNvSpPr/>
          <p:nvPr/>
        </p:nvSpPr>
        <p:spPr>
          <a:xfrm>
            <a:off x="0" y="5821200"/>
            <a:ext cx="1008000" cy="1965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3528"/>
          </a:p>
        </p:txBody>
      </p:sp>
      <p:sp>
        <p:nvSpPr>
          <p:cNvPr id="11" name="Rectangle 10"/>
          <p:cNvSpPr/>
          <p:nvPr/>
        </p:nvSpPr>
        <p:spPr>
          <a:xfrm>
            <a:off x="1008000" y="5821200"/>
            <a:ext cx="11793600" cy="1965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3528"/>
          </a:p>
        </p:txBody>
      </p:sp>
      <p:sp>
        <p:nvSpPr>
          <p:cNvPr id="12" name="Rectangle 11"/>
          <p:cNvSpPr/>
          <p:nvPr/>
        </p:nvSpPr>
        <p:spPr>
          <a:xfrm>
            <a:off x="1008000" y="1512000"/>
            <a:ext cx="11793600" cy="4309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3528"/>
          </a:p>
        </p:txBody>
      </p:sp>
      <p:sp>
        <p:nvSpPr>
          <p:cNvPr id="2" name="Title 1"/>
          <p:cNvSpPr>
            <a:spLocks noGrp="1"/>
          </p:cNvSpPr>
          <p:nvPr>
            <p:ph type="title"/>
          </p:nvPr>
        </p:nvSpPr>
        <p:spPr>
          <a:xfrm>
            <a:off x="1461600" y="2129089"/>
            <a:ext cx="10836000" cy="816480"/>
          </a:xfrm>
        </p:spPr>
        <p:txBody>
          <a:bodyPr/>
          <a:lstStyle>
            <a:lvl1pPr>
              <a:defRPr>
                <a:solidFill>
                  <a:schemeClr val="bg1"/>
                </a:solidFill>
              </a:defRPr>
            </a:lvl1pPr>
          </a:lstStyle>
          <a:p>
            <a:r>
              <a:rPr lang="nl-NL" smtClean="0"/>
              <a:t>Klik om de stijl te bewerken</a:t>
            </a:r>
            <a:endParaRPr lang="de-DE"/>
          </a:p>
        </p:txBody>
      </p:sp>
      <p:sp>
        <p:nvSpPr>
          <p:cNvPr id="5" name="Text Placeholder 4"/>
          <p:cNvSpPr>
            <a:spLocks noGrp="1"/>
          </p:cNvSpPr>
          <p:nvPr>
            <p:ph type="body" sz="quarter" idx="11"/>
          </p:nvPr>
        </p:nvSpPr>
        <p:spPr>
          <a:xfrm>
            <a:off x="1461600" y="3372967"/>
            <a:ext cx="10836000" cy="2133312"/>
          </a:xfrm>
        </p:spPr>
        <p:txBody>
          <a:bodyPr/>
          <a:lstStyle>
            <a:lvl1pPr>
              <a:lnSpc>
                <a:spcPct val="100000"/>
              </a:lnSpc>
              <a:spcAft>
                <a:spcPts val="0"/>
              </a:spcAft>
              <a:defRPr sz="2520" b="1" baseline="0">
                <a:solidFill>
                  <a:schemeClr val="bg1"/>
                </a:solidFill>
              </a:defRPr>
            </a:lvl1pPr>
            <a:lvl2pPr marL="0" indent="0">
              <a:lnSpc>
                <a:spcPct val="100000"/>
              </a:lnSpc>
              <a:spcBef>
                <a:spcPts val="0"/>
              </a:spcBef>
              <a:spcAft>
                <a:spcPts val="0"/>
              </a:spcAft>
              <a:buNone/>
              <a:defRPr sz="2520" spc="42" baseline="0">
                <a:solidFill>
                  <a:schemeClr val="bg1"/>
                </a:solidFill>
              </a:defRPr>
            </a:lvl2pPr>
            <a:lvl3pPr marL="0" indent="0">
              <a:lnSpc>
                <a:spcPct val="100000"/>
              </a:lnSpc>
              <a:spcBef>
                <a:spcPts val="0"/>
              </a:spcBef>
              <a:spcAft>
                <a:spcPts val="0"/>
              </a:spcAft>
              <a:buNone/>
              <a:defRPr sz="2520" spc="42" baseline="0">
                <a:solidFill>
                  <a:schemeClr val="bg1"/>
                </a:solidFill>
              </a:defRPr>
            </a:lvl3pPr>
            <a:lvl4pPr marL="0" indent="0">
              <a:lnSpc>
                <a:spcPct val="100000"/>
              </a:lnSpc>
              <a:spcBef>
                <a:spcPts val="0"/>
              </a:spcBef>
              <a:spcAft>
                <a:spcPts val="0"/>
              </a:spcAft>
              <a:buNone/>
              <a:defRPr sz="2520" spc="42" baseline="0">
                <a:solidFill>
                  <a:schemeClr val="bg1"/>
                </a:solidFill>
              </a:defRPr>
            </a:lvl4pPr>
            <a:lvl5pPr marL="0" indent="0">
              <a:lnSpc>
                <a:spcPct val="100000"/>
              </a:lnSpc>
              <a:spcBef>
                <a:spcPts val="0"/>
              </a:spcBef>
              <a:spcAft>
                <a:spcPts val="0"/>
              </a:spcAft>
              <a:buNone/>
              <a:defRPr sz="2520" spc="42" baseline="0">
                <a:solidFill>
                  <a:schemeClr val="bg1"/>
                </a:solidFill>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de-DE" dirty="0"/>
          </a:p>
        </p:txBody>
      </p:sp>
      <p:sp>
        <p:nvSpPr>
          <p:cNvPr id="9" name="Text Placeholder 3"/>
          <p:cNvSpPr>
            <a:spLocks noGrp="1"/>
          </p:cNvSpPr>
          <p:nvPr>
            <p:ph type="body" sz="half" idx="2" hasCustomPrompt="1"/>
          </p:nvPr>
        </p:nvSpPr>
        <p:spPr>
          <a:xfrm>
            <a:off x="1461600" y="6300000"/>
            <a:ext cx="10836000" cy="1008000"/>
          </a:xfrm>
        </p:spPr>
        <p:txBody>
          <a:bodyPr anchor="ctr"/>
          <a:lstStyle>
            <a:lvl1pPr marL="0" indent="0" algn="l">
              <a:lnSpc>
                <a:spcPct val="100000"/>
              </a:lnSpc>
              <a:buNone/>
              <a:defRPr sz="2800" b="0" spc="14" baseline="0">
                <a:solidFill>
                  <a:schemeClr val="bg2"/>
                </a:solidFill>
              </a:defRPr>
            </a:lvl1pPr>
            <a:lvl2pPr marL="640080" indent="0">
              <a:buNone/>
              <a:defRPr sz="1680"/>
            </a:lvl2pPr>
            <a:lvl3pPr marL="1280160" indent="0">
              <a:buNone/>
              <a:defRPr sz="1400"/>
            </a:lvl3pPr>
            <a:lvl4pPr marL="1920240" indent="0">
              <a:buNone/>
              <a:defRPr sz="1260"/>
            </a:lvl4pPr>
            <a:lvl5pPr marL="2560320" indent="0">
              <a:buNone/>
              <a:defRPr sz="1260"/>
            </a:lvl5pPr>
            <a:lvl6pPr marL="3200400" indent="0">
              <a:buNone/>
              <a:defRPr sz="1260"/>
            </a:lvl6pPr>
            <a:lvl7pPr marL="3840480" indent="0">
              <a:buNone/>
              <a:defRPr sz="1260"/>
            </a:lvl7pPr>
            <a:lvl8pPr marL="4480560" indent="0">
              <a:buNone/>
              <a:defRPr sz="1260"/>
            </a:lvl8pPr>
            <a:lvl9pPr marL="5120640" indent="0">
              <a:buNone/>
              <a:defRPr sz="1260"/>
            </a:lvl9pPr>
          </a:lstStyle>
          <a:p>
            <a:pPr lvl="0"/>
            <a:r>
              <a:rPr lang="nl-NL" noProof="0" smtClean="0"/>
              <a:t>kennisnet.nl</a:t>
            </a:r>
          </a:p>
        </p:txBody>
      </p:sp>
      <p:sp>
        <p:nvSpPr>
          <p:cNvPr id="10" name="Rectangle 9"/>
          <p:cNvSpPr/>
          <p:nvPr userDrawn="1"/>
        </p:nvSpPr>
        <p:spPr>
          <a:xfrm>
            <a:off x="0" y="7786800"/>
            <a:ext cx="12801600" cy="730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3528"/>
          </a:p>
        </p:txBody>
      </p:sp>
      <p:sp>
        <p:nvSpPr>
          <p:cNvPr id="13" name="Rectangle 12"/>
          <p:cNvSpPr/>
          <p:nvPr userDrawn="1"/>
        </p:nvSpPr>
        <p:spPr>
          <a:xfrm>
            <a:off x="0" y="5821200"/>
            <a:ext cx="1008000" cy="1965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3528"/>
          </a:p>
        </p:txBody>
      </p:sp>
      <p:sp>
        <p:nvSpPr>
          <p:cNvPr id="14" name="Rectangle 13"/>
          <p:cNvSpPr/>
          <p:nvPr userDrawn="1"/>
        </p:nvSpPr>
        <p:spPr>
          <a:xfrm>
            <a:off x="1008000" y="5821200"/>
            <a:ext cx="11793600" cy="1965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3528"/>
          </a:p>
        </p:txBody>
      </p:sp>
      <p:sp>
        <p:nvSpPr>
          <p:cNvPr id="15" name="Rectangle 14"/>
          <p:cNvSpPr/>
          <p:nvPr userDrawn="1"/>
        </p:nvSpPr>
        <p:spPr>
          <a:xfrm>
            <a:off x="1008000" y="1512000"/>
            <a:ext cx="11793600" cy="4309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3528"/>
          </a:p>
        </p:txBody>
      </p:sp>
      <p:pic>
        <p:nvPicPr>
          <p:cNvPr id="1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528285" y="9000359"/>
            <a:ext cx="3779709" cy="2684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21942" y="504000"/>
            <a:ext cx="2786052" cy="50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305090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el PO">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12002"/>
            <a:ext cx="12801600" cy="6350891"/>
          </a:xfrm>
          <a:prstGeom prst="rect">
            <a:avLst/>
          </a:prstGeom>
        </p:spPr>
      </p:pic>
      <p:sp>
        <p:nvSpPr>
          <p:cNvPr id="11" name="Rectangle 10"/>
          <p:cNvSpPr/>
          <p:nvPr/>
        </p:nvSpPr>
        <p:spPr>
          <a:xfrm>
            <a:off x="0" y="7786800"/>
            <a:ext cx="12801600" cy="730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3528"/>
          </a:p>
        </p:txBody>
      </p:sp>
      <p:sp>
        <p:nvSpPr>
          <p:cNvPr id="10" name="Rectangle 9"/>
          <p:cNvSpPr/>
          <p:nvPr/>
        </p:nvSpPr>
        <p:spPr>
          <a:xfrm>
            <a:off x="0" y="5821200"/>
            <a:ext cx="12801600" cy="1965600"/>
          </a:xfrm>
          <a:prstGeom prst="rect">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3528"/>
          </a:p>
        </p:txBody>
      </p:sp>
      <p:sp>
        <p:nvSpPr>
          <p:cNvPr id="2" name="Title 1"/>
          <p:cNvSpPr>
            <a:spLocks noGrp="1"/>
          </p:cNvSpPr>
          <p:nvPr>
            <p:ph type="ctrTitle"/>
          </p:nvPr>
        </p:nvSpPr>
        <p:spPr>
          <a:xfrm>
            <a:off x="554400" y="6048000"/>
            <a:ext cx="11592000" cy="1512000"/>
          </a:xfrm>
        </p:spPr>
        <p:txBody>
          <a:bodyPr anchor="ctr"/>
          <a:lstStyle>
            <a:lvl1pPr>
              <a:defRPr sz="4480" kern="1200" baseline="0">
                <a:solidFill>
                  <a:schemeClr val="bg1"/>
                </a:solidFill>
              </a:defRPr>
            </a:lvl1pPr>
          </a:lstStyle>
          <a:p>
            <a:r>
              <a:rPr lang="nl-NL" noProof="0" smtClean="0"/>
              <a:t>Klik om de stijl te bewerken</a:t>
            </a:r>
            <a:endParaRPr lang="nl-NL" noProof="0"/>
          </a:p>
        </p:txBody>
      </p:sp>
      <p:sp>
        <p:nvSpPr>
          <p:cNvPr id="8" name="Text Placeholder 7"/>
          <p:cNvSpPr>
            <a:spLocks noGrp="1"/>
          </p:cNvSpPr>
          <p:nvPr>
            <p:ph type="body" sz="quarter" idx="13"/>
          </p:nvPr>
        </p:nvSpPr>
        <p:spPr>
          <a:xfrm>
            <a:off x="554400" y="7961977"/>
            <a:ext cx="11592000" cy="404495"/>
          </a:xfrm>
        </p:spPr>
        <p:txBody>
          <a:bodyPr/>
          <a:lstStyle>
            <a:lvl1pPr>
              <a:lnSpc>
                <a:spcPct val="100000"/>
              </a:lnSpc>
              <a:defRPr sz="2520" kern="0" spc="14" baseline="0">
                <a:solidFill>
                  <a:srgbClr val="00B0F0"/>
                </a:solidFill>
              </a:defRPr>
            </a:lvl1pPr>
            <a:lvl2pPr>
              <a:lnSpc>
                <a:spcPct val="100000"/>
              </a:lnSpc>
              <a:defRPr sz="2240" kern="0" spc="14" baseline="0"/>
            </a:lvl2pPr>
            <a:lvl3pPr>
              <a:lnSpc>
                <a:spcPct val="100000"/>
              </a:lnSpc>
              <a:defRPr sz="2240" kern="0" spc="14" baseline="0"/>
            </a:lvl3pPr>
            <a:lvl4pPr>
              <a:lnSpc>
                <a:spcPct val="100000"/>
              </a:lnSpc>
              <a:defRPr sz="2240" kern="0" spc="14" baseline="0"/>
            </a:lvl4pPr>
            <a:lvl5pPr>
              <a:lnSpc>
                <a:spcPct val="100000"/>
              </a:lnSpc>
              <a:defRPr sz="2240" kern="0" spc="14" baseline="0"/>
            </a:lvl5pPr>
          </a:lstStyle>
          <a:p>
            <a:pPr lvl="0"/>
            <a:r>
              <a:rPr lang="nl-NL" noProof="0" smtClean="0"/>
              <a:t>Klik om de modelstijlen te bewerken</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512002"/>
            <a:ext cx="12801600" cy="6350891"/>
          </a:xfrm>
          <a:prstGeom prst="rect">
            <a:avLst/>
          </a:prstGeom>
        </p:spPr>
      </p:pic>
      <p:sp>
        <p:nvSpPr>
          <p:cNvPr id="12" name="Rectangle 11"/>
          <p:cNvSpPr/>
          <p:nvPr userDrawn="1"/>
        </p:nvSpPr>
        <p:spPr>
          <a:xfrm>
            <a:off x="0" y="7786800"/>
            <a:ext cx="12801600" cy="730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3528"/>
          </a:p>
        </p:txBody>
      </p:sp>
      <p:sp>
        <p:nvSpPr>
          <p:cNvPr id="13" name="Rectangle 12"/>
          <p:cNvSpPr/>
          <p:nvPr userDrawn="1"/>
        </p:nvSpPr>
        <p:spPr>
          <a:xfrm>
            <a:off x="0" y="5821200"/>
            <a:ext cx="12801600" cy="1965600"/>
          </a:xfrm>
          <a:prstGeom prst="rect">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3528"/>
          </a:p>
        </p:txBody>
      </p:sp>
      <p:pic>
        <p:nvPicPr>
          <p:cNvPr id="14"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28285" y="9000359"/>
            <a:ext cx="3779709" cy="2684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521942" y="504000"/>
            <a:ext cx="2786052" cy="50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490289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el VO">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12000"/>
            <a:ext cx="12801600" cy="6350890"/>
          </a:xfrm>
          <a:prstGeom prst="rect">
            <a:avLst/>
          </a:prstGeom>
        </p:spPr>
      </p:pic>
      <p:sp>
        <p:nvSpPr>
          <p:cNvPr id="11" name="Rectangle 10"/>
          <p:cNvSpPr/>
          <p:nvPr/>
        </p:nvSpPr>
        <p:spPr>
          <a:xfrm>
            <a:off x="0" y="7786800"/>
            <a:ext cx="12801600" cy="730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3528"/>
          </a:p>
        </p:txBody>
      </p:sp>
      <p:sp>
        <p:nvSpPr>
          <p:cNvPr id="10" name="Rectangle 9"/>
          <p:cNvSpPr/>
          <p:nvPr/>
        </p:nvSpPr>
        <p:spPr>
          <a:xfrm>
            <a:off x="0" y="5821200"/>
            <a:ext cx="12801600" cy="1965600"/>
          </a:xfrm>
          <a:prstGeom prst="rect">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3528"/>
          </a:p>
        </p:txBody>
      </p:sp>
      <p:sp>
        <p:nvSpPr>
          <p:cNvPr id="2" name="Title 1"/>
          <p:cNvSpPr>
            <a:spLocks noGrp="1"/>
          </p:cNvSpPr>
          <p:nvPr>
            <p:ph type="ctrTitle"/>
          </p:nvPr>
        </p:nvSpPr>
        <p:spPr>
          <a:xfrm>
            <a:off x="554400" y="6048000"/>
            <a:ext cx="11592000" cy="1512000"/>
          </a:xfrm>
        </p:spPr>
        <p:txBody>
          <a:bodyPr anchor="ctr"/>
          <a:lstStyle>
            <a:lvl1pPr>
              <a:defRPr sz="4480" kern="1200" baseline="0">
                <a:solidFill>
                  <a:schemeClr val="bg1"/>
                </a:solidFill>
              </a:defRPr>
            </a:lvl1pPr>
          </a:lstStyle>
          <a:p>
            <a:r>
              <a:rPr lang="nl-NL" noProof="0" smtClean="0"/>
              <a:t>Klik om de stijl te bewerken</a:t>
            </a:r>
            <a:endParaRPr lang="nl-NL" noProof="0"/>
          </a:p>
        </p:txBody>
      </p:sp>
      <p:sp>
        <p:nvSpPr>
          <p:cNvPr id="8" name="Text Placeholder 7"/>
          <p:cNvSpPr>
            <a:spLocks noGrp="1"/>
          </p:cNvSpPr>
          <p:nvPr>
            <p:ph type="body" sz="quarter" idx="13"/>
          </p:nvPr>
        </p:nvSpPr>
        <p:spPr>
          <a:xfrm>
            <a:off x="554400" y="7961977"/>
            <a:ext cx="11592000" cy="404495"/>
          </a:xfrm>
        </p:spPr>
        <p:txBody>
          <a:bodyPr/>
          <a:lstStyle>
            <a:lvl1pPr>
              <a:lnSpc>
                <a:spcPct val="100000"/>
              </a:lnSpc>
              <a:defRPr sz="2520" kern="0" spc="14" baseline="0">
                <a:solidFill>
                  <a:srgbClr val="00B0F0"/>
                </a:solidFill>
              </a:defRPr>
            </a:lvl1pPr>
            <a:lvl2pPr>
              <a:lnSpc>
                <a:spcPct val="100000"/>
              </a:lnSpc>
              <a:defRPr sz="2240" kern="0" spc="14" baseline="0"/>
            </a:lvl2pPr>
            <a:lvl3pPr>
              <a:lnSpc>
                <a:spcPct val="100000"/>
              </a:lnSpc>
              <a:defRPr sz="2240" kern="0" spc="14" baseline="0"/>
            </a:lvl3pPr>
            <a:lvl4pPr>
              <a:lnSpc>
                <a:spcPct val="100000"/>
              </a:lnSpc>
              <a:defRPr sz="2240" kern="0" spc="14" baseline="0"/>
            </a:lvl4pPr>
            <a:lvl5pPr>
              <a:lnSpc>
                <a:spcPct val="100000"/>
              </a:lnSpc>
              <a:defRPr sz="2240" kern="0" spc="14" baseline="0"/>
            </a:lvl5pPr>
          </a:lstStyle>
          <a:p>
            <a:pPr lvl="0"/>
            <a:r>
              <a:rPr lang="nl-NL" noProof="0" smtClean="0"/>
              <a:t>Klik om de modelstijlen te bewerken</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512000"/>
            <a:ext cx="12801600" cy="6350890"/>
          </a:xfrm>
          <a:prstGeom prst="rect">
            <a:avLst/>
          </a:prstGeom>
        </p:spPr>
      </p:pic>
      <p:sp>
        <p:nvSpPr>
          <p:cNvPr id="12" name="Rectangle 11"/>
          <p:cNvSpPr/>
          <p:nvPr userDrawn="1"/>
        </p:nvSpPr>
        <p:spPr>
          <a:xfrm>
            <a:off x="0" y="7786800"/>
            <a:ext cx="12801600" cy="730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3528"/>
          </a:p>
        </p:txBody>
      </p:sp>
      <p:sp>
        <p:nvSpPr>
          <p:cNvPr id="13" name="Rectangle 12"/>
          <p:cNvSpPr/>
          <p:nvPr userDrawn="1"/>
        </p:nvSpPr>
        <p:spPr>
          <a:xfrm>
            <a:off x="0" y="5821200"/>
            <a:ext cx="12801600" cy="1965600"/>
          </a:xfrm>
          <a:prstGeom prst="rect">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3528"/>
          </a:p>
        </p:txBody>
      </p:sp>
      <p:pic>
        <p:nvPicPr>
          <p:cNvPr id="14"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28285" y="9000359"/>
            <a:ext cx="3779709" cy="2684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521942" y="504000"/>
            <a:ext cx="2786052" cy="50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389018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el MBO">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12000"/>
            <a:ext cx="12801600" cy="6350890"/>
          </a:xfrm>
          <a:prstGeom prst="rect">
            <a:avLst/>
          </a:prstGeom>
        </p:spPr>
      </p:pic>
      <p:sp>
        <p:nvSpPr>
          <p:cNvPr id="11" name="Rectangle 10"/>
          <p:cNvSpPr/>
          <p:nvPr/>
        </p:nvSpPr>
        <p:spPr>
          <a:xfrm>
            <a:off x="0" y="7786800"/>
            <a:ext cx="12801600" cy="730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3528"/>
          </a:p>
        </p:txBody>
      </p:sp>
      <p:sp>
        <p:nvSpPr>
          <p:cNvPr id="10" name="Rectangle 9"/>
          <p:cNvSpPr/>
          <p:nvPr/>
        </p:nvSpPr>
        <p:spPr>
          <a:xfrm>
            <a:off x="0" y="5821200"/>
            <a:ext cx="12801600" cy="1965600"/>
          </a:xfrm>
          <a:prstGeom prst="rect">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3528"/>
          </a:p>
        </p:txBody>
      </p:sp>
      <p:sp>
        <p:nvSpPr>
          <p:cNvPr id="2" name="Title 1"/>
          <p:cNvSpPr>
            <a:spLocks noGrp="1"/>
          </p:cNvSpPr>
          <p:nvPr>
            <p:ph type="ctrTitle"/>
          </p:nvPr>
        </p:nvSpPr>
        <p:spPr>
          <a:xfrm>
            <a:off x="554400" y="6048000"/>
            <a:ext cx="11592000" cy="1512000"/>
          </a:xfrm>
        </p:spPr>
        <p:txBody>
          <a:bodyPr anchor="ctr"/>
          <a:lstStyle>
            <a:lvl1pPr>
              <a:defRPr sz="4480" kern="1200" baseline="0">
                <a:solidFill>
                  <a:schemeClr val="bg1"/>
                </a:solidFill>
              </a:defRPr>
            </a:lvl1pPr>
          </a:lstStyle>
          <a:p>
            <a:r>
              <a:rPr lang="nl-NL" noProof="0" smtClean="0"/>
              <a:t>Klik om de stijl te bewerken</a:t>
            </a:r>
            <a:endParaRPr lang="nl-NL" noProof="0"/>
          </a:p>
        </p:txBody>
      </p:sp>
      <p:sp>
        <p:nvSpPr>
          <p:cNvPr id="8" name="Text Placeholder 7"/>
          <p:cNvSpPr>
            <a:spLocks noGrp="1"/>
          </p:cNvSpPr>
          <p:nvPr>
            <p:ph type="body" sz="quarter" idx="13"/>
          </p:nvPr>
        </p:nvSpPr>
        <p:spPr>
          <a:xfrm>
            <a:off x="554400" y="7961977"/>
            <a:ext cx="11592000" cy="404495"/>
          </a:xfrm>
        </p:spPr>
        <p:txBody>
          <a:bodyPr/>
          <a:lstStyle>
            <a:lvl1pPr>
              <a:lnSpc>
                <a:spcPct val="100000"/>
              </a:lnSpc>
              <a:defRPr sz="2520" kern="0" spc="14" baseline="0">
                <a:solidFill>
                  <a:srgbClr val="00B0F0"/>
                </a:solidFill>
              </a:defRPr>
            </a:lvl1pPr>
            <a:lvl2pPr>
              <a:lnSpc>
                <a:spcPct val="100000"/>
              </a:lnSpc>
              <a:defRPr sz="2240" kern="0" spc="14" baseline="0"/>
            </a:lvl2pPr>
            <a:lvl3pPr>
              <a:lnSpc>
                <a:spcPct val="100000"/>
              </a:lnSpc>
              <a:defRPr sz="2240" kern="0" spc="14" baseline="0"/>
            </a:lvl3pPr>
            <a:lvl4pPr>
              <a:lnSpc>
                <a:spcPct val="100000"/>
              </a:lnSpc>
              <a:defRPr sz="2240" kern="0" spc="14" baseline="0"/>
            </a:lvl4pPr>
            <a:lvl5pPr>
              <a:lnSpc>
                <a:spcPct val="100000"/>
              </a:lnSpc>
              <a:defRPr sz="2240" kern="0" spc="14" baseline="0"/>
            </a:lvl5pPr>
          </a:lstStyle>
          <a:p>
            <a:pPr lvl="0"/>
            <a:r>
              <a:rPr lang="nl-NL" noProof="0" smtClean="0"/>
              <a:t>Klik om de modelstijlen te bewerken</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512000"/>
            <a:ext cx="12801600" cy="6350890"/>
          </a:xfrm>
          <a:prstGeom prst="rect">
            <a:avLst/>
          </a:prstGeom>
        </p:spPr>
      </p:pic>
      <p:sp>
        <p:nvSpPr>
          <p:cNvPr id="12" name="Rectangle 11"/>
          <p:cNvSpPr/>
          <p:nvPr userDrawn="1"/>
        </p:nvSpPr>
        <p:spPr>
          <a:xfrm>
            <a:off x="0" y="7786800"/>
            <a:ext cx="12801600" cy="730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3528"/>
          </a:p>
        </p:txBody>
      </p:sp>
      <p:sp>
        <p:nvSpPr>
          <p:cNvPr id="13" name="Rectangle 12"/>
          <p:cNvSpPr/>
          <p:nvPr userDrawn="1"/>
        </p:nvSpPr>
        <p:spPr>
          <a:xfrm>
            <a:off x="0" y="5821200"/>
            <a:ext cx="12801600" cy="1965600"/>
          </a:xfrm>
          <a:prstGeom prst="rect">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3528"/>
          </a:p>
        </p:txBody>
      </p:sp>
      <p:pic>
        <p:nvPicPr>
          <p:cNvPr id="14"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28285" y="9000359"/>
            <a:ext cx="3779709" cy="2684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521942" y="504000"/>
            <a:ext cx="2786052" cy="50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611341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el 2 Algemeen">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12002"/>
            <a:ext cx="12801600" cy="6350891"/>
          </a:xfrm>
          <a:prstGeom prst="rect">
            <a:avLst/>
          </a:prstGeom>
        </p:spPr>
      </p:pic>
      <p:sp>
        <p:nvSpPr>
          <p:cNvPr id="11" name="Rectangle 10"/>
          <p:cNvSpPr/>
          <p:nvPr/>
        </p:nvSpPr>
        <p:spPr>
          <a:xfrm>
            <a:off x="0" y="7786800"/>
            <a:ext cx="12801600" cy="730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3528"/>
          </a:p>
        </p:txBody>
      </p:sp>
      <p:sp>
        <p:nvSpPr>
          <p:cNvPr id="10" name="Rectangle 9"/>
          <p:cNvSpPr/>
          <p:nvPr/>
        </p:nvSpPr>
        <p:spPr>
          <a:xfrm>
            <a:off x="0" y="5821200"/>
            <a:ext cx="12801600" cy="1965600"/>
          </a:xfrm>
          <a:prstGeom prst="rect">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3528"/>
          </a:p>
        </p:txBody>
      </p:sp>
      <p:sp>
        <p:nvSpPr>
          <p:cNvPr id="2" name="Title 1"/>
          <p:cNvSpPr>
            <a:spLocks noGrp="1"/>
          </p:cNvSpPr>
          <p:nvPr>
            <p:ph type="ctrTitle"/>
          </p:nvPr>
        </p:nvSpPr>
        <p:spPr>
          <a:xfrm>
            <a:off x="554400" y="6194160"/>
            <a:ext cx="11592000" cy="622664"/>
          </a:xfrm>
        </p:spPr>
        <p:txBody>
          <a:bodyPr/>
          <a:lstStyle>
            <a:lvl1pPr>
              <a:defRPr sz="4480" kern="1200" baseline="0">
                <a:solidFill>
                  <a:schemeClr val="bg1"/>
                </a:solidFill>
              </a:defRPr>
            </a:lvl1pPr>
          </a:lstStyle>
          <a:p>
            <a:r>
              <a:rPr lang="nl-NL" noProof="0" smtClean="0"/>
              <a:t>Klik om de stijl te bewerken</a:t>
            </a:r>
            <a:endParaRPr lang="nl-NL" noProof="0"/>
          </a:p>
        </p:txBody>
      </p:sp>
      <p:sp>
        <p:nvSpPr>
          <p:cNvPr id="3" name="Subtitle 2"/>
          <p:cNvSpPr>
            <a:spLocks noGrp="1"/>
          </p:cNvSpPr>
          <p:nvPr>
            <p:ph type="subTitle" idx="1"/>
          </p:nvPr>
        </p:nvSpPr>
        <p:spPr>
          <a:xfrm>
            <a:off x="554400" y="7018491"/>
            <a:ext cx="11592000" cy="403200"/>
          </a:xfrm>
        </p:spPr>
        <p:txBody>
          <a:bodyPr/>
          <a:lstStyle>
            <a:lvl1pPr marL="0" indent="0" algn="l">
              <a:lnSpc>
                <a:spcPct val="100000"/>
              </a:lnSpc>
              <a:buNone/>
              <a:defRPr sz="2800" spc="14" baseline="0">
                <a:solidFill>
                  <a:schemeClr val="bg1"/>
                </a:solidFill>
                <a:latin typeface="+mj-lt"/>
                <a:cs typeface="Info Corr Offc Medium" pitchFamily="34" charset="0"/>
              </a:defRPr>
            </a:lvl1pPr>
            <a:lvl2pPr marL="640080" indent="0" algn="ctr">
              <a:buNone/>
              <a:defRPr>
                <a:solidFill>
                  <a:schemeClr val="tx1">
                    <a:tint val="75000"/>
                  </a:schemeClr>
                </a:solidFill>
              </a:defRPr>
            </a:lvl2pPr>
            <a:lvl3pPr marL="1280160" indent="0" algn="ctr">
              <a:buNone/>
              <a:defRPr>
                <a:solidFill>
                  <a:schemeClr val="tx1">
                    <a:tint val="75000"/>
                  </a:schemeClr>
                </a:solidFill>
              </a:defRPr>
            </a:lvl3pPr>
            <a:lvl4pPr marL="1920240" indent="0" algn="ctr">
              <a:buNone/>
              <a:defRPr>
                <a:solidFill>
                  <a:schemeClr val="tx1">
                    <a:tint val="75000"/>
                  </a:schemeClr>
                </a:solidFill>
              </a:defRPr>
            </a:lvl4pPr>
            <a:lvl5pPr marL="2560320" indent="0" algn="ctr">
              <a:buNone/>
              <a:defRPr>
                <a:solidFill>
                  <a:schemeClr val="tx1">
                    <a:tint val="75000"/>
                  </a:schemeClr>
                </a:solidFill>
              </a:defRPr>
            </a:lvl5pPr>
            <a:lvl6pPr marL="3200400" indent="0" algn="ctr">
              <a:buNone/>
              <a:defRPr>
                <a:solidFill>
                  <a:schemeClr val="tx1">
                    <a:tint val="75000"/>
                  </a:schemeClr>
                </a:solidFill>
              </a:defRPr>
            </a:lvl6pPr>
            <a:lvl7pPr marL="3840480" indent="0" algn="ctr">
              <a:buNone/>
              <a:defRPr>
                <a:solidFill>
                  <a:schemeClr val="tx1">
                    <a:tint val="75000"/>
                  </a:schemeClr>
                </a:solidFill>
              </a:defRPr>
            </a:lvl7pPr>
            <a:lvl8pPr marL="4480560" indent="0" algn="ctr">
              <a:buNone/>
              <a:defRPr>
                <a:solidFill>
                  <a:schemeClr val="tx1">
                    <a:tint val="75000"/>
                  </a:schemeClr>
                </a:solidFill>
              </a:defRPr>
            </a:lvl8pPr>
            <a:lvl9pPr marL="5120640" indent="0" algn="ctr">
              <a:buNone/>
              <a:defRPr>
                <a:solidFill>
                  <a:schemeClr val="tx1">
                    <a:tint val="75000"/>
                  </a:schemeClr>
                </a:solidFill>
              </a:defRPr>
            </a:lvl9pPr>
          </a:lstStyle>
          <a:p>
            <a:r>
              <a:rPr lang="nl-NL" noProof="0" smtClean="0"/>
              <a:t>Klik om de ondertitelstijl van het model te bewerken</a:t>
            </a:r>
            <a:endParaRPr lang="nl-NL" noProof="0"/>
          </a:p>
        </p:txBody>
      </p:sp>
      <p:sp>
        <p:nvSpPr>
          <p:cNvPr id="8" name="Text Placeholder 7"/>
          <p:cNvSpPr>
            <a:spLocks noGrp="1"/>
          </p:cNvSpPr>
          <p:nvPr>
            <p:ph type="body" sz="quarter" idx="13"/>
          </p:nvPr>
        </p:nvSpPr>
        <p:spPr>
          <a:xfrm>
            <a:off x="554400" y="7961977"/>
            <a:ext cx="11592000" cy="404495"/>
          </a:xfrm>
        </p:spPr>
        <p:txBody>
          <a:bodyPr/>
          <a:lstStyle>
            <a:lvl1pPr>
              <a:lnSpc>
                <a:spcPct val="100000"/>
              </a:lnSpc>
              <a:defRPr sz="2520" kern="0" spc="14" baseline="0">
                <a:solidFill>
                  <a:srgbClr val="00B0F0"/>
                </a:solidFill>
              </a:defRPr>
            </a:lvl1pPr>
            <a:lvl2pPr>
              <a:lnSpc>
                <a:spcPct val="100000"/>
              </a:lnSpc>
              <a:defRPr sz="2240" kern="0" spc="14" baseline="0"/>
            </a:lvl2pPr>
            <a:lvl3pPr>
              <a:lnSpc>
                <a:spcPct val="100000"/>
              </a:lnSpc>
              <a:defRPr sz="2240" kern="0" spc="14" baseline="0"/>
            </a:lvl3pPr>
            <a:lvl4pPr>
              <a:lnSpc>
                <a:spcPct val="100000"/>
              </a:lnSpc>
              <a:defRPr sz="2240" kern="0" spc="14" baseline="0"/>
            </a:lvl4pPr>
            <a:lvl5pPr>
              <a:lnSpc>
                <a:spcPct val="100000"/>
              </a:lnSpc>
              <a:defRPr sz="2240" kern="0" spc="14" baseline="0"/>
            </a:lvl5pPr>
          </a:lstStyle>
          <a:p>
            <a:pPr lvl="0"/>
            <a:r>
              <a:rPr lang="nl-NL" noProof="0" smtClean="0"/>
              <a:t>Klik om de modelstijlen te bewerken</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512002"/>
            <a:ext cx="12801600" cy="6350891"/>
          </a:xfrm>
          <a:prstGeom prst="rect">
            <a:avLst/>
          </a:prstGeom>
        </p:spPr>
      </p:pic>
      <p:sp>
        <p:nvSpPr>
          <p:cNvPr id="13" name="Rectangle 12"/>
          <p:cNvSpPr/>
          <p:nvPr userDrawn="1"/>
        </p:nvSpPr>
        <p:spPr>
          <a:xfrm>
            <a:off x="0" y="7786800"/>
            <a:ext cx="12801600" cy="730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3528"/>
          </a:p>
        </p:txBody>
      </p:sp>
      <p:sp>
        <p:nvSpPr>
          <p:cNvPr id="14" name="Rectangle 13"/>
          <p:cNvSpPr/>
          <p:nvPr userDrawn="1"/>
        </p:nvSpPr>
        <p:spPr>
          <a:xfrm>
            <a:off x="0" y="5821200"/>
            <a:ext cx="12801600" cy="1965600"/>
          </a:xfrm>
          <a:prstGeom prst="rect">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3528"/>
          </a:p>
        </p:txBody>
      </p:sp>
      <p:pic>
        <p:nvPicPr>
          <p:cNvPr id="15"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28285" y="9000359"/>
            <a:ext cx="3779709" cy="2684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521942" y="504000"/>
            <a:ext cx="2786052" cy="50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1105398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el 2 PO">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512002"/>
            <a:ext cx="12801599" cy="6350891"/>
          </a:xfrm>
          <a:prstGeom prst="rect">
            <a:avLst/>
          </a:prstGeom>
        </p:spPr>
      </p:pic>
      <p:sp>
        <p:nvSpPr>
          <p:cNvPr id="11" name="Rectangle 10"/>
          <p:cNvSpPr/>
          <p:nvPr/>
        </p:nvSpPr>
        <p:spPr>
          <a:xfrm>
            <a:off x="0" y="7786800"/>
            <a:ext cx="12801600" cy="730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3528"/>
          </a:p>
        </p:txBody>
      </p:sp>
      <p:sp>
        <p:nvSpPr>
          <p:cNvPr id="10" name="Rectangle 9"/>
          <p:cNvSpPr/>
          <p:nvPr/>
        </p:nvSpPr>
        <p:spPr>
          <a:xfrm>
            <a:off x="0" y="5821200"/>
            <a:ext cx="12801600" cy="1965600"/>
          </a:xfrm>
          <a:prstGeom prst="rect">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3528"/>
          </a:p>
        </p:txBody>
      </p:sp>
      <p:sp>
        <p:nvSpPr>
          <p:cNvPr id="2" name="Title 1"/>
          <p:cNvSpPr>
            <a:spLocks noGrp="1"/>
          </p:cNvSpPr>
          <p:nvPr>
            <p:ph type="ctrTitle"/>
          </p:nvPr>
        </p:nvSpPr>
        <p:spPr>
          <a:xfrm>
            <a:off x="554400" y="6194160"/>
            <a:ext cx="11592000" cy="622664"/>
          </a:xfrm>
        </p:spPr>
        <p:txBody>
          <a:bodyPr/>
          <a:lstStyle>
            <a:lvl1pPr>
              <a:defRPr sz="4480" kern="1200" baseline="0">
                <a:solidFill>
                  <a:schemeClr val="bg1"/>
                </a:solidFill>
              </a:defRPr>
            </a:lvl1pPr>
          </a:lstStyle>
          <a:p>
            <a:r>
              <a:rPr lang="nl-NL" noProof="0" smtClean="0"/>
              <a:t>Klik om de stijl te bewerken</a:t>
            </a:r>
            <a:endParaRPr lang="nl-NL" noProof="0"/>
          </a:p>
        </p:txBody>
      </p:sp>
      <p:sp>
        <p:nvSpPr>
          <p:cNvPr id="3" name="Subtitle 2"/>
          <p:cNvSpPr>
            <a:spLocks noGrp="1"/>
          </p:cNvSpPr>
          <p:nvPr>
            <p:ph type="subTitle" idx="1"/>
          </p:nvPr>
        </p:nvSpPr>
        <p:spPr>
          <a:xfrm>
            <a:off x="554400" y="7018491"/>
            <a:ext cx="11592000" cy="403200"/>
          </a:xfrm>
        </p:spPr>
        <p:txBody>
          <a:bodyPr/>
          <a:lstStyle>
            <a:lvl1pPr marL="0" indent="0" algn="l">
              <a:lnSpc>
                <a:spcPct val="100000"/>
              </a:lnSpc>
              <a:buNone/>
              <a:defRPr sz="2800" spc="14" baseline="0">
                <a:solidFill>
                  <a:schemeClr val="bg1"/>
                </a:solidFill>
                <a:latin typeface="+mj-lt"/>
                <a:cs typeface="Info Corr Offc Medium" pitchFamily="34" charset="0"/>
              </a:defRPr>
            </a:lvl1pPr>
            <a:lvl2pPr marL="640080" indent="0" algn="ctr">
              <a:buNone/>
              <a:defRPr>
                <a:solidFill>
                  <a:schemeClr val="tx1">
                    <a:tint val="75000"/>
                  </a:schemeClr>
                </a:solidFill>
              </a:defRPr>
            </a:lvl2pPr>
            <a:lvl3pPr marL="1280160" indent="0" algn="ctr">
              <a:buNone/>
              <a:defRPr>
                <a:solidFill>
                  <a:schemeClr val="tx1">
                    <a:tint val="75000"/>
                  </a:schemeClr>
                </a:solidFill>
              </a:defRPr>
            </a:lvl3pPr>
            <a:lvl4pPr marL="1920240" indent="0" algn="ctr">
              <a:buNone/>
              <a:defRPr>
                <a:solidFill>
                  <a:schemeClr val="tx1">
                    <a:tint val="75000"/>
                  </a:schemeClr>
                </a:solidFill>
              </a:defRPr>
            </a:lvl4pPr>
            <a:lvl5pPr marL="2560320" indent="0" algn="ctr">
              <a:buNone/>
              <a:defRPr>
                <a:solidFill>
                  <a:schemeClr val="tx1">
                    <a:tint val="75000"/>
                  </a:schemeClr>
                </a:solidFill>
              </a:defRPr>
            </a:lvl5pPr>
            <a:lvl6pPr marL="3200400" indent="0" algn="ctr">
              <a:buNone/>
              <a:defRPr>
                <a:solidFill>
                  <a:schemeClr val="tx1">
                    <a:tint val="75000"/>
                  </a:schemeClr>
                </a:solidFill>
              </a:defRPr>
            </a:lvl6pPr>
            <a:lvl7pPr marL="3840480" indent="0" algn="ctr">
              <a:buNone/>
              <a:defRPr>
                <a:solidFill>
                  <a:schemeClr val="tx1">
                    <a:tint val="75000"/>
                  </a:schemeClr>
                </a:solidFill>
              </a:defRPr>
            </a:lvl7pPr>
            <a:lvl8pPr marL="4480560" indent="0" algn="ctr">
              <a:buNone/>
              <a:defRPr>
                <a:solidFill>
                  <a:schemeClr val="tx1">
                    <a:tint val="75000"/>
                  </a:schemeClr>
                </a:solidFill>
              </a:defRPr>
            </a:lvl8pPr>
            <a:lvl9pPr marL="5120640" indent="0" algn="ctr">
              <a:buNone/>
              <a:defRPr>
                <a:solidFill>
                  <a:schemeClr val="tx1">
                    <a:tint val="75000"/>
                  </a:schemeClr>
                </a:solidFill>
              </a:defRPr>
            </a:lvl9pPr>
          </a:lstStyle>
          <a:p>
            <a:r>
              <a:rPr lang="nl-NL" noProof="0" smtClean="0"/>
              <a:t>Klik om de ondertitelstijl van het model te bewerken</a:t>
            </a:r>
            <a:endParaRPr lang="nl-NL" noProof="0"/>
          </a:p>
        </p:txBody>
      </p:sp>
      <p:sp>
        <p:nvSpPr>
          <p:cNvPr id="8" name="Text Placeholder 7"/>
          <p:cNvSpPr>
            <a:spLocks noGrp="1"/>
          </p:cNvSpPr>
          <p:nvPr>
            <p:ph type="body" sz="quarter" idx="13"/>
          </p:nvPr>
        </p:nvSpPr>
        <p:spPr>
          <a:xfrm>
            <a:off x="554400" y="7961977"/>
            <a:ext cx="11592000" cy="404495"/>
          </a:xfrm>
        </p:spPr>
        <p:txBody>
          <a:bodyPr/>
          <a:lstStyle>
            <a:lvl1pPr>
              <a:lnSpc>
                <a:spcPct val="100000"/>
              </a:lnSpc>
              <a:defRPr sz="2520" kern="0" spc="14" baseline="0">
                <a:solidFill>
                  <a:srgbClr val="00B0F0"/>
                </a:solidFill>
              </a:defRPr>
            </a:lvl1pPr>
            <a:lvl2pPr>
              <a:lnSpc>
                <a:spcPct val="100000"/>
              </a:lnSpc>
              <a:defRPr sz="2240" kern="0" spc="14" baseline="0"/>
            </a:lvl2pPr>
            <a:lvl3pPr>
              <a:lnSpc>
                <a:spcPct val="100000"/>
              </a:lnSpc>
              <a:defRPr sz="2240" kern="0" spc="14" baseline="0"/>
            </a:lvl3pPr>
            <a:lvl4pPr>
              <a:lnSpc>
                <a:spcPct val="100000"/>
              </a:lnSpc>
              <a:defRPr sz="2240" kern="0" spc="14" baseline="0"/>
            </a:lvl4pPr>
            <a:lvl5pPr>
              <a:lnSpc>
                <a:spcPct val="100000"/>
              </a:lnSpc>
              <a:defRPr sz="2240" kern="0" spc="14" baseline="0"/>
            </a:lvl5pPr>
          </a:lstStyle>
          <a:p>
            <a:pPr lvl="0"/>
            <a:r>
              <a:rPr lang="nl-NL" noProof="0" smtClean="0"/>
              <a:t>Klik om de modelstijlen te bewerken</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512002"/>
            <a:ext cx="12801599" cy="6350891"/>
          </a:xfrm>
          <a:prstGeom prst="rect">
            <a:avLst/>
          </a:prstGeom>
        </p:spPr>
      </p:pic>
      <p:sp>
        <p:nvSpPr>
          <p:cNvPr id="13" name="Rectangle 12"/>
          <p:cNvSpPr/>
          <p:nvPr userDrawn="1"/>
        </p:nvSpPr>
        <p:spPr>
          <a:xfrm>
            <a:off x="0" y="7786800"/>
            <a:ext cx="12801600" cy="730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3528"/>
          </a:p>
        </p:txBody>
      </p:sp>
      <p:sp>
        <p:nvSpPr>
          <p:cNvPr id="14" name="Rectangle 13"/>
          <p:cNvSpPr/>
          <p:nvPr userDrawn="1"/>
        </p:nvSpPr>
        <p:spPr>
          <a:xfrm>
            <a:off x="0" y="5821200"/>
            <a:ext cx="12801600" cy="1965600"/>
          </a:xfrm>
          <a:prstGeom prst="rect">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3528"/>
          </a:p>
        </p:txBody>
      </p:sp>
      <p:pic>
        <p:nvPicPr>
          <p:cNvPr id="15"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28285" y="9000359"/>
            <a:ext cx="3779709" cy="2684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521942" y="504000"/>
            <a:ext cx="2786052" cy="50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331001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el 2 VO">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512001"/>
            <a:ext cx="12801599" cy="6350890"/>
          </a:xfrm>
          <a:prstGeom prst="rect">
            <a:avLst/>
          </a:prstGeom>
        </p:spPr>
      </p:pic>
      <p:sp>
        <p:nvSpPr>
          <p:cNvPr id="11" name="Rectangle 10"/>
          <p:cNvSpPr/>
          <p:nvPr/>
        </p:nvSpPr>
        <p:spPr>
          <a:xfrm>
            <a:off x="0" y="7786800"/>
            <a:ext cx="12801600" cy="730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3528"/>
          </a:p>
        </p:txBody>
      </p:sp>
      <p:sp>
        <p:nvSpPr>
          <p:cNvPr id="10" name="Rectangle 9"/>
          <p:cNvSpPr/>
          <p:nvPr/>
        </p:nvSpPr>
        <p:spPr>
          <a:xfrm>
            <a:off x="0" y="5821200"/>
            <a:ext cx="12801600" cy="1965600"/>
          </a:xfrm>
          <a:prstGeom prst="rect">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3528"/>
          </a:p>
        </p:txBody>
      </p:sp>
      <p:sp>
        <p:nvSpPr>
          <p:cNvPr id="2" name="Title 1"/>
          <p:cNvSpPr>
            <a:spLocks noGrp="1"/>
          </p:cNvSpPr>
          <p:nvPr>
            <p:ph type="ctrTitle"/>
          </p:nvPr>
        </p:nvSpPr>
        <p:spPr>
          <a:xfrm>
            <a:off x="554400" y="6194160"/>
            <a:ext cx="11592000" cy="622664"/>
          </a:xfrm>
        </p:spPr>
        <p:txBody>
          <a:bodyPr/>
          <a:lstStyle>
            <a:lvl1pPr>
              <a:defRPr sz="4480" kern="1200" baseline="0">
                <a:solidFill>
                  <a:schemeClr val="bg1"/>
                </a:solidFill>
              </a:defRPr>
            </a:lvl1pPr>
          </a:lstStyle>
          <a:p>
            <a:r>
              <a:rPr lang="nl-NL" noProof="0" smtClean="0"/>
              <a:t>Klik om de stijl te bewerken</a:t>
            </a:r>
            <a:endParaRPr lang="nl-NL" noProof="0"/>
          </a:p>
        </p:txBody>
      </p:sp>
      <p:sp>
        <p:nvSpPr>
          <p:cNvPr id="3" name="Subtitle 2"/>
          <p:cNvSpPr>
            <a:spLocks noGrp="1"/>
          </p:cNvSpPr>
          <p:nvPr>
            <p:ph type="subTitle" idx="1"/>
          </p:nvPr>
        </p:nvSpPr>
        <p:spPr>
          <a:xfrm>
            <a:off x="554400" y="7018491"/>
            <a:ext cx="11592000" cy="403200"/>
          </a:xfrm>
        </p:spPr>
        <p:txBody>
          <a:bodyPr/>
          <a:lstStyle>
            <a:lvl1pPr marL="0" indent="0" algn="l">
              <a:lnSpc>
                <a:spcPct val="100000"/>
              </a:lnSpc>
              <a:buNone/>
              <a:defRPr sz="2800" spc="14" baseline="0">
                <a:solidFill>
                  <a:schemeClr val="bg1"/>
                </a:solidFill>
                <a:latin typeface="+mj-lt"/>
                <a:cs typeface="Info Corr Offc Medium" pitchFamily="34" charset="0"/>
              </a:defRPr>
            </a:lvl1pPr>
            <a:lvl2pPr marL="640080" indent="0" algn="ctr">
              <a:buNone/>
              <a:defRPr>
                <a:solidFill>
                  <a:schemeClr val="tx1">
                    <a:tint val="75000"/>
                  </a:schemeClr>
                </a:solidFill>
              </a:defRPr>
            </a:lvl2pPr>
            <a:lvl3pPr marL="1280160" indent="0" algn="ctr">
              <a:buNone/>
              <a:defRPr>
                <a:solidFill>
                  <a:schemeClr val="tx1">
                    <a:tint val="75000"/>
                  </a:schemeClr>
                </a:solidFill>
              </a:defRPr>
            </a:lvl3pPr>
            <a:lvl4pPr marL="1920240" indent="0" algn="ctr">
              <a:buNone/>
              <a:defRPr>
                <a:solidFill>
                  <a:schemeClr val="tx1">
                    <a:tint val="75000"/>
                  </a:schemeClr>
                </a:solidFill>
              </a:defRPr>
            </a:lvl4pPr>
            <a:lvl5pPr marL="2560320" indent="0" algn="ctr">
              <a:buNone/>
              <a:defRPr>
                <a:solidFill>
                  <a:schemeClr val="tx1">
                    <a:tint val="75000"/>
                  </a:schemeClr>
                </a:solidFill>
              </a:defRPr>
            </a:lvl5pPr>
            <a:lvl6pPr marL="3200400" indent="0" algn="ctr">
              <a:buNone/>
              <a:defRPr>
                <a:solidFill>
                  <a:schemeClr val="tx1">
                    <a:tint val="75000"/>
                  </a:schemeClr>
                </a:solidFill>
              </a:defRPr>
            </a:lvl6pPr>
            <a:lvl7pPr marL="3840480" indent="0" algn="ctr">
              <a:buNone/>
              <a:defRPr>
                <a:solidFill>
                  <a:schemeClr val="tx1">
                    <a:tint val="75000"/>
                  </a:schemeClr>
                </a:solidFill>
              </a:defRPr>
            </a:lvl7pPr>
            <a:lvl8pPr marL="4480560" indent="0" algn="ctr">
              <a:buNone/>
              <a:defRPr>
                <a:solidFill>
                  <a:schemeClr val="tx1">
                    <a:tint val="75000"/>
                  </a:schemeClr>
                </a:solidFill>
              </a:defRPr>
            </a:lvl8pPr>
            <a:lvl9pPr marL="5120640" indent="0" algn="ctr">
              <a:buNone/>
              <a:defRPr>
                <a:solidFill>
                  <a:schemeClr val="tx1">
                    <a:tint val="75000"/>
                  </a:schemeClr>
                </a:solidFill>
              </a:defRPr>
            </a:lvl9pPr>
          </a:lstStyle>
          <a:p>
            <a:r>
              <a:rPr lang="nl-NL" noProof="0" smtClean="0"/>
              <a:t>Klik om de ondertitelstijl van het model te bewerken</a:t>
            </a:r>
            <a:endParaRPr lang="nl-NL" noProof="0"/>
          </a:p>
        </p:txBody>
      </p:sp>
      <p:sp>
        <p:nvSpPr>
          <p:cNvPr id="8" name="Text Placeholder 7"/>
          <p:cNvSpPr>
            <a:spLocks noGrp="1"/>
          </p:cNvSpPr>
          <p:nvPr>
            <p:ph type="body" sz="quarter" idx="13"/>
          </p:nvPr>
        </p:nvSpPr>
        <p:spPr>
          <a:xfrm>
            <a:off x="554400" y="7961977"/>
            <a:ext cx="11592000" cy="404495"/>
          </a:xfrm>
        </p:spPr>
        <p:txBody>
          <a:bodyPr/>
          <a:lstStyle>
            <a:lvl1pPr>
              <a:lnSpc>
                <a:spcPct val="100000"/>
              </a:lnSpc>
              <a:defRPr sz="2520" kern="0" spc="14" baseline="0">
                <a:solidFill>
                  <a:srgbClr val="00B0F0"/>
                </a:solidFill>
              </a:defRPr>
            </a:lvl1pPr>
            <a:lvl2pPr>
              <a:lnSpc>
                <a:spcPct val="100000"/>
              </a:lnSpc>
              <a:defRPr sz="2240" kern="0" spc="14" baseline="0"/>
            </a:lvl2pPr>
            <a:lvl3pPr>
              <a:lnSpc>
                <a:spcPct val="100000"/>
              </a:lnSpc>
              <a:defRPr sz="2240" kern="0" spc="14" baseline="0"/>
            </a:lvl3pPr>
            <a:lvl4pPr>
              <a:lnSpc>
                <a:spcPct val="100000"/>
              </a:lnSpc>
              <a:defRPr sz="2240" kern="0" spc="14" baseline="0"/>
            </a:lvl4pPr>
            <a:lvl5pPr>
              <a:lnSpc>
                <a:spcPct val="100000"/>
              </a:lnSpc>
              <a:defRPr sz="2240" kern="0" spc="14" baseline="0"/>
            </a:lvl5pPr>
          </a:lstStyle>
          <a:p>
            <a:pPr lvl="0"/>
            <a:r>
              <a:rPr lang="nl-NL" noProof="0" smtClean="0"/>
              <a:t>Klik om de modelstijlen te bewerken</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512001"/>
            <a:ext cx="12801599" cy="6350890"/>
          </a:xfrm>
          <a:prstGeom prst="rect">
            <a:avLst/>
          </a:prstGeom>
        </p:spPr>
      </p:pic>
      <p:sp>
        <p:nvSpPr>
          <p:cNvPr id="13" name="Rectangle 12"/>
          <p:cNvSpPr/>
          <p:nvPr userDrawn="1"/>
        </p:nvSpPr>
        <p:spPr>
          <a:xfrm>
            <a:off x="0" y="7786800"/>
            <a:ext cx="12801600" cy="730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3528"/>
          </a:p>
        </p:txBody>
      </p:sp>
      <p:sp>
        <p:nvSpPr>
          <p:cNvPr id="14" name="Rectangle 13"/>
          <p:cNvSpPr/>
          <p:nvPr userDrawn="1"/>
        </p:nvSpPr>
        <p:spPr>
          <a:xfrm>
            <a:off x="0" y="5821200"/>
            <a:ext cx="12801600" cy="1965600"/>
          </a:xfrm>
          <a:prstGeom prst="rect">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3528"/>
          </a:p>
        </p:txBody>
      </p:sp>
      <p:pic>
        <p:nvPicPr>
          <p:cNvPr id="15"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28285" y="9000359"/>
            <a:ext cx="3779709" cy="2684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521942" y="504000"/>
            <a:ext cx="2786052" cy="50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605347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el 2 MBO">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512001"/>
            <a:ext cx="12801596" cy="6350890"/>
          </a:xfrm>
          <a:prstGeom prst="rect">
            <a:avLst/>
          </a:prstGeom>
        </p:spPr>
      </p:pic>
      <p:sp>
        <p:nvSpPr>
          <p:cNvPr id="11" name="Rectangle 10"/>
          <p:cNvSpPr/>
          <p:nvPr/>
        </p:nvSpPr>
        <p:spPr>
          <a:xfrm>
            <a:off x="0" y="7786800"/>
            <a:ext cx="12801600" cy="730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3528"/>
          </a:p>
        </p:txBody>
      </p:sp>
      <p:sp>
        <p:nvSpPr>
          <p:cNvPr id="10" name="Rectangle 9"/>
          <p:cNvSpPr/>
          <p:nvPr/>
        </p:nvSpPr>
        <p:spPr>
          <a:xfrm>
            <a:off x="0" y="5821200"/>
            <a:ext cx="12801600" cy="1965600"/>
          </a:xfrm>
          <a:prstGeom prst="rect">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3528"/>
          </a:p>
        </p:txBody>
      </p:sp>
      <p:sp>
        <p:nvSpPr>
          <p:cNvPr id="2" name="Title 1"/>
          <p:cNvSpPr>
            <a:spLocks noGrp="1"/>
          </p:cNvSpPr>
          <p:nvPr>
            <p:ph type="ctrTitle"/>
          </p:nvPr>
        </p:nvSpPr>
        <p:spPr>
          <a:xfrm>
            <a:off x="554400" y="6194160"/>
            <a:ext cx="11592000" cy="622664"/>
          </a:xfrm>
        </p:spPr>
        <p:txBody>
          <a:bodyPr/>
          <a:lstStyle>
            <a:lvl1pPr>
              <a:defRPr sz="4480" kern="1200" baseline="0">
                <a:solidFill>
                  <a:schemeClr val="bg1"/>
                </a:solidFill>
              </a:defRPr>
            </a:lvl1pPr>
          </a:lstStyle>
          <a:p>
            <a:r>
              <a:rPr lang="nl-NL" noProof="0" smtClean="0"/>
              <a:t>Klik om de stijl te bewerken</a:t>
            </a:r>
            <a:endParaRPr lang="nl-NL" noProof="0"/>
          </a:p>
        </p:txBody>
      </p:sp>
      <p:sp>
        <p:nvSpPr>
          <p:cNvPr id="3" name="Subtitle 2"/>
          <p:cNvSpPr>
            <a:spLocks noGrp="1"/>
          </p:cNvSpPr>
          <p:nvPr>
            <p:ph type="subTitle" idx="1"/>
          </p:nvPr>
        </p:nvSpPr>
        <p:spPr>
          <a:xfrm>
            <a:off x="554400" y="7018491"/>
            <a:ext cx="11592000" cy="403200"/>
          </a:xfrm>
        </p:spPr>
        <p:txBody>
          <a:bodyPr/>
          <a:lstStyle>
            <a:lvl1pPr marL="0" indent="0" algn="l">
              <a:lnSpc>
                <a:spcPct val="100000"/>
              </a:lnSpc>
              <a:buNone/>
              <a:defRPr sz="2800" spc="14" baseline="0">
                <a:solidFill>
                  <a:schemeClr val="bg1"/>
                </a:solidFill>
                <a:latin typeface="+mj-lt"/>
                <a:cs typeface="Info Corr Offc Medium" pitchFamily="34" charset="0"/>
              </a:defRPr>
            </a:lvl1pPr>
            <a:lvl2pPr marL="640080" indent="0" algn="ctr">
              <a:buNone/>
              <a:defRPr>
                <a:solidFill>
                  <a:schemeClr val="tx1">
                    <a:tint val="75000"/>
                  </a:schemeClr>
                </a:solidFill>
              </a:defRPr>
            </a:lvl2pPr>
            <a:lvl3pPr marL="1280160" indent="0" algn="ctr">
              <a:buNone/>
              <a:defRPr>
                <a:solidFill>
                  <a:schemeClr val="tx1">
                    <a:tint val="75000"/>
                  </a:schemeClr>
                </a:solidFill>
              </a:defRPr>
            </a:lvl3pPr>
            <a:lvl4pPr marL="1920240" indent="0" algn="ctr">
              <a:buNone/>
              <a:defRPr>
                <a:solidFill>
                  <a:schemeClr val="tx1">
                    <a:tint val="75000"/>
                  </a:schemeClr>
                </a:solidFill>
              </a:defRPr>
            </a:lvl4pPr>
            <a:lvl5pPr marL="2560320" indent="0" algn="ctr">
              <a:buNone/>
              <a:defRPr>
                <a:solidFill>
                  <a:schemeClr val="tx1">
                    <a:tint val="75000"/>
                  </a:schemeClr>
                </a:solidFill>
              </a:defRPr>
            </a:lvl5pPr>
            <a:lvl6pPr marL="3200400" indent="0" algn="ctr">
              <a:buNone/>
              <a:defRPr>
                <a:solidFill>
                  <a:schemeClr val="tx1">
                    <a:tint val="75000"/>
                  </a:schemeClr>
                </a:solidFill>
              </a:defRPr>
            </a:lvl6pPr>
            <a:lvl7pPr marL="3840480" indent="0" algn="ctr">
              <a:buNone/>
              <a:defRPr>
                <a:solidFill>
                  <a:schemeClr val="tx1">
                    <a:tint val="75000"/>
                  </a:schemeClr>
                </a:solidFill>
              </a:defRPr>
            </a:lvl7pPr>
            <a:lvl8pPr marL="4480560" indent="0" algn="ctr">
              <a:buNone/>
              <a:defRPr>
                <a:solidFill>
                  <a:schemeClr val="tx1">
                    <a:tint val="75000"/>
                  </a:schemeClr>
                </a:solidFill>
              </a:defRPr>
            </a:lvl8pPr>
            <a:lvl9pPr marL="5120640" indent="0" algn="ctr">
              <a:buNone/>
              <a:defRPr>
                <a:solidFill>
                  <a:schemeClr val="tx1">
                    <a:tint val="75000"/>
                  </a:schemeClr>
                </a:solidFill>
              </a:defRPr>
            </a:lvl9pPr>
          </a:lstStyle>
          <a:p>
            <a:r>
              <a:rPr lang="nl-NL" noProof="0" smtClean="0"/>
              <a:t>Klik om de ondertitelstijl van het model te bewerken</a:t>
            </a:r>
            <a:endParaRPr lang="nl-NL" noProof="0"/>
          </a:p>
        </p:txBody>
      </p:sp>
      <p:sp>
        <p:nvSpPr>
          <p:cNvPr id="8" name="Text Placeholder 7"/>
          <p:cNvSpPr>
            <a:spLocks noGrp="1"/>
          </p:cNvSpPr>
          <p:nvPr>
            <p:ph type="body" sz="quarter" idx="13"/>
          </p:nvPr>
        </p:nvSpPr>
        <p:spPr>
          <a:xfrm>
            <a:off x="554400" y="7961977"/>
            <a:ext cx="11592000" cy="404495"/>
          </a:xfrm>
        </p:spPr>
        <p:txBody>
          <a:bodyPr/>
          <a:lstStyle>
            <a:lvl1pPr>
              <a:lnSpc>
                <a:spcPct val="100000"/>
              </a:lnSpc>
              <a:defRPr sz="2520" kern="0" spc="14" baseline="0">
                <a:solidFill>
                  <a:srgbClr val="00B0F0"/>
                </a:solidFill>
              </a:defRPr>
            </a:lvl1pPr>
            <a:lvl2pPr>
              <a:lnSpc>
                <a:spcPct val="100000"/>
              </a:lnSpc>
              <a:defRPr sz="2240" kern="0" spc="14" baseline="0"/>
            </a:lvl2pPr>
            <a:lvl3pPr>
              <a:lnSpc>
                <a:spcPct val="100000"/>
              </a:lnSpc>
              <a:defRPr sz="2240" kern="0" spc="14" baseline="0"/>
            </a:lvl3pPr>
            <a:lvl4pPr>
              <a:lnSpc>
                <a:spcPct val="100000"/>
              </a:lnSpc>
              <a:defRPr sz="2240" kern="0" spc="14" baseline="0"/>
            </a:lvl4pPr>
            <a:lvl5pPr>
              <a:lnSpc>
                <a:spcPct val="100000"/>
              </a:lnSpc>
              <a:defRPr sz="2240" kern="0" spc="14" baseline="0"/>
            </a:lvl5pPr>
          </a:lstStyle>
          <a:p>
            <a:pPr lvl="0"/>
            <a:r>
              <a:rPr lang="nl-NL" noProof="0" smtClean="0"/>
              <a:t>Klik om de modelstijlen te bewerken</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1512001"/>
            <a:ext cx="12801596" cy="6350890"/>
          </a:xfrm>
          <a:prstGeom prst="rect">
            <a:avLst/>
          </a:prstGeom>
        </p:spPr>
      </p:pic>
      <p:sp>
        <p:nvSpPr>
          <p:cNvPr id="13" name="Rectangle 12"/>
          <p:cNvSpPr/>
          <p:nvPr userDrawn="1"/>
        </p:nvSpPr>
        <p:spPr>
          <a:xfrm>
            <a:off x="0" y="7786800"/>
            <a:ext cx="12801600" cy="730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3528"/>
          </a:p>
        </p:txBody>
      </p:sp>
      <p:sp>
        <p:nvSpPr>
          <p:cNvPr id="14" name="Rectangle 13"/>
          <p:cNvSpPr/>
          <p:nvPr userDrawn="1"/>
        </p:nvSpPr>
        <p:spPr>
          <a:xfrm>
            <a:off x="0" y="5821200"/>
            <a:ext cx="12801600" cy="1965600"/>
          </a:xfrm>
          <a:prstGeom prst="rect">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3528"/>
          </a:p>
        </p:txBody>
      </p:sp>
      <p:pic>
        <p:nvPicPr>
          <p:cNvPr id="15"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28285" y="9000359"/>
            <a:ext cx="3779709" cy="2684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521942" y="504000"/>
            <a:ext cx="2786052" cy="50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843358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itel 3">
    <p:spTree>
      <p:nvGrpSpPr>
        <p:cNvPr id="1" name=""/>
        <p:cNvGrpSpPr/>
        <p:nvPr/>
      </p:nvGrpSpPr>
      <p:grpSpPr>
        <a:xfrm>
          <a:off x="0" y="0"/>
          <a:ext cx="0" cy="0"/>
          <a:chOff x="0" y="0"/>
          <a:chExt cx="0" cy="0"/>
        </a:xfrm>
      </p:grpSpPr>
      <p:sp>
        <p:nvSpPr>
          <p:cNvPr id="12" name="Rectangle 11"/>
          <p:cNvSpPr/>
          <p:nvPr/>
        </p:nvSpPr>
        <p:spPr>
          <a:xfrm>
            <a:off x="1008000" y="1512000"/>
            <a:ext cx="11793600" cy="7030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3528"/>
          </a:p>
        </p:txBody>
      </p:sp>
      <p:sp>
        <p:nvSpPr>
          <p:cNvPr id="11" name="Rectangle 10"/>
          <p:cNvSpPr/>
          <p:nvPr/>
        </p:nvSpPr>
        <p:spPr>
          <a:xfrm>
            <a:off x="0" y="5821200"/>
            <a:ext cx="12801600" cy="1965600"/>
          </a:xfrm>
          <a:prstGeom prst="rect">
            <a:avLst/>
          </a:prstGeom>
          <a:solidFill>
            <a:schemeClr val="tx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3528"/>
          </a:p>
        </p:txBody>
      </p:sp>
      <p:sp>
        <p:nvSpPr>
          <p:cNvPr id="2" name="Title 1"/>
          <p:cNvSpPr>
            <a:spLocks noGrp="1"/>
          </p:cNvSpPr>
          <p:nvPr>
            <p:ph type="title"/>
          </p:nvPr>
        </p:nvSpPr>
        <p:spPr>
          <a:xfrm>
            <a:off x="1462476" y="6047916"/>
            <a:ext cx="10836000" cy="1512168"/>
          </a:xfrm>
        </p:spPr>
        <p:txBody>
          <a:bodyPr anchor="ctr"/>
          <a:lstStyle>
            <a:lvl1pPr>
              <a:defRPr>
                <a:solidFill>
                  <a:schemeClr val="bg1"/>
                </a:solidFill>
              </a:defRPr>
            </a:lvl1pPr>
          </a:lstStyle>
          <a:p>
            <a:r>
              <a:rPr lang="nl-NL" smtClean="0"/>
              <a:t>Klik om de stijl te bewerken</a:t>
            </a:r>
            <a:endParaRPr lang="de-DE"/>
          </a:p>
        </p:txBody>
      </p:sp>
      <p:sp>
        <p:nvSpPr>
          <p:cNvPr id="15" name="Subtitle 2"/>
          <p:cNvSpPr>
            <a:spLocks noGrp="1"/>
          </p:cNvSpPr>
          <p:nvPr>
            <p:ph type="subTitle" idx="1"/>
          </p:nvPr>
        </p:nvSpPr>
        <p:spPr>
          <a:xfrm>
            <a:off x="1461695" y="7925747"/>
            <a:ext cx="10836000" cy="504000"/>
          </a:xfrm>
        </p:spPr>
        <p:txBody>
          <a:bodyPr/>
          <a:lstStyle>
            <a:lvl1pPr marL="0" indent="0" algn="l">
              <a:lnSpc>
                <a:spcPct val="100000"/>
              </a:lnSpc>
              <a:buNone/>
              <a:defRPr sz="2800" spc="14" baseline="0">
                <a:solidFill>
                  <a:schemeClr val="bg1"/>
                </a:solidFill>
                <a:latin typeface="+mj-lt"/>
                <a:cs typeface="Info Corr Offc Medium" pitchFamily="34" charset="0"/>
              </a:defRPr>
            </a:lvl1pPr>
            <a:lvl2pPr marL="640080" indent="0" algn="ctr">
              <a:buNone/>
              <a:defRPr>
                <a:solidFill>
                  <a:schemeClr val="tx1">
                    <a:tint val="75000"/>
                  </a:schemeClr>
                </a:solidFill>
              </a:defRPr>
            </a:lvl2pPr>
            <a:lvl3pPr marL="1280160" indent="0" algn="ctr">
              <a:buNone/>
              <a:defRPr>
                <a:solidFill>
                  <a:schemeClr val="tx1">
                    <a:tint val="75000"/>
                  </a:schemeClr>
                </a:solidFill>
              </a:defRPr>
            </a:lvl3pPr>
            <a:lvl4pPr marL="1920240" indent="0" algn="ctr">
              <a:buNone/>
              <a:defRPr>
                <a:solidFill>
                  <a:schemeClr val="tx1">
                    <a:tint val="75000"/>
                  </a:schemeClr>
                </a:solidFill>
              </a:defRPr>
            </a:lvl4pPr>
            <a:lvl5pPr marL="2560320" indent="0" algn="ctr">
              <a:buNone/>
              <a:defRPr>
                <a:solidFill>
                  <a:schemeClr val="tx1">
                    <a:tint val="75000"/>
                  </a:schemeClr>
                </a:solidFill>
              </a:defRPr>
            </a:lvl5pPr>
            <a:lvl6pPr marL="3200400" indent="0" algn="ctr">
              <a:buNone/>
              <a:defRPr>
                <a:solidFill>
                  <a:schemeClr val="tx1">
                    <a:tint val="75000"/>
                  </a:schemeClr>
                </a:solidFill>
              </a:defRPr>
            </a:lvl6pPr>
            <a:lvl7pPr marL="3840480" indent="0" algn="ctr">
              <a:buNone/>
              <a:defRPr>
                <a:solidFill>
                  <a:schemeClr val="tx1">
                    <a:tint val="75000"/>
                  </a:schemeClr>
                </a:solidFill>
              </a:defRPr>
            </a:lvl7pPr>
            <a:lvl8pPr marL="4480560" indent="0" algn="ctr">
              <a:buNone/>
              <a:defRPr>
                <a:solidFill>
                  <a:schemeClr val="tx1">
                    <a:tint val="75000"/>
                  </a:schemeClr>
                </a:solidFill>
              </a:defRPr>
            </a:lvl8pPr>
            <a:lvl9pPr marL="5120640" indent="0" algn="ctr">
              <a:buNone/>
              <a:defRPr>
                <a:solidFill>
                  <a:schemeClr val="tx1">
                    <a:tint val="75000"/>
                  </a:schemeClr>
                </a:solidFill>
              </a:defRPr>
            </a:lvl9pPr>
          </a:lstStyle>
          <a:p>
            <a:r>
              <a:rPr lang="nl-NL" noProof="0" smtClean="0"/>
              <a:t>Klik om de ondertitelstijl van het model te bewerken</a:t>
            </a:r>
            <a:endParaRPr lang="nl-NL" noProof="0"/>
          </a:p>
        </p:txBody>
      </p:sp>
      <p:sp>
        <p:nvSpPr>
          <p:cNvPr id="6" name="Rectangle 5"/>
          <p:cNvSpPr/>
          <p:nvPr userDrawn="1"/>
        </p:nvSpPr>
        <p:spPr>
          <a:xfrm>
            <a:off x="1008000" y="1512000"/>
            <a:ext cx="11793600" cy="7030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3528"/>
          </a:p>
        </p:txBody>
      </p:sp>
      <p:sp>
        <p:nvSpPr>
          <p:cNvPr id="7" name="Rectangle 6"/>
          <p:cNvSpPr/>
          <p:nvPr userDrawn="1"/>
        </p:nvSpPr>
        <p:spPr>
          <a:xfrm>
            <a:off x="0" y="5821200"/>
            <a:ext cx="12801600" cy="1965600"/>
          </a:xfrm>
          <a:prstGeom prst="rect">
            <a:avLst/>
          </a:prstGeom>
          <a:solidFill>
            <a:schemeClr val="tx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3528"/>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528285" y="9000359"/>
            <a:ext cx="3779709" cy="2684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21942" y="504000"/>
            <a:ext cx="2786052" cy="50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086995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8000" y="1733024"/>
            <a:ext cx="11289600" cy="816480"/>
          </a:xfrm>
          <a:prstGeom prst="rect">
            <a:avLst/>
          </a:prstGeom>
        </p:spPr>
        <p:txBody>
          <a:bodyPr vert="horz" lIns="0" tIns="0" rIns="0" bIns="0" rtlCol="0" anchor="t" anchorCtr="0">
            <a:noAutofit/>
          </a:bodyPr>
          <a:lstStyle/>
          <a:p>
            <a:r>
              <a:rPr lang="nl-NL" noProof="0" smtClean="0"/>
              <a:t>Klik om de stijl te bewerken</a:t>
            </a:r>
            <a:endParaRPr lang="nl-NL" noProof="0"/>
          </a:p>
        </p:txBody>
      </p:sp>
      <p:sp>
        <p:nvSpPr>
          <p:cNvPr id="3" name="Text Placeholder 2"/>
          <p:cNvSpPr>
            <a:spLocks noGrp="1"/>
          </p:cNvSpPr>
          <p:nvPr>
            <p:ph type="body" idx="1"/>
          </p:nvPr>
        </p:nvSpPr>
        <p:spPr>
          <a:xfrm>
            <a:off x="1008000" y="2733457"/>
            <a:ext cx="11289600" cy="5663097"/>
          </a:xfrm>
          <a:prstGeom prst="rect">
            <a:avLst/>
          </a:prstGeom>
        </p:spPr>
        <p:txBody>
          <a:bodyPr vert="horz" lIns="0" tIns="0" rIns="0" bIns="0" rtlCol="0">
            <a:noAutofit/>
          </a:bodyPr>
          <a:lstStyle/>
          <a:p>
            <a:pPr lvl="0"/>
            <a:r>
              <a:rPr lang="nl-NL" noProof="0" smtClean="0"/>
              <a:t>Klik om de modelstijlen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p>
        </p:txBody>
      </p:sp>
      <p:sp>
        <p:nvSpPr>
          <p:cNvPr id="12" name="Footer Placeholder 11"/>
          <p:cNvSpPr>
            <a:spLocks noGrp="1"/>
          </p:cNvSpPr>
          <p:nvPr>
            <p:ph type="ftr" sz="quarter" idx="3"/>
          </p:nvPr>
        </p:nvSpPr>
        <p:spPr>
          <a:xfrm>
            <a:off x="1008000" y="8825930"/>
            <a:ext cx="9526059" cy="511175"/>
          </a:xfrm>
          <a:prstGeom prst="rect">
            <a:avLst/>
          </a:prstGeom>
        </p:spPr>
        <p:txBody>
          <a:bodyPr vert="horz" lIns="91440" tIns="45720" rIns="91440" bIns="45720" rtlCol="0" anchor="ctr"/>
          <a:lstStyle>
            <a:lvl1pPr algn="ctr">
              <a:defRPr sz="1400">
                <a:solidFill>
                  <a:schemeClr val="accent2"/>
                </a:solidFill>
              </a:defRPr>
            </a:lvl1pPr>
          </a:lstStyle>
          <a:p>
            <a:pPr algn="l"/>
            <a:r>
              <a:rPr lang="nl-NL" smtClean="0"/>
              <a:t>Type hier de titel van de presentatie</a:t>
            </a:r>
            <a:endParaRPr lang="nl-NL"/>
          </a:p>
        </p:txBody>
      </p:sp>
      <p:sp>
        <p:nvSpPr>
          <p:cNvPr id="13" name="Slide Number Placeholder 12"/>
          <p:cNvSpPr>
            <a:spLocks noGrp="1"/>
          </p:cNvSpPr>
          <p:nvPr>
            <p:ph type="sldNum" sz="quarter" idx="4"/>
          </p:nvPr>
        </p:nvSpPr>
        <p:spPr>
          <a:xfrm>
            <a:off x="10770950" y="8825930"/>
            <a:ext cx="1526650" cy="511175"/>
          </a:xfrm>
          <a:prstGeom prst="rect">
            <a:avLst/>
          </a:prstGeom>
        </p:spPr>
        <p:txBody>
          <a:bodyPr vert="horz" lIns="91440" tIns="45720" rIns="91440" bIns="45720" rtlCol="0" anchor="ctr"/>
          <a:lstStyle>
            <a:lvl1pPr algn="r">
              <a:defRPr sz="1400">
                <a:solidFill>
                  <a:schemeClr val="accent2"/>
                </a:solidFill>
              </a:defRPr>
            </a:lvl1pPr>
          </a:lstStyle>
          <a:p>
            <a:fld id="{0E924C9A-6C93-49AE-BFE5-6539B145F2C9}" type="slidenum">
              <a:rPr lang="nl-NL" smtClean="0"/>
              <a:pPr/>
              <a:t>‹nr.›</a:t>
            </a:fld>
            <a:endParaRPr lang="nl-NL"/>
          </a:p>
        </p:txBody>
      </p:sp>
      <p:sp>
        <p:nvSpPr>
          <p:cNvPr id="14" name="Rectangle 13"/>
          <p:cNvSpPr/>
          <p:nvPr/>
        </p:nvSpPr>
        <p:spPr>
          <a:xfrm>
            <a:off x="1008000" y="9374400"/>
            <a:ext cx="11803680" cy="25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3528"/>
          </a:p>
        </p:txBody>
      </p:sp>
      <p:sp>
        <p:nvSpPr>
          <p:cNvPr id="7" name="Rectangle 6"/>
          <p:cNvSpPr/>
          <p:nvPr userDrawn="1"/>
        </p:nvSpPr>
        <p:spPr>
          <a:xfrm>
            <a:off x="1008000" y="9374400"/>
            <a:ext cx="11803680" cy="25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3528"/>
          </a:p>
        </p:txBody>
      </p:sp>
      <p:pic>
        <p:nvPicPr>
          <p:cNvPr id="8" name="Picture 3"/>
          <p:cNvPicPr>
            <a:picLocks noChangeAspect="1" noChangeArrowheads="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9521942" y="504000"/>
            <a:ext cx="2786052" cy="50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813662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Lst>
  <p:timing>
    <p:tnLst>
      <p:par>
        <p:cTn id="1" dur="indefinite" restart="never" nodeType="tmRoot"/>
      </p:par>
    </p:tnLst>
  </p:timing>
  <p:hf hdr="0" ftr="0" dt="0"/>
  <p:txStyles>
    <p:titleStyle>
      <a:lvl1pPr algn="l" defTabSz="1280160" rtl="0" eaLnBrk="1" latinLnBrk="0" hangingPunct="1">
        <a:spcBef>
          <a:spcPct val="0"/>
        </a:spcBef>
        <a:buNone/>
        <a:defRPr sz="4480" b="1" kern="1200" spc="0" baseline="0">
          <a:solidFill>
            <a:schemeClr val="accent2"/>
          </a:solidFill>
          <a:latin typeface="+mj-lt"/>
          <a:ea typeface="+mj-ea"/>
          <a:cs typeface="+mj-cs"/>
        </a:defRPr>
      </a:lvl1pPr>
    </p:titleStyle>
    <p:bodyStyle>
      <a:lvl1pPr marL="0" indent="0" algn="l" defTabSz="1280160" rtl="0" eaLnBrk="1" latinLnBrk="0" hangingPunct="1">
        <a:lnSpc>
          <a:spcPct val="100000"/>
        </a:lnSpc>
        <a:spcBef>
          <a:spcPts val="0"/>
        </a:spcBef>
        <a:spcAft>
          <a:spcPts val="0"/>
        </a:spcAft>
        <a:buFontTx/>
        <a:buNone/>
        <a:defRPr sz="2520" kern="1200" spc="14" baseline="0">
          <a:solidFill>
            <a:schemeClr val="accent1"/>
          </a:solidFill>
          <a:latin typeface="+mn-lt"/>
          <a:ea typeface="+mn-ea"/>
          <a:cs typeface="+mn-cs"/>
        </a:defRPr>
      </a:lvl1pPr>
      <a:lvl2pPr marL="0" indent="-529200" algn="l" defTabSz="1280160" rtl="0" eaLnBrk="1" latinLnBrk="0" hangingPunct="1">
        <a:lnSpc>
          <a:spcPct val="100000"/>
        </a:lnSpc>
        <a:spcBef>
          <a:spcPts val="0"/>
        </a:spcBef>
        <a:spcAft>
          <a:spcPts val="0"/>
        </a:spcAft>
        <a:buClr>
          <a:schemeClr val="accent2"/>
        </a:buClr>
        <a:buSzPct val="80000"/>
        <a:buFont typeface="Wingdings" pitchFamily="2" charset="2"/>
        <a:buChar char="n"/>
        <a:defRPr sz="2520" kern="1200" spc="0" baseline="0">
          <a:solidFill>
            <a:schemeClr val="accent1"/>
          </a:solidFill>
          <a:latin typeface="+mn-lt"/>
          <a:ea typeface="+mn-ea"/>
          <a:cs typeface="+mn-cs"/>
        </a:defRPr>
      </a:lvl2pPr>
      <a:lvl3pPr marL="937440" indent="-342720" algn="l" defTabSz="1280160" rtl="0" eaLnBrk="1" latinLnBrk="0" hangingPunct="1">
        <a:lnSpc>
          <a:spcPct val="100000"/>
        </a:lnSpc>
        <a:spcBef>
          <a:spcPts val="0"/>
        </a:spcBef>
        <a:spcAft>
          <a:spcPts val="0"/>
        </a:spcAft>
        <a:buClr>
          <a:schemeClr val="accent2"/>
        </a:buClr>
        <a:buSzPct val="100000"/>
        <a:buFont typeface="Arial" panose="020B0604020202020204" pitchFamily="34" charset="0"/>
        <a:buChar char="-"/>
        <a:defRPr sz="2520" kern="1200" spc="28" baseline="0">
          <a:solidFill>
            <a:schemeClr val="tx2"/>
          </a:solidFill>
          <a:latin typeface="+mn-lt"/>
          <a:ea typeface="+mn-ea"/>
          <a:cs typeface="+mn-cs"/>
        </a:defRPr>
      </a:lvl3pPr>
      <a:lvl4pPr marL="937440" indent="-342720" algn="l" defTabSz="1280160" rtl="0" eaLnBrk="1" latinLnBrk="0" hangingPunct="1">
        <a:lnSpc>
          <a:spcPct val="100000"/>
        </a:lnSpc>
        <a:spcBef>
          <a:spcPts val="0"/>
        </a:spcBef>
        <a:spcAft>
          <a:spcPts val="0"/>
        </a:spcAft>
        <a:buClr>
          <a:schemeClr val="accent2"/>
        </a:buClr>
        <a:buSzPct val="100000"/>
        <a:buFont typeface="Arial" panose="020B0604020202020204" pitchFamily="34" charset="0"/>
        <a:buChar char="-"/>
        <a:defRPr sz="2520" kern="1200" spc="28" baseline="0">
          <a:solidFill>
            <a:schemeClr val="tx2"/>
          </a:solidFill>
          <a:latin typeface="+mn-lt"/>
          <a:ea typeface="+mn-ea"/>
          <a:cs typeface="+mn-cs"/>
        </a:defRPr>
      </a:lvl4pPr>
      <a:lvl5pPr marL="937440" indent="-342720" algn="l" defTabSz="1280160" rtl="0" eaLnBrk="1" latinLnBrk="0" hangingPunct="1">
        <a:lnSpc>
          <a:spcPct val="100000"/>
        </a:lnSpc>
        <a:spcBef>
          <a:spcPts val="0"/>
        </a:spcBef>
        <a:spcAft>
          <a:spcPts val="0"/>
        </a:spcAft>
        <a:buClr>
          <a:schemeClr val="accent2"/>
        </a:buClr>
        <a:buSzPct val="100000"/>
        <a:buFont typeface="Arial" panose="020B0604020202020204" pitchFamily="34" charset="0"/>
        <a:buChar char="-"/>
        <a:defRPr sz="2520" kern="1200" spc="28" baseline="0">
          <a:solidFill>
            <a:schemeClr val="tx2"/>
          </a:solidFill>
          <a:latin typeface="+mn-lt"/>
          <a:ea typeface="+mn-ea"/>
          <a:cs typeface="+mn-cs"/>
        </a:defRPr>
      </a:lvl5pPr>
      <a:lvl6pPr marL="352044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6052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0060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4068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en-US"/>
      </a:defPPr>
      <a:lvl1pPr marL="0" algn="l" defTabSz="1280160" rtl="0" eaLnBrk="1" latinLnBrk="0" hangingPunct="1">
        <a:defRPr sz="2520" kern="1200">
          <a:solidFill>
            <a:schemeClr val="tx1"/>
          </a:solidFill>
          <a:latin typeface="+mn-lt"/>
          <a:ea typeface="+mn-ea"/>
          <a:cs typeface="+mn-cs"/>
        </a:defRPr>
      </a:lvl1pPr>
      <a:lvl2pPr marL="640080" algn="l" defTabSz="1280160" rtl="0" eaLnBrk="1" latinLnBrk="0" hangingPunct="1">
        <a:defRPr sz="2520" kern="1200">
          <a:solidFill>
            <a:schemeClr val="tx1"/>
          </a:solidFill>
          <a:latin typeface="+mn-lt"/>
          <a:ea typeface="+mn-ea"/>
          <a:cs typeface="+mn-cs"/>
        </a:defRPr>
      </a:lvl2pPr>
      <a:lvl3pPr marL="1280160" algn="l" defTabSz="1280160" rtl="0" eaLnBrk="1" latinLnBrk="0" hangingPunct="1">
        <a:defRPr sz="2520" kern="1200">
          <a:solidFill>
            <a:schemeClr val="tx1"/>
          </a:solidFill>
          <a:latin typeface="+mn-lt"/>
          <a:ea typeface="+mn-ea"/>
          <a:cs typeface="+mn-cs"/>
        </a:defRPr>
      </a:lvl3pPr>
      <a:lvl4pPr marL="1920240" algn="l" defTabSz="1280160" rtl="0" eaLnBrk="1" latinLnBrk="0" hangingPunct="1">
        <a:defRPr sz="2520" kern="1200">
          <a:solidFill>
            <a:schemeClr val="tx1"/>
          </a:solidFill>
          <a:latin typeface="+mn-lt"/>
          <a:ea typeface="+mn-ea"/>
          <a:cs typeface="+mn-cs"/>
        </a:defRPr>
      </a:lvl4pPr>
      <a:lvl5pPr marL="2560320" algn="l" defTabSz="1280160" rtl="0" eaLnBrk="1" latinLnBrk="0" hangingPunct="1">
        <a:defRPr sz="2520" kern="1200">
          <a:solidFill>
            <a:schemeClr val="tx1"/>
          </a:solidFill>
          <a:latin typeface="+mn-lt"/>
          <a:ea typeface="+mn-ea"/>
          <a:cs typeface="+mn-cs"/>
        </a:defRPr>
      </a:lvl5pPr>
      <a:lvl6pPr marL="3200400" algn="l" defTabSz="1280160" rtl="0" eaLnBrk="1" latinLnBrk="0" hangingPunct="1">
        <a:defRPr sz="2520" kern="1200">
          <a:solidFill>
            <a:schemeClr val="tx1"/>
          </a:solidFill>
          <a:latin typeface="+mn-lt"/>
          <a:ea typeface="+mn-ea"/>
          <a:cs typeface="+mn-cs"/>
        </a:defRPr>
      </a:lvl6pPr>
      <a:lvl7pPr marL="3840480" algn="l" defTabSz="1280160" rtl="0" eaLnBrk="1" latinLnBrk="0" hangingPunct="1">
        <a:defRPr sz="2520" kern="1200">
          <a:solidFill>
            <a:schemeClr val="tx1"/>
          </a:solidFill>
          <a:latin typeface="+mn-lt"/>
          <a:ea typeface="+mn-ea"/>
          <a:cs typeface="+mn-cs"/>
        </a:defRPr>
      </a:lvl7pPr>
      <a:lvl8pPr marL="4480560" algn="l" defTabSz="1280160" rtl="0" eaLnBrk="1" latinLnBrk="0" hangingPunct="1">
        <a:defRPr sz="2520" kern="1200">
          <a:solidFill>
            <a:schemeClr val="tx1"/>
          </a:solidFill>
          <a:latin typeface="+mn-lt"/>
          <a:ea typeface="+mn-ea"/>
          <a:cs typeface="+mn-cs"/>
        </a:defRPr>
      </a:lvl8pPr>
      <a:lvl9pPr marL="5120640" algn="l" defTabSz="1280160" rtl="0" eaLnBrk="1" latinLnBrk="0" hangingPunct="1">
        <a:defRPr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hyperlink" Target="https://duo.nl/zakelijk/voortgezet-onderwijs/personeel/levering-personeelsgegevens.jsp%20zie%20ook%20wet%20op%20de%20expertise%20centra%20artikel%2038%20(is%20voor%20speciaal%20onderwijs),%20wet%20PO%20(art38)," TargetMode="Externa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hyperlink" Target="https://duo.nl/zakelijk/voortgezet-onderwijs/verantwoording/jaarstukken-indienen.jspwet%20PO%20art%20171" TargetMode="Externa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nl-NL" dirty="0" smtClean="0"/>
              <a:t>Atlas informatiestromen onderwijs</a:t>
            </a:r>
            <a:endParaRPr lang="nl-NL" dirty="0"/>
          </a:p>
        </p:txBody>
      </p:sp>
      <p:sp>
        <p:nvSpPr>
          <p:cNvPr id="3" name="Text Placeholder 2"/>
          <p:cNvSpPr>
            <a:spLocks noGrp="1"/>
          </p:cNvSpPr>
          <p:nvPr>
            <p:ph type="body" sz="quarter" idx="13"/>
          </p:nvPr>
        </p:nvSpPr>
        <p:spPr/>
        <p:txBody>
          <a:bodyPr/>
          <a:lstStyle/>
          <a:p>
            <a:endParaRPr lang="nl-NL" dirty="0">
              <a:solidFill>
                <a:schemeClr val="tx1"/>
              </a:solidFill>
            </a:endParaRPr>
          </a:p>
        </p:txBody>
      </p:sp>
    </p:spTree>
    <p:extLst>
      <p:ext uri="{BB962C8B-B14F-4D97-AF65-F5344CB8AC3E}">
        <p14:creationId xmlns:p14="http://schemas.microsoft.com/office/powerpoint/2010/main" val="18885169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1"/>
          </p:nvPr>
        </p:nvSpPr>
        <p:spPr/>
        <p:txBody>
          <a:bodyPr/>
          <a:lstStyle/>
          <a:p>
            <a:fld id="{0E924C9A-6C93-49AE-BFE5-6539B145F2C9}" type="slidenum">
              <a:rPr lang="nl-NL" smtClean="0"/>
              <a:pPr/>
              <a:t>10</a:t>
            </a:fld>
            <a:endParaRPr lang="nl-NL"/>
          </a:p>
        </p:txBody>
      </p:sp>
      <p:graphicFrame>
        <p:nvGraphicFramePr>
          <p:cNvPr id="5" name="Tabel 4"/>
          <p:cNvGraphicFramePr>
            <a:graphicFrameLocks noGrp="1"/>
          </p:cNvGraphicFramePr>
          <p:nvPr>
            <p:extLst>
              <p:ext uri="{D42A27DB-BD31-4B8C-83A1-F6EECF244321}">
                <p14:modId xmlns:p14="http://schemas.microsoft.com/office/powerpoint/2010/main" val="278122907"/>
              </p:ext>
            </p:extLst>
          </p:nvPr>
        </p:nvGraphicFramePr>
        <p:xfrm>
          <a:off x="352128" y="192088"/>
          <a:ext cx="8568951" cy="9213202"/>
        </p:xfrm>
        <a:graphic>
          <a:graphicData uri="http://schemas.openxmlformats.org/drawingml/2006/table">
            <a:tbl>
              <a:tblPr>
                <a:tableStyleId>{5C22544A-7EE6-4342-B048-85BDC9FD1C3A}</a:tableStyleId>
              </a:tblPr>
              <a:tblGrid>
                <a:gridCol w="482055">
                  <a:extLst>
                    <a:ext uri="{9D8B030D-6E8A-4147-A177-3AD203B41FA5}">
                      <a16:colId xmlns:a16="http://schemas.microsoft.com/office/drawing/2014/main" val="3993178751"/>
                    </a:ext>
                  </a:extLst>
                </a:gridCol>
                <a:gridCol w="1130337">
                  <a:extLst>
                    <a:ext uri="{9D8B030D-6E8A-4147-A177-3AD203B41FA5}">
                      <a16:colId xmlns:a16="http://schemas.microsoft.com/office/drawing/2014/main" val="659721699"/>
                    </a:ext>
                  </a:extLst>
                </a:gridCol>
                <a:gridCol w="2327164">
                  <a:extLst>
                    <a:ext uri="{9D8B030D-6E8A-4147-A177-3AD203B41FA5}">
                      <a16:colId xmlns:a16="http://schemas.microsoft.com/office/drawing/2014/main" val="4127356013"/>
                    </a:ext>
                  </a:extLst>
                </a:gridCol>
                <a:gridCol w="3781642">
                  <a:extLst>
                    <a:ext uri="{9D8B030D-6E8A-4147-A177-3AD203B41FA5}">
                      <a16:colId xmlns:a16="http://schemas.microsoft.com/office/drawing/2014/main" val="793767581"/>
                    </a:ext>
                  </a:extLst>
                </a:gridCol>
                <a:gridCol w="847753">
                  <a:extLst>
                    <a:ext uri="{9D8B030D-6E8A-4147-A177-3AD203B41FA5}">
                      <a16:colId xmlns:a16="http://schemas.microsoft.com/office/drawing/2014/main" val="3974257021"/>
                    </a:ext>
                  </a:extLst>
                </a:gridCol>
              </a:tblGrid>
              <a:tr h="125081">
                <a:tc>
                  <a:txBody>
                    <a:bodyPr/>
                    <a:lstStyle/>
                    <a:p>
                      <a:pPr algn="l" fontAlgn="t"/>
                      <a:r>
                        <a:rPr lang="nl-NL" sz="800" u="none" strike="noStrike">
                          <a:effectLst/>
                        </a:rPr>
                        <a:t>Datastroom</a:t>
                      </a:r>
                      <a:endParaRPr lang="nl-NL" sz="800" b="0" i="0" u="none" strike="noStrike">
                        <a:solidFill>
                          <a:srgbClr val="000000"/>
                        </a:solidFill>
                        <a:effectLst/>
                        <a:latin typeface="Calibri" panose="020F0502020204030204" pitchFamily="34" charset="0"/>
                      </a:endParaRPr>
                    </a:p>
                  </a:txBody>
                  <a:tcPr marL="3470" marR="3470" marT="3470" marB="0"/>
                </a:tc>
                <a:tc>
                  <a:txBody>
                    <a:bodyPr/>
                    <a:lstStyle/>
                    <a:p>
                      <a:pPr algn="l" fontAlgn="t"/>
                      <a:r>
                        <a:rPr lang="nl-NL" sz="800" u="none" strike="noStrike">
                          <a:effectLst/>
                        </a:rPr>
                        <a:t>benaming</a:t>
                      </a:r>
                      <a:endParaRPr lang="nl-NL" sz="800" b="0" i="0" u="none" strike="noStrike">
                        <a:solidFill>
                          <a:srgbClr val="000000"/>
                        </a:solidFill>
                        <a:effectLst/>
                        <a:latin typeface="Calibri" panose="020F0502020204030204" pitchFamily="34" charset="0"/>
                      </a:endParaRPr>
                    </a:p>
                  </a:txBody>
                  <a:tcPr marL="3470" marR="3470" marT="3470" marB="0"/>
                </a:tc>
                <a:tc>
                  <a:txBody>
                    <a:bodyPr/>
                    <a:lstStyle/>
                    <a:p>
                      <a:pPr algn="l" fontAlgn="t"/>
                      <a:r>
                        <a:rPr lang="nl-NL" sz="800" u="none" strike="noStrike">
                          <a:effectLst/>
                        </a:rPr>
                        <a:t>beschrijving</a:t>
                      </a:r>
                      <a:endParaRPr lang="nl-NL" sz="800" b="0" i="0" u="none" strike="noStrike">
                        <a:solidFill>
                          <a:srgbClr val="000000"/>
                        </a:solidFill>
                        <a:effectLst/>
                        <a:latin typeface="Calibri" panose="020F0502020204030204" pitchFamily="34" charset="0"/>
                      </a:endParaRPr>
                    </a:p>
                  </a:txBody>
                  <a:tcPr marL="3470" marR="3470" marT="3470" marB="0"/>
                </a:tc>
                <a:tc>
                  <a:txBody>
                    <a:bodyPr/>
                    <a:lstStyle/>
                    <a:p>
                      <a:pPr algn="l" fontAlgn="t"/>
                      <a:r>
                        <a:rPr lang="nl-NL" sz="800" u="none" strike="noStrike">
                          <a:effectLst/>
                        </a:rPr>
                        <a:t>referentie</a:t>
                      </a:r>
                      <a:endParaRPr lang="nl-NL" sz="800" b="0" i="0" u="none" strike="noStrike">
                        <a:solidFill>
                          <a:srgbClr val="000000"/>
                        </a:solidFill>
                        <a:effectLst/>
                        <a:latin typeface="Calibri" panose="020F0502020204030204" pitchFamily="34" charset="0"/>
                      </a:endParaRPr>
                    </a:p>
                  </a:txBody>
                  <a:tcPr marL="3470" marR="3470" marT="3470" marB="0"/>
                </a:tc>
                <a:tc>
                  <a:txBody>
                    <a:bodyPr/>
                    <a:lstStyle/>
                    <a:p>
                      <a:pPr algn="l" fontAlgn="t"/>
                      <a:r>
                        <a:rPr lang="nl-NL" sz="800" u="none" strike="noStrike">
                          <a:effectLst/>
                        </a:rPr>
                        <a:t>grondslag</a:t>
                      </a:r>
                      <a:endParaRPr lang="nl-NL" sz="800" b="0" i="0" u="none" strike="noStrike">
                        <a:solidFill>
                          <a:srgbClr val="000000"/>
                        </a:solidFill>
                        <a:effectLst/>
                        <a:latin typeface="Calibri" panose="020F0502020204030204" pitchFamily="34" charset="0"/>
                      </a:endParaRPr>
                    </a:p>
                  </a:txBody>
                  <a:tcPr marL="3470" marR="3470" marT="3470" marB="0"/>
                </a:tc>
                <a:extLst>
                  <a:ext uri="{0D108BD9-81ED-4DB2-BD59-A6C34878D82A}">
                    <a16:rowId xmlns:a16="http://schemas.microsoft.com/office/drawing/2014/main" val="648387030"/>
                  </a:ext>
                </a:extLst>
              </a:tr>
              <a:tr h="125081">
                <a:tc>
                  <a:txBody>
                    <a:bodyPr/>
                    <a:lstStyle/>
                    <a:p>
                      <a:pPr algn="l" fontAlgn="t"/>
                      <a:r>
                        <a:rPr lang="nl-NL" sz="800" u="none" strike="noStrike">
                          <a:effectLst/>
                        </a:rPr>
                        <a:t> </a:t>
                      </a:r>
                      <a:endParaRPr lang="nl-NL" sz="800" b="0" i="0" u="none" strike="noStrike">
                        <a:solidFill>
                          <a:srgbClr val="000000"/>
                        </a:solidFill>
                        <a:effectLst/>
                        <a:latin typeface="Calibri" panose="020F0502020204030204" pitchFamily="34" charset="0"/>
                      </a:endParaRPr>
                    </a:p>
                  </a:txBody>
                  <a:tcPr marL="3470" marR="3470" marT="3470" marB="0"/>
                </a:tc>
                <a:tc>
                  <a:txBody>
                    <a:bodyPr/>
                    <a:lstStyle/>
                    <a:p>
                      <a:pPr algn="l" fontAlgn="t"/>
                      <a:r>
                        <a:rPr lang="nl-NL" sz="800" u="none" strike="noStrike">
                          <a:effectLst/>
                        </a:rPr>
                        <a:t> </a:t>
                      </a:r>
                      <a:endParaRPr lang="nl-NL" sz="800" b="0" i="0" u="none" strike="noStrike">
                        <a:solidFill>
                          <a:srgbClr val="000000"/>
                        </a:solidFill>
                        <a:effectLst/>
                        <a:latin typeface="Calibri" panose="020F0502020204030204" pitchFamily="34" charset="0"/>
                      </a:endParaRPr>
                    </a:p>
                  </a:txBody>
                  <a:tcPr marL="3470" marR="3470" marT="3470" marB="0"/>
                </a:tc>
                <a:tc>
                  <a:txBody>
                    <a:bodyPr/>
                    <a:lstStyle/>
                    <a:p>
                      <a:pPr algn="l" fontAlgn="t"/>
                      <a:r>
                        <a:rPr lang="nl-NL" sz="800" u="none" strike="noStrike">
                          <a:effectLst/>
                        </a:rPr>
                        <a:t> </a:t>
                      </a:r>
                      <a:endParaRPr lang="nl-NL" sz="800" b="0" i="0" u="none" strike="noStrike">
                        <a:solidFill>
                          <a:srgbClr val="000000"/>
                        </a:solidFill>
                        <a:effectLst/>
                        <a:latin typeface="Calibri" panose="020F0502020204030204" pitchFamily="34" charset="0"/>
                      </a:endParaRPr>
                    </a:p>
                  </a:txBody>
                  <a:tcPr marL="3470" marR="3470" marT="3470" marB="0"/>
                </a:tc>
                <a:tc>
                  <a:txBody>
                    <a:bodyPr/>
                    <a:lstStyle/>
                    <a:p>
                      <a:pPr algn="l" fontAlgn="t"/>
                      <a:r>
                        <a:rPr lang="nl-NL" sz="800" u="none" strike="noStrike">
                          <a:effectLst/>
                        </a:rPr>
                        <a:t> </a:t>
                      </a:r>
                      <a:endParaRPr lang="nl-NL" sz="800" b="0" i="0" u="none" strike="noStrike">
                        <a:solidFill>
                          <a:srgbClr val="000000"/>
                        </a:solidFill>
                        <a:effectLst/>
                        <a:latin typeface="Calibri" panose="020F0502020204030204" pitchFamily="34" charset="0"/>
                      </a:endParaRPr>
                    </a:p>
                  </a:txBody>
                  <a:tcPr marL="3470" marR="3470" marT="3470" marB="0"/>
                </a:tc>
                <a:tc>
                  <a:txBody>
                    <a:bodyPr/>
                    <a:lstStyle/>
                    <a:p>
                      <a:pPr algn="l" fontAlgn="t"/>
                      <a:r>
                        <a:rPr lang="nl-NL" sz="800" u="none" strike="noStrike">
                          <a:effectLst/>
                        </a:rPr>
                        <a:t> </a:t>
                      </a:r>
                      <a:endParaRPr lang="nl-NL" sz="800" b="0" i="0" u="none" strike="noStrike">
                        <a:solidFill>
                          <a:srgbClr val="000000"/>
                        </a:solidFill>
                        <a:effectLst/>
                        <a:latin typeface="Calibri" panose="020F0502020204030204" pitchFamily="34" charset="0"/>
                      </a:endParaRPr>
                    </a:p>
                  </a:txBody>
                  <a:tcPr marL="3470" marR="3470" marT="3470" marB="0"/>
                </a:tc>
                <a:extLst>
                  <a:ext uri="{0D108BD9-81ED-4DB2-BD59-A6C34878D82A}">
                    <a16:rowId xmlns:a16="http://schemas.microsoft.com/office/drawing/2014/main" val="43708881"/>
                  </a:ext>
                </a:extLst>
              </a:tr>
              <a:tr h="500324">
                <a:tc>
                  <a:txBody>
                    <a:bodyPr/>
                    <a:lstStyle/>
                    <a:p>
                      <a:pPr algn="l" fontAlgn="t"/>
                      <a:r>
                        <a:rPr lang="nl-NL" sz="800" u="none" strike="noStrike">
                          <a:effectLst/>
                        </a:rPr>
                        <a:t>1</a:t>
                      </a:r>
                      <a:endParaRPr lang="nl-NL" sz="800" b="0" i="0" u="none" strike="noStrike">
                        <a:solidFill>
                          <a:srgbClr val="000000"/>
                        </a:solidFill>
                        <a:effectLst/>
                        <a:latin typeface="Calibri" panose="020F0502020204030204" pitchFamily="34" charset="0"/>
                      </a:endParaRPr>
                    </a:p>
                  </a:txBody>
                  <a:tcPr marL="3470" marR="3470" marT="3470" marB="0"/>
                </a:tc>
                <a:tc>
                  <a:txBody>
                    <a:bodyPr/>
                    <a:lstStyle/>
                    <a:p>
                      <a:pPr algn="l" fontAlgn="t"/>
                      <a:r>
                        <a:rPr lang="nl-NL" sz="800" u="none" strike="noStrike">
                          <a:effectLst/>
                        </a:rPr>
                        <a:t>inspectie indicatoren</a:t>
                      </a:r>
                      <a:endParaRPr lang="nl-NL" sz="800" b="0" i="0" u="none" strike="noStrike">
                        <a:solidFill>
                          <a:srgbClr val="000000"/>
                        </a:solidFill>
                        <a:effectLst/>
                        <a:latin typeface="Calibri" panose="020F0502020204030204" pitchFamily="34" charset="0"/>
                      </a:endParaRPr>
                    </a:p>
                  </a:txBody>
                  <a:tcPr marL="3470" marR="3470" marT="3470" marB="0"/>
                </a:tc>
                <a:tc>
                  <a:txBody>
                    <a:bodyPr/>
                    <a:lstStyle/>
                    <a:p>
                      <a:pPr algn="l" fontAlgn="t"/>
                      <a:r>
                        <a:rPr lang="nl-NL" sz="800" u="none" strike="noStrike">
                          <a:effectLst/>
                        </a:rPr>
                        <a:t>data leveranties school aan inspectie</a:t>
                      </a:r>
                      <a:endParaRPr lang="nl-NL" sz="800" b="0" i="0" u="none" strike="noStrike">
                        <a:solidFill>
                          <a:srgbClr val="000000"/>
                        </a:solidFill>
                        <a:effectLst/>
                        <a:latin typeface="Calibri" panose="020F0502020204030204" pitchFamily="34" charset="0"/>
                      </a:endParaRPr>
                    </a:p>
                  </a:txBody>
                  <a:tcPr marL="3470" marR="3470" marT="3470" marB="0"/>
                </a:tc>
                <a:tc>
                  <a:txBody>
                    <a:bodyPr/>
                    <a:lstStyle/>
                    <a:p>
                      <a:pPr algn="l" fontAlgn="t"/>
                      <a:r>
                        <a:rPr lang="nl-NL" sz="800" u="none" strike="noStrike">
                          <a:effectLst/>
                        </a:rPr>
                        <a:t>zie "internet schooldossier" van de inspectie</a:t>
                      </a:r>
                      <a:br>
                        <a:rPr lang="nl-NL" sz="800" u="none" strike="noStrike">
                          <a:effectLst/>
                        </a:rPr>
                      </a:br>
                      <a:r>
                        <a:rPr lang="nl-NL" sz="800" u="none" strike="noStrike">
                          <a:effectLst/>
                        </a:rPr>
                        <a:t/>
                      </a:r>
                      <a:br>
                        <a:rPr lang="nl-NL" sz="800" u="none" strike="noStrike">
                          <a:effectLst/>
                        </a:rPr>
                      </a:br>
                      <a:r>
                        <a:rPr lang="nl-NL" sz="800" u="none" strike="noStrike">
                          <a:effectLst/>
                        </a:rPr>
                        <a:t>ROSA: ketenproces toezicht toetsen en examineren, ketenfunctie verticaal verantwoorden, ketenfunctie kwaliteitsbewaking en toezicht</a:t>
                      </a:r>
                      <a:endParaRPr lang="nl-NL" sz="800" b="0" i="0" u="none" strike="noStrike">
                        <a:solidFill>
                          <a:srgbClr val="000000"/>
                        </a:solidFill>
                        <a:effectLst/>
                        <a:latin typeface="Calibri" panose="020F0502020204030204" pitchFamily="34" charset="0"/>
                      </a:endParaRPr>
                    </a:p>
                  </a:txBody>
                  <a:tcPr marL="3470" marR="3470" marT="3470" marB="0"/>
                </a:tc>
                <a:tc>
                  <a:txBody>
                    <a:bodyPr/>
                    <a:lstStyle/>
                    <a:p>
                      <a:pPr algn="l" fontAlgn="t"/>
                      <a:r>
                        <a:rPr lang="nl-NL" sz="800" u="none" strike="noStrike">
                          <a:effectLst/>
                        </a:rPr>
                        <a:t>wettelijk</a:t>
                      </a:r>
                      <a:endParaRPr lang="nl-NL" sz="800" b="0" i="0" u="none" strike="noStrike">
                        <a:solidFill>
                          <a:srgbClr val="000000"/>
                        </a:solidFill>
                        <a:effectLst/>
                        <a:latin typeface="Calibri" panose="020F0502020204030204" pitchFamily="34" charset="0"/>
                      </a:endParaRPr>
                    </a:p>
                  </a:txBody>
                  <a:tcPr marL="3470" marR="3470" marT="3470" marB="0"/>
                </a:tc>
                <a:extLst>
                  <a:ext uri="{0D108BD9-81ED-4DB2-BD59-A6C34878D82A}">
                    <a16:rowId xmlns:a16="http://schemas.microsoft.com/office/drawing/2014/main" val="1269520930"/>
                  </a:ext>
                </a:extLst>
              </a:tr>
              <a:tr h="500324">
                <a:tc>
                  <a:txBody>
                    <a:bodyPr/>
                    <a:lstStyle/>
                    <a:p>
                      <a:pPr algn="l" fontAlgn="t"/>
                      <a:r>
                        <a:rPr lang="nl-NL" sz="800" u="none" strike="noStrike">
                          <a:effectLst/>
                        </a:rPr>
                        <a:t>2</a:t>
                      </a:r>
                      <a:endParaRPr lang="nl-NL" sz="800" b="0" i="0" u="none" strike="noStrike">
                        <a:solidFill>
                          <a:srgbClr val="000000"/>
                        </a:solidFill>
                        <a:effectLst/>
                        <a:latin typeface="Calibri" panose="020F0502020204030204" pitchFamily="34" charset="0"/>
                      </a:endParaRPr>
                    </a:p>
                  </a:txBody>
                  <a:tcPr marL="3470" marR="3470" marT="3470" marB="0"/>
                </a:tc>
                <a:tc>
                  <a:txBody>
                    <a:bodyPr/>
                    <a:lstStyle/>
                    <a:p>
                      <a:pPr algn="l" fontAlgn="t"/>
                      <a:r>
                        <a:rPr lang="nl-NL" sz="800" u="none" strike="noStrike">
                          <a:effectLst/>
                        </a:rPr>
                        <a:t>inschrijvingen, deelname, eindresultaten en uitschrijven</a:t>
                      </a:r>
                      <a:endParaRPr lang="nl-NL" sz="800" b="0" i="0" u="none" strike="noStrike">
                        <a:solidFill>
                          <a:srgbClr val="000000"/>
                        </a:solidFill>
                        <a:effectLst/>
                        <a:latin typeface="Calibri" panose="020F0502020204030204" pitchFamily="34" charset="0"/>
                      </a:endParaRPr>
                    </a:p>
                  </a:txBody>
                  <a:tcPr marL="3470" marR="3470" marT="3470" marB="0"/>
                </a:tc>
                <a:tc>
                  <a:txBody>
                    <a:bodyPr/>
                    <a:lstStyle/>
                    <a:p>
                      <a:pPr algn="l" fontAlgn="t"/>
                      <a:r>
                        <a:rPr lang="nl-NL" sz="800" u="none" strike="noStrike">
                          <a:effectLst/>
                        </a:rPr>
                        <a:t>alle data uitwisseling met DUO</a:t>
                      </a:r>
                      <a:endParaRPr lang="nl-NL" sz="800" b="0" i="0" u="none" strike="noStrike">
                        <a:solidFill>
                          <a:srgbClr val="000000"/>
                        </a:solidFill>
                        <a:effectLst/>
                        <a:latin typeface="Calibri" panose="020F0502020204030204" pitchFamily="34" charset="0"/>
                      </a:endParaRPr>
                    </a:p>
                  </a:txBody>
                  <a:tcPr marL="3470" marR="3470" marT="3470" marB="0"/>
                </a:tc>
                <a:tc>
                  <a:txBody>
                    <a:bodyPr/>
                    <a:lstStyle/>
                    <a:p>
                      <a:pPr algn="l" fontAlgn="t"/>
                      <a:r>
                        <a:rPr lang="nl-NL" sz="800" u="none" strike="noStrike">
                          <a:effectLst/>
                        </a:rPr>
                        <a:t>zie DUO website, wet PO art 161 en 178b</a:t>
                      </a:r>
                      <a:br>
                        <a:rPr lang="nl-NL" sz="800" u="none" strike="noStrike">
                          <a:effectLst/>
                        </a:rPr>
                      </a:br>
                      <a:r>
                        <a:rPr lang="nl-NL" sz="800" u="none" strike="noStrike">
                          <a:effectLst/>
                        </a:rPr>
                        <a:t/>
                      </a:r>
                      <a:br>
                        <a:rPr lang="nl-NL" sz="800" u="none" strike="noStrike">
                          <a:effectLst/>
                        </a:rPr>
                      </a:br>
                      <a:r>
                        <a:rPr lang="nl-NL" sz="800" u="none" strike="noStrike">
                          <a:effectLst/>
                        </a:rPr>
                        <a:t>ROSA: ketenfunctie verticaal verantwoorden, ketenfunctie preventie schooluitval, ketenfunctie kwaliteitsbewaking en toezicht</a:t>
                      </a:r>
                      <a:endParaRPr lang="nl-NL" sz="800" b="0" i="0" u="none" strike="noStrike">
                        <a:solidFill>
                          <a:srgbClr val="000000"/>
                        </a:solidFill>
                        <a:effectLst/>
                        <a:latin typeface="Calibri" panose="020F0502020204030204" pitchFamily="34" charset="0"/>
                      </a:endParaRPr>
                    </a:p>
                  </a:txBody>
                  <a:tcPr marL="3470" marR="3470" marT="3470" marB="0"/>
                </a:tc>
                <a:tc>
                  <a:txBody>
                    <a:bodyPr/>
                    <a:lstStyle/>
                    <a:p>
                      <a:pPr algn="l" fontAlgn="t"/>
                      <a:r>
                        <a:rPr lang="nl-NL" sz="800" u="none" strike="noStrike">
                          <a:effectLst/>
                        </a:rPr>
                        <a:t>wettelijk</a:t>
                      </a:r>
                      <a:endParaRPr lang="nl-NL" sz="800" b="0" i="0" u="none" strike="noStrike">
                        <a:solidFill>
                          <a:srgbClr val="000000"/>
                        </a:solidFill>
                        <a:effectLst/>
                        <a:latin typeface="Calibri" panose="020F0502020204030204" pitchFamily="34" charset="0"/>
                      </a:endParaRPr>
                    </a:p>
                  </a:txBody>
                  <a:tcPr marL="3470" marR="3470" marT="3470" marB="0"/>
                </a:tc>
                <a:extLst>
                  <a:ext uri="{0D108BD9-81ED-4DB2-BD59-A6C34878D82A}">
                    <a16:rowId xmlns:a16="http://schemas.microsoft.com/office/drawing/2014/main" val="3899815900"/>
                  </a:ext>
                </a:extLst>
              </a:tr>
              <a:tr h="375243">
                <a:tc>
                  <a:txBody>
                    <a:bodyPr/>
                    <a:lstStyle/>
                    <a:p>
                      <a:pPr algn="l" fontAlgn="t"/>
                      <a:r>
                        <a:rPr lang="nl-NL" sz="800" u="none" strike="noStrike">
                          <a:effectLst/>
                        </a:rPr>
                        <a:t>3</a:t>
                      </a:r>
                      <a:endParaRPr lang="nl-NL" sz="800" b="0" i="0" u="none" strike="noStrike">
                        <a:solidFill>
                          <a:srgbClr val="000000"/>
                        </a:solidFill>
                        <a:effectLst/>
                        <a:latin typeface="Calibri" panose="020F0502020204030204" pitchFamily="34" charset="0"/>
                      </a:endParaRPr>
                    </a:p>
                  </a:txBody>
                  <a:tcPr marL="3470" marR="3470" marT="3470" marB="0"/>
                </a:tc>
                <a:tc>
                  <a:txBody>
                    <a:bodyPr/>
                    <a:lstStyle/>
                    <a:p>
                      <a:pPr algn="l" fontAlgn="t"/>
                      <a:r>
                        <a:rPr lang="nl-NL" sz="800" u="none" strike="noStrike">
                          <a:effectLst/>
                        </a:rPr>
                        <a:t>ondersteuning</a:t>
                      </a:r>
                      <a:endParaRPr lang="nl-NL" sz="800" b="0" i="0" u="none" strike="noStrike">
                        <a:solidFill>
                          <a:srgbClr val="000000"/>
                        </a:solidFill>
                        <a:effectLst/>
                        <a:latin typeface="Calibri" panose="020F0502020204030204" pitchFamily="34" charset="0"/>
                      </a:endParaRPr>
                    </a:p>
                  </a:txBody>
                  <a:tcPr marL="3470" marR="3470" marT="3470" marB="0"/>
                </a:tc>
                <a:tc>
                  <a:txBody>
                    <a:bodyPr/>
                    <a:lstStyle/>
                    <a:p>
                      <a:pPr algn="l" fontAlgn="t"/>
                      <a:r>
                        <a:rPr lang="nl-NL" sz="800" u="none" strike="noStrike">
                          <a:effectLst/>
                        </a:rPr>
                        <a:t>alle gegevensuitwisseling ten behoeve van passend onderwijs</a:t>
                      </a:r>
                      <a:endParaRPr lang="nl-NL" sz="800" b="0" i="0" u="none" strike="noStrike">
                        <a:solidFill>
                          <a:srgbClr val="000000"/>
                        </a:solidFill>
                        <a:effectLst/>
                        <a:latin typeface="Calibri" panose="020F0502020204030204" pitchFamily="34" charset="0"/>
                      </a:endParaRPr>
                    </a:p>
                  </a:txBody>
                  <a:tcPr marL="3470" marR="3470" marT="3470" marB="0"/>
                </a:tc>
                <a:tc>
                  <a:txBody>
                    <a:bodyPr/>
                    <a:lstStyle/>
                    <a:p>
                      <a:pPr algn="l" fontAlgn="t"/>
                      <a:r>
                        <a:rPr lang="nl-NL" sz="800" u="none" strike="noStrike">
                          <a:effectLst/>
                        </a:rPr>
                        <a:t>wet passend onderwijs</a:t>
                      </a:r>
                      <a:br>
                        <a:rPr lang="nl-NL" sz="800" u="none" strike="noStrike">
                          <a:effectLst/>
                        </a:rPr>
                      </a:br>
                      <a:r>
                        <a:rPr lang="nl-NL" sz="800" u="none" strike="noStrike">
                          <a:effectLst/>
                        </a:rPr>
                        <a:t/>
                      </a:r>
                      <a:br>
                        <a:rPr lang="nl-NL" sz="800" u="none" strike="noStrike">
                          <a:effectLst/>
                        </a:rPr>
                      </a:br>
                      <a:r>
                        <a:rPr lang="nl-NL" sz="800" u="none" strike="noStrike">
                          <a:effectLst/>
                        </a:rPr>
                        <a:t>ROSA: ketenfunctie zorg en begeleiding</a:t>
                      </a:r>
                      <a:endParaRPr lang="nl-NL" sz="800" b="0" i="0" u="none" strike="noStrike">
                        <a:solidFill>
                          <a:srgbClr val="000000"/>
                        </a:solidFill>
                        <a:effectLst/>
                        <a:latin typeface="Calibri" panose="020F0502020204030204" pitchFamily="34" charset="0"/>
                      </a:endParaRPr>
                    </a:p>
                  </a:txBody>
                  <a:tcPr marL="3470" marR="3470" marT="3470" marB="0"/>
                </a:tc>
                <a:tc>
                  <a:txBody>
                    <a:bodyPr/>
                    <a:lstStyle/>
                    <a:p>
                      <a:pPr algn="l" fontAlgn="t"/>
                      <a:r>
                        <a:rPr lang="nl-NL" sz="800" u="none" strike="noStrike">
                          <a:effectLst/>
                        </a:rPr>
                        <a:t>wettelijk</a:t>
                      </a:r>
                      <a:endParaRPr lang="nl-NL" sz="800" b="0" i="0" u="none" strike="noStrike">
                        <a:solidFill>
                          <a:srgbClr val="000000"/>
                        </a:solidFill>
                        <a:effectLst/>
                        <a:latin typeface="Calibri" panose="020F0502020204030204" pitchFamily="34" charset="0"/>
                      </a:endParaRPr>
                    </a:p>
                  </a:txBody>
                  <a:tcPr marL="3470" marR="3470" marT="3470" marB="0"/>
                </a:tc>
                <a:extLst>
                  <a:ext uri="{0D108BD9-81ED-4DB2-BD59-A6C34878D82A}">
                    <a16:rowId xmlns:a16="http://schemas.microsoft.com/office/drawing/2014/main" val="1588299879"/>
                  </a:ext>
                </a:extLst>
              </a:tr>
              <a:tr h="348580">
                <a:tc>
                  <a:txBody>
                    <a:bodyPr/>
                    <a:lstStyle/>
                    <a:p>
                      <a:pPr algn="l" fontAlgn="t"/>
                      <a:r>
                        <a:rPr lang="nl-NL" sz="800" u="none" strike="noStrike">
                          <a:effectLst/>
                        </a:rPr>
                        <a:t>4</a:t>
                      </a:r>
                      <a:endParaRPr lang="nl-NL" sz="800" b="0" i="0" u="none" strike="noStrike">
                        <a:solidFill>
                          <a:srgbClr val="000000"/>
                        </a:solidFill>
                        <a:effectLst/>
                        <a:latin typeface="Calibri" panose="020F0502020204030204" pitchFamily="34" charset="0"/>
                      </a:endParaRPr>
                    </a:p>
                  </a:txBody>
                  <a:tcPr marL="3470" marR="3470" marT="3470" marB="0"/>
                </a:tc>
                <a:tc>
                  <a:txBody>
                    <a:bodyPr/>
                    <a:lstStyle/>
                    <a:p>
                      <a:pPr algn="l" fontAlgn="t"/>
                      <a:r>
                        <a:rPr lang="nl-NL" sz="800" u="none" strike="noStrike">
                          <a:effectLst/>
                        </a:rPr>
                        <a:t>deelname</a:t>
                      </a:r>
                      <a:endParaRPr lang="nl-NL" sz="800" b="0" i="0" u="none" strike="noStrike">
                        <a:solidFill>
                          <a:srgbClr val="000000"/>
                        </a:solidFill>
                        <a:effectLst/>
                        <a:latin typeface="Calibri" panose="020F0502020204030204" pitchFamily="34" charset="0"/>
                      </a:endParaRPr>
                    </a:p>
                  </a:txBody>
                  <a:tcPr marL="3470" marR="3470" marT="3470" marB="0"/>
                </a:tc>
                <a:tc>
                  <a:txBody>
                    <a:bodyPr/>
                    <a:lstStyle/>
                    <a:p>
                      <a:pPr algn="l" fontAlgn="t"/>
                      <a:r>
                        <a:rPr lang="nl-NL" sz="800" u="none" strike="noStrike">
                          <a:effectLst/>
                        </a:rPr>
                        <a:t>gegevensuitwisseling met kinderdagverblijven c.q. in het kader van IKC's</a:t>
                      </a:r>
                      <a:endParaRPr lang="nl-NL" sz="800" b="0" i="0" u="none" strike="noStrike">
                        <a:solidFill>
                          <a:srgbClr val="000000"/>
                        </a:solidFill>
                        <a:effectLst/>
                        <a:latin typeface="Calibri" panose="020F0502020204030204" pitchFamily="34" charset="0"/>
                      </a:endParaRPr>
                    </a:p>
                  </a:txBody>
                  <a:tcPr marL="3470" marR="3470" marT="3470" marB="0"/>
                </a:tc>
                <a:tc>
                  <a:txBody>
                    <a:bodyPr/>
                    <a:lstStyle/>
                    <a:p>
                      <a:pPr algn="l" fontAlgn="t"/>
                      <a:r>
                        <a:rPr lang="nl-NL" sz="800" u="none" strike="noStrike">
                          <a:effectLst/>
                        </a:rPr>
                        <a:t>nieuwe wet op de kinderdagverblijven plus diverse regelingen zoals onderwijsachterstandsgelden voor VVE, Asscher middelen voor 1 verdieners en gemeentelijke middelen</a:t>
                      </a:r>
                      <a:endParaRPr lang="nl-NL" sz="800" b="0" i="0" u="none" strike="noStrike">
                        <a:solidFill>
                          <a:srgbClr val="000000"/>
                        </a:solidFill>
                        <a:effectLst/>
                        <a:latin typeface="Calibri" panose="020F0502020204030204" pitchFamily="34" charset="0"/>
                      </a:endParaRPr>
                    </a:p>
                  </a:txBody>
                  <a:tcPr marL="3470" marR="3470" marT="3470" marB="0"/>
                </a:tc>
                <a:tc>
                  <a:txBody>
                    <a:bodyPr/>
                    <a:lstStyle/>
                    <a:p>
                      <a:pPr algn="l" fontAlgn="t"/>
                      <a:r>
                        <a:rPr lang="nl-NL" sz="800" u="none" strike="noStrike">
                          <a:effectLst/>
                        </a:rPr>
                        <a:t>wettelijk</a:t>
                      </a:r>
                      <a:endParaRPr lang="nl-NL" sz="800" b="0" i="0" u="none" strike="noStrike">
                        <a:solidFill>
                          <a:srgbClr val="000000"/>
                        </a:solidFill>
                        <a:effectLst/>
                        <a:latin typeface="Calibri" panose="020F0502020204030204" pitchFamily="34" charset="0"/>
                      </a:endParaRPr>
                    </a:p>
                  </a:txBody>
                  <a:tcPr marL="3470" marR="3470" marT="3470" marB="0"/>
                </a:tc>
                <a:extLst>
                  <a:ext uri="{0D108BD9-81ED-4DB2-BD59-A6C34878D82A}">
                    <a16:rowId xmlns:a16="http://schemas.microsoft.com/office/drawing/2014/main" val="1453356331"/>
                  </a:ext>
                </a:extLst>
              </a:tr>
              <a:tr h="375243">
                <a:tc>
                  <a:txBody>
                    <a:bodyPr/>
                    <a:lstStyle/>
                    <a:p>
                      <a:pPr algn="l" fontAlgn="t"/>
                      <a:r>
                        <a:rPr lang="nl-NL" sz="800" u="none" strike="noStrike">
                          <a:effectLst/>
                        </a:rPr>
                        <a:t>5</a:t>
                      </a:r>
                      <a:endParaRPr lang="nl-NL" sz="800" b="0" i="0" u="none" strike="noStrike">
                        <a:solidFill>
                          <a:srgbClr val="000000"/>
                        </a:solidFill>
                        <a:effectLst/>
                        <a:latin typeface="Calibri" panose="020F0502020204030204" pitchFamily="34" charset="0"/>
                      </a:endParaRPr>
                    </a:p>
                  </a:txBody>
                  <a:tcPr marL="3470" marR="3470" marT="3470" marB="0"/>
                </a:tc>
                <a:tc>
                  <a:txBody>
                    <a:bodyPr/>
                    <a:lstStyle/>
                    <a:p>
                      <a:pPr algn="l" fontAlgn="t"/>
                      <a:r>
                        <a:rPr lang="nl-NL" sz="800" u="none" strike="noStrike">
                          <a:effectLst/>
                        </a:rPr>
                        <a:t>deelname</a:t>
                      </a:r>
                      <a:endParaRPr lang="nl-NL" sz="800" b="0" i="0" u="none" strike="noStrike">
                        <a:solidFill>
                          <a:srgbClr val="000000"/>
                        </a:solidFill>
                        <a:effectLst/>
                        <a:latin typeface="Calibri" panose="020F0502020204030204" pitchFamily="34" charset="0"/>
                      </a:endParaRPr>
                    </a:p>
                  </a:txBody>
                  <a:tcPr marL="3470" marR="3470" marT="3470" marB="0"/>
                </a:tc>
                <a:tc>
                  <a:txBody>
                    <a:bodyPr/>
                    <a:lstStyle/>
                    <a:p>
                      <a:pPr algn="l" fontAlgn="t"/>
                      <a:r>
                        <a:rPr lang="nl-NL" sz="800" u="none" strike="noStrike">
                          <a:effectLst/>
                        </a:rPr>
                        <a:t>communicatie met leerplichtambtenaar</a:t>
                      </a:r>
                      <a:endParaRPr lang="nl-NL" sz="800" b="0" i="0" u="none" strike="noStrike">
                        <a:solidFill>
                          <a:srgbClr val="000000"/>
                        </a:solidFill>
                        <a:effectLst/>
                        <a:latin typeface="Calibri" panose="020F0502020204030204" pitchFamily="34" charset="0"/>
                      </a:endParaRPr>
                    </a:p>
                  </a:txBody>
                  <a:tcPr marL="3470" marR="3470" marT="3470" marB="0"/>
                </a:tc>
                <a:tc>
                  <a:txBody>
                    <a:bodyPr/>
                    <a:lstStyle/>
                    <a:p>
                      <a:pPr algn="l" fontAlgn="t"/>
                      <a:r>
                        <a:rPr lang="nl-NL" sz="800" u="none" strike="noStrike">
                          <a:effectLst/>
                        </a:rPr>
                        <a:t>leerplichtwet 1969</a:t>
                      </a:r>
                      <a:br>
                        <a:rPr lang="nl-NL" sz="800" u="none" strike="noStrike">
                          <a:effectLst/>
                        </a:rPr>
                      </a:br>
                      <a:r>
                        <a:rPr lang="nl-NL" sz="800" u="none" strike="noStrike">
                          <a:effectLst/>
                        </a:rPr>
                        <a:t/>
                      </a:r>
                      <a:br>
                        <a:rPr lang="nl-NL" sz="800" u="none" strike="noStrike">
                          <a:effectLst/>
                        </a:rPr>
                      </a:br>
                      <a:r>
                        <a:rPr lang="nl-NL" sz="800" u="none" strike="noStrike">
                          <a:effectLst/>
                        </a:rPr>
                        <a:t>ROSA: ketenfunctie preventie schooluitval, ketenfunctie kwaliteitsbewaking en toezicht</a:t>
                      </a:r>
                      <a:endParaRPr lang="nl-NL" sz="800" b="0" i="0" u="none" strike="noStrike">
                        <a:solidFill>
                          <a:srgbClr val="000000"/>
                        </a:solidFill>
                        <a:effectLst/>
                        <a:latin typeface="Calibri" panose="020F0502020204030204" pitchFamily="34" charset="0"/>
                      </a:endParaRPr>
                    </a:p>
                  </a:txBody>
                  <a:tcPr marL="3470" marR="3470" marT="3470" marB="0"/>
                </a:tc>
                <a:tc>
                  <a:txBody>
                    <a:bodyPr/>
                    <a:lstStyle/>
                    <a:p>
                      <a:pPr algn="l" fontAlgn="t"/>
                      <a:r>
                        <a:rPr lang="nl-NL" sz="800" u="none" strike="noStrike">
                          <a:effectLst/>
                        </a:rPr>
                        <a:t>wettelijk</a:t>
                      </a:r>
                      <a:endParaRPr lang="nl-NL" sz="800" b="0" i="0" u="none" strike="noStrike">
                        <a:solidFill>
                          <a:srgbClr val="000000"/>
                        </a:solidFill>
                        <a:effectLst/>
                        <a:latin typeface="Calibri" panose="020F0502020204030204" pitchFamily="34" charset="0"/>
                      </a:endParaRPr>
                    </a:p>
                  </a:txBody>
                  <a:tcPr marL="3470" marR="3470" marT="3470" marB="0"/>
                </a:tc>
                <a:extLst>
                  <a:ext uri="{0D108BD9-81ED-4DB2-BD59-A6C34878D82A}">
                    <a16:rowId xmlns:a16="http://schemas.microsoft.com/office/drawing/2014/main" val="1153453347"/>
                  </a:ext>
                </a:extLst>
              </a:tr>
              <a:tr h="750486">
                <a:tc>
                  <a:txBody>
                    <a:bodyPr/>
                    <a:lstStyle/>
                    <a:p>
                      <a:pPr algn="l" fontAlgn="t"/>
                      <a:r>
                        <a:rPr lang="nl-NL" sz="800" u="none" strike="noStrike">
                          <a:effectLst/>
                        </a:rPr>
                        <a:t>6</a:t>
                      </a:r>
                      <a:endParaRPr lang="nl-NL" sz="800" b="0" i="0" u="none" strike="noStrike">
                        <a:solidFill>
                          <a:srgbClr val="000000"/>
                        </a:solidFill>
                        <a:effectLst/>
                        <a:latin typeface="Calibri" panose="020F0502020204030204" pitchFamily="34" charset="0"/>
                      </a:endParaRPr>
                    </a:p>
                  </a:txBody>
                  <a:tcPr marL="3470" marR="3470" marT="3470" marB="0"/>
                </a:tc>
                <a:tc>
                  <a:txBody>
                    <a:bodyPr/>
                    <a:lstStyle/>
                    <a:p>
                      <a:pPr algn="l" fontAlgn="t"/>
                      <a:r>
                        <a:rPr lang="nl-NL" sz="800" u="none" strike="noStrike">
                          <a:effectLst/>
                        </a:rPr>
                        <a:t>deelname</a:t>
                      </a:r>
                      <a:endParaRPr lang="nl-NL" sz="800" b="0" i="0" u="none" strike="noStrike">
                        <a:solidFill>
                          <a:srgbClr val="000000"/>
                        </a:solidFill>
                        <a:effectLst/>
                        <a:latin typeface="Calibri" panose="020F0502020204030204" pitchFamily="34" charset="0"/>
                      </a:endParaRPr>
                    </a:p>
                  </a:txBody>
                  <a:tcPr marL="3470" marR="3470" marT="3470" marB="0"/>
                </a:tc>
                <a:tc>
                  <a:txBody>
                    <a:bodyPr/>
                    <a:lstStyle/>
                    <a:p>
                      <a:pPr algn="l" fontAlgn="t"/>
                      <a:r>
                        <a:rPr lang="nl-NL" sz="800" u="none" strike="noStrike">
                          <a:effectLst/>
                        </a:rPr>
                        <a:t>communicatie met de zorgketen</a:t>
                      </a:r>
                      <a:endParaRPr lang="nl-NL" sz="800" b="0" i="0" u="none" strike="noStrike">
                        <a:solidFill>
                          <a:srgbClr val="000000"/>
                        </a:solidFill>
                        <a:effectLst/>
                        <a:latin typeface="Calibri" panose="020F0502020204030204" pitchFamily="34" charset="0"/>
                      </a:endParaRPr>
                    </a:p>
                  </a:txBody>
                  <a:tcPr marL="3470" marR="3470" marT="3470" marB="0"/>
                </a:tc>
                <a:tc>
                  <a:txBody>
                    <a:bodyPr/>
                    <a:lstStyle/>
                    <a:p>
                      <a:pPr algn="l" fontAlgn="t"/>
                      <a:r>
                        <a:rPr lang="nl-NL" sz="800" u="none" strike="noStrike">
                          <a:effectLst/>
                        </a:rPr>
                        <a:t>zie handreiking gegevensuitwisseling van het Nederlands Jeugdinstituut (2016), maar ook de brief van de VNG over het ontbreken van een wettelijk kader voor gegevensuitwisseling (Nji site) en overzicht wetten op de Nji site (zorgverzekeringswet, wet langdurige zorg, passend onderwijs, participatiewet, wet publieke gezondheid, WMO, jeugdstrafrecht), zie ook H5 WMO</a:t>
                      </a:r>
                      <a:br>
                        <a:rPr lang="nl-NL" sz="800" u="none" strike="noStrike">
                          <a:effectLst/>
                        </a:rPr>
                      </a:br>
                      <a:r>
                        <a:rPr lang="nl-NL" sz="800" u="none" strike="noStrike">
                          <a:effectLst/>
                        </a:rPr>
                        <a:t/>
                      </a:r>
                      <a:br>
                        <a:rPr lang="nl-NL" sz="800" u="none" strike="noStrike">
                          <a:effectLst/>
                        </a:rPr>
                      </a:br>
                      <a:r>
                        <a:rPr lang="nl-NL" sz="800" u="none" strike="noStrike">
                          <a:effectLst/>
                        </a:rPr>
                        <a:t>ROSA: ketenfunctie zorg en begeleiding</a:t>
                      </a:r>
                      <a:endParaRPr lang="nl-NL" sz="800" b="0" i="0" u="none" strike="noStrike">
                        <a:solidFill>
                          <a:srgbClr val="000000"/>
                        </a:solidFill>
                        <a:effectLst/>
                        <a:latin typeface="Calibri" panose="020F0502020204030204" pitchFamily="34" charset="0"/>
                      </a:endParaRPr>
                    </a:p>
                  </a:txBody>
                  <a:tcPr marL="3470" marR="3470" marT="3470" marB="0"/>
                </a:tc>
                <a:tc>
                  <a:txBody>
                    <a:bodyPr/>
                    <a:lstStyle/>
                    <a:p>
                      <a:pPr algn="l" fontAlgn="t"/>
                      <a:r>
                        <a:rPr lang="nl-NL" sz="800" u="none" strike="noStrike">
                          <a:effectLst/>
                        </a:rPr>
                        <a:t>wettelijk</a:t>
                      </a:r>
                      <a:endParaRPr lang="nl-NL" sz="800" b="0" i="0" u="none" strike="noStrike">
                        <a:solidFill>
                          <a:srgbClr val="000000"/>
                        </a:solidFill>
                        <a:effectLst/>
                        <a:latin typeface="Calibri" panose="020F0502020204030204" pitchFamily="34" charset="0"/>
                      </a:endParaRPr>
                    </a:p>
                  </a:txBody>
                  <a:tcPr marL="3470" marR="3470" marT="3470" marB="0"/>
                </a:tc>
                <a:extLst>
                  <a:ext uri="{0D108BD9-81ED-4DB2-BD59-A6C34878D82A}">
                    <a16:rowId xmlns:a16="http://schemas.microsoft.com/office/drawing/2014/main" val="2136177824"/>
                  </a:ext>
                </a:extLst>
              </a:tr>
              <a:tr h="250161">
                <a:tc>
                  <a:txBody>
                    <a:bodyPr/>
                    <a:lstStyle/>
                    <a:p>
                      <a:pPr algn="l" fontAlgn="t"/>
                      <a:r>
                        <a:rPr lang="nl-NL" sz="800" u="none" strike="noStrike">
                          <a:effectLst/>
                        </a:rPr>
                        <a:t>7</a:t>
                      </a:r>
                      <a:endParaRPr lang="nl-NL" sz="800" b="0" i="0" u="none" strike="noStrike">
                        <a:solidFill>
                          <a:srgbClr val="000000"/>
                        </a:solidFill>
                        <a:effectLst/>
                        <a:latin typeface="Calibri" panose="020F0502020204030204" pitchFamily="34" charset="0"/>
                      </a:endParaRPr>
                    </a:p>
                  </a:txBody>
                  <a:tcPr marL="3470" marR="3470" marT="3470" marB="0"/>
                </a:tc>
                <a:tc>
                  <a:txBody>
                    <a:bodyPr/>
                    <a:lstStyle/>
                    <a:p>
                      <a:pPr algn="l" fontAlgn="t"/>
                      <a:r>
                        <a:rPr lang="nl-NL" sz="800" u="none" strike="noStrike">
                          <a:effectLst/>
                        </a:rPr>
                        <a:t>stage</a:t>
                      </a:r>
                      <a:endParaRPr lang="nl-NL" sz="800" b="0" i="0" u="none" strike="noStrike">
                        <a:solidFill>
                          <a:srgbClr val="000000"/>
                        </a:solidFill>
                        <a:effectLst/>
                        <a:latin typeface="Calibri" panose="020F0502020204030204" pitchFamily="34" charset="0"/>
                      </a:endParaRPr>
                    </a:p>
                  </a:txBody>
                  <a:tcPr marL="3470" marR="3470" marT="3470" marB="0"/>
                </a:tc>
                <a:tc>
                  <a:txBody>
                    <a:bodyPr/>
                    <a:lstStyle/>
                    <a:p>
                      <a:pPr algn="l" fontAlgn="t"/>
                      <a:r>
                        <a:rPr lang="nl-NL" sz="800" u="none" strike="noStrike">
                          <a:effectLst/>
                        </a:rPr>
                        <a:t>samenwerking met lerarenopleiding t.b.v.. stages van studenten</a:t>
                      </a:r>
                      <a:endParaRPr lang="nl-NL" sz="800" b="0" i="0" u="none" strike="noStrike">
                        <a:solidFill>
                          <a:srgbClr val="000000"/>
                        </a:solidFill>
                        <a:effectLst/>
                        <a:latin typeface="Calibri" panose="020F0502020204030204" pitchFamily="34" charset="0"/>
                      </a:endParaRPr>
                    </a:p>
                  </a:txBody>
                  <a:tcPr marL="3470" marR="3470" marT="3470" marB="0"/>
                </a:tc>
                <a:tc>
                  <a:txBody>
                    <a:bodyPr/>
                    <a:lstStyle/>
                    <a:p>
                      <a:pPr algn="l" fontAlgn="t"/>
                      <a:r>
                        <a:rPr lang="nl-NL" sz="800" u="none" strike="noStrike">
                          <a:effectLst/>
                        </a:rPr>
                        <a:t>ROSA: ketenfunctie Stage</a:t>
                      </a:r>
                      <a:endParaRPr lang="nl-NL" sz="800" b="1" i="0" u="none" strike="noStrike">
                        <a:solidFill>
                          <a:srgbClr val="000000"/>
                        </a:solidFill>
                        <a:effectLst/>
                        <a:latin typeface="Calibri" panose="020F0502020204030204" pitchFamily="34" charset="0"/>
                      </a:endParaRPr>
                    </a:p>
                  </a:txBody>
                  <a:tcPr marL="3470" marR="3470" marT="3470" marB="0"/>
                </a:tc>
                <a:tc>
                  <a:txBody>
                    <a:bodyPr/>
                    <a:lstStyle/>
                    <a:p>
                      <a:pPr algn="l" fontAlgn="t"/>
                      <a:r>
                        <a:rPr lang="nl-NL" sz="800" u="none" strike="noStrike">
                          <a:effectLst/>
                        </a:rPr>
                        <a:t>organisatie</a:t>
                      </a:r>
                      <a:endParaRPr lang="nl-NL" sz="800" b="0" i="0" u="none" strike="noStrike">
                        <a:solidFill>
                          <a:srgbClr val="000000"/>
                        </a:solidFill>
                        <a:effectLst/>
                        <a:latin typeface="Calibri" panose="020F0502020204030204" pitchFamily="34" charset="0"/>
                      </a:endParaRPr>
                    </a:p>
                  </a:txBody>
                  <a:tcPr marL="3470" marR="3470" marT="3470" marB="0"/>
                </a:tc>
                <a:extLst>
                  <a:ext uri="{0D108BD9-81ED-4DB2-BD59-A6C34878D82A}">
                    <a16:rowId xmlns:a16="http://schemas.microsoft.com/office/drawing/2014/main" val="29948839"/>
                  </a:ext>
                </a:extLst>
              </a:tr>
              <a:tr h="125081">
                <a:tc>
                  <a:txBody>
                    <a:bodyPr/>
                    <a:lstStyle/>
                    <a:p>
                      <a:pPr algn="l" fontAlgn="t"/>
                      <a:r>
                        <a:rPr lang="nl-NL" sz="800" u="none" strike="noStrike">
                          <a:effectLst/>
                        </a:rPr>
                        <a:t>8</a:t>
                      </a:r>
                      <a:endParaRPr lang="nl-NL" sz="800" b="0" i="0" u="none" strike="noStrike">
                        <a:solidFill>
                          <a:srgbClr val="000000"/>
                        </a:solidFill>
                        <a:effectLst/>
                        <a:latin typeface="Calibri" panose="020F0502020204030204" pitchFamily="34" charset="0"/>
                      </a:endParaRPr>
                    </a:p>
                  </a:txBody>
                  <a:tcPr marL="3470" marR="3470" marT="3470" marB="0"/>
                </a:tc>
                <a:tc>
                  <a:txBody>
                    <a:bodyPr/>
                    <a:lstStyle/>
                    <a:p>
                      <a:pPr algn="l" fontAlgn="t"/>
                      <a:r>
                        <a:rPr lang="nl-NL" sz="800" u="none" strike="noStrike">
                          <a:effectLst/>
                        </a:rPr>
                        <a:t>deelname en resultaten</a:t>
                      </a:r>
                      <a:endParaRPr lang="nl-NL" sz="800" b="0" i="0" u="none" strike="noStrike">
                        <a:solidFill>
                          <a:srgbClr val="000000"/>
                        </a:solidFill>
                        <a:effectLst/>
                        <a:latin typeface="Calibri" panose="020F0502020204030204" pitchFamily="34" charset="0"/>
                      </a:endParaRPr>
                    </a:p>
                  </a:txBody>
                  <a:tcPr marL="3470" marR="3470" marT="3470" marB="0"/>
                </a:tc>
                <a:tc>
                  <a:txBody>
                    <a:bodyPr/>
                    <a:lstStyle/>
                    <a:p>
                      <a:pPr algn="l" fontAlgn="t"/>
                      <a:r>
                        <a:rPr lang="nl-NL" sz="800" u="none" strike="noStrike">
                          <a:effectLst/>
                        </a:rPr>
                        <a:t>gegevensuitwisseling met ouders/voogd</a:t>
                      </a:r>
                      <a:endParaRPr lang="nl-NL" sz="800" b="0" i="0" u="none" strike="noStrike">
                        <a:solidFill>
                          <a:srgbClr val="000000"/>
                        </a:solidFill>
                        <a:effectLst/>
                        <a:latin typeface="Calibri" panose="020F0502020204030204" pitchFamily="34" charset="0"/>
                      </a:endParaRPr>
                    </a:p>
                  </a:txBody>
                  <a:tcPr marL="3470" marR="3470" marT="3470" marB="0"/>
                </a:tc>
                <a:tc>
                  <a:txBody>
                    <a:bodyPr/>
                    <a:lstStyle/>
                    <a:p>
                      <a:pPr algn="l" fontAlgn="t"/>
                      <a:r>
                        <a:rPr lang="pl-PL" sz="800" u="none" strike="noStrike">
                          <a:effectLst/>
                        </a:rPr>
                        <a:t>wet PO (art 10.3, 40b) wet VO, wet EC</a:t>
                      </a:r>
                      <a:endParaRPr lang="pl-PL" sz="800" b="0" i="0" u="none" strike="noStrike">
                        <a:solidFill>
                          <a:srgbClr val="000000"/>
                        </a:solidFill>
                        <a:effectLst/>
                        <a:latin typeface="Calibri" panose="020F0502020204030204" pitchFamily="34" charset="0"/>
                      </a:endParaRPr>
                    </a:p>
                  </a:txBody>
                  <a:tcPr marL="3470" marR="3470" marT="3470" marB="0"/>
                </a:tc>
                <a:tc>
                  <a:txBody>
                    <a:bodyPr/>
                    <a:lstStyle/>
                    <a:p>
                      <a:pPr algn="l" fontAlgn="t"/>
                      <a:r>
                        <a:rPr lang="nl-NL" sz="800" u="none" strike="noStrike">
                          <a:effectLst/>
                        </a:rPr>
                        <a:t>wettelijk</a:t>
                      </a:r>
                      <a:endParaRPr lang="nl-NL" sz="800" b="0" i="0" u="none" strike="noStrike">
                        <a:solidFill>
                          <a:srgbClr val="000000"/>
                        </a:solidFill>
                        <a:effectLst/>
                        <a:latin typeface="Calibri" panose="020F0502020204030204" pitchFamily="34" charset="0"/>
                      </a:endParaRPr>
                    </a:p>
                  </a:txBody>
                  <a:tcPr marL="3470" marR="3470" marT="3470" marB="0"/>
                </a:tc>
                <a:extLst>
                  <a:ext uri="{0D108BD9-81ED-4DB2-BD59-A6C34878D82A}">
                    <a16:rowId xmlns:a16="http://schemas.microsoft.com/office/drawing/2014/main" val="2228481237"/>
                  </a:ext>
                </a:extLst>
              </a:tr>
              <a:tr h="375243">
                <a:tc>
                  <a:txBody>
                    <a:bodyPr/>
                    <a:lstStyle/>
                    <a:p>
                      <a:pPr algn="l" fontAlgn="t"/>
                      <a:r>
                        <a:rPr lang="nl-NL" sz="800" u="none" strike="noStrike">
                          <a:effectLst/>
                        </a:rPr>
                        <a:t>9</a:t>
                      </a:r>
                      <a:endParaRPr lang="nl-NL" sz="800" b="0" i="0" u="none" strike="noStrike">
                        <a:solidFill>
                          <a:srgbClr val="000000"/>
                        </a:solidFill>
                        <a:effectLst/>
                        <a:latin typeface="Calibri" panose="020F0502020204030204" pitchFamily="34" charset="0"/>
                      </a:endParaRPr>
                    </a:p>
                  </a:txBody>
                  <a:tcPr marL="3470" marR="3470" marT="3470" marB="0"/>
                </a:tc>
                <a:tc>
                  <a:txBody>
                    <a:bodyPr/>
                    <a:lstStyle/>
                    <a:p>
                      <a:pPr algn="l" fontAlgn="t"/>
                      <a:r>
                        <a:rPr lang="nl-NL" sz="800" u="none" strike="noStrike">
                          <a:effectLst/>
                        </a:rPr>
                        <a:t>alles</a:t>
                      </a:r>
                      <a:endParaRPr lang="nl-NL" sz="800" b="0" i="0" u="none" strike="noStrike">
                        <a:solidFill>
                          <a:srgbClr val="000000"/>
                        </a:solidFill>
                        <a:effectLst/>
                        <a:latin typeface="Calibri" panose="020F0502020204030204" pitchFamily="34" charset="0"/>
                      </a:endParaRPr>
                    </a:p>
                  </a:txBody>
                  <a:tcPr marL="3470" marR="3470" marT="3470" marB="0"/>
                </a:tc>
                <a:tc>
                  <a:txBody>
                    <a:bodyPr/>
                    <a:lstStyle/>
                    <a:p>
                      <a:pPr algn="l" fontAlgn="t"/>
                      <a:r>
                        <a:rPr lang="nl-NL" sz="800" u="none" strike="noStrike">
                          <a:effectLst/>
                        </a:rPr>
                        <a:t>gegevensuitwisseling met leerling/student</a:t>
                      </a:r>
                      <a:endParaRPr lang="nl-NL" sz="800" b="0" i="0" u="none" strike="noStrike">
                        <a:solidFill>
                          <a:srgbClr val="000000"/>
                        </a:solidFill>
                        <a:effectLst/>
                        <a:latin typeface="Calibri" panose="020F0502020204030204" pitchFamily="34" charset="0"/>
                      </a:endParaRPr>
                    </a:p>
                  </a:txBody>
                  <a:tcPr marL="3470" marR="3470" marT="3470" marB="0"/>
                </a:tc>
                <a:tc>
                  <a:txBody>
                    <a:bodyPr/>
                    <a:lstStyle/>
                    <a:p>
                      <a:pPr algn="l" fontAlgn="t"/>
                      <a:r>
                        <a:rPr lang="nl-NL" sz="800" u="none" strike="noStrike">
                          <a:effectLst/>
                        </a:rPr>
                        <a:t>wet PO (art 10.3, 40b) wet VO, wet EC</a:t>
                      </a:r>
                      <a:br>
                        <a:rPr lang="nl-NL" sz="800" u="none" strike="noStrike">
                          <a:effectLst/>
                        </a:rPr>
                      </a:br>
                      <a:r>
                        <a:rPr lang="nl-NL" sz="800" u="none" strike="noStrike">
                          <a:effectLst/>
                        </a:rPr>
                        <a:t/>
                      </a:r>
                      <a:br>
                        <a:rPr lang="nl-NL" sz="800" u="none" strike="noStrike">
                          <a:effectLst/>
                        </a:rPr>
                      </a:br>
                      <a:r>
                        <a:rPr lang="nl-NL" sz="800" u="none" strike="noStrike">
                          <a:effectLst/>
                        </a:rPr>
                        <a:t>ROSA: ketenfunctie toetsen en diplomering. Leerrouteplanning</a:t>
                      </a:r>
                      <a:endParaRPr lang="nl-NL" sz="800" b="0" i="0" u="none" strike="noStrike">
                        <a:solidFill>
                          <a:srgbClr val="000000"/>
                        </a:solidFill>
                        <a:effectLst/>
                        <a:latin typeface="Calibri" panose="020F0502020204030204" pitchFamily="34" charset="0"/>
                      </a:endParaRPr>
                    </a:p>
                  </a:txBody>
                  <a:tcPr marL="3470" marR="3470" marT="3470" marB="0"/>
                </a:tc>
                <a:tc>
                  <a:txBody>
                    <a:bodyPr/>
                    <a:lstStyle/>
                    <a:p>
                      <a:pPr algn="l" fontAlgn="t"/>
                      <a:r>
                        <a:rPr lang="nl-NL" sz="800" u="none" strike="noStrike">
                          <a:effectLst/>
                        </a:rPr>
                        <a:t>wettelijk</a:t>
                      </a:r>
                      <a:endParaRPr lang="nl-NL" sz="800" b="0" i="0" u="none" strike="noStrike">
                        <a:solidFill>
                          <a:srgbClr val="000000"/>
                        </a:solidFill>
                        <a:effectLst/>
                        <a:latin typeface="Calibri" panose="020F0502020204030204" pitchFamily="34" charset="0"/>
                      </a:endParaRPr>
                    </a:p>
                  </a:txBody>
                  <a:tcPr marL="3470" marR="3470" marT="3470" marB="0"/>
                </a:tc>
                <a:extLst>
                  <a:ext uri="{0D108BD9-81ED-4DB2-BD59-A6C34878D82A}">
                    <a16:rowId xmlns:a16="http://schemas.microsoft.com/office/drawing/2014/main" val="2179957558"/>
                  </a:ext>
                </a:extLst>
              </a:tr>
              <a:tr h="250161">
                <a:tc>
                  <a:txBody>
                    <a:bodyPr/>
                    <a:lstStyle/>
                    <a:p>
                      <a:pPr algn="l" fontAlgn="t"/>
                      <a:r>
                        <a:rPr lang="nl-NL" sz="800" u="none" strike="noStrike">
                          <a:effectLst/>
                        </a:rPr>
                        <a:t>10</a:t>
                      </a:r>
                      <a:endParaRPr lang="nl-NL" sz="800" b="0" i="0" u="none" strike="noStrike">
                        <a:solidFill>
                          <a:srgbClr val="000000"/>
                        </a:solidFill>
                        <a:effectLst/>
                        <a:latin typeface="Calibri" panose="020F0502020204030204" pitchFamily="34" charset="0"/>
                      </a:endParaRPr>
                    </a:p>
                  </a:txBody>
                  <a:tcPr marL="3470" marR="3470" marT="3470" marB="0"/>
                </a:tc>
                <a:tc>
                  <a:txBody>
                    <a:bodyPr/>
                    <a:lstStyle/>
                    <a:p>
                      <a:pPr algn="l" fontAlgn="t"/>
                      <a:r>
                        <a:rPr lang="nl-NL" sz="800" u="none" strike="noStrike">
                          <a:effectLst/>
                        </a:rPr>
                        <a:t>stage</a:t>
                      </a:r>
                      <a:endParaRPr lang="nl-NL" sz="800" b="0" i="0" u="none" strike="noStrike">
                        <a:solidFill>
                          <a:srgbClr val="000000"/>
                        </a:solidFill>
                        <a:effectLst/>
                        <a:latin typeface="Calibri" panose="020F0502020204030204" pitchFamily="34" charset="0"/>
                      </a:endParaRPr>
                    </a:p>
                  </a:txBody>
                  <a:tcPr marL="3470" marR="3470" marT="3470" marB="0"/>
                </a:tc>
                <a:tc>
                  <a:txBody>
                    <a:bodyPr/>
                    <a:lstStyle/>
                    <a:p>
                      <a:pPr algn="l" fontAlgn="t"/>
                      <a:r>
                        <a:rPr lang="nl-NL" sz="800" u="none" strike="noStrike">
                          <a:effectLst/>
                        </a:rPr>
                        <a:t>samenwerking met bedrijfsleven t.b.v. stages van leerlingen / studenten</a:t>
                      </a:r>
                      <a:endParaRPr lang="nl-NL" sz="800" b="0" i="0" u="none" strike="noStrike">
                        <a:solidFill>
                          <a:srgbClr val="000000"/>
                        </a:solidFill>
                        <a:effectLst/>
                        <a:latin typeface="Calibri" panose="020F0502020204030204" pitchFamily="34" charset="0"/>
                      </a:endParaRPr>
                    </a:p>
                  </a:txBody>
                  <a:tcPr marL="3470" marR="3470" marT="3470" marB="0"/>
                </a:tc>
                <a:tc>
                  <a:txBody>
                    <a:bodyPr/>
                    <a:lstStyle/>
                    <a:p>
                      <a:pPr algn="l" fontAlgn="t"/>
                      <a:r>
                        <a:rPr lang="nl-NL" sz="800" u="none" strike="noStrike">
                          <a:effectLst/>
                        </a:rPr>
                        <a:t>SBB, hierachter komt de hele regeling om erkend leerbedrijf te worden. Wet educatie en beroepsonderwijs. Reglement erkenning leerbedrijven (van SBB)</a:t>
                      </a:r>
                      <a:endParaRPr lang="nl-NL" sz="800" b="0" i="0" u="none" strike="noStrike">
                        <a:solidFill>
                          <a:srgbClr val="000000"/>
                        </a:solidFill>
                        <a:effectLst/>
                        <a:latin typeface="Calibri" panose="020F0502020204030204" pitchFamily="34" charset="0"/>
                      </a:endParaRPr>
                    </a:p>
                  </a:txBody>
                  <a:tcPr marL="3470" marR="3470" marT="3470" marB="0"/>
                </a:tc>
                <a:tc>
                  <a:txBody>
                    <a:bodyPr/>
                    <a:lstStyle/>
                    <a:p>
                      <a:pPr algn="l" fontAlgn="t"/>
                      <a:r>
                        <a:rPr lang="nl-NL" sz="800" u="none" strike="noStrike">
                          <a:effectLst/>
                        </a:rPr>
                        <a:t>wettelijk</a:t>
                      </a:r>
                      <a:endParaRPr lang="nl-NL" sz="800" b="0" i="0" u="none" strike="noStrike">
                        <a:solidFill>
                          <a:srgbClr val="000000"/>
                        </a:solidFill>
                        <a:effectLst/>
                        <a:latin typeface="Calibri" panose="020F0502020204030204" pitchFamily="34" charset="0"/>
                      </a:endParaRPr>
                    </a:p>
                  </a:txBody>
                  <a:tcPr marL="3470" marR="3470" marT="3470" marB="0"/>
                </a:tc>
                <a:extLst>
                  <a:ext uri="{0D108BD9-81ED-4DB2-BD59-A6C34878D82A}">
                    <a16:rowId xmlns:a16="http://schemas.microsoft.com/office/drawing/2014/main" val="792742599"/>
                  </a:ext>
                </a:extLst>
              </a:tr>
              <a:tr h="250161">
                <a:tc>
                  <a:txBody>
                    <a:bodyPr/>
                    <a:lstStyle/>
                    <a:p>
                      <a:pPr algn="l" fontAlgn="t"/>
                      <a:r>
                        <a:rPr lang="nl-NL" sz="800" u="none" strike="noStrike">
                          <a:effectLst/>
                        </a:rPr>
                        <a:t>11</a:t>
                      </a:r>
                      <a:endParaRPr lang="nl-NL" sz="800" b="0" i="0" u="none" strike="noStrike">
                        <a:solidFill>
                          <a:srgbClr val="000000"/>
                        </a:solidFill>
                        <a:effectLst/>
                        <a:latin typeface="Calibri" panose="020F0502020204030204" pitchFamily="34" charset="0"/>
                      </a:endParaRPr>
                    </a:p>
                  </a:txBody>
                  <a:tcPr marL="3470" marR="3470" marT="3470" marB="0"/>
                </a:tc>
                <a:tc>
                  <a:txBody>
                    <a:bodyPr/>
                    <a:lstStyle/>
                    <a:p>
                      <a:pPr algn="l" fontAlgn="t"/>
                      <a:r>
                        <a:rPr lang="nl-NL" sz="800" u="none" strike="noStrike">
                          <a:effectLst/>
                        </a:rPr>
                        <a:t>aanmelden, inschrijven, deelname en resultaten</a:t>
                      </a:r>
                      <a:endParaRPr lang="nl-NL" sz="800" b="0" i="0" u="none" strike="noStrike">
                        <a:solidFill>
                          <a:srgbClr val="000000"/>
                        </a:solidFill>
                        <a:effectLst/>
                        <a:latin typeface="Calibri" panose="020F0502020204030204" pitchFamily="34" charset="0"/>
                      </a:endParaRPr>
                    </a:p>
                  </a:txBody>
                  <a:tcPr marL="3470" marR="3470" marT="3470" marB="0"/>
                </a:tc>
                <a:tc>
                  <a:txBody>
                    <a:bodyPr/>
                    <a:lstStyle/>
                    <a:p>
                      <a:pPr algn="l" fontAlgn="t"/>
                      <a:r>
                        <a:rPr lang="nl-NL" sz="800" u="none" strike="noStrike">
                          <a:effectLst/>
                        </a:rPr>
                        <a:t>voor onderwijs benodigde administraties</a:t>
                      </a:r>
                      <a:endParaRPr lang="nl-NL" sz="800" b="0" i="0" u="none" strike="noStrike">
                        <a:solidFill>
                          <a:srgbClr val="000000"/>
                        </a:solidFill>
                        <a:effectLst/>
                        <a:latin typeface="Calibri" panose="020F0502020204030204" pitchFamily="34" charset="0"/>
                      </a:endParaRPr>
                    </a:p>
                  </a:txBody>
                  <a:tcPr marL="3470" marR="3470" marT="3470" marB="0"/>
                </a:tc>
                <a:tc>
                  <a:txBody>
                    <a:bodyPr/>
                    <a:lstStyle/>
                    <a:p>
                      <a:pPr algn="l" fontAlgn="t"/>
                      <a:r>
                        <a:rPr lang="nl-NL" sz="800" u="none" strike="noStrike">
                          <a:effectLst/>
                        </a:rPr>
                        <a:t>het voeren van de administraties is wettelijk bepaald, extern beleggen is een organisatie aspect. Vraagt wel bewerkersovereenkomsten in hat kader van de AVG</a:t>
                      </a:r>
                      <a:endParaRPr lang="nl-NL" sz="800" b="0" i="0" u="none" strike="noStrike">
                        <a:solidFill>
                          <a:srgbClr val="000000"/>
                        </a:solidFill>
                        <a:effectLst/>
                        <a:latin typeface="Calibri" panose="020F0502020204030204" pitchFamily="34" charset="0"/>
                      </a:endParaRPr>
                    </a:p>
                  </a:txBody>
                  <a:tcPr marL="3470" marR="3470" marT="3470" marB="0"/>
                </a:tc>
                <a:tc>
                  <a:txBody>
                    <a:bodyPr/>
                    <a:lstStyle/>
                    <a:p>
                      <a:pPr algn="l" fontAlgn="t"/>
                      <a:r>
                        <a:rPr lang="nl-NL" sz="800" u="none" strike="noStrike">
                          <a:effectLst/>
                        </a:rPr>
                        <a:t>organisatie</a:t>
                      </a:r>
                      <a:endParaRPr lang="nl-NL" sz="800" b="0" i="0" u="none" strike="noStrike">
                        <a:solidFill>
                          <a:srgbClr val="000000"/>
                        </a:solidFill>
                        <a:effectLst/>
                        <a:latin typeface="Calibri" panose="020F0502020204030204" pitchFamily="34" charset="0"/>
                      </a:endParaRPr>
                    </a:p>
                  </a:txBody>
                  <a:tcPr marL="3470" marR="3470" marT="3470" marB="0"/>
                </a:tc>
                <a:extLst>
                  <a:ext uri="{0D108BD9-81ED-4DB2-BD59-A6C34878D82A}">
                    <a16:rowId xmlns:a16="http://schemas.microsoft.com/office/drawing/2014/main" val="212519525"/>
                  </a:ext>
                </a:extLst>
              </a:tr>
              <a:tr h="250161">
                <a:tc>
                  <a:txBody>
                    <a:bodyPr/>
                    <a:lstStyle/>
                    <a:p>
                      <a:pPr algn="l" fontAlgn="t"/>
                      <a:r>
                        <a:rPr lang="nl-NL" sz="800" u="none" strike="noStrike">
                          <a:effectLst/>
                        </a:rPr>
                        <a:t>12</a:t>
                      </a:r>
                      <a:endParaRPr lang="nl-NL" sz="800" b="0" i="0" u="none" strike="noStrike">
                        <a:solidFill>
                          <a:srgbClr val="000000"/>
                        </a:solidFill>
                        <a:effectLst/>
                        <a:latin typeface="Calibri" panose="020F0502020204030204" pitchFamily="34" charset="0"/>
                      </a:endParaRPr>
                    </a:p>
                  </a:txBody>
                  <a:tcPr marL="3470" marR="3470" marT="3470" marB="0"/>
                </a:tc>
                <a:tc>
                  <a:txBody>
                    <a:bodyPr/>
                    <a:lstStyle/>
                    <a:p>
                      <a:pPr algn="l" fontAlgn="t"/>
                      <a:r>
                        <a:rPr lang="nl-NL" sz="800" u="none" strike="noStrike">
                          <a:effectLst/>
                        </a:rPr>
                        <a:t>aanmelden, inschrijven, deelname en resultaten</a:t>
                      </a:r>
                      <a:endParaRPr lang="nl-NL" sz="800" b="0" i="0" u="none" strike="noStrike">
                        <a:solidFill>
                          <a:srgbClr val="000000"/>
                        </a:solidFill>
                        <a:effectLst/>
                        <a:latin typeface="Calibri" panose="020F0502020204030204" pitchFamily="34" charset="0"/>
                      </a:endParaRPr>
                    </a:p>
                  </a:txBody>
                  <a:tcPr marL="3470" marR="3470" marT="3470" marB="0"/>
                </a:tc>
                <a:tc>
                  <a:txBody>
                    <a:bodyPr/>
                    <a:lstStyle/>
                    <a:p>
                      <a:pPr algn="l" fontAlgn="t"/>
                      <a:r>
                        <a:rPr lang="nl-NL" sz="800" u="none" strike="noStrike">
                          <a:effectLst/>
                        </a:rPr>
                        <a:t>voor huiswerk begeleiding benodigde  informatie</a:t>
                      </a:r>
                      <a:endParaRPr lang="nl-NL" sz="800" b="0" i="0" u="none" strike="noStrike">
                        <a:solidFill>
                          <a:srgbClr val="000000"/>
                        </a:solidFill>
                        <a:effectLst/>
                        <a:latin typeface="Calibri" panose="020F0502020204030204" pitchFamily="34" charset="0"/>
                      </a:endParaRPr>
                    </a:p>
                  </a:txBody>
                  <a:tcPr marL="3470" marR="3470" marT="3470" marB="0"/>
                </a:tc>
                <a:tc>
                  <a:txBody>
                    <a:bodyPr/>
                    <a:lstStyle/>
                    <a:p>
                      <a:pPr algn="l" fontAlgn="t"/>
                      <a:r>
                        <a:rPr lang="nl-NL" sz="800" u="none" strike="noStrike">
                          <a:effectLst/>
                        </a:rPr>
                        <a:t> </a:t>
                      </a:r>
                      <a:endParaRPr lang="nl-NL" sz="800" b="0" i="0" u="none" strike="noStrike">
                        <a:solidFill>
                          <a:srgbClr val="000000"/>
                        </a:solidFill>
                        <a:effectLst/>
                        <a:latin typeface="Calibri" panose="020F0502020204030204" pitchFamily="34" charset="0"/>
                      </a:endParaRPr>
                    </a:p>
                  </a:txBody>
                  <a:tcPr marL="3470" marR="3470" marT="3470" marB="0"/>
                </a:tc>
                <a:tc>
                  <a:txBody>
                    <a:bodyPr/>
                    <a:lstStyle/>
                    <a:p>
                      <a:pPr algn="l" fontAlgn="t"/>
                      <a:r>
                        <a:rPr lang="nl-NL" sz="800" u="none" strike="noStrike">
                          <a:effectLst/>
                        </a:rPr>
                        <a:t>organisatie</a:t>
                      </a:r>
                      <a:endParaRPr lang="nl-NL" sz="800" b="0" i="0" u="none" strike="noStrike">
                        <a:solidFill>
                          <a:srgbClr val="000000"/>
                        </a:solidFill>
                        <a:effectLst/>
                        <a:latin typeface="Calibri" panose="020F0502020204030204" pitchFamily="34" charset="0"/>
                      </a:endParaRPr>
                    </a:p>
                  </a:txBody>
                  <a:tcPr marL="3470" marR="3470" marT="3470" marB="0"/>
                </a:tc>
                <a:extLst>
                  <a:ext uri="{0D108BD9-81ED-4DB2-BD59-A6C34878D82A}">
                    <a16:rowId xmlns:a16="http://schemas.microsoft.com/office/drawing/2014/main" val="430787567"/>
                  </a:ext>
                </a:extLst>
              </a:tr>
              <a:tr h="250161">
                <a:tc>
                  <a:txBody>
                    <a:bodyPr/>
                    <a:lstStyle/>
                    <a:p>
                      <a:pPr algn="l" fontAlgn="t"/>
                      <a:r>
                        <a:rPr lang="nl-NL" sz="800" u="none" strike="noStrike">
                          <a:effectLst/>
                        </a:rPr>
                        <a:t>13</a:t>
                      </a:r>
                      <a:endParaRPr lang="nl-NL" sz="800" b="0" i="0" u="none" strike="noStrike">
                        <a:solidFill>
                          <a:srgbClr val="000000"/>
                        </a:solidFill>
                        <a:effectLst/>
                        <a:latin typeface="Calibri" panose="020F0502020204030204" pitchFamily="34" charset="0"/>
                      </a:endParaRPr>
                    </a:p>
                  </a:txBody>
                  <a:tcPr marL="3470" marR="3470" marT="3470" marB="0"/>
                </a:tc>
                <a:tc>
                  <a:txBody>
                    <a:bodyPr/>
                    <a:lstStyle/>
                    <a:p>
                      <a:pPr algn="l" fontAlgn="t"/>
                      <a:r>
                        <a:rPr lang="nl-NL" sz="800" u="none" strike="noStrike">
                          <a:effectLst/>
                        </a:rPr>
                        <a:t>aanmelden, inschrijven, deelname en resultaten</a:t>
                      </a:r>
                      <a:endParaRPr lang="nl-NL" sz="800" b="0" i="0" u="none" strike="noStrike">
                        <a:solidFill>
                          <a:srgbClr val="000000"/>
                        </a:solidFill>
                        <a:effectLst/>
                        <a:latin typeface="Calibri" panose="020F0502020204030204" pitchFamily="34" charset="0"/>
                      </a:endParaRPr>
                    </a:p>
                  </a:txBody>
                  <a:tcPr marL="3470" marR="3470" marT="3470" marB="0"/>
                </a:tc>
                <a:tc>
                  <a:txBody>
                    <a:bodyPr/>
                    <a:lstStyle/>
                    <a:p>
                      <a:pPr algn="l" fontAlgn="t"/>
                      <a:r>
                        <a:rPr lang="nl-NL" sz="800" u="none" strike="noStrike">
                          <a:effectLst/>
                        </a:rPr>
                        <a:t>voor onderwijs benodigde administraties</a:t>
                      </a:r>
                      <a:endParaRPr lang="nl-NL" sz="800" b="0" i="0" u="none" strike="noStrike">
                        <a:solidFill>
                          <a:srgbClr val="000000"/>
                        </a:solidFill>
                        <a:effectLst/>
                        <a:latin typeface="Calibri" panose="020F0502020204030204" pitchFamily="34" charset="0"/>
                      </a:endParaRPr>
                    </a:p>
                  </a:txBody>
                  <a:tcPr marL="3470" marR="3470" marT="3470" marB="0"/>
                </a:tc>
                <a:tc>
                  <a:txBody>
                    <a:bodyPr/>
                    <a:lstStyle/>
                    <a:p>
                      <a:pPr algn="l" fontAlgn="t"/>
                      <a:r>
                        <a:rPr lang="nl-NL" sz="800" u="none" strike="noStrike">
                          <a:effectLst/>
                        </a:rPr>
                        <a:t>wet PO (art 40b), wet VO, wet EC, maar ook wet PO (art 42)</a:t>
                      </a:r>
                      <a:endParaRPr lang="nl-NL" sz="800" b="0" i="0" u="none" strike="noStrike">
                        <a:solidFill>
                          <a:srgbClr val="000000"/>
                        </a:solidFill>
                        <a:effectLst/>
                        <a:latin typeface="Calibri" panose="020F0502020204030204" pitchFamily="34" charset="0"/>
                      </a:endParaRPr>
                    </a:p>
                  </a:txBody>
                  <a:tcPr marL="3470" marR="3470" marT="3470" marB="0"/>
                </a:tc>
                <a:tc>
                  <a:txBody>
                    <a:bodyPr/>
                    <a:lstStyle/>
                    <a:p>
                      <a:pPr algn="l" fontAlgn="t"/>
                      <a:r>
                        <a:rPr lang="nl-NL" sz="800" u="none" strike="noStrike">
                          <a:effectLst/>
                        </a:rPr>
                        <a:t>wettelijk</a:t>
                      </a:r>
                      <a:endParaRPr lang="nl-NL" sz="800" b="0" i="0" u="none" strike="noStrike">
                        <a:solidFill>
                          <a:srgbClr val="000000"/>
                        </a:solidFill>
                        <a:effectLst/>
                        <a:latin typeface="Calibri" panose="020F0502020204030204" pitchFamily="34" charset="0"/>
                      </a:endParaRPr>
                    </a:p>
                  </a:txBody>
                  <a:tcPr marL="3470" marR="3470" marT="3470" marB="0"/>
                </a:tc>
                <a:extLst>
                  <a:ext uri="{0D108BD9-81ED-4DB2-BD59-A6C34878D82A}">
                    <a16:rowId xmlns:a16="http://schemas.microsoft.com/office/drawing/2014/main" val="1678181341"/>
                  </a:ext>
                </a:extLst>
              </a:tr>
              <a:tr h="250161">
                <a:tc>
                  <a:txBody>
                    <a:bodyPr/>
                    <a:lstStyle/>
                    <a:p>
                      <a:pPr algn="l" fontAlgn="t"/>
                      <a:r>
                        <a:rPr lang="nl-NL" sz="800" u="none" strike="noStrike">
                          <a:effectLst/>
                        </a:rPr>
                        <a:t>14</a:t>
                      </a:r>
                      <a:endParaRPr lang="nl-NL" sz="800" b="0" i="0" u="none" strike="noStrike">
                        <a:solidFill>
                          <a:srgbClr val="000000"/>
                        </a:solidFill>
                        <a:effectLst/>
                        <a:latin typeface="Calibri" panose="020F0502020204030204" pitchFamily="34" charset="0"/>
                      </a:endParaRPr>
                    </a:p>
                  </a:txBody>
                  <a:tcPr marL="3470" marR="3470" marT="3470" marB="0"/>
                </a:tc>
                <a:tc>
                  <a:txBody>
                    <a:bodyPr/>
                    <a:lstStyle/>
                    <a:p>
                      <a:pPr algn="l" fontAlgn="t"/>
                      <a:r>
                        <a:rPr lang="nl-NL" sz="800" u="none" strike="noStrike">
                          <a:effectLst/>
                        </a:rPr>
                        <a:t>toegang tot lesmateriaal</a:t>
                      </a:r>
                      <a:endParaRPr lang="nl-NL" sz="800" b="0" i="0" u="none" strike="noStrike">
                        <a:solidFill>
                          <a:srgbClr val="000000"/>
                        </a:solidFill>
                        <a:effectLst/>
                        <a:latin typeface="Calibri" panose="020F0502020204030204" pitchFamily="34" charset="0"/>
                      </a:endParaRPr>
                    </a:p>
                  </a:txBody>
                  <a:tcPr marL="3470" marR="3470" marT="3470" marB="0"/>
                </a:tc>
                <a:tc>
                  <a:txBody>
                    <a:bodyPr/>
                    <a:lstStyle/>
                    <a:p>
                      <a:pPr algn="l" fontAlgn="t"/>
                      <a:r>
                        <a:rPr lang="nl-NL" sz="800" u="none" strike="noStrike">
                          <a:effectLst/>
                        </a:rPr>
                        <a:t>Kanaal om lesmateriaal (digitaal en folio) beschikbaar te maken</a:t>
                      </a:r>
                      <a:endParaRPr lang="nl-NL" sz="800" b="0" i="0" u="none" strike="noStrike">
                        <a:solidFill>
                          <a:srgbClr val="000000"/>
                        </a:solidFill>
                        <a:effectLst/>
                        <a:latin typeface="Calibri" panose="020F0502020204030204" pitchFamily="34" charset="0"/>
                      </a:endParaRPr>
                    </a:p>
                  </a:txBody>
                  <a:tcPr marL="3470" marR="3470" marT="3470" marB="0"/>
                </a:tc>
                <a:tc>
                  <a:txBody>
                    <a:bodyPr/>
                    <a:lstStyle/>
                    <a:p>
                      <a:pPr algn="l" fontAlgn="t"/>
                      <a:r>
                        <a:rPr lang="nl-NL" sz="800" u="none" strike="noStrike">
                          <a:effectLst/>
                        </a:rPr>
                        <a:t>ROSA: ketenproces WCK keten</a:t>
                      </a:r>
                      <a:endParaRPr lang="nl-NL" sz="800" b="1" i="0" u="none" strike="noStrike">
                        <a:solidFill>
                          <a:srgbClr val="000000"/>
                        </a:solidFill>
                        <a:effectLst/>
                        <a:latin typeface="Calibri" panose="020F0502020204030204" pitchFamily="34" charset="0"/>
                      </a:endParaRPr>
                    </a:p>
                  </a:txBody>
                  <a:tcPr marL="3470" marR="3470" marT="3470" marB="0"/>
                </a:tc>
                <a:tc>
                  <a:txBody>
                    <a:bodyPr/>
                    <a:lstStyle/>
                    <a:p>
                      <a:pPr algn="l" fontAlgn="t"/>
                      <a:r>
                        <a:rPr lang="nl-NL" sz="800" u="none" strike="noStrike">
                          <a:effectLst/>
                        </a:rPr>
                        <a:t>organisatie</a:t>
                      </a:r>
                      <a:endParaRPr lang="nl-NL" sz="800" b="0" i="0" u="none" strike="noStrike">
                        <a:solidFill>
                          <a:srgbClr val="000000"/>
                        </a:solidFill>
                        <a:effectLst/>
                        <a:latin typeface="Calibri" panose="020F0502020204030204" pitchFamily="34" charset="0"/>
                      </a:endParaRPr>
                    </a:p>
                  </a:txBody>
                  <a:tcPr marL="3470" marR="3470" marT="3470" marB="0"/>
                </a:tc>
                <a:extLst>
                  <a:ext uri="{0D108BD9-81ED-4DB2-BD59-A6C34878D82A}">
                    <a16:rowId xmlns:a16="http://schemas.microsoft.com/office/drawing/2014/main" val="1060561721"/>
                  </a:ext>
                </a:extLst>
              </a:tr>
              <a:tr h="375243">
                <a:tc>
                  <a:txBody>
                    <a:bodyPr/>
                    <a:lstStyle/>
                    <a:p>
                      <a:pPr algn="l" fontAlgn="t"/>
                      <a:r>
                        <a:rPr lang="nl-NL" sz="800" u="none" strike="noStrike">
                          <a:effectLst/>
                        </a:rPr>
                        <a:t>15</a:t>
                      </a:r>
                      <a:endParaRPr lang="nl-NL" sz="800" b="0" i="0" u="none" strike="noStrike">
                        <a:solidFill>
                          <a:srgbClr val="000000"/>
                        </a:solidFill>
                        <a:effectLst/>
                        <a:latin typeface="Calibri" panose="020F0502020204030204" pitchFamily="34" charset="0"/>
                      </a:endParaRPr>
                    </a:p>
                  </a:txBody>
                  <a:tcPr marL="3470" marR="3470" marT="3470" marB="0"/>
                </a:tc>
                <a:tc>
                  <a:txBody>
                    <a:bodyPr/>
                    <a:lstStyle/>
                    <a:p>
                      <a:pPr algn="l" fontAlgn="t"/>
                      <a:r>
                        <a:rPr lang="nl-NL" sz="800" u="none" strike="noStrike">
                          <a:effectLst/>
                        </a:rPr>
                        <a:t>toetsen en toetsresultaten</a:t>
                      </a:r>
                      <a:endParaRPr lang="nl-NL" sz="800" b="0" i="0" u="none" strike="noStrike">
                        <a:solidFill>
                          <a:srgbClr val="000000"/>
                        </a:solidFill>
                        <a:effectLst/>
                        <a:latin typeface="Calibri" panose="020F0502020204030204" pitchFamily="34" charset="0"/>
                      </a:endParaRPr>
                    </a:p>
                  </a:txBody>
                  <a:tcPr marL="3470" marR="3470" marT="3470" marB="0"/>
                </a:tc>
                <a:tc>
                  <a:txBody>
                    <a:bodyPr/>
                    <a:lstStyle/>
                    <a:p>
                      <a:pPr algn="l" fontAlgn="t"/>
                      <a:r>
                        <a:rPr lang="nl-NL" sz="800" u="none" strike="noStrike">
                          <a:effectLst/>
                        </a:rPr>
                        <a:t>gebruik van toetsen</a:t>
                      </a:r>
                      <a:endParaRPr lang="nl-NL" sz="800" b="0" i="0" u="none" strike="noStrike">
                        <a:solidFill>
                          <a:srgbClr val="000000"/>
                        </a:solidFill>
                        <a:effectLst/>
                        <a:latin typeface="Calibri" panose="020F0502020204030204" pitchFamily="34" charset="0"/>
                      </a:endParaRPr>
                    </a:p>
                  </a:txBody>
                  <a:tcPr marL="3470" marR="3470" marT="3470" marB="0"/>
                </a:tc>
                <a:tc>
                  <a:txBody>
                    <a:bodyPr/>
                    <a:lstStyle/>
                    <a:p>
                      <a:pPr algn="l" fontAlgn="t"/>
                      <a:r>
                        <a:rPr lang="nl-NL" sz="800" u="none" strike="noStrike">
                          <a:effectLst/>
                        </a:rPr>
                        <a:t>regeling leerresultaten PO 2014, eindexamenbesluit VO</a:t>
                      </a:r>
                      <a:br>
                        <a:rPr lang="nl-NL" sz="800" u="none" strike="noStrike">
                          <a:effectLst/>
                        </a:rPr>
                      </a:br>
                      <a:r>
                        <a:rPr lang="nl-NL" sz="800" u="none" strike="noStrike">
                          <a:effectLst/>
                        </a:rPr>
                        <a:t/>
                      </a:r>
                      <a:br>
                        <a:rPr lang="nl-NL" sz="800" u="none" strike="noStrike">
                          <a:effectLst/>
                        </a:rPr>
                      </a:br>
                      <a:r>
                        <a:rPr lang="nl-NL" sz="800" u="none" strike="noStrike">
                          <a:effectLst/>
                        </a:rPr>
                        <a:t>ROSA: afname en beoordeling toetsen en examineren</a:t>
                      </a:r>
                      <a:endParaRPr lang="nl-NL" sz="800" b="0" i="0" u="none" strike="noStrike">
                        <a:solidFill>
                          <a:srgbClr val="000000"/>
                        </a:solidFill>
                        <a:effectLst/>
                        <a:latin typeface="Calibri" panose="020F0502020204030204" pitchFamily="34" charset="0"/>
                      </a:endParaRPr>
                    </a:p>
                  </a:txBody>
                  <a:tcPr marL="3470" marR="3470" marT="3470" marB="0"/>
                </a:tc>
                <a:tc>
                  <a:txBody>
                    <a:bodyPr/>
                    <a:lstStyle/>
                    <a:p>
                      <a:pPr algn="l" fontAlgn="t"/>
                      <a:r>
                        <a:rPr lang="nl-NL" sz="800" u="none" strike="noStrike">
                          <a:effectLst/>
                        </a:rPr>
                        <a:t>wettelijk</a:t>
                      </a:r>
                      <a:endParaRPr lang="nl-NL" sz="800" b="0" i="0" u="none" strike="noStrike">
                        <a:solidFill>
                          <a:srgbClr val="000000"/>
                        </a:solidFill>
                        <a:effectLst/>
                        <a:latin typeface="Calibri" panose="020F0502020204030204" pitchFamily="34" charset="0"/>
                      </a:endParaRPr>
                    </a:p>
                  </a:txBody>
                  <a:tcPr marL="3470" marR="3470" marT="3470" marB="0"/>
                </a:tc>
                <a:extLst>
                  <a:ext uri="{0D108BD9-81ED-4DB2-BD59-A6C34878D82A}">
                    <a16:rowId xmlns:a16="http://schemas.microsoft.com/office/drawing/2014/main" val="2578902783"/>
                  </a:ext>
                </a:extLst>
              </a:tr>
              <a:tr h="375243">
                <a:tc>
                  <a:txBody>
                    <a:bodyPr/>
                    <a:lstStyle/>
                    <a:p>
                      <a:pPr algn="l" fontAlgn="t"/>
                      <a:r>
                        <a:rPr lang="nl-NL" sz="800" u="none" strike="noStrike">
                          <a:effectLst/>
                        </a:rPr>
                        <a:t>16</a:t>
                      </a:r>
                      <a:endParaRPr lang="nl-NL" sz="800" b="0" i="0" u="none" strike="noStrike">
                        <a:solidFill>
                          <a:srgbClr val="000000"/>
                        </a:solidFill>
                        <a:effectLst/>
                        <a:latin typeface="Calibri" panose="020F0502020204030204" pitchFamily="34" charset="0"/>
                      </a:endParaRPr>
                    </a:p>
                  </a:txBody>
                  <a:tcPr marL="3470" marR="3470" marT="3470" marB="0"/>
                </a:tc>
                <a:tc>
                  <a:txBody>
                    <a:bodyPr/>
                    <a:lstStyle/>
                    <a:p>
                      <a:pPr algn="l" fontAlgn="t"/>
                      <a:r>
                        <a:rPr lang="nl-NL" sz="800" u="none" strike="noStrike">
                          <a:effectLst/>
                        </a:rPr>
                        <a:t>toegang tot lesmateriaal</a:t>
                      </a:r>
                      <a:endParaRPr lang="nl-NL" sz="800" b="0" i="0" u="none" strike="noStrike">
                        <a:solidFill>
                          <a:srgbClr val="000000"/>
                        </a:solidFill>
                        <a:effectLst/>
                        <a:latin typeface="Calibri" panose="020F0502020204030204" pitchFamily="34" charset="0"/>
                      </a:endParaRPr>
                    </a:p>
                  </a:txBody>
                  <a:tcPr marL="3470" marR="3470" marT="3470" marB="0"/>
                </a:tc>
                <a:tc>
                  <a:txBody>
                    <a:bodyPr/>
                    <a:lstStyle/>
                    <a:p>
                      <a:pPr algn="l" fontAlgn="t"/>
                      <a:r>
                        <a:rPr lang="nl-NL" sz="800" u="none" strike="noStrike">
                          <a:effectLst/>
                        </a:rPr>
                        <a:t>identiteit en authenticatie  voor toegang tot digitale voorzieningen, ook wet op de nummervoorziening</a:t>
                      </a:r>
                      <a:endParaRPr lang="nl-NL" sz="800" b="0" i="0" u="none" strike="noStrike">
                        <a:solidFill>
                          <a:srgbClr val="000000"/>
                        </a:solidFill>
                        <a:effectLst/>
                        <a:latin typeface="Calibri" panose="020F0502020204030204" pitchFamily="34" charset="0"/>
                      </a:endParaRPr>
                    </a:p>
                  </a:txBody>
                  <a:tcPr marL="3470" marR="3470" marT="3470" marB="0"/>
                </a:tc>
                <a:tc>
                  <a:txBody>
                    <a:bodyPr/>
                    <a:lstStyle/>
                    <a:p>
                      <a:pPr algn="l" fontAlgn="t"/>
                      <a:r>
                        <a:rPr lang="nl-NL" sz="800" u="none" strike="noStrike">
                          <a:effectLst/>
                        </a:rPr>
                        <a:t>wet op de nummervoorziening ==&gt; wet PO art 178a lid 11, 12, 13</a:t>
                      </a:r>
                      <a:br>
                        <a:rPr lang="nl-NL" sz="800" u="none" strike="noStrike">
                          <a:effectLst/>
                        </a:rPr>
                      </a:br>
                      <a:r>
                        <a:rPr lang="nl-NL" sz="800" u="none" strike="noStrike">
                          <a:effectLst/>
                        </a:rPr>
                        <a:t/>
                      </a:r>
                      <a:br>
                        <a:rPr lang="nl-NL" sz="800" u="none" strike="noStrike">
                          <a:effectLst/>
                        </a:rPr>
                      </a:br>
                      <a:r>
                        <a:rPr lang="nl-NL" sz="800" u="none" strike="noStrike">
                          <a:effectLst/>
                        </a:rPr>
                        <a:t>ROSA: ketenfunctie identificatie en toegang</a:t>
                      </a:r>
                      <a:endParaRPr lang="nl-NL" sz="800" b="0" i="0" u="none" strike="noStrike">
                        <a:solidFill>
                          <a:srgbClr val="000000"/>
                        </a:solidFill>
                        <a:effectLst/>
                        <a:latin typeface="Calibri" panose="020F0502020204030204" pitchFamily="34" charset="0"/>
                      </a:endParaRPr>
                    </a:p>
                  </a:txBody>
                  <a:tcPr marL="3470" marR="3470" marT="3470" marB="0"/>
                </a:tc>
                <a:tc>
                  <a:txBody>
                    <a:bodyPr/>
                    <a:lstStyle/>
                    <a:p>
                      <a:pPr algn="l" fontAlgn="t"/>
                      <a:r>
                        <a:rPr lang="nl-NL" sz="800" u="none" strike="noStrike">
                          <a:effectLst/>
                        </a:rPr>
                        <a:t>wettelijk</a:t>
                      </a:r>
                      <a:endParaRPr lang="nl-NL" sz="800" b="0" i="0" u="none" strike="noStrike">
                        <a:solidFill>
                          <a:srgbClr val="000000"/>
                        </a:solidFill>
                        <a:effectLst/>
                        <a:latin typeface="Calibri" panose="020F0502020204030204" pitchFamily="34" charset="0"/>
                      </a:endParaRPr>
                    </a:p>
                  </a:txBody>
                  <a:tcPr marL="3470" marR="3470" marT="3470" marB="0"/>
                </a:tc>
                <a:extLst>
                  <a:ext uri="{0D108BD9-81ED-4DB2-BD59-A6C34878D82A}">
                    <a16:rowId xmlns:a16="http://schemas.microsoft.com/office/drawing/2014/main" val="243158467"/>
                  </a:ext>
                </a:extLst>
              </a:tr>
              <a:tr h="250161">
                <a:tc>
                  <a:txBody>
                    <a:bodyPr/>
                    <a:lstStyle/>
                    <a:p>
                      <a:pPr algn="l" fontAlgn="t"/>
                      <a:r>
                        <a:rPr lang="nl-NL" sz="800" u="none" strike="noStrike">
                          <a:effectLst/>
                        </a:rPr>
                        <a:t>17</a:t>
                      </a:r>
                      <a:endParaRPr lang="nl-NL" sz="800" b="0" i="0" u="none" strike="noStrike">
                        <a:solidFill>
                          <a:srgbClr val="000000"/>
                        </a:solidFill>
                        <a:effectLst/>
                        <a:latin typeface="Calibri" panose="020F0502020204030204" pitchFamily="34" charset="0"/>
                      </a:endParaRPr>
                    </a:p>
                  </a:txBody>
                  <a:tcPr marL="3470" marR="3470" marT="3470" marB="0"/>
                </a:tc>
                <a:tc>
                  <a:txBody>
                    <a:bodyPr/>
                    <a:lstStyle/>
                    <a:p>
                      <a:pPr algn="l" fontAlgn="t"/>
                      <a:r>
                        <a:rPr lang="nl-NL" sz="800" u="none" strike="noStrike">
                          <a:effectLst/>
                        </a:rPr>
                        <a:t>alles</a:t>
                      </a:r>
                      <a:endParaRPr lang="nl-NL" sz="800" b="0" i="0" u="none" strike="noStrike">
                        <a:solidFill>
                          <a:srgbClr val="000000"/>
                        </a:solidFill>
                        <a:effectLst/>
                        <a:latin typeface="Calibri" panose="020F0502020204030204" pitchFamily="34" charset="0"/>
                      </a:endParaRPr>
                    </a:p>
                  </a:txBody>
                  <a:tcPr marL="3470" marR="3470" marT="3470" marB="0"/>
                </a:tc>
                <a:tc>
                  <a:txBody>
                    <a:bodyPr/>
                    <a:lstStyle/>
                    <a:p>
                      <a:pPr algn="l" fontAlgn="t"/>
                      <a:r>
                        <a:rPr lang="nl-NL" sz="800" u="none" strike="noStrike">
                          <a:effectLst/>
                        </a:rPr>
                        <a:t>administraties en lesmateriaal en deelnemer gegevens voor de docent</a:t>
                      </a:r>
                      <a:endParaRPr lang="nl-NL" sz="800" b="0" i="0" u="none" strike="noStrike">
                        <a:solidFill>
                          <a:srgbClr val="000000"/>
                        </a:solidFill>
                        <a:effectLst/>
                        <a:latin typeface="Calibri" panose="020F0502020204030204" pitchFamily="34" charset="0"/>
                      </a:endParaRPr>
                    </a:p>
                  </a:txBody>
                  <a:tcPr marL="3470" marR="3470" marT="3470" marB="0"/>
                </a:tc>
                <a:tc>
                  <a:txBody>
                    <a:bodyPr/>
                    <a:lstStyle/>
                    <a:p>
                      <a:pPr algn="l" fontAlgn="t"/>
                      <a:r>
                        <a:rPr lang="nl-NL" sz="800" u="none" strike="noStrike">
                          <a:effectLst/>
                        </a:rPr>
                        <a:t> </a:t>
                      </a:r>
                      <a:endParaRPr lang="nl-NL" sz="800" b="0" i="0" u="none" strike="noStrike">
                        <a:solidFill>
                          <a:srgbClr val="000000"/>
                        </a:solidFill>
                        <a:effectLst/>
                        <a:latin typeface="Calibri" panose="020F0502020204030204" pitchFamily="34" charset="0"/>
                      </a:endParaRPr>
                    </a:p>
                  </a:txBody>
                  <a:tcPr marL="3470" marR="3470" marT="3470" marB="0"/>
                </a:tc>
                <a:tc>
                  <a:txBody>
                    <a:bodyPr/>
                    <a:lstStyle/>
                    <a:p>
                      <a:pPr algn="l" fontAlgn="t"/>
                      <a:r>
                        <a:rPr lang="nl-NL" sz="800" u="none" strike="noStrike">
                          <a:effectLst/>
                        </a:rPr>
                        <a:t>organisatie</a:t>
                      </a:r>
                      <a:endParaRPr lang="nl-NL" sz="800" b="0" i="0" u="none" strike="noStrike">
                        <a:solidFill>
                          <a:srgbClr val="000000"/>
                        </a:solidFill>
                        <a:effectLst/>
                        <a:latin typeface="Calibri" panose="020F0502020204030204" pitchFamily="34" charset="0"/>
                      </a:endParaRPr>
                    </a:p>
                  </a:txBody>
                  <a:tcPr marL="3470" marR="3470" marT="3470" marB="0"/>
                </a:tc>
                <a:extLst>
                  <a:ext uri="{0D108BD9-81ED-4DB2-BD59-A6C34878D82A}">
                    <a16:rowId xmlns:a16="http://schemas.microsoft.com/office/drawing/2014/main" val="3892998435"/>
                  </a:ext>
                </a:extLst>
              </a:tr>
              <a:tr h="250161">
                <a:tc>
                  <a:txBody>
                    <a:bodyPr/>
                    <a:lstStyle/>
                    <a:p>
                      <a:pPr algn="l" fontAlgn="t"/>
                      <a:r>
                        <a:rPr lang="nl-NL" sz="800" u="none" strike="noStrike">
                          <a:effectLst/>
                        </a:rPr>
                        <a:t>18</a:t>
                      </a:r>
                      <a:endParaRPr lang="nl-NL" sz="800" b="0" i="0" u="none" strike="noStrike">
                        <a:solidFill>
                          <a:srgbClr val="000000"/>
                        </a:solidFill>
                        <a:effectLst/>
                        <a:latin typeface="Calibri" panose="020F0502020204030204" pitchFamily="34" charset="0"/>
                      </a:endParaRPr>
                    </a:p>
                  </a:txBody>
                  <a:tcPr marL="3470" marR="3470" marT="3470" marB="0"/>
                </a:tc>
                <a:tc>
                  <a:txBody>
                    <a:bodyPr/>
                    <a:lstStyle/>
                    <a:p>
                      <a:pPr algn="l" fontAlgn="t"/>
                      <a:r>
                        <a:rPr lang="nl-NL" sz="800" u="none" strike="noStrike">
                          <a:effectLst/>
                        </a:rPr>
                        <a:t>alles</a:t>
                      </a:r>
                      <a:endParaRPr lang="nl-NL" sz="800" b="0" i="0" u="none" strike="noStrike">
                        <a:solidFill>
                          <a:srgbClr val="000000"/>
                        </a:solidFill>
                        <a:effectLst/>
                        <a:latin typeface="Calibri" panose="020F0502020204030204" pitchFamily="34" charset="0"/>
                      </a:endParaRPr>
                    </a:p>
                  </a:txBody>
                  <a:tcPr marL="3470" marR="3470" marT="3470" marB="0"/>
                </a:tc>
                <a:tc>
                  <a:txBody>
                    <a:bodyPr/>
                    <a:lstStyle/>
                    <a:p>
                      <a:pPr algn="l" fontAlgn="t"/>
                      <a:r>
                        <a:rPr lang="nl-NL" sz="800" u="none" strike="noStrike">
                          <a:effectLst/>
                        </a:rPr>
                        <a:t>administraties en lesmateriaal en deelnemer gegevens voor het ondersteunend personeel</a:t>
                      </a:r>
                      <a:endParaRPr lang="nl-NL" sz="800" b="0" i="0" u="none" strike="noStrike">
                        <a:solidFill>
                          <a:srgbClr val="000000"/>
                        </a:solidFill>
                        <a:effectLst/>
                        <a:latin typeface="Calibri" panose="020F0502020204030204" pitchFamily="34" charset="0"/>
                      </a:endParaRPr>
                    </a:p>
                  </a:txBody>
                  <a:tcPr marL="3470" marR="3470" marT="3470" marB="0"/>
                </a:tc>
                <a:tc>
                  <a:txBody>
                    <a:bodyPr/>
                    <a:lstStyle/>
                    <a:p>
                      <a:pPr algn="l" fontAlgn="t"/>
                      <a:r>
                        <a:rPr lang="nl-NL" sz="800" u="none" strike="noStrike">
                          <a:effectLst/>
                        </a:rPr>
                        <a:t> </a:t>
                      </a:r>
                      <a:endParaRPr lang="nl-NL" sz="800" b="0" i="0" u="none" strike="noStrike">
                        <a:solidFill>
                          <a:srgbClr val="000000"/>
                        </a:solidFill>
                        <a:effectLst/>
                        <a:latin typeface="Calibri" panose="020F0502020204030204" pitchFamily="34" charset="0"/>
                      </a:endParaRPr>
                    </a:p>
                  </a:txBody>
                  <a:tcPr marL="3470" marR="3470" marT="3470" marB="0"/>
                </a:tc>
                <a:tc>
                  <a:txBody>
                    <a:bodyPr/>
                    <a:lstStyle/>
                    <a:p>
                      <a:pPr algn="l" fontAlgn="t"/>
                      <a:r>
                        <a:rPr lang="nl-NL" sz="800" u="none" strike="noStrike">
                          <a:effectLst/>
                        </a:rPr>
                        <a:t>organisatie</a:t>
                      </a:r>
                      <a:endParaRPr lang="nl-NL" sz="800" b="0" i="0" u="none" strike="noStrike">
                        <a:solidFill>
                          <a:srgbClr val="000000"/>
                        </a:solidFill>
                        <a:effectLst/>
                        <a:latin typeface="Calibri" panose="020F0502020204030204" pitchFamily="34" charset="0"/>
                      </a:endParaRPr>
                    </a:p>
                  </a:txBody>
                  <a:tcPr marL="3470" marR="3470" marT="3470" marB="0"/>
                </a:tc>
                <a:extLst>
                  <a:ext uri="{0D108BD9-81ED-4DB2-BD59-A6C34878D82A}">
                    <a16:rowId xmlns:a16="http://schemas.microsoft.com/office/drawing/2014/main" val="3904133527"/>
                  </a:ext>
                </a:extLst>
              </a:tr>
              <a:tr h="250161">
                <a:tc>
                  <a:txBody>
                    <a:bodyPr/>
                    <a:lstStyle/>
                    <a:p>
                      <a:pPr algn="l" fontAlgn="t"/>
                      <a:r>
                        <a:rPr lang="nl-NL" sz="800" u="none" strike="noStrike">
                          <a:effectLst/>
                        </a:rPr>
                        <a:t>19</a:t>
                      </a:r>
                      <a:endParaRPr lang="nl-NL" sz="800" b="0" i="0" u="none" strike="noStrike">
                        <a:solidFill>
                          <a:srgbClr val="000000"/>
                        </a:solidFill>
                        <a:effectLst/>
                        <a:latin typeface="Calibri" panose="020F0502020204030204" pitchFamily="34" charset="0"/>
                      </a:endParaRPr>
                    </a:p>
                  </a:txBody>
                  <a:tcPr marL="3470" marR="3470" marT="3470" marB="0"/>
                </a:tc>
                <a:tc>
                  <a:txBody>
                    <a:bodyPr/>
                    <a:lstStyle/>
                    <a:p>
                      <a:pPr algn="l" fontAlgn="t"/>
                      <a:r>
                        <a:rPr lang="nl-NL" sz="800" u="none" strike="noStrike">
                          <a:effectLst/>
                        </a:rPr>
                        <a:t>verzuimgegevens</a:t>
                      </a:r>
                      <a:endParaRPr lang="nl-NL" sz="800" b="0" i="0" u="none" strike="noStrike">
                        <a:solidFill>
                          <a:srgbClr val="000000"/>
                        </a:solidFill>
                        <a:effectLst/>
                        <a:latin typeface="Calibri" panose="020F0502020204030204" pitchFamily="34" charset="0"/>
                      </a:endParaRPr>
                    </a:p>
                  </a:txBody>
                  <a:tcPr marL="3470" marR="3470" marT="3470" marB="0"/>
                </a:tc>
                <a:tc>
                  <a:txBody>
                    <a:bodyPr/>
                    <a:lstStyle/>
                    <a:p>
                      <a:pPr algn="l" fontAlgn="t"/>
                      <a:r>
                        <a:rPr lang="nl-NL" sz="800" u="none" strike="noStrike">
                          <a:effectLst/>
                        </a:rPr>
                        <a:t>uitwisseling verzuimgegevens tussen DUO en gemeente, inclusief verzuimloket</a:t>
                      </a:r>
                      <a:endParaRPr lang="nl-NL" sz="800" b="0" i="0" u="none" strike="noStrike">
                        <a:solidFill>
                          <a:srgbClr val="000000"/>
                        </a:solidFill>
                        <a:effectLst/>
                        <a:latin typeface="Calibri" panose="020F0502020204030204" pitchFamily="34" charset="0"/>
                      </a:endParaRPr>
                    </a:p>
                  </a:txBody>
                  <a:tcPr marL="3470" marR="3470" marT="3470" marB="0"/>
                </a:tc>
                <a:tc>
                  <a:txBody>
                    <a:bodyPr/>
                    <a:lstStyle/>
                    <a:p>
                      <a:pPr algn="l" fontAlgn="t"/>
                      <a:r>
                        <a:rPr lang="nl-NL" sz="800" u="none" strike="noStrike">
                          <a:effectLst/>
                        </a:rPr>
                        <a:t>verzuimregister DUO. Let op zinnetje: "Bent u niet aangesloten op het Verzuimloket van DUO, dan moet u het verzuim bij de leerplichtambtenaar melden." website DUO</a:t>
                      </a:r>
                      <a:endParaRPr lang="nl-NL" sz="800" b="0" i="0" u="none" strike="noStrike">
                        <a:solidFill>
                          <a:srgbClr val="000000"/>
                        </a:solidFill>
                        <a:effectLst/>
                        <a:latin typeface="Calibri" panose="020F0502020204030204" pitchFamily="34" charset="0"/>
                      </a:endParaRPr>
                    </a:p>
                  </a:txBody>
                  <a:tcPr marL="3470" marR="3470" marT="3470" marB="0"/>
                </a:tc>
                <a:tc>
                  <a:txBody>
                    <a:bodyPr/>
                    <a:lstStyle/>
                    <a:p>
                      <a:pPr algn="l" fontAlgn="t"/>
                      <a:r>
                        <a:rPr lang="nl-NL" sz="800" u="none" strike="noStrike">
                          <a:effectLst/>
                        </a:rPr>
                        <a:t>wettelijk</a:t>
                      </a:r>
                      <a:endParaRPr lang="nl-NL" sz="800" b="0" i="0" u="none" strike="noStrike">
                        <a:solidFill>
                          <a:srgbClr val="000000"/>
                        </a:solidFill>
                        <a:effectLst/>
                        <a:latin typeface="Calibri" panose="020F0502020204030204" pitchFamily="34" charset="0"/>
                      </a:endParaRPr>
                    </a:p>
                  </a:txBody>
                  <a:tcPr marL="3470" marR="3470" marT="3470" marB="0"/>
                </a:tc>
                <a:extLst>
                  <a:ext uri="{0D108BD9-81ED-4DB2-BD59-A6C34878D82A}">
                    <a16:rowId xmlns:a16="http://schemas.microsoft.com/office/drawing/2014/main" val="1239418198"/>
                  </a:ext>
                </a:extLst>
              </a:tr>
              <a:tr h="125081">
                <a:tc>
                  <a:txBody>
                    <a:bodyPr/>
                    <a:lstStyle/>
                    <a:p>
                      <a:pPr algn="l" fontAlgn="t"/>
                      <a:r>
                        <a:rPr lang="nl-NL" sz="800" u="none" strike="noStrike">
                          <a:effectLst/>
                        </a:rPr>
                        <a:t>20</a:t>
                      </a:r>
                      <a:endParaRPr lang="nl-NL" sz="800" b="0" i="0" u="none" strike="noStrike">
                        <a:solidFill>
                          <a:srgbClr val="000000"/>
                        </a:solidFill>
                        <a:effectLst/>
                        <a:latin typeface="Calibri" panose="020F0502020204030204" pitchFamily="34" charset="0"/>
                      </a:endParaRPr>
                    </a:p>
                  </a:txBody>
                  <a:tcPr marL="3470" marR="3470" marT="3470" marB="0"/>
                </a:tc>
                <a:tc>
                  <a:txBody>
                    <a:bodyPr/>
                    <a:lstStyle/>
                    <a:p>
                      <a:pPr algn="l" fontAlgn="t"/>
                      <a:r>
                        <a:rPr lang="nl-NL" sz="800" u="none" strike="noStrike">
                          <a:effectLst/>
                        </a:rPr>
                        <a:t>eindresultaten</a:t>
                      </a:r>
                      <a:endParaRPr lang="nl-NL" sz="800" b="0" i="0" u="none" strike="noStrike">
                        <a:solidFill>
                          <a:srgbClr val="000000"/>
                        </a:solidFill>
                        <a:effectLst/>
                        <a:latin typeface="Calibri" panose="020F0502020204030204" pitchFamily="34" charset="0"/>
                      </a:endParaRPr>
                    </a:p>
                  </a:txBody>
                  <a:tcPr marL="3470" marR="3470" marT="3470" marB="0"/>
                </a:tc>
                <a:tc>
                  <a:txBody>
                    <a:bodyPr/>
                    <a:lstStyle/>
                    <a:p>
                      <a:pPr algn="l" fontAlgn="t"/>
                      <a:r>
                        <a:rPr lang="nl-NL" sz="800" u="none" strike="noStrike">
                          <a:effectLst/>
                        </a:rPr>
                        <a:t>gegevens publicaties van DUO</a:t>
                      </a:r>
                      <a:endParaRPr lang="nl-NL" sz="800" b="0" i="0" u="none" strike="noStrike">
                        <a:solidFill>
                          <a:srgbClr val="000000"/>
                        </a:solidFill>
                        <a:effectLst/>
                        <a:latin typeface="Calibri" panose="020F0502020204030204" pitchFamily="34" charset="0"/>
                      </a:endParaRPr>
                    </a:p>
                  </a:txBody>
                  <a:tcPr marL="3470" marR="3470" marT="3470" marB="0"/>
                </a:tc>
                <a:tc>
                  <a:txBody>
                    <a:bodyPr/>
                    <a:lstStyle/>
                    <a:p>
                      <a:pPr algn="l" fontAlgn="t"/>
                      <a:r>
                        <a:rPr lang="nl-NL" sz="800" u="none" strike="noStrike">
                          <a:effectLst/>
                        </a:rPr>
                        <a:t>zie https://duo.nl/open_onderwijsdata/ </a:t>
                      </a:r>
                      <a:endParaRPr lang="nl-NL" sz="800" b="0" i="0" u="none" strike="noStrike">
                        <a:solidFill>
                          <a:srgbClr val="000000"/>
                        </a:solidFill>
                        <a:effectLst/>
                        <a:latin typeface="Calibri" panose="020F0502020204030204" pitchFamily="34" charset="0"/>
                      </a:endParaRPr>
                    </a:p>
                  </a:txBody>
                  <a:tcPr marL="3470" marR="3470" marT="3470" marB="0"/>
                </a:tc>
                <a:tc>
                  <a:txBody>
                    <a:bodyPr/>
                    <a:lstStyle/>
                    <a:p>
                      <a:pPr algn="l" fontAlgn="t"/>
                      <a:r>
                        <a:rPr lang="nl-NL" sz="800" u="none" strike="noStrike">
                          <a:effectLst/>
                        </a:rPr>
                        <a:t>organisatie</a:t>
                      </a:r>
                      <a:endParaRPr lang="nl-NL" sz="800" b="0" i="0" u="none" strike="noStrike">
                        <a:solidFill>
                          <a:srgbClr val="000000"/>
                        </a:solidFill>
                        <a:effectLst/>
                        <a:latin typeface="Calibri" panose="020F0502020204030204" pitchFamily="34" charset="0"/>
                      </a:endParaRPr>
                    </a:p>
                  </a:txBody>
                  <a:tcPr marL="3470" marR="3470" marT="3470" marB="0"/>
                </a:tc>
                <a:extLst>
                  <a:ext uri="{0D108BD9-81ED-4DB2-BD59-A6C34878D82A}">
                    <a16:rowId xmlns:a16="http://schemas.microsoft.com/office/drawing/2014/main" val="1302533436"/>
                  </a:ext>
                </a:extLst>
              </a:tr>
              <a:tr h="250161">
                <a:tc>
                  <a:txBody>
                    <a:bodyPr/>
                    <a:lstStyle/>
                    <a:p>
                      <a:pPr algn="l" fontAlgn="t"/>
                      <a:r>
                        <a:rPr lang="nl-NL" sz="800" u="none" strike="noStrike">
                          <a:effectLst/>
                        </a:rPr>
                        <a:t>21</a:t>
                      </a:r>
                      <a:endParaRPr lang="nl-NL" sz="800" b="0" i="0" u="none" strike="noStrike">
                        <a:solidFill>
                          <a:srgbClr val="000000"/>
                        </a:solidFill>
                        <a:effectLst/>
                        <a:latin typeface="Calibri" panose="020F0502020204030204" pitchFamily="34" charset="0"/>
                      </a:endParaRPr>
                    </a:p>
                  </a:txBody>
                  <a:tcPr marL="3470" marR="3470" marT="3470" marB="0"/>
                </a:tc>
                <a:tc>
                  <a:txBody>
                    <a:bodyPr/>
                    <a:lstStyle/>
                    <a:p>
                      <a:pPr algn="l" fontAlgn="t"/>
                      <a:r>
                        <a:rPr lang="nl-NL" sz="800" u="none" strike="noStrike">
                          <a:effectLst/>
                        </a:rPr>
                        <a:t>eindresultaten</a:t>
                      </a:r>
                      <a:endParaRPr lang="nl-NL" sz="800" b="0" i="0" u="none" strike="noStrike">
                        <a:solidFill>
                          <a:srgbClr val="000000"/>
                        </a:solidFill>
                        <a:effectLst/>
                        <a:latin typeface="Calibri" panose="020F0502020204030204" pitchFamily="34" charset="0"/>
                      </a:endParaRPr>
                    </a:p>
                  </a:txBody>
                  <a:tcPr marL="3470" marR="3470" marT="3470" marB="0"/>
                </a:tc>
                <a:tc>
                  <a:txBody>
                    <a:bodyPr/>
                    <a:lstStyle/>
                    <a:p>
                      <a:pPr algn="l" fontAlgn="t"/>
                      <a:r>
                        <a:rPr lang="nl-NL" sz="800" u="none" strike="noStrike">
                          <a:effectLst/>
                        </a:rPr>
                        <a:t>gegevensoverdracht DUO aan raden t.b.v. Vensters, scholen op de kaart e.d.</a:t>
                      </a:r>
                      <a:endParaRPr lang="nl-NL" sz="800" b="0" i="0" u="none" strike="noStrike">
                        <a:solidFill>
                          <a:srgbClr val="000000"/>
                        </a:solidFill>
                        <a:effectLst/>
                        <a:latin typeface="Calibri" panose="020F0502020204030204" pitchFamily="34" charset="0"/>
                      </a:endParaRPr>
                    </a:p>
                  </a:txBody>
                  <a:tcPr marL="3470" marR="3470" marT="3470" marB="0"/>
                </a:tc>
                <a:tc>
                  <a:txBody>
                    <a:bodyPr/>
                    <a:lstStyle/>
                    <a:p>
                      <a:pPr algn="l" fontAlgn="t"/>
                      <a:r>
                        <a:rPr lang="nl-NL" sz="800" u="none" strike="noStrike">
                          <a:effectLst/>
                        </a:rPr>
                        <a:t> </a:t>
                      </a:r>
                      <a:endParaRPr lang="nl-NL" sz="800" b="0" i="0" u="none" strike="noStrike">
                        <a:solidFill>
                          <a:srgbClr val="000000"/>
                        </a:solidFill>
                        <a:effectLst/>
                        <a:latin typeface="Calibri" panose="020F0502020204030204" pitchFamily="34" charset="0"/>
                      </a:endParaRPr>
                    </a:p>
                  </a:txBody>
                  <a:tcPr marL="3470" marR="3470" marT="3470" marB="0"/>
                </a:tc>
                <a:tc>
                  <a:txBody>
                    <a:bodyPr/>
                    <a:lstStyle/>
                    <a:p>
                      <a:pPr algn="l" fontAlgn="t"/>
                      <a:r>
                        <a:rPr lang="nl-NL" sz="800" u="none" strike="noStrike">
                          <a:effectLst/>
                        </a:rPr>
                        <a:t>organisatie</a:t>
                      </a:r>
                      <a:endParaRPr lang="nl-NL" sz="800" b="0" i="0" u="none" strike="noStrike">
                        <a:solidFill>
                          <a:srgbClr val="000000"/>
                        </a:solidFill>
                        <a:effectLst/>
                        <a:latin typeface="Calibri" panose="020F0502020204030204" pitchFamily="34" charset="0"/>
                      </a:endParaRPr>
                    </a:p>
                  </a:txBody>
                  <a:tcPr marL="3470" marR="3470" marT="3470" marB="0"/>
                </a:tc>
                <a:extLst>
                  <a:ext uri="{0D108BD9-81ED-4DB2-BD59-A6C34878D82A}">
                    <a16:rowId xmlns:a16="http://schemas.microsoft.com/office/drawing/2014/main" val="512414627"/>
                  </a:ext>
                </a:extLst>
              </a:tr>
              <a:tr h="125081">
                <a:tc>
                  <a:txBody>
                    <a:bodyPr/>
                    <a:lstStyle/>
                    <a:p>
                      <a:pPr algn="l" fontAlgn="t"/>
                      <a:r>
                        <a:rPr lang="nl-NL" sz="800" u="none" strike="noStrike">
                          <a:effectLst/>
                        </a:rPr>
                        <a:t>22</a:t>
                      </a:r>
                      <a:endParaRPr lang="nl-NL" sz="800" b="0" i="0" u="none" strike="noStrike">
                        <a:solidFill>
                          <a:srgbClr val="000000"/>
                        </a:solidFill>
                        <a:effectLst/>
                        <a:latin typeface="Calibri" panose="020F0502020204030204" pitchFamily="34" charset="0"/>
                      </a:endParaRPr>
                    </a:p>
                  </a:txBody>
                  <a:tcPr marL="3470" marR="3470" marT="3470" marB="0"/>
                </a:tc>
                <a:tc>
                  <a:txBody>
                    <a:bodyPr/>
                    <a:lstStyle/>
                    <a:p>
                      <a:pPr algn="l" fontAlgn="t"/>
                      <a:r>
                        <a:rPr lang="nl-NL" sz="800" u="none" strike="noStrike">
                          <a:effectLst/>
                        </a:rPr>
                        <a:t>eindresultaten</a:t>
                      </a:r>
                      <a:endParaRPr lang="nl-NL" sz="800" b="0" i="0" u="none" strike="noStrike">
                        <a:solidFill>
                          <a:srgbClr val="000000"/>
                        </a:solidFill>
                        <a:effectLst/>
                        <a:latin typeface="Calibri" panose="020F0502020204030204" pitchFamily="34" charset="0"/>
                      </a:endParaRPr>
                    </a:p>
                  </a:txBody>
                  <a:tcPr marL="3470" marR="3470" marT="3470" marB="0"/>
                </a:tc>
                <a:tc>
                  <a:txBody>
                    <a:bodyPr/>
                    <a:lstStyle/>
                    <a:p>
                      <a:pPr algn="l" fontAlgn="t"/>
                      <a:r>
                        <a:rPr lang="nl-NL" sz="800" u="none" strike="noStrike">
                          <a:effectLst/>
                        </a:rPr>
                        <a:t>publicatie van onderwijsresultaten</a:t>
                      </a:r>
                      <a:endParaRPr lang="nl-NL" sz="800" b="0" i="0" u="none" strike="noStrike">
                        <a:solidFill>
                          <a:srgbClr val="000000"/>
                        </a:solidFill>
                        <a:effectLst/>
                        <a:latin typeface="Calibri" panose="020F0502020204030204" pitchFamily="34" charset="0"/>
                      </a:endParaRPr>
                    </a:p>
                  </a:txBody>
                  <a:tcPr marL="3470" marR="3470" marT="3470" marB="0"/>
                </a:tc>
                <a:tc>
                  <a:txBody>
                    <a:bodyPr/>
                    <a:lstStyle/>
                    <a:p>
                      <a:pPr algn="l" fontAlgn="t"/>
                      <a:r>
                        <a:rPr lang="nl-NL" sz="800" u="none" strike="noStrike">
                          <a:effectLst/>
                        </a:rPr>
                        <a:t>ROSA: ketenproces doorstroom en ketenproces horizontaal verantwoorden</a:t>
                      </a:r>
                      <a:endParaRPr lang="nl-NL" sz="800" b="1" i="0" u="none" strike="noStrike">
                        <a:solidFill>
                          <a:srgbClr val="000000"/>
                        </a:solidFill>
                        <a:effectLst/>
                        <a:latin typeface="Calibri" panose="020F0502020204030204" pitchFamily="34" charset="0"/>
                      </a:endParaRPr>
                    </a:p>
                  </a:txBody>
                  <a:tcPr marL="3470" marR="3470" marT="3470" marB="0"/>
                </a:tc>
                <a:tc>
                  <a:txBody>
                    <a:bodyPr/>
                    <a:lstStyle/>
                    <a:p>
                      <a:pPr algn="l" fontAlgn="t"/>
                      <a:r>
                        <a:rPr lang="nl-NL" sz="800" u="none" strike="noStrike">
                          <a:effectLst/>
                        </a:rPr>
                        <a:t>organisatie</a:t>
                      </a:r>
                      <a:endParaRPr lang="nl-NL" sz="800" b="0" i="0" u="none" strike="noStrike">
                        <a:solidFill>
                          <a:srgbClr val="000000"/>
                        </a:solidFill>
                        <a:effectLst/>
                        <a:latin typeface="Calibri" panose="020F0502020204030204" pitchFamily="34" charset="0"/>
                      </a:endParaRPr>
                    </a:p>
                  </a:txBody>
                  <a:tcPr marL="3470" marR="3470" marT="3470" marB="0"/>
                </a:tc>
                <a:extLst>
                  <a:ext uri="{0D108BD9-81ED-4DB2-BD59-A6C34878D82A}">
                    <a16:rowId xmlns:a16="http://schemas.microsoft.com/office/drawing/2014/main" val="3839095024"/>
                  </a:ext>
                </a:extLst>
              </a:tr>
              <a:tr h="125081">
                <a:tc>
                  <a:txBody>
                    <a:bodyPr/>
                    <a:lstStyle/>
                    <a:p>
                      <a:pPr algn="l" fontAlgn="t"/>
                      <a:r>
                        <a:rPr lang="nl-NL" sz="800" u="none" strike="noStrike">
                          <a:effectLst/>
                        </a:rPr>
                        <a:t>23</a:t>
                      </a:r>
                      <a:endParaRPr lang="nl-NL" sz="800" b="0" i="0" u="none" strike="noStrike">
                        <a:solidFill>
                          <a:srgbClr val="000000"/>
                        </a:solidFill>
                        <a:effectLst/>
                        <a:latin typeface="Calibri" panose="020F0502020204030204" pitchFamily="34" charset="0"/>
                      </a:endParaRPr>
                    </a:p>
                  </a:txBody>
                  <a:tcPr marL="3470" marR="3470" marT="3470" marB="0"/>
                </a:tc>
                <a:tc>
                  <a:txBody>
                    <a:bodyPr/>
                    <a:lstStyle/>
                    <a:p>
                      <a:pPr algn="l" fontAlgn="t"/>
                      <a:r>
                        <a:rPr lang="nl-NL" sz="800" u="none" strike="noStrike">
                          <a:effectLst/>
                        </a:rPr>
                        <a:t>eindresultaten</a:t>
                      </a:r>
                      <a:endParaRPr lang="nl-NL" sz="800" b="0" i="0" u="none" strike="noStrike">
                        <a:solidFill>
                          <a:srgbClr val="000000"/>
                        </a:solidFill>
                        <a:effectLst/>
                        <a:latin typeface="Calibri" panose="020F0502020204030204" pitchFamily="34" charset="0"/>
                      </a:endParaRPr>
                    </a:p>
                  </a:txBody>
                  <a:tcPr marL="3470" marR="3470" marT="3470" marB="0"/>
                </a:tc>
                <a:tc>
                  <a:txBody>
                    <a:bodyPr/>
                    <a:lstStyle/>
                    <a:p>
                      <a:pPr algn="l" fontAlgn="t"/>
                      <a:r>
                        <a:rPr lang="nl-NL" sz="800" u="none" strike="noStrike">
                          <a:effectLst/>
                        </a:rPr>
                        <a:t>publicaties van CITO</a:t>
                      </a:r>
                      <a:endParaRPr lang="nl-NL" sz="800" b="0" i="0" u="none" strike="noStrike">
                        <a:solidFill>
                          <a:srgbClr val="000000"/>
                        </a:solidFill>
                        <a:effectLst/>
                        <a:latin typeface="Calibri" panose="020F0502020204030204" pitchFamily="34" charset="0"/>
                      </a:endParaRPr>
                    </a:p>
                  </a:txBody>
                  <a:tcPr marL="3470" marR="3470" marT="3470" marB="0"/>
                </a:tc>
                <a:tc>
                  <a:txBody>
                    <a:bodyPr/>
                    <a:lstStyle/>
                    <a:p>
                      <a:pPr algn="l" fontAlgn="t"/>
                      <a:r>
                        <a:rPr lang="nl-NL" sz="800" u="none" strike="noStrike">
                          <a:effectLst/>
                        </a:rPr>
                        <a:t> </a:t>
                      </a:r>
                      <a:endParaRPr lang="nl-NL" sz="800" b="0" i="0" u="none" strike="noStrike">
                        <a:solidFill>
                          <a:srgbClr val="000000"/>
                        </a:solidFill>
                        <a:effectLst/>
                        <a:latin typeface="Calibri" panose="020F0502020204030204" pitchFamily="34" charset="0"/>
                      </a:endParaRPr>
                    </a:p>
                  </a:txBody>
                  <a:tcPr marL="3470" marR="3470" marT="3470" marB="0"/>
                </a:tc>
                <a:tc>
                  <a:txBody>
                    <a:bodyPr/>
                    <a:lstStyle/>
                    <a:p>
                      <a:pPr algn="l" fontAlgn="t"/>
                      <a:r>
                        <a:rPr lang="nl-NL" sz="800" u="none" strike="noStrike">
                          <a:effectLst/>
                        </a:rPr>
                        <a:t>organisatie</a:t>
                      </a:r>
                      <a:endParaRPr lang="nl-NL" sz="800" b="0" i="0" u="none" strike="noStrike">
                        <a:solidFill>
                          <a:srgbClr val="000000"/>
                        </a:solidFill>
                        <a:effectLst/>
                        <a:latin typeface="Calibri" panose="020F0502020204030204" pitchFamily="34" charset="0"/>
                      </a:endParaRPr>
                    </a:p>
                  </a:txBody>
                  <a:tcPr marL="3470" marR="3470" marT="3470" marB="0"/>
                </a:tc>
                <a:extLst>
                  <a:ext uri="{0D108BD9-81ED-4DB2-BD59-A6C34878D82A}">
                    <a16:rowId xmlns:a16="http://schemas.microsoft.com/office/drawing/2014/main" val="3842501541"/>
                  </a:ext>
                </a:extLst>
              </a:tr>
              <a:tr h="125081">
                <a:tc>
                  <a:txBody>
                    <a:bodyPr/>
                    <a:lstStyle/>
                    <a:p>
                      <a:pPr algn="l" fontAlgn="t"/>
                      <a:r>
                        <a:rPr lang="nl-NL" sz="800" u="none" strike="noStrike">
                          <a:effectLst/>
                        </a:rPr>
                        <a:t>24</a:t>
                      </a:r>
                      <a:endParaRPr lang="nl-NL" sz="800" b="0" i="0" u="none" strike="noStrike">
                        <a:solidFill>
                          <a:srgbClr val="000000"/>
                        </a:solidFill>
                        <a:effectLst/>
                        <a:latin typeface="Calibri" panose="020F0502020204030204" pitchFamily="34" charset="0"/>
                      </a:endParaRPr>
                    </a:p>
                  </a:txBody>
                  <a:tcPr marL="3470" marR="3470" marT="3470" marB="0"/>
                </a:tc>
                <a:tc>
                  <a:txBody>
                    <a:bodyPr/>
                    <a:lstStyle/>
                    <a:p>
                      <a:pPr algn="l" fontAlgn="t"/>
                      <a:r>
                        <a:rPr lang="nl-NL" sz="800" u="none" strike="noStrike">
                          <a:effectLst/>
                        </a:rPr>
                        <a:t> </a:t>
                      </a:r>
                      <a:endParaRPr lang="nl-NL" sz="800" b="0" i="0" u="none" strike="noStrike">
                        <a:solidFill>
                          <a:srgbClr val="000000"/>
                        </a:solidFill>
                        <a:effectLst/>
                        <a:latin typeface="Calibri" panose="020F0502020204030204" pitchFamily="34" charset="0"/>
                      </a:endParaRPr>
                    </a:p>
                  </a:txBody>
                  <a:tcPr marL="3470" marR="3470" marT="3470" marB="0"/>
                </a:tc>
                <a:tc>
                  <a:txBody>
                    <a:bodyPr/>
                    <a:lstStyle/>
                    <a:p>
                      <a:pPr algn="l" fontAlgn="t"/>
                      <a:r>
                        <a:rPr lang="nl-NL" sz="800" u="none" strike="noStrike">
                          <a:effectLst/>
                        </a:rPr>
                        <a:t>publicaties van SLO</a:t>
                      </a:r>
                      <a:endParaRPr lang="nl-NL" sz="800" b="0" i="0" u="none" strike="noStrike">
                        <a:solidFill>
                          <a:srgbClr val="000000"/>
                        </a:solidFill>
                        <a:effectLst/>
                        <a:latin typeface="Calibri" panose="020F0502020204030204" pitchFamily="34" charset="0"/>
                      </a:endParaRPr>
                    </a:p>
                  </a:txBody>
                  <a:tcPr marL="3470" marR="3470" marT="3470" marB="0"/>
                </a:tc>
                <a:tc>
                  <a:txBody>
                    <a:bodyPr/>
                    <a:lstStyle/>
                    <a:p>
                      <a:pPr algn="l" fontAlgn="t"/>
                      <a:r>
                        <a:rPr lang="nl-NL" sz="800" u="none" strike="noStrike">
                          <a:effectLst/>
                        </a:rPr>
                        <a:t> </a:t>
                      </a:r>
                      <a:endParaRPr lang="nl-NL" sz="800" b="0" i="0" u="none" strike="noStrike">
                        <a:solidFill>
                          <a:srgbClr val="000000"/>
                        </a:solidFill>
                        <a:effectLst/>
                        <a:latin typeface="Calibri" panose="020F0502020204030204" pitchFamily="34" charset="0"/>
                      </a:endParaRPr>
                    </a:p>
                  </a:txBody>
                  <a:tcPr marL="3470" marR="3470" marT="3470" marB="0"/>
                </a:tc>
                <a:tc>
                  <a:txBody>
                    <a:bodyPr/>
                    <a:lstStyle/>
                    <a:p>
                      <a:pPr algn="l" fontAlgn="t"/>
                      <a:r>
                        <a:rPr lang="nl-NL" sz="800" u="none" strike="noStrike">
                          <a:effectLst/>
                        </a:rPr>
                        <a:t>organisatie</a:t>
                      </a:r>
                      <a:endParaRPr lang="nl-NL" sz="800" b="0" i="0" u="none" strike="noStrike">
                        <a:solidFill>
                          <a:srgbClr val="000000"/>
                        </a:solidFill>
                        <a:effectLst/>
                        <a:latin typeface="Calibri" panose="020F0502020204030204" pitchFamily="34" charset="0"/>
                      </a:endParaRPr>
                    </a:p>
                  </a:txBody>
                  <a:tcPr marL="3470" marR="3470" marT="3470" marB="0"/>
                </a:tc>
                <a:extLst>
                  <a:ext uri="{0D108BD9-81ED-4DB2-BD59-A6C34878D82A}">
                    <a16:rowId xmlns:a16="http://schemas.microsoft.com/office/drawing/2014/main" val="2922230762"/>
                  </a:ext>
                </a:extLst>
              </a:tr>
              <a:tr h="250161">
                <a:tc>
                  <a:txBody>
                    <a:bodyPr/>
                    <a:lstStyle/>
                    <a:p>
                      <a:pPr algn="l" fontAlgn="t"/>
                      <a:r>
                        <a:rPr lang="nl-NL" sz="800" u="none" strike="noStrike">
                          <a:effectLst/>
                        </a:rPr>
                        <a:t>25</a:t>
                      </a:r>
                      <a:endParaRPr lang="nl-NL" sz="800" b="0" i="0" u="none" strike="noStrike">
                        <a:solidFill>
                          <a:srgbClr val="000000"/>
                        </a:solidFill>
                        <a:effectLst/>
                        <a:latin typeface="Calibri" panose="020F0502020204030204" pitchFamily="34" charset="0"/>
                      </a:endParaRPr>
                    </a:p>
                  </a:txBody>
                  <a:tcPr marL="3470" marR="3470" marT="3470" marB="0"/>
                </a:tc>
                <a:tc>
                  <a:txBody>
                    <a:bodyPr/>
                    <a:lstStyle/>
                    <a:p>
                      <a:pPr algn="l" fontAlgn="t"/>
                      <a:r>
                        <a:rPr lang="nl-NL" sz="800" u="none" strike="noStrike">
                          <a:effectLst/>
                        </a:rPr>
                        <a:t>aanmelden, inschrijven, deelname en resultaten</a:t>
                      </a:r>
                      <a:endParaRPr lang="nl-NL" sz="800" b="0" i="0" u="none" strike="noStrike">
                        <a:solidFill>
                          <a:srgbClr val="000000"/>
                        </a:solidFill>
                        <a:effectLst/>
                        <a:latin typeface="Calibri" panose="020F0502020204030204" pitchFamily="34" charset="0"/>
                      </a:endParaRPr>
                    </a:p>
                  </a:txBody>
                  <a:tcPr marL="3470" marR="3470" marT="3470" marB="0"/>
                </a:tc>
                <a:tc>
                  <a:txBody>
                    <a:bodyPr/>
                    <a:lstStyle/>
                    <a:p>
                      <a:pPr algn="l" fontAlgn="t"/>
                      <a:r>
                        <a:rPr lang="nl-NL" sz="800" u="none" strike="noStrike">
                          <a:effectLst/>
                        </a:rPr>
                        <a:t>gebruik van administratiesystemen door externe dienstverleners</a:t>
                      </a:r>
                      <a:endParaRPr lang="nl-NL" sz="800" b="0" i="0" u="none" strike="noStrike">
                        <a:solidFill>
                          <a:srgbClr val="000000"/>
                        </a:solidFill>
                        <a:effectLst/>
                        <a:latin typeface="Calibri" panose="020F0502020204030204" pitchFamily="34" charset="0"/>
                      </a:endParaRPr>
                    </a:p>
                  </a:txBody>
                  <a:tcPr marL="3470" marR="3470" marT="3470" marB="0"/>
                </a:tc>
                <a:tc>
                  <a:txBody>
                    <a:bodyPr/>
                    <a:lstStyle/>
                    <a:p>
                      <a:pPr algn="l" fontAlgn="t"/>
                      <a:r>
                        <a:rPr lang="nl-NL" sz="800" u="none" strike="noStrike">
                          <a:effectLst/>
                        </a:rPr>
                        <a:t> </a:t>
                      </a:r>
                      <a:endParaRPr lang="nl-NL" sz="800" b="0" i="0" u="none" strike="noStrike">
                        <a:solidFill>
                          <a:srgbClr val="000000"/>
                        </a:solidFill>
                        <a:effectLst/>
                        <a:latin typeface="Calibri" panose="020F0502020204030204" pitchFamily="34" charset="0"/>
                      </a:endParaRPr>
                    </a:p>
                  </a:txBody>
                  <a:tcPr marL="3470" marR="3470" marT="3470" marB="0"/>
                </a:tc>
                <a:tc>
                  <a:txBody>
                    <a:bodyPr/>
                    <a:lstStyle/>
                    <a:p>
                      <a:pPr algn="l" fontAlgn="t"/>
                      <a:r>
                        <a:rPr lang="nl-NL" sz="800" u="none" strike="noStrike">
                          <a:effectLst/>
                        </a:rPr>
                        <a:t>organisatie</a:t>
                      </a:r>
                      <a:endParaRPr lang="nl-NL" sz="800" b="0" i="0" u="none" strike="noStrike">
                        <a:solidFill>
                          <a:srgbClr val="000000"/>
                        </a:solidFill>
                        <a:effectLst/>
                        <a:latin typeface="Calibri" panose="020F0502020204030204" pitchFamily="34" charset="0"/>
                      </a:endParaRPr>
                    </a:p>
                  </a:txBody>
                  <a:tcPr marL="3470" marR="3470" marT="3470" marB="0"/>
                </a:tc>
                <a:extLst>
                  <a:ext uri="{0D108BD9-81ED-4DB2-BD59-A6C34878D82A}">
                    <a16:rowId xmlns:a16="http://schemas.microsoft.com/office/drawing/2014/main" val="2865703996"/>
                  </a:ext>
                </a:extLst>
              </a:tr>
              <a:tr h="125081">
                <a:tc>
                  <a:txBody>
                    <a:bodyPr/>
                    <a:lstStyle/>
                    <a:p>
                      <a:pPr algn="l" fontAlgn="t"/>
                      <a:r>
                        <a:rPr lang="nl-NL" sz="800" u="none" strike="noStrike">
                          <a:effectLst/>
                        </a:rPr>
                        <a:t>26</a:t>
                      </a:r>
                      <a:endParaRPr lang="nl-NL" sz="800" b="0" i="0" u="none" strike="noStrike">
                        <a:solidFill>
                          <a:srgbClr val="000000"/>
                        </a:solidFill>
                        <a:effectLst/>
                        <a:latin typeface="Calibri" panose="020F0502020204030204" pitchFamily="34" charset="0"/>
                      </a:endParaRPr>
                    </a:p>
                  </a:txBody>
                  <a:tcPr marL="3470" marR="3470" marT="3470" marB="0"/>
                </a:tc>
                <a:tc>
                  <a:txBody>
                    <a:bodyPr/>
                    <a:lstStyle/>
                    <a:p>
                      <a:pPr algn="l" fontAlgn="t"/>
                      <a:r>
                        <a:rPr lang="nl-NL" sz="800" u="none" strike="noStrike">
                          <a:effectLst/>
                        </a:rPr>
                        <a:t> </a:t>
                      </a:r>
                      <a:endParaRPr lang="nl-NL" sz="800" b="0" i="0" u="none" strike="noStrike">
                        <a:solidFill>
                          <a:srgbClr val="000000"/>
                        </a:solidFill>
                        <a:effectLst/>
                        <a:latin typeface="Calibri" panose="020F0502020204030204" pitchFamily="34" charset="0"/>
                      </a:endParaRPr>
                    </a:p>
                  </a:txBody>
                  <a:tcPr marL="3470" marR="3470" marT="3470" marB="0"/>
                </a:tc>
                <a:tc>
                  <a:txBody>
                    <a:bodyPr/>
                    <a:lstStyle/>
                    <a:p>
                      <a:pPr algn="l" fontAlgn="t"/>
                      <a:r>
                        <a:rPr lang="nl-NL" sz="800" u="none" strike="noStrike">
                          <a:effectLst/>
                        </a:rPr>
                        <a:t>benodigde gegevens voor toegang lesmateriaal</a:t>
                      </a:r>
                      <a:endParaRPr lang="nl-NL" sz="800" b="0" i="0" u="none" strike="noStrike">
                        <a:solidFill>
                          <a:srgbClr val="000000"/>
                        </a:solidFill>
                        <a:effectLst/>
                        <a:latin typeface="Calibri" panose="020F0502020204030204" pitchFamily="34" charset="0"/>
                      </a:endParaRPr>
                    </a:p>
                  </a:txBody>
                  <a:tcPr marL="3470" marR="3470" marT="3470" marB="0"/>
                </a:tc>
                <a:tc>
                  <a:txBody>
                    <a:bodyPr/>
                    <a:lstStyle/>
                    <a:p>
                      <a:pPr algn="l" fontAlgn="t"/>
                      <a:r>
                        <a:rPr lang="nl-NL" sz="800" u="none" strike="noStrike">
                          <a:effectLst/>
                        </a:rPr>
                        <a:t> </a:t>
                      </a:r>
                      <a:endParaRPr lang="nl-NL" sz="800" b="0" i="0" u="none" strike="noStrike">
                        <a:solidFill>
                          <a:srgbClr val="000000"/>
                        </a:solidFill>
                        <a:effectLst/>
                        <a:latin typeface="Calibri" panose="020F0502020204030204" pitchFamily="34" charset="0"/>
                      </a:endParaRPr>
                    </a:p>
                  </a:txBody>
                  <a:tcPr marL="3470" marR="3470" marT="3470" marB="0"/>
                </a:tc>
                <a:tc>
                  <a:txBody>
                    <a:bodyPr/>
                    <a:lstStyle/>
                    <a:p>
                      <a:pPr algn="l" fontAlgn="t"/>
                      <a:r>
                        <a:rPr lang="nl-NL" sz="800" u="none" strike="noStrike">
                          <a:effectLst/>
                        </a:rPr>
                        <a:t>organisatie</a:t>
                      </a:r>
                      <a:endParaRPr lang="nl-NL" sz="800" b="0" i="0" u="none" strike="noStrike">
                        <a:solidFill>
                          <a:srgbClr val="000000"/>
                        </a:solidFill>
                        <a:effectLst/>
                        <a:latin typeface="Calibri" panose="020F0502020204030204" pitchFamily="34" charset="0"/>
                      </a:endParaRPr>
                    </a:p>
                  </a:txBody>
                  <a:tcPr marL="3470" marR="3470" marT="3470" marB="0"/>
                </a:tc>
                <a:extLst>
                  <a:ext uri="{0D108BD9-81ED-4DB2-BD59-A6C34878D82A}">
                    <a16:rowId xmlns:a16="http://schemas.microsoft.com/office/drawing/2014/main" val="906993794"/>
                  </a:ext>
                </a:extLst>
              </a:tr>
              <a:tr h="125081">
                <a:tc>
                  <a:txBody>
                    <a:bodyPr/>
                    <a:lstStyle/>
                    <a:p>
                      <a:pPr algn="l" fontAlgn="t"/>
                      <a:r>
                        <a:rPr lang="nl-NL" sz="800" u="none" strike="noStrike">
                          <a:effectLst/>
                        </a:rPr>
                        <a:t>27</a:t>
                      </a:r>
                      <a:endParaRPr lang="nl-NL" sz="800" b="0" i="0" u="none" strike="noStrike">
                        <a:solidFill>
                          <a:srgbClr val="000000"/>
                        </a:solidFill>
                        <a:effectLst/>
                        <a:latin typeface="Calibri" panose="020F0502020204030204" pitchFamily="34" charset="0"/>
                      </a:endParaRPr>
                    </a:p>
                  </a:txBody>
                  <a:tcPr marL="3470" marR="3470" marT="3470" marB="0"/>
                </a:tc>
                <a:tc>
                  <a:txBody>
                    <a:bodyPr/>
                    <a:lstStyle/>
                    <a:p>
                      <a:pPr algn="l" fontAlgn="t"/>
                      <a:r>
                        <a:rPr lang="nl-NL" sz="800" u="none" strike="noStrike">
                          <a:effectLst/>
                        </a:rPr>
                        <a:t>toegang lesmateriaal</a:t>
                      </a:r>
                      <a:endParaRPr lang="nl-NL" sz="800" b="0" i="0" u="none" strike="noStrike">
                        <a:solidFill>
                          <a:srgbClr val="000000"/>
                        </a:solidFill>
                        <a:effectLst/>
                        <a:latin typeface="Calibri" panose="020F0502020204030204" pitchFamily="34" charset="0"/>
                      </a:endParaRPr>
                    </a:p>
                  </a:txBody>
                  <a:tcPr marL="3470" marR="3470" marT="3470" marB="0"/>
                </a:tc>
                <a:tc>
                  <a:txBody>
                    <a:bodyPr/>
                    <a:lstStyle/>
                    <a:p>
                      <a:pPr algn="l" fontAlgn="t"/>
                      <a:r>
                        <a:rPr lang="nl-NL" sz="800" u="none" strike="noStrike">
                          <a:effectLst/>
                        </a:rPr>
                        <a:t>benodigde gegevens voor toegang lesmateriaal</a:t>
                      </a:r>
                      <a:endParaRPr lang="nl-NL" sz="800" b="0" i="0" u="none" strike="noStrike">
                        <a:solidFill>
                          <a:srgbClr val="000000"/>
                        </a:solidFill>
                        <a:effectLst/>
                        <a:latin typeface="Calibri" panose="020F0502020204030204" pitchFamily="34" charset="0"/>
                      </a:endParaRPr>
                    </a:p>
                  </a:txBody>
                  <a:tcPr marL="3470" marR="3470" marT="3470" marB="0"/>
                </a:tc>
                <a:tc>
                  <a:txBody>
                    <a:bodyPr/>
                    <a:lstStyle/>
                    <a:p>
                      <a:pPr algn="l" fontAlgn="t"/>
                      <a:r>
                        <a:rPr lang="nl-NL" sz="800" u="none" strike="noStrike">
                          <a:effectLst/>
                        </a:rPr>
                        <a:t> </a:t>
                      </a:r>
                      <a:endParaRPr lang="nl-NL" sz="800" b="0" i="0" u="none" strike="noStrike">
                        <a:solidFill>
                          <a:srgbClr val="000000"/>
                        </a:solidFill>
                        <a:effectLst/>
                        <a:latin typeface="Calibri" panose="020F0502020204030204" pitchFamily="34" charset="0"/>
                      </a:endParaRPr>
                    </a:p>
                  </a:txBody>
                  <a:tcPr marL="3470" marR="3470" marT="3470" marB="0"/>
                </a:tc>
                <a:tc>
                  <a:txBody>
                    <a:bodyPr/>
                    <a:lstStyle/>
                    <a:p>
                      <a:pPr algn="l" fontAlgn="t"/>
                      <a:r>
                        <a:rPr lang="nl-NL" sz="800" u="none" strike="noStrike">
                          <a:effectLst/>
                        </a:rPr>
                        <a:t>organisatie</a:t>
                      </a:r>
                      <a:endParaRPr lang="nl-NL" sz="800" b="0" i="0" u="none" strike="noStrike">
                        <a:solidFill>
                          <a:srgbClr val="000000"/>
                        </a:solidFill>
                        <a:effectLst/>
                        <a:latin typeface="Calibri" panose="020F0502020204030204" pitchFamily="34" charset="0"/>
                      </a:endParaRPr>
                    </a:p>
                  </a:txBody>
                  <a:tcPr marL="3470" marR="3470" marT="3470" marB="0"/>
                </a:tc>
                <a:extLst>
                  <a:ext uri="{0D108BD9-81ED-4DB2-BD59-A6C34878D82A}">
                    <a16:rowId xmlns:a16="http://schemas.microsoft.com/office/drawing/2014/main" val="2422208241"/>
                  </a:ext>
                </a:extLst>
              </a:tr>
              <a:tr h="125081">
                <a:tc>
                  <a:txBody>
                    <a:bodyPr/>
                    <a:lstStyle/>
                    <a:p>
                      <a:pPr algn="l" fontAlgn="t"/>
                      <a:r>
                        <a:rPr lang="nl-NL" sz="800" u="none" strike="noStrike">
                          <a:effectLst/>
                        </a:rPr>
                        <a:t>28</a:t>
                      </a:r>
                      <a:endParaRPr lang="nl-NL" sz="800" b="0" i="0" u="none" strike="noStrike">
                        <a:solidFill>
                          <a:srgbClr val="000000"/>
                        </a:solidFill>
                        <a:effectLst/>
                        <a:latin typeface="Calibri" panose="020F0502020204030204" pitchFamily="34" charset="0"/>
                      </a:endParaRPr>
                    </a:p>
                  </a:txBody>
                  <a:tcPr marL="3470" marR="3470" marT="3470" marB="0"/>
                </a:tc>
                <a:tc>
                  <a:txBody>
                    <a:bodyPr/>
                    <a:lstStyle/>
                    <a:p>
                      <a:pPr algn="l" fontAlgn="t"/>
                      <a:r>
                        <a:rPr lang="nl-NL" sz="800" u="none" strike="noStrike">
                          <a:effectLst/>
                        </a:rPr>
                        <a:t>toegang lesmateriaal</a:t>
                      </a:r>
                      <a:endParaRPr lang="nl-NL" sz="800" b="0" i="0" u="none" strike="noStrike">
                        <a:solidFill>
                          <a:srgbClr val="000000"/>
                        </a:solidFill>
                        <a:effectLst/>
                        <a:latin typeface="Calibri" panose="020F0502020204030204" pitchFamily="34" charset="0"/>
                      </a:endParaRPr>
                    </a:p>
                  </a:txBody>
                  <a:tcPr marL="3470" marR="3470" marT="3470" marB="0"/>
                </a:tc>
                <a:tc>
                  <a:txBody>
                    <a:bodyPr/>
                    <a:lstStyle/>
                    <a:p>
                      <a:pPr algn="l" fontAlgn="t"/>
                      <a:r>
                        <a:rPr lang="nl-NL" sz="800" u="none" strike="noStrike">
                          <a:effectLst/>
                        </a:rPr>
                        <a:t>benodigde gegevens voor toegang lesmateriaal</a:t>
                      </a:r>
                      <a:endParaRPr lang="nl-NL" sz="800" b="0" i="0" u="none" strike="noStrike">
                        <a:solidFill>
                          <a:srgbClr val="000000"/>
                        </a:solidFill>
                        <a:effectLst/>
                        <a:latin typeface="Calibri" panose="020F0502020204030204" pitchFamily="34" charset="0"/>
                      </a:endParaRPr>
                    </a:p>
                  </a:txBody>
                  <a:tcPr marL="3470" marR="3470" marT="3470" marB="0"/>
                </a:tc>
                <a:tc>
                  <a:txBody>
                    <a:bodyPr/>
                    <a:lstStyle/>
                    <a:p>
                      <a:pPr algn="l" fontAlgn="t"/>
                      <a:r>
                        <a:rPr lang="nl-NL" sz="800" u="none" strike="noStrike">
                          <a:effectLst/>
                        </a:rPr>
                        <a:t> </a:t>
                      </a:r>
                      <a:endParaRPr lang="nl-NL" sz="800" b="0" i="0" u="none" strike="noStrike">
                        <a:solidFill>
                          <a:srgbClr val="000000"/>
                        </a:solidFill>
                        <a:effectLst/>
                        <a:latin typeface="Calibri" panose="020F0502020204030204" pitchFamily="34" charset="0"/>
                      </a:endParaRPr>
                    </a:p>
                  </a:txBody>
                  <a:tcPr marL="3470" marR="3470" marT="3470" marB="0"/>
                </a:tc>
                <a:tc>
                  <a:txBody>
                    <a:bodyPr/>
                    <a:lstStyle/>
                    <a:p>
                      <a:pPr algn="l" fontAlgn="t"/>
                      <a:r>
                        <a:rPr lang="nl-NL" sz="800" u="none" strike="noStrike">
                          <a:effectLst/>
                        </a:rPr>
                        <a:t>organisatie</a:t>
                      </a:r>
                      <a:endParaRPr lang="nl-NL" sz="800" b="0" i="0" u="none" strike="noStrike">
                        <a:solidFill>
                          <a:srgbClr val="000000"/>
                        </a:solidFill>
                        <a:effectLst/>
                        <a:latin typeface="Calibri" panose="020F0502020204030204" pitchFamily="34" charset="0"/>
                      </a:endParaRPr>
                    </a:p>
                  </a:txBody>
                  <a:tcPr marL="3470" marR="3470" marT="3470" marB="0"/>
                </a:tc>
                <a:extLst>
                  <a:ext uri="{0D108BD9-81ED-4DB2-BD59-A6C34878D82A}">
                    <a16:rowId xmlns:a16="http://schemas.microsoft.com/office/drawing/2014/main" val="3664498452"/>
                  </a:ext>
                </a:extLst>
              </a:tr>
              <a:tr h="250161">
                <a:tc>
                  <a:txBody>
                    <a:bodyPr/>
                    <a:lstStyle/>
                    <a:p>
                      <a:pPr algn="l" fontAlgn="t"/>
                      <a:r>
                        <a:rPr lang="nl-NL" sz="800" u="none" strike="noStrike">
                          <a:effectLst/>
                        </a:rPr>
                        <a:t>29</a:t>
                      </a:r>
                      <a:endParaRPr lang="nl-NL" sz="800" b="0" i="0" u="none" strike="noStrike">
                        <a:solidFill>
                          <a:srgbClr val="000000"/>
                        </a:solidFill>
                        <a:effectLst/>
                        <a:latin typeface="Calibri" panose="020F0502020204030204" pitchFamily="34" charset="0"/>
                      </a:endParaRPr>
                    </a:p>
                  </a:txBody>
                  <a:tcPr marL="3470" marR="3470" marT="3470" marB="0"/>
                </a:tc>
                <a:tc>
                  <a:txBody>
                    <a:bodyPr/>
                    <a:lstStyle/>
                    <a:p>
                      <a:pPr algn="l" fontAlgn="t"/>
                      <a:r>
                        <a:rPr lang="nl-NL" sz="800" u="none" strike="noStrike">
                          <a:effectLst/>
                        </a:rPr>
                        <a:t> </a:t>
                      </a:r>
                      <a:endParaRPr lang="nl-NL" sz="800" b="0" i="0" u="none" strike="noStrike">
                        <a:solidFill>
                          <a:srgbClr val="000000"/>
                        </a:solidFill>
                        <a:effectLst/>
                        <a:latin typeface="Calibri" panose="020F0502020204030204" pitchFamily="34" charset="0"/>
                      </a:endParaRPr>
                    </a:p>
                  </a:txBody>
                  <a:tcPr marL="3470" marR="3470" marT="3470" marB="0"/>
                </a:tc>
                <a:tc>
                  <a:txBody>
                    <a:bodyPr/>
                    <a:lstStyle/>
                    <a:p>
                      <a:pPr algn="l" fontAlgn="t"/>
                      <a:r>
                        <a:rPr lang="nl-NL" sz="800" u="none" strike="noStrike">
                          <a:effectLst/>
                        </a:rPr>
                        <a:t>gebruik van CITO gegevens door SLO, gebruik van SLO gegevens door CITO</a:t>
                      </a:r>
                      <a:endParaRPr lang="nl-NL" sz="800" b="0" i="0" u="none" strike="noStrike">
                        <a:solidFill>
                          <a:srgbClr val="000000"/>
                        </a:solidFill>
                        <a:effectLst/>
                        <a:latin typeface="Calibri" panose="020F0502020204030204" pitchFamily="34" charset="0"/>
                      </a:endParaRPr>
                    </a:p>
                  </a:txBody>
                  <a:tcPr marL="3470" marR="3470" marT="3470" marB="0"/>
                </a:tc>
                <a:tc>
                  <a:txBody>
                    <a:bodyPr/>
                    <a:lstStyle/>
                    <a:p>
                      <a:pPr algn="l" fontAlgn="t"/>
                      <a:r>
                        <a:rPr lang="nl-NL" sz="800" u="none" strike="noStrike">
                          <a:effectLst/>
                        </a:rPr>
                        <a:t> </a:t>
                      </a:r>
                      <a:endParaRPr lang="nl-NL" sz="800" b="0" i="0" u="none" strike="noStrike">
                        <a:solidFill>
                          <a:srgbClr val="000000"/>
                        </a:solidFill>
                        <a:effectLst/>
                        <a:latin typeface="Calibri" panose="020F0502020204030204" pitchFamily="34" charset="0"/>
                      </a:endParaRPr>
                    </a:p>
                  </a:txBody>
                  <a:tcPr marL="3470" marR="3470" marT="3470" marB="0"/>
                </a:tc>
                <a:tc>
                  <a:txBody>
                    <a:bodyPr/>
                    <a:lstStyle/>
                    <a:p>
                      <a:pPr algn="l" fontAlgn="t"/>
                      <a:r>
                        <a:rPr lang="nl-NL" sz="800" u="none" strike="noStrike">
                          <a:effectLst/>
                        </a:rPr>
                        <a:t>organisatie</a:t>
                      </a:r>
                      <a:endParaRPr lang="nl-NL" sz="800" b="0" i="0" u="none" strike="noStrike">
                        <a:solidFill>
                          <a:srgbClr val="000000"/>
                        </a:solidFill>
                        <a:effectLst/>
                        <a:latin typeface="Calibri" panose="020F0502020204030204" pitchFamily="34" charset="0"/>
                      </a:endParaRPr>
                    </a:p>
                  </a:txBody>
                  <a:tcPr marL="3470" marR="3470" marT="3470" marB="0"/>
                </a:tc>
                <a:extLst>
                  <a:ext uri="{0D108BD9-81ED-4DB2-BD59-A6C34878D82A}">
                    <a16:rowId xmlns:a16="http://schemas.microsoft.com/office/drawing/2014/main" val="4080740602"/>
                  </a:ext>
                </a:extLst>
              </a:tr>
              <a:tr h="234124">
                <a:tc>
                  <a:txBody>
                    <a:bodyPr/>
                    <a:lstStyle/>
                    <a:p>
                      <a:pPr algn="l" fontAlgn="t"/>
                      <a:r>
                        <a:rPr lang="nl-NL" sz="800" u="none" strike="noStrike">
                          <a:effectLst/>
                        </a:rPr>
                        <a:t>30</a:t>
                      </a:r>
                      <a:endParaRPr lang="nl-NL" sz="800" b="0" i="0" u="none" strike="noStrike">
                        <a:solidFill>
                          <a:srgbClr val="000000"/>
                        </a:solidFill>
                        <a:effectLst/>
                        <a:latin typeface="Calibri" panose="020F0502020204030204" pitchFamily="34" charset="0"/>
                      </a:endParaRPr>
                    </a:p>
                  </a:txBody>
                  <a:tcPr marL="3470" marR="3470" marT="3470" marB="0"/>
                </a:tc>
                <a:tc>
                  <a:txBody>
                    <a:bodyPr/>
                    <a:lstStyle/>
                    <a:p>
                      <a:pPr algn="l" fontAlgn="t"/>
                      <a:r>
                        <a:rPr lang="nl-NL" sz="800" u="none" strike="noStrike">
                          <a:effectLst/>
                        </a:rPr>
                        <a:t> </a:t>
                      </a:r>
                      <a:endParaRPr lang="nl-NL" sz="800" b="0" i="0" u="none" strike="noStrike">
                        <a:solidFill>
                          <a:srgbClr val="000000"/>
                        </a:solidFill>
                        <a:effectLst/>
                        <a:latin typeface="Calibri" panose="020F0502020204030204" pitchFamily="34" charset="0"/>
                      </a:endParaRPr>
                    </a:p>
                  </a:txBody>
                  <a:tcPr marL="3470" marR="3470" marT="3470" marB="0"/>
                </a:tc>
                <a:tc>
                  <a:txBody>
                    <a:bodyPr/>
                    <a:lstStyle/>
                    <a:p>
                      <a:pPr algn="l" fontAlgn="t"/>
                      <a:r>
                        <a:rPr lang="nl-NL" sz="800" u="none" strike="noStrike">
                          <a:effectLst/>
                        </a:rPr>
                        <a:t>Samenwerking CvtE en CITO</a:t>
                      </a:r>
                      <a:endParaRPr lang="nl-NL" sz="800" b="0" i="0" u="none" strike="noStrike">
                        <a:solidFill>
                          <a:srgbClr val="000000"/>
                        </a:solidFill>
                        <a:effectLst/>
                        <a:latin typeface="Calibri" panose="020F0502020204030204" pitchFamily="34" charset="0"/>
                      </a:endParaRPr>
                    </a:p>
                  </a:txBody>
                  <a:tcPr marL="3470" marR="3470" marT="3470" marB="0"/>
                </a:tc>
                <a:tc>
                  <a:txBody>
                    <a:bodyPr/>
                    <a:lstStyle/>
                    <a:p>
                      <a:pPr algn="l" fontAlgn="t"/>
                      <a:r>
                        <a:rPr lang="nl-NL" sz="800" u="none" strike="noStrike">
                          <a:effectLst/>
                        </a:rPr>
                        <a:t> </a:t>
                      </a:r>
                      <a:endParaRPr lang="nl-NL" sz="800" b="0" i="0" u="none" strike="noStrike">
                        <a:solidFill>
                          <a:srgbClr val="000000"/>
                        </a:solidFill>
                        <a:effectLst/>
                        <a:latin typeface="Calibri" panose="020F0502020204030204" pitchFamily="34" charset="0"/>
                      </a:endParaRPr>
                    </a:p>
                  </a:txBody>
                  <a:tcPr marL="3470" marR="3470" marT="3470" marB="0"/>
                </a:tc>
                <a:tc>
                  <a:txBody>
                    <a:bodyPr/>
                    <a:lstStyle/>
                    <a:p>
                      <a:pPr algn="l" fontAlgn="t"/>
                      <a:r>
                        <a:rPr lang="nl-NL" sz="800" u="none" strike="noStrike">
                          <a:effectLst/>
                        </a:rPr>
                        <a:t>organisatie / wettelijk</a:t>
                      </a:r>
                      <a:endParaRPr lang="nl-NL" sz="800" b="0" i="0" u="none" strike="noStrike">
                        <a:solidFill>
                          <a:srgbClr val="000000"/>
                        </a:solidFill>
                        <a:effectLst/>
                        <a:latin typeface="Calibri" panose="020F0502020204030204" pitchFamily="34" charset="0"/>
                      </a:endParaRPr>
                    </a:p>
                  </a:txBody>
                  <a:tcPr marL="3470" marR="3470" marT="3470" marB="0"/>
                </a:tc>
                <a:extLst>
                  <a:ext uri="{0D108BD9-81ED-4DB2-BD59-A6C34878D82A}">
                    <a16:rowId xmlns:a16="http://schemas.microsoft.com/office/drawing/2014/main" val="142019817"/>
                  </a:ext>
                </a:extLst>
              </a:tr>
              <a:tr h="250161">
                <a:tc>
                  <a:txBody>
                    <a:bodyPr/>
                    <a:lstStyle/>
                    <a:p>
                      <a:pPr algn="l" fontAlgn="t"/>
                      <a:r>
                        <a:rPr lang="nl-NL" sz="800" u="none" strike="noStrike">
                          <a:effectLst/>
                        </a:rPr>
                        <a:t>31</a:t>
                      </a:r>
                      <a:endParaRPr lang="nl-NL" sz="800" b="0" i="0" u="none" strike="noStrike">
                        <a:solidFill>
                          <a:srgbClr val="000000"/>
                        </a:solidFill>
                        <a:effectLst/>
                        <a:latin typeface="Calibri" panose="020F0502020204030204" pitchFamily="34" charset="0"/>
                      </a:endParaRPr>
                    </a:p>
                  </a:txBody>
                  <a:tcPr marL="3470" marR="3470" marT="3470" marB="0"/>
                </a:tc>
                <a:tc>
                  <a:txBody>
                    <a:bodyPr/>
                    <a:lstStyle/>
                    <a:p>
                      <a:pPr algn="l" fontAlgn="t"/>
                      <a:r>
                        <a:rPr lang="nl-NL" sz="800" u="none" strike="noStrike">
                          <a:effectLst/>
                        </a:rPr>
                        <a:t>aanmelden, inschrijven, deelname en resultaten</a:t>
                      </a:r>
                      <a:endParaRPr lang="nl-NL" sz="800" b="0" i="0" u="none" strike="noStrike">
                        <a:solidFill>
                          <a:srgbClr val="000000"/>
                        </a:solidFill>
                        <a:effectLst/>
                        <a:latin typeface="Calibri" panose="020F0502020204030204" pitchFamily="34" charset="0"/>
                      </a:endParaRPr>
                    </a:p>
                  </a:txBody>
                  <a:tcPr marL="3470" marR="3470" marT="3470" marB="0"/>
                </a:tc>
                <a:tc>
                  <a:txBody>
                    <a:bodyPr/>
                    <a:lstStyle/>
                    <a:p>
                      <a:pPr algn="l" fontAlgn="t"/>
                      <a:r>
                        <a:rPr lang="nl-NL" sz="800" u="none" strike="noStrike">
                          <a:effectLst/>
                        </a:rPr>
                        <a:t>gegevensuitwisseling DUO en inspectie</a:t>
                      </a:r>
                      <a:endParaRPr lang="nl-NL" sz="800" b="0" i="0" u="none" strike="noStrike">
                        <a:solidFill>
                          <a:srgbClr val="000000"/>
                        </a:solidFill>
                        <a:effectLst/>
                        <a:latin typeface="Calibri" panose="020F0502020204030204" pitchFamily="34" charset="0"/>
                      </a:endParaRPr>
                    </a:p>
                  </a:txBody>
                  <a:tcPr marL="3470" marR="3470" marT="3470" marB="0"/>
                </a:tc>
                <a:tc>
                  <a:txBody>
                    <a:bodyPr/>
                    <a:lstStyle/>
                    <a:p>
                      <a:pPr algn="l" fontAlgn="t"/>
                      <a:r>
                        <a:rPr lang="nl-NL" sz="800" u="none" strike="noStrike">
                          <a:effectLst/>
                        </a:rPr>
                        <a:t>wet PO, wet VO, wet EC, maar met name wet op het onderwijstoezicht</a:t>
                      </a:r>
                      <a:endParaRPr lang="nl-NL" sz="800" b="0" i="0" u="none" strike="noStrike">
                        <a:solidFill>
                          <a:srgbClr val="000000"/>
                        </a:solidFill>
                        <a:effectLst/>
                        <a:latin typeface="Calibri" panose="020F0502020204030204" pitchFamily="34" charset="0"/>
                      </a:endParaRPr>
                    </a:p>
                  </a:txBody>
                  <a:tcPr marL="3470" marR="3470" marT="3470" marB="0"/>
                </a:tc>
                <a:tc>
                  <a:txBody>
                    <a:bodyPr/>
                    <a:lstStyle/>
                    <a:p>
                      <a:pPr algn="l" fontAlgn="t"/>
                      <a:r>
                        <a:rPr lang="nl-NL" sz="800" u="none" strike="noStrike" dirty="0">
                          <a:effectLst/>
                        </a:rPr>
                        <a:t>wettelijk</a:t>
                      </a:r>
                      <a:endParaRPr lang="nl-NL" sz="800" b="0" i="0" u="none" strike="noStrike" dirty="0">
                        <a:solidFill>
                          <a:srgbClr val="000000"/>
                        </a:solidFill>
                        <a:effectLst/>
                        <a:latin typeface="Calibri" panose="020F0502020204030204" pitchFamily="34" charset="0"/>
                      </a:endParaRPr>
                    </a:p>
                  </a:txBody>
                  <a:tcPr marL="3470" marR="3470" marT="3470" marB="0"/>
                </a:tc>
                <a:extLst>
                  <a:ext uri="{0D108BD9-81ED-4DB2-BD59-A6C34878D82A}">
                    <a16:rowId xmlns:a16="http://schemas.microsoft.com/office/drawing/2014/main" val="912045712"/>
                  </a:ext>
                </a:extLst>
              </a:tr>
            </a:tbl>
          </a:graphicData>
        </a:graphic>
      </p:graphicFrame>
    </p:spTree>
    <p:extLst>
      <p:ext uri="{BB962C8B-B14F-4D97-AF65-F5344CB8AC3E}">
        <p14:creationId xmlns:p14="http://schemas.microsoft.com/office/powerpoint/2010/main" val="7034433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1"/>
          </p:nvPr>
        </p:nvSpPr>
        <p:spPr/>
        <p:txBody>
          <a:bodyPr/>
          <a:lstStyle/>
          <a:p>
            <a:fld id="{0E924C9A-6C93-49AE-BFE5-6539B145F2C9}" type="slidenum">
              <a:rPr lang="nl-NL" smtClean="0"/>
              <a:pPr/>
              <a:t>11</a:t>
            </a:fld>
            <a:endParaRPr lang="nl-NL"/>
          </a:p>
        </p:txBody>
      </p:sp>
      <p:pic>
        <p:nvPicPr>
          <p:cNvPr id="5"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7" y="408112"/>
            <a:ext cx="12801033" cy="9193089"/>
          </a:xfrm>
          <a:prstGeom prst="rect">
            <a:avLst/>
          </a:prstGeom>
        </p:spPr>
      </p:pic>
    </p:spTree>
    <p:extLst>
      <p:ext uri="{BB962C8B-B14F-4D97-AF65-F5344CB8AC3E}">
        <p14:creationId xmlns:p14="http://schemas.microsoft.com/office/powerpoint/2010/main" val="9385997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1"/>
          </p:nvPr>
        </p:nvSpPr>
        <p:spPr/>
        <p:txBody>
          <a:bodyPr/>
          <a:lstStyle/>
          <a:p>
            <a:fld id="{0E924C9A-6C93-49AE-BFE5-6539B145F2C9}" type="slidenum">
              <a:rPr lang="nl-NL" smtClean="0"/>
              <a:pPr/>
              <a:t>12</a:t>
            </a:fld>
            <a:endParaRPr lang="nl-NL"/>
          </a:p>
        </p:txBody>
      </p:sp>
      <p:graphicFrame>
        <p:nvGraphicFramePr>
          <p:cNvPr id="5" name="Tabel 4"/>
          <p:cNvGraphicFramePr>
            <a:graphicFrameLocks noGrp="1"/>
          </p:cNvGraphicFramePr>
          <p:nvPr>
            <p:extLst>
              <p:ext uri="{D42A27DB-BD31-4B8C-83A1-F6EECF244321}">
                <p14:modId xmlns:p14="http://schemas.microsoft.com/office/powerpoint/2010/main" val="2002464981"/>
              </p:ext>
            </p:extLst>
          </p:nvPr>
        </p:nvGraphicFramePr>
        <p:xfrm>
          <a:off x="208112" y="264096"/>
          <a:ext cx="8496944" cy="9024419"/>
        </p:xfrm>
        <a:graphic>
          <a:graphicData uri="http://schemas.openxmlformats.org/drawingml/2006/table">
            <a:tbl>
              <a:tblPr>
                <a:tableStyleId>{5C22544A-7EE6-4342-B048-85BDC9FD1C3A}</a:tableStyleId>
              </a:tblPr>
              <a:tblGrid>
                <a:gridCol w="431922">
                  <a:extLst>
                    <a:ext uri="{9D8B030D-6E8A-4147-A177-3AD203B41FA5}">
                      <a16:colId xmlns:a16="http://schemas.microsoft.com/office/drawing/2014/main" val="1451523989"/>
                    </a:ext>
                  </a:extLst>
                </a:gridCol>
                <a:gridCol w="1109592">
                  <a:extLst>
                    <a:ext uri="{9D8B030D-6E8A-4147-A177-3AD203B41FA5}">
                      <a16:colId xmlns:a16="http://schemas.microsoft.com/office/drawing/2014/main" val="4075231341"/>
                    </a:ext>
                  </a:extLst>
                </a:gridCol>
                <a:gridCol w="3254307">
                  <a:extLst>
                    <a:ext uri="{9D8B030D-6E8A-4147-A177-3AD203B41FA5}">
                      <a16:colId xmlns:a16="http://schemas.microsoft.com/office/drawing/2014/main" val="1815787891"/>
                    </a:ext>
                  </a:extLst>
                </a:gridCol>
                <a:gridCol w="2673447">
                  <a:extLst>
                    <a:ext uri="{9D8B030D-6E8A-4147-A177-3AD203B41FA5}">
                      <a16:colId xmlns:a16="http://schemas.microsoft.com/office/drawing/2014/main" val="31044661"/>
                    </a:ext>
                  </a:extLst>
                </a:gridCol>
                <a:gridCol w="1027676">
                  <a:extLst>
                    <a:ext uri="{9D8B030D-6E8A-4147-A177-3AD203B41FA5}">
                      <a16:colId xmlns:a16="http://schemas.microsoft.com/office/drawing/2014/main" val="1933612768"/>
                    </a:ext>
                  </a:extLst>
                </a:gridCol>
              </a:tblGrid>
              <a:tr h="237428">
                <a:tc>
                  <a:txBody>
                    <a:bodyPr/>
                    <a:lstStyle/>
                    <a:p>
                      <a:pPr algn="l" fontAlgn="t"/>
                      <a:r>
                        <a:rPr lang="nl-NL" sz="700" u="none" strike="noStrike">
                          <a:effectLst/>
                        </a:rPr>
                        <a:t>Datastroom</a:t>
                      </a:r>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r>
                        <a:rPr lang="nl-NL" sz="700" u="none" strike="noStrike">
                          <a:effectLst/>
                        </a:rPr>
                        <a:t>benaming</a:t>
                      </a:r>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r>
                        <a:rPr lang="nl-NL" sz="700" u="none" strike="noStrike">
                          <a:effectLst/>
                        </a:rPr>
                        <a:t>beschrijving</a:t>
                      </a:r>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r>
                        <a:rPr lang="nl-NL" sz="700" u="none" strike="noStrike">
                          <a:effectLst/>
                        </a:rPr>
                        <a:t>referentie</a:t>
                      </a:r>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r>
                        <a:rPr lang="nl-NL" sz="700" u="none" strike="noStrike">
                          <a:effectLst/>
                        </a:rPr>
                        <a:t>grondslag</a:t>
                      </a:r>
                      <a:endParaRPr lang="nl-NL" sz="700" b="0" i="0" u="none" strike="noStrike">
                        <a:solidFill>
                          <a:srgbClr val="000000"/>
                        </a:solidFill>
                        <a:effectLst/>
                        <a:latin typeface="Calibri" panose="020F0502020204030204" pitchFamily="34" charset="0"/>
                      </a:endParaRPr>
                    </a:p>
                  </a:txBody>
                  <a:tcPr marL="3273" marR="3273" marT="3273" marB="0"/>
                </a:tc>
                <a:extLst>
                  <a:ext uri="{0D108BD9-81ED-4DB2-BD59-A6C34878D82A}">
                    <a16:rowId xmlns:a16="http://schemas.microsoft.com/office/drawing/2014/main" val="127169428"/>
                  </a:ext>
                </a:extLst>
              </a:tr>
              <a:tr h="121210">
                <a:tc>
                  <a:txBody>
                    <a:bodyPr/>
                    <a:lstStyle/>
                    <a:p>
                      <a:pPr algn="l" fontAlgn="t"/>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endParaRPr lang="nl-NL" sz="700" b="0" i="0" u="none" strike="noStrike">
                        <a:solidFill>
                          <a:srgbClr val="000000"/>
                        </a:solidFill>
                        <a:effectLst/>
                        <a:latin typeface="Calibri" panose="020F0502020204030204" pitchFamily="34" charset="0"/>
                      </a:endParaRPr>
                    </a:p>
                  </a:txBody>
                  <a:tcPr marL="3273" marR="3273" marT="3273" marB="0"/>
                </a:tc>
                <a:extLst>
                  <a:ext uri="{0D108BD9-81ED-4DB2-BD59-A6C34878D82A}">
                    <a16:rowId xmlns:a16="http://schemas.microsoft.com/office/drawing/2014/main" val="1340095240"/>
                  </a:ext>
                </a:extLst>
              </a:tr>
              <a:tr h="359435">
                <a:tc>
                  <a:txBody>
                    <a:bodyPr/>
                    <a:lstStyle/>
                    <a:p>
                      <a:pPr algn="r" fontAlgn="t"/>
                      <a:r>
                        <a:rPr lang="nl-NL" sz="700" u="none" strike="noStrike">
                          <a:effectLst/>
                        </a:rPr>
                        <a:t>1</a:t>
                      </a:r>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r>
                        <a:rPr lang="nl-NL" sz="700" u="none" strike="noStrike">
                          <a:effectLst/>
                        </a:rPr>
                        <a:t>HRM</a:t>
                      </a:r>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r>
                        <a:rPr lang="nl-NL" sz="700" u="none" strike="noStrike">
                          <a:effectLst/>
                        </a:rPr>
                        <a:t>uitwisseling HRM gegevens met personeel</a:t>
                      </a:r>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r>
                        <a:rPr lang="nl-NL" sz="700" u="none" strike="noStrike">
                          <a:effectLst/>
                        </a:rPr>
                        <a:t>burgerlijk wetboek art 655 en ander arbeidsrecht</a:t>
                      </a:r>
                      <a:br>
                        <a:rPr lang="nl-NL" sz="700" u="none" strike="noStrike">
                          <a:effectLst/>
                        </a:rPr>
                      </a:br>
                      <a:r>
                        <a:rPr lang="nl-NL" sz="700" u="none" strike="noStrike">
                          <a:effectLst/>
                        </a:rPr>
                        <a:t/>
                      </a:r>
                      <a:br>
                        <a:rPr lang="nl-NL" sz="700" u="none" strike="noStrike">
                          <a:effectLst/>
                        </a:rPr>
                      </a:br>
                      <a:r>
                        <a:rPr lang="nl-NL" sz="700" u="none" strike="noStrike">
                          <a:effectLst/>
                        </a:rPr>
                        <a:t>ROSA: ketenfunctie Personeel en organisatie</a:t>
                      </a:r>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r>
                        <a:rPr lang="nl-NL" sz="700" u="none" strike="noStrike">
                          <a:effectLst/>
                        </a:rPr>
                        <a:t>wettelijk</a:t>
                      </a:r>
                      <a:endParaRPr lang="nl-NL" sz="700" b="0" i="0" u="none" strike="noStrike">
                        <a:solidFill>
                          <a:srgbClr val="000000"/>
                        </a:solidFill>
                        <a:effectLst/>
                        <a:latin typeface="Calibri" panose="020F0502020204030204" pitchFamily="34" charset="0"/>
                      </a:endParaRPr>
                    </a:p>
                  </a:txBody>
                  <a:tcPr marL="3273" marR="3273" marT="3273" marB="0"/>
                </a:tc>
                <a:extLst>
                  <a:ext uri="{0D108BD9-81ED-4DB2-BD59-A6C34878D82A}">
                    <a16:rowId xmlns:a16="http://schemas.microsoft.com/office/drawing/2014/main" val="483422441"/>
                  </a:ext>
                </a:extLst>
              </a:tr>
              <a:tr h="121210">
                <a:tc>
                  <a:txBody>
                    <a:bodyPr/>
                    <a:lstStyle/>
                    <a:p>
                      <a:pPr algn="r" fontAlgn="t"/>
                      <a:r>
                        <a:rPr lang="nl-NL" sz="700" u="none" strike="noStrike">
                          <a:effectLst/>
                        </a:rPr>
                        <a:t>2</a:t>
                      </a:r>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r>
                        <a:rPr lang="nl-NL" sz="700" u="none" strike="noStrike">
                          <a:effectLst/>
                        </a:rPr>
                        <a:t>inkoop</a:t>
                      </a:r>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r>
                        <a:rPr lang="nl-NL" sz="700" u="none" strike="noStrike">
                          <a:effectLst/>
                        </a:rPr>
                        <a:t>inkoop van toetsmateriaal</a:t>
                      </a:r>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r>
                        <a:rPr lang="nl-NL" sz="700" u="none" strike="noStrike">
                          <a:effectLst/>
                        </a:rPr>
                        <a:t>organisatie</a:t>
                      </a:r>
                      <a:endParaRPr lang="nl-NL" sz="700" b="0" i="0" u="none" strike="noStrike">
                        <a:solidFill>
                          <a:srgbClr val="000000"/>
                        </a:solidFill>
                        <a:effectLst/>
                        <a:latin typeface="Calibri" panose="020F0502020204030204" pitchFamily="34" charset="0"/>
                      </a:endParaRPr>
                    </a:p>
                  </a:txBody>
                  <a:tcPr marL="3273" marR="3273" marT="3273" marB="0"/>
                </a:tc>
                <a:extLst>
                  <a:ext uri="{0D108BD9-81ED-4DB2-BD59-A6C34878D82A}">
                    <a16:rowId xmlns:a16="http://schemas.microsoft.com/office/drawing/2014/main" val="2532378679"/>
                  </a:ext>
                </a:extLst>
              </a:tr>
              <a:tr h="121210">
                <a:tc>
                  <a:txBody>
                    <a:bodyPr/>
                    <a:lstStyle/>
                    <a:p>
                      <a:pPr algn="r" fontAlgn="t"/>
                      <a:r>
                        <a:rPr lang="nl-NL" sz="700" u="none" strike="noStrike">
                          <a:effectLst/>
                        </a:rPr>
                        <a:t>3</a:t>
                      </a:r>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r>
                        <a:rPr lang="nl-NL" sz="700" u="none" strike="noStrike">
                          <a:effectLst/>
                        </a:rPr>
                        <a:t>onkosten</a:t>
                      </a:r>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r>
                        <a:rPr lang="nl-NL" sz="700" u="none" strike="noStrike">
                          <a:effectLst/>
                        </a:rPr>
                        <a:t>vergoeding aan de raad van toezicht</a:t>
                      </a:r>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r>
                        <a:rPr lang="nl-NL" sz="700" u="none" strike="noStrike">
                          <a:effectLst/>
                        </a:rPr>
                        <a:t>organisatie</a:t>
                      </a:r>
                      <a:endParaRPr lang="nl-NL" sz="700" b="0" i="0" u="none" strike="noStrike">
                        <a:solidFill>
                          <a:srgbClr val="000000"/>
                        </a:solidFill>
                        <a:effectLst/>
                        <a:latin typeface="Calibri" panose="020F0502020204030204" pitchFamily="34" charset="0"/>
                      </a:endParaRPr>
                    </a:p>
                  </a:txBody>
                  <a:tcPr marL="3273" marR="3273" marT="3273" marB="0"/>
                </a:tc>
                <a:extLst>
                  <a:ext uri="{0D108BD9-81ED-4DB2-BD59-A6C34878D82A}">
                    <a16:rowId xmlns:a16="http://schemas.microsoft.com/office/drawing/2014/main" val="3089244920"/>
                  </a:ext>
                </a:extLst>
              </a:tr>
              <a:tr h="121210">
                <a:tc>
                  <a:txBody>
                    <a:bodyPr/>
                    <a:lstStyle/>
                    <a:p>
                      <a:pPr algn="r" fontAlgn="t"/>
                      <a:r>
                        <a:rPr lang="nl-NL" sz="700" u="none" strike="noStrike">
                          <a:effectLst/>
                        </a:rPr>
                        <a:t>4</a:t>
                      </a:r>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r>
                        <a:rPr lang="nl-NL" sz="700" u="none" strike="noStrike">
                          <a:effectLst/>
                        </a:rPr>
                        <a:t>contributies en WWPlus</a:t>
                      </a:r>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r>
                        <a:rPr lang="nl-NL" sz="700" u="none" strike="noStrike">
                          <a:effectLst/>
                        </a:rPr>
                        <a:t>lidmaatschap sectorraden en financiering en WWPlus</a:t>
                      </a:r>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r>
                        <a:rPr lang="nl-NL" sz="700" u="none" strike="noStrike">
                          <a:effectLst/>
                        </a:rPr>
                        <a:t>zie ook website WWPlus!</a:t>
                      </a:r>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r>
                        <a:rPr lang="nl-NL" sz="700" u="none" strike="noStrike">
                          <a:effectLst/>
                        </a:rPr>
                        <a:t>organisatie en wettelijk</a:t>
                      </a:r>
                      <a:endParaRPr lang="nl-NL" sz="700" b="0" i="0" u="none" strike="noStrike">
                        <a:solidFill>
                          <a:srgbClr val="000000"/>
                        </a:solidFill>
                        <a:effectLst/>
                        <a:latin typeface="Calibri" panose="020F0502020204030204" pitchFamily="34" charset="0"/>
                      </a:endParaRPr>
                    </a:p>
                  </a:txBody>
                  <a:tcPr marL="3273" marR="3273" marT="3273" marB="0"/>
                </a:tc>
                <a:extLst>
                  <a:ext uri="{0D108BD9-81ED-4DB2-BD59-A6C34878D82A}">
                    <a16:rowId xmlns:a16="http://schemas.microsoft.com/office/drawing/2014/main" val="2734285342"/>
                  </a:ext>
                </a:extLst>
              </a:tr>
              <a:tr h="121210">
                <a:tc>
                  <a:txBody>
                    <a:bodyPr/>
                    <a:lstStyle/>
                    <a:p>
                      <a:pPr algn="r" fontAlgn="t"/>
                      <a:r>
                        <a:rPr lang="nl-NL" sz="700" u="none" strike="noStrike">
                          <a:effectLst/>
                        </a:rPr>
                        <a:t>5</a:t>
                      </a:r>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r>
                        <a:rPr lang="nl-NL" sz="700" u="none" strike="noStrike">
                          <a:effectLst/>
                        </a:rPr>
                        <a:t>financieel toezicht</a:t>
                      </a:r>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r>
                        <a:rPr lang="nl-NL" sz="700" u="none" strike="noStrike">
                          <a:effectLst/>
                        </a:rPr>
                        <a:t>financiële rapportages aan de inspectie</a:t>
                      </a:r>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r>
                        <a:rPr lang="nl-NL" sz="700" u="none" strike="noStrike">
                          <a:effectLst/>
                        </a:rPr>
                        <a:t>wet onderwijs inspectie</a:t>
                      </a:r>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r>
                        <a:rPr lang="nl-NL" sz="700" u="none" strike="noStrike">
                          <a:effectLst/>
                        </a:rPr>
                        <a:t>wettelijk</a:t>
                      </a:r>
                      <a:endParaRPr lang="nl-NL" sz="700" b="0" i="0" u="none" strike="noStrike">
                        <a:solidFill>
                          <a:srgbClr val="000000"/>
                        </a:solidFill>
                        <a:effectLst/>
                        <a:latin typeface="Calibri" panose="020F0502020204030204" pitchFamily="34" charset="0"/>
                      </a:endParaRPr>
                    </a:p>
                  </a:txBody>
                  <a:tcPr marL="3273" marR="3273" marT="3273" marB="0"/>
                </a:tc>
                <a:extLst>
                  <a:ext uri="{0D108BD9-81ED-4DB2-BD59-A6C34878D82A}">
                    <a16:rowId xmlns:a16="http://schemas.microsoft.com/office/drawing/2014/main" val="1242279209"/>
                  </a:ext>
                </a:extLst>
              </a:tr>
              <a:tr h="121210">
                <a:tc>
                  <a:txBody>
                    <a:bodyPr/>
                    <a:lstStyle/>
                    <a:p>
                      <a:pPr algn="r" fontAlgn="t"/>
                      <a:r>
                        <a:rPr lang="nl-NL" sz="700" u="none" strike="noStrike">
                          <a:effectLst/>
                        </a:rPr>
                        <a:t>6</a:t>
                      </a:r>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r>
                        <a:rPr lang="nl-NL" sz="700" u="none" strike="noStrike">
                          <a:effectLst/>
                        </a:rPr>
                        <a:t>gegevensuitwisseling met vakbonden</a:t>
                      </a:r>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r>
                        <a:rPr lang="nl-NL" sz="700" u="none" strike="noStrike">
                          <a:effectLst/>
                        </a:rPr>
                        <a:t>Vrijstellingsbesluit Wbp, art 6</a:t>
                      </a:r>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r>
                        <a:rPr lang="nl-NL" sz="700" u="none" strike="noStrike">
                          <a:effectLst/>
                        </a:rPr>
                        <a:t>wettelijk</a:t>
                      </a:r>
                      <a:endParaRPr lang="nl-NL" sz="700" b="0" i="0" u="none" strike="noStrike">
                        <a:solidFill>
                          <a:srgbClr val="000000"/>
                        </a:solidFill>
                        <a:effectLst/>
                        <a:latin typeface="Calibri" panose="020F0502020204030204" pitchFamily="34" charset="0"/>
                      </a:endParaRPr>
                    </a:p>
                  </a:txBody>
                  <a:tcPr marL="3273" marR="3273" marT="3273" marB="0"/>
                </a:tc>
                <a:extLst>
                  <a:ext uri="{0D108BD9-81ED-4DB2-BD59-A6C34878D82A}">
                    <a16:rowId xmlns:a16="http://schemas.microsoft.com/office/drawing/2014/main" val="3405881253"/>
                  </a:ext>
                </a:extLst>
              </a:tr>
              <a:tr h="121210">
                <a:tc>
                  <a:txBody>
                    <a:bodyPr/>
                    <a:lstStyle/>
                    <a:p>
                      <a:pPr algn="r" fontAlgn="t"/>
                      <a:r>
                        <a:rPr lang="nl-NL" sz="700" u="none" strike="noStrike">
                          <a:effectLst/>
                        </a:rPr>
                        <a:t>7</a:t>
                      </a:r>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r>
                        <a:rPr lang="nl-NL" sz="700" u="none" strike="noStrike">
                          <a:effectLst/>
                        </a:rPr>
                        <a:t>passend onderwijs</a:t>
                      </a:r>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r>
                        <a:rPr lang="nl-NL" sz="700" u="none" strike="noStrike">
                          <a:effectLst/>
                        </a:rPr>
                        <a:t>bekostiging, maar ook diverse diensten</a:t>
                      </a:r>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r>
                        <a:rPr lang="nl-NL" sz="700" u="none" strike="noStrike">
                          <a:effectLst/>
                        </a:rPr>
                        <a:t>Wet passend onderwijs</a:t>
                      </a:r>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r>
                        <a:rPr lang="nl-NL" sz="700" u="none" strike="noStrike">
                          <a:effectLst/>
                        </a:rPr>
                        <a:t>wettelijk</a:t>
                      </a:r>
                      <a:endParaRPr lang="nl-NL" sz="700" b="0" i="0" u="none" strike="noStrike">
                        <a:solidFill>
                          <a:srgbClr val="000000"/>
                        </a:solidFill>
                        <a:effectLst/>
                        <a:latin typeface="Calibri" panose="020F0502020204030204" pitchFamily="34" charset="0"/>
                      </a:endParaRPr>
                    </a:p>
                  </a:txBody>
                  <a:tcPr marL="3273" marR="3273" marT="3273" marB="0"/>
                </a:tc>
                <a:extLst>
                  <a:ext uri="{0D108BD9-81ED-4DB2-BD59-A6C34878D82A}">
                    <a16:rowId xmlns:a16="http://schemas.microsoft.com/office/drawing/2014/main" val="2317825379"/>
                  </a:ext>
                </a:extLst>
              </a:tr>
              <a:tr h="121210">
                <a:tc>
                  <a:txBody>
                    <a:bodyPr/>
                    <a:lstStyle/>
                    <a:p>
                      <a:pPr algn="r" fontAlgn="t"/>
                      <a:r>
                        <a:rPr lang="nl-NL" sz="700" u="none" strike="noStrike">
                          <a:effectLst/>
                        </a:rPr>
                        <a:t>8</a:t>
                      </a:r>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r>
                        <a:rPr lang="nl-NL" sz="700" u="none" strike="noStrike">
                          <a:effectLst/>
                        </a:rPr>
                        <a:t>diverse diensten</a:t>
                      </a:r>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r>
                        <a:rPr lang="nl-NL" sz="700" u="none" strike="noStrike">
                          <a:effectLst/>
                        </a:rPr>
                        <a:t>samenwerking met kinderdagverblijven / IKC</a:t>
                      </a:r>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r>
                        <a:rPr lang="nl-NL" sz="700" u="none" strike="noStrike">
                          <a:effectLst/>
                        </a:rPr>
                        <a:t>organisatie</a:t>
                      </a:r>
                      <a:endParaRPr lang="nl-NL" sz="700" b="0" i="0" u="none" strike="noStrike">
                        <a:solidFill>
                          <a:srgbClr val="000000"/>
                        </a:solidFill>
                        <a:effectLst/>
                        <a:latin typeface="Calibri" panose="020F0502020204030204" pitchFamily="34" charset="0"/>
                      </a:endParaRPr>
                    </a:p>
                  </a:txBody>
                  <a:tcPr marL="3273" marR="3273" marT="3273" marB="0"/>
                </a:tc>
                <a:extLst>
                  <a:ext uri="{0D108BD9-81ED-4DB2-BD59-A6C34878D82A}">
                    <a16:rowId xmlns:a16="http://schemas.microsoft.com/office/drawing/2014/main" val="1681440172"/>
                  </a:ext>
                </a:extLst>
              </a:tr>
              <a:tr h="121210">
                <a:tc>
                  <a:txBody>
                    <a:bodyPr/>
                    <a:lstStyle/>
                    <a:p>
                      <a:pPr algn="r" fontAlgn="t"/>
                      <a:r>
                        <a:rPr lang="nl-NL" sz="700" u="none" strike="noStrike">
                          <a:effectLst/>
                        </a:rPr>
                        <a:t>9</a:t>
                      </a:r>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r>
                        <a:rPr lang="nl-NL" sz="700" u="none" strike="noStrike">
                          <a:effectLst/>
                        </a:rPr>
                        <a:t>marketing</a:t>
                      </a:r>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r>
                        <a:rPr lang="nl-NL" sz="700" u="none" strike="noStrike">
                          <a:effectLst/>
                        </a:rPr>
                        <a:t>PR via diverse kanalen</a:t>
                      </a:r>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r>
                        <a:rPr lang="nl-NL" sz="700" u="none" strike="noStrike">
                          <a:effectLst/>
                        </a:rPr>
                        <a:t>organisatie</a:t>
                      </a:r>
                      <a:endParaRPr lang="nl-NL" sz="700" b="0" i="0" u="none" strike="noStrike">
                        <a:solidFill>
                          <a:srgbClr val="000000"/>
                        </a:solidFill>
                        <a:effectLst/>
                        <a:latin typeface="Calibri" panose="020F0502020204030204" pitchFamily="34" charset="0"/>
                      </a:endParaRPr>
                    </a:p>
                  </a:txBody>
                  <a:tcPr marL="3273" marR="3273" marT="3273" marB="0"/>
                </a:tc>
                <a:extLst>
                  <a:ext uri="{0D108BD9-81ED-4DB2-BD59-A6C34878D82A}">
                    <a16:rowId xmlns:a16="http://schemas.microsoft.com/office/drawing/2014/main" val="1693051429"/>
                  </a:ext>
                </a:extLst>
              </a:tr>
              <a:tr h="121210">
                <a:tc>
                  <a:txBody>
                    <a:bodyPr/>
                    <a:lstStyle/>
                    <a:p>
                      <a:pPr algn="r" fontAlgn="t"/>
                      <a:r>
                        <a:rPr lang="nl-NL" sz="700" u="none" strike="noStrike">
                          <a:effectLst/>
                        </a:rPr>
                        <a:t>10</a:t>
                      </a:r>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r>
                        <a:rPr lang="nl-NL" sz="700" u="none" strike="noStrike">
                          <a:effectLst/>
                        </a:rPr>
                        <a:t>zorgdiensten</a:t>
                      </a:r>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r>
                        <a:rPr lang="nl-NL" sz="700" u="none" strike="noStrike">
                          <a:effectLst/>
                        </a:rPr>
                        <a:t>samenwerking met de zorg keten</a:t>
                      </a:r>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r>
                        <a:rPr lang="nl-NL" sz="700" u="none" strike="noStrike">
                          <a:effectLst/>
                        </a:rPr>
                        <a:t>organisatie</a:t>
                      </a:r>
                      <a:endParaRPr lang="nl-NL" sz="700" b="0" i="0" u="none" strike="noStrike">
                        <a:solidFill>
                          <a:srgbClr val="000000"/>
                        </a:solidFill>
                        <a:effectLst/>
                        <a:latin typeface="Calibri" panose="020F0502020204030204" pitchFamily="34" charset="0"/>
                      </a:endParaRPr>
                    </a:p>
                  </a:txBody>
                  <a:tcPr marL="3273" marR="3273" marT="3273" marB="0"/>
                </a:tc>
                <a:extLst>
                  <a:ext uri="{0D108BD9-81ED-4DB2-BD59-A6C34878D82A}">
                    <a16:rowId xmlns:a16="http://schemas.microsoft.com/office/drawing/2014/main" val="2303665875"/>
                  </a:ext>
                </a:extLst>
              </a:tr>
              <a:tr h="599060">
                <a:tc>
                  <a:txBody>
                    <a:bodyPr/>
                    <a:lstStyle/>
                    <a:p>
                      <a:pPr algn="r" fontAlgn="t"/>
                      <a:r>
                        <a:rPr lang="nl-NL" sz="700" u="none" strike="noStrike">
                          <a:effectLst/>
                        </a:rPr>
                        <a:t>11</a:t>
                      </a:r>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r>
                        <a:rPr lang="nl-NL" sz="700" u="none" strike="noStrike">
                          <a:effectLst/>
                        </a:rPr>
                        <a:t>huisvesting en aanvullende financiën (incl. verzekeringen)</a:t>
                      </a:r>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r>
                        <a:rPr lang="nl-NL" sz="700" u="none" strike="noStrike">
                          <a:effectLst/>
                        </a:rPr>
                        <a:t>alle relaties met gemeenten</a:t>
                      </a:r>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r>
                        <a:rPr lang="nl-NL" sz="700" u="none" strike="noStrike">
                          <a:effectLst/>
                        </a:rPr>
                        <a:t>wet op PO (huisvesting art 91 -112. 136), art 112, art 114, wet op VO, e.v.a. (zie huisvesting onderwijs op www.overheid.nl)</a:t>
                      </a:r>
                      <a:br>
                        <a:rPr lang="nl-NL" sz="700" u="none" strike="noStrike">
                          <a:effectLst/>
                        </a:rPr>
                      </a:br>
                      <a:r>
                        <a:rPr lang="nl-NL" sz="700" u="none" strike="noStrike">
                          <a:effectLst/>
                        </a:rPr>
                        <a:t/>
                      </a:r>
                      <a:br>
                        <a:rPr lang="nl-NL" sz="700" u="none" strike="noStrike">
                          <a:effectLst/>
                        </a:rPr>
                      </a:br>
                      <a:r>
                        <a:rPr lang="nl-NL" sz="700" u="none" strike="noStrike">
                          <a:effectLst/>
                        </a:rPr>
                        <a:t/>
                      </a:r>
                      <a:br>
                        <a:rPr lang="nl-NL" sz="700" u="none" strike="noStrike">
                          <a:effectLst/>
                        </a:rPr>
                      </a:br>
                      <a:r>
                        <a:rPr lang="nl-NL" sz="700" u="none" strike="noStrike">
                          <a:effectLst/>
                        </a:rPr>
                        <a:t>ROSA: ketenfunctie onderwijshuisvesting</a:t>
                      </a:r>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r>
                        <a:rPr lang="nl-NL" sz="700" u="none" strike="noStrike">
                          <a:effectLst/>
                        </a:rPr>
                        <a:t>wettelijk</a:t>
                      </a:r>
                      <a:endParaRPr lang="nl-NL" sz="700" b="0" i="0" u="none" strike="noStrike">
                        <a:solidFill>
                          <a:srgbClr val="000000"/>
                        </a:solidFill>
                        <a:effectLst/>
                        <a:latin typeface="Calibri" panose="020F0502020204030204" pitchFamily="34" charset="0"/>
                      </a:endParaRPr>
                    </a:p>
                  </a:txBody>
                  <a:tcPr marL="3273" marR="3273" marT="3273" marB="0"/>
                </a:tc>
                <a:extLst>
                  <a:ext uri="{0D108BD9-81ED-4DB2-BD59-A6C34878D82A}">
                    <a16:rowId xmlns:a16="http://schemas.microsoft.com/office/drawing/2014/main" val="147287700"/>
                  </a:ext>
                </a:extLst>
              </a:tr>
              <a:tr h="237428">
                <a:tc>
                  <a:txBody>
                    <a:bodyPr/>
                    <a:lstStyle/>
                    <a:p>
                      <a:pPr algn="r" fontAlgn="t"/>
                      <a:r>
                        <a:rPr lang="nl-NL" sz="700" u="none" strike="noStrike">
                          <a:effectLst/>
                        </a:rPr>
                        <a:t>12</a:t>
                      </a:r>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r>
                        <a:rPr lang="nl-NL" sz="700" u="none" strike="noStrike">
                          <a:effectLst/>
                        </a:rPr>
                        <a:t>marketing PR en ouderbijdrage</a:t>
                      </a:r>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r>
                        <a:rPr lang="nl-NL" sz="700" u="none" strike="noStrike">
                          <a:effectLst/>
                        </a:rPr>
                        <a:t>marketing en PR direct naar ouders /voogd toe. Extra financiën voor schoolactiviteiten e.d.</a:t>
                      </a:r>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r>
                        <a:rPr lang="nl-NL" sz="700" u="none" strike="noStrike">
                          <a:effectLst/>
                        </a:rPr>
                        <a:t>organisatie</a:t>
                      </a:r>
                      <a:endParaRPr lang="nl-NL" sz="700" b="0" i="0" u="none" strike="noStrike">
                        <a:solidFill>
                          <a:srgbClr val="000000"/>
                        </a:solidFill>
                        <a:effectLst/>
                        <a:latin typeface="Calibri" panose="020F0502020204030204" pitchFamily="34" charset="0"/>
                      </a:endParaRPr>
                    </a:p>
                  </a:txBody>
                  <a:tcPr marL="3273" marR="3273" marT="3273" marB="0"/>
                </a:tc>
                <a:extLst>
                  <a:ext uri="{0D108BD9-81ED-4DB2-BD59-A6C34878D82A}">
                    <a16:rowId xmlns:a16="http://schemas.microsoft.com/office/drawing/2014/main" val="3542839831"/>
                  </a:ext>
                </a:extLst>
              </a:tr>
              <a:tr h="239624">
                <a:tc>
                  <a:txBody>
                    <a:bodyPr/>
                    <a:lstStyle/>
                    <a:p>
                      <a:pPr algn="r" fontAlgn="t"/>
                      <a:r>
                        <a:rPr lang="nl-NL" sz="700" u="none" strike="noStrike">
                          <a:effectLst/>
                        </a:rPr>
                        <a:t>13</a:t>
                      </a:r>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r>
                        <a:rPr lang="nl-NL" sz="700" u="none" strike="noStrike">
                          <a:effectLst/>
                        </a:rPr>
                        <a:t>diverse diensten</a:t>
                      </a:r>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r>
                        <a:rPr lang="nl-NL" sz="700" u="none" strike="noStrike">
                          <a:effectLst/>
                        </a:rPr>
                        <a:t>afhankelijk van school organisatie, b.v. sleutels van kluisjes, leerlingen passen, passen voor automaten, kosten voor kantine, etc.</a:t>
                      </a:r>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r>
                        <a:rPr lang="nl-NL" sz="700" u="none" strike="noStrike">
                          <a:effectLst/>
                        </a:rPr>
                        <a:t>organisatie</a:t>
                      </a:r>
                      <a:endParaRPr lang="nl-NL" sz="700" b="0" i="0" u="none" strike="noStrike">
                        <a:solidFill>
                          <a:srgbClr val="000000"/>
                        </a:solidFill>
                        <a:effectLst/>
                        <a:latin typeface="Calibri" panose="020F0502020204030204" pitchFamily="34" charset="0"/>
                      </a:endParaRPr>
                    </a:p>
                  </a:txBody>
                  <a:tcPr marL="3273" marR="3273" marT="3273" marB="0"/>
                </a:tc>
                <a:extLst>
                  <a:ext uri="{0D108BD9-81ED-4DB2-BD59-A6C34878D82A}">
                    <a16:rowId xmlns:a16="http://schemas.microsoft.com/office/drawing/2014/main" val="3618984908"/>
                  </a:ext>
                </a:extLst>
              </a:tr>
              <a:tr h="239624">
                <a:tc>
                  <a:txBody>
                    <a:bodyPr/>
                    <a:lstStyle/>
                    <a:p>
                      <a:pPr algn="r" fontAlgn="t"/>
                      <a:r>
                        <a:rPr lang="nl-NL" sz="700" u="none" strike="noStrike">
                          <a:effectLst/>
                        </a:rPr>
                        <a:t>14</a:t>
                      </a:r>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r>
                        <a:rPr lang="nl-NL" sz="700" u="none" strike="noStrike">
                          <a:effectLst/>
                        </a:rPr>
                        <a:t>inkoop en diensten</a:t>
                      </a:r>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r>
                        <a:rPr lang="nl-NL" sz="700" u="none" strike="noStrike">
                          <a:effectLst/>
                        </a:rPr>
                        <a:t>bedrijfskundige kant van samenwerking met lerarenopleidingen (stage studenten en bijscholing docenten)</a:t>
                      </a:r>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r>
                        <a:rPr lang="nl-NL" sz="700" u="none" strike="noStrike">
                          <a:effectLst/>
                        </a:rPr>
                        <a:t>organisatie</a:t>
                      </a:r>
                      <a:endParaRPr lang="nl-NL" sz="700" b="0" i="0" u="none" strike="noStrike">
                        <a:solidFill>
                          <a:srgbClr val="000000"/>
                        </a:solidFill>
                        <a:effectLst/>
                        <a:latin typeface="Calibri" panose="020F0502020204030204" pitchFamily="34" charset="0"/>
                      </a:endParaRPr>
                    </a:p>
                  </a:txBody>
                  <a:tcPr marL="3273" marR="3273" marT="3273" marB="0"/>
                </a:tc>
                <a:extLst>
                  <a:ext uri="{0D108BD9-81ED-4DB2-BD59-A6C34878D82A}">
                    <a16:rowId xmlns:a16="http://schemas.microsoft.com/office/drawing/2014/main" val="4166154555"/>
                  </a:ext>
                </a:extLst>
              </a:tr>
              <a:tr h="121210">
                <a:tc>
                  <a:txBody>
                    <a:bodyPr/>
                    <a:lstStyle/>
                    <a:p>
                      <a:pPr algn="r" fontAlgn="t"/>
                      <a:r>
                        <a:rPr lang="nl-NL" sz="700" u="none" strike="noStrike">
                          <a:effectLst/>
                        </a:rPr>
                        <a:t>15</a:t>
                      </a:r>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r>
                        <a:rPr lang="nl-NL" sz="700" u="none" strike="noStrike">
                          <a:effectLst/>
                        </a:rPr>
                        <a:t>marketing en PR diensten</a:t>
                      </a:r>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r>
                        <a:rPr lang="nl-NL" sz="700" u="none" strike="noStrike">
                          <a:effectLst/>
                        </a:rPr>
                        <a:t>alle marketing en PR naar media toe</a:t>
                      </a:r>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r>
                        <a:rPr lang="nl-NL" sz="700" u="none" strike="noStrike">
                          <a:effectLst/>
                        </a:rPr>
                        <a:t>ROSA: ketenfunctie vraagbundeling en inkoop</a:t>
                      </a:r>
                      <a:endParaRPr lang="nl-NL" sz="700" b="1" i="0" u="none" strike="noStrike">
                        <a:solidFill>
                          <a:srgbClr val="000000"/>
                        </a:solidFill>
                        <a:effectLst/>
                        <a:latin typeface="Calibri" panose="020F0502020204030204" pitchFamily="34" charset="0"/>
                      </a:endParaRPr>
                    </a:p>
                  </a:txBody>
                  <a:tcPr marL="3273" marR="3273" marT="3273" marB="0"/>
                </a:tc>
                <a:tc>
                  <a:txBody>
                    <a:bodyPr/>
                    <a:lstStyle/>
                    <a:p>
                      <a:pPr algn="l" fontAlgn="t"/>
                      <a:r>
                        <a:rPr lang="nl-NL" sz="700" u="none" strike="noStrike">
                          <a:effectLst/>
                        </a:rPr>
                        <a:t>organisatie</a:t>
                      </a:r>
                      <a:endParaRPr lang="nl-NL" sz="700" b="0" i="0" u="none" strike="noStrike">
                        <a:solidFill>
                          <a:srgbClr val="000000"/>
                        </a:solidFill>
                        <a:effectLst/>
                        <a:latin typeface="Calibri" panose="020F0502020204030204" pitchFamily="34" charset="0"/>
                      </a:endParaRPr>
                    </a:p>
                  </a:txBody>
                  <a:tcPr marL="3273" marR="3273" marT="3273" marB="0"/>
                </a:tc>
                <a:extLst>
                  <a:ext uri="{0D108BD9-81ED-4DB2-BD59-A6C34878D82A}">
                    <a16:rowId xmlns:a16="http://schemas.microsoft.com/office/drawing/2014/main" val="147852138"/>
                  </a:ext>
                </a:extLst>
              </a:tr>
              <a:tr h="121210">
                <a:tc>
                  <a:txBody>
                    <a:bodyPr/>
                    <a:lstStyle/>
                    <a:p>
                      <a:pPr algn="r" fontAlgn="t"/>
                      <a:r>
                        <a:rPr lang="nl-NL" sz="700" u="none" strike="noStrike">
                          <a:effectLst/>
                        </a:rPr>
                        <a:t>16</a:t>
                      </a:r>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r>
                        <a:rPr lang="nl-NL" sz="700" u="none" strike="noStrike">
                          <a:effectLst/>
                        </a:rPr>
                        <a:t>diensten</a:t>
                      </a:r>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r>
                        <a:rPr lang="nl-NL" sz="700" u="none" strike="noStrike">
                          <a:effectLst/>
                        </a:rPr>
                        <a:t>diverse diensten van diverse samenwerkingsverbanden</a:t>
                      </a:r>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r>
                        <a:rPr lang="nl-NL" sz="700" u="none" strike="noStrike">
                          <a:effectLst/>
                        </a:rPr>
                        <a:t>organisatie</a:t>
                      </a:r>
                      <a:endParaRPr lang="nl-NL" sz="700" b="0" i="0" u="none" strike="noStrike">
                        <a:solidFill>
                          <a:srgbClr val="000000"/>
                        </a:solidFill>
                        <a:effectLst/>
                        <a:latin typeface="Calibri" panose="020F0502020204030204" pitchFamily="34" charset="0"/>
                      </a:endParaRPr>
                    </a:p>
                  </a:txBody>
                  <a:tcPr marL="3273" marR="3273" marT="3273" marB="0"/>
                </a:tc>
                <a:extLst>
                  <a:ext uri="{0D108BD9-81ED-4DB2-BD59-A6C34878D82A}">
                    <a16:rowId xmlns:a16="http://schemas.microsoft.com/office/drawing/2014/main" val="2029356665"/>
                  </a:ext>
                </a:extLst>
              </a:tr>
              <a:tr h="121210">
                <a:tc>
                  <a:txBody>
                    <a:bodyPr/>
                    <a:lstStyle/>
                    <a:p>
                      <a:pPr algn="r" fontAlgn="t"/>
                      <a:r>
                        <a:rPr lang="nl-NL" sz="700" u="none" strike="noStrike">
                          <a:effectLst/>
                        </a:rPr>
                        <a:t>17</a:t>
                      </a:r>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r>
                        <a:rPr lang="nl-NL" sz="700" u="none" strike="noStrike">
                          <a:effectLst/>
                        </a:rPr>
                        <a:t>inkoop, huisvesting</a:t>
                      </a:r>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r>
                        <a:rPr lang="nl-NL" sz="700" u="none" strike="noStrike">
                          <a:effectLst/>
                        </a:rPr>
                        <a:t>inkoop van diverse goederen, huisvestingsdiensten</a:t>
                      </a:r>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r>
                        <a:rPr lang="nl-NL" sz="700" u="none" strike="noStrike">
                          <a:effectLst/>
                        </a:rPr>
                        <a:t>organisatie</a:t>
                      </a:r>
                      <a:endParaRPr lang="nl-NL" sz="700" b="0" i="0" u="none" strike="noStrike">
                        <a:solidFill>
                          <a:srgbClr val="000000"/>
                        </a:solidFill>
                        <a:effectLst/>
                        <a:latin typeface="Calibri" panose="020F0502020204030204" pitchFamily="34" charset="0"/>
                      </a:endParaRPr>
                    </a:p>
                  </a:txBody>
                  <a:tcPr marL="3273" marR="3273" marT="3273" marB="0"/>
                </a:tc>
                <a:extLst>
                  <a:ext uri="{0D108BD9-81ED-4DB2-BD59-A6C34878D82A}">
                    <a16:rowId xmlns:a16="http://schemas.microsoft.com/office/drawing/2014/main" val="2194519466"/>
                  </a:ext>
                </a:extLst>
              </a:tr>
              <a:tr h="121210">
                <a:tc>
                  <a:txBody>
                    <a:bodyPr/>
                    <a:lstStyle/>
                    <a:p>
                      <a:pPr algn="r" fontAlgn="t"/>
                      <a:r>
                        <a:rPr lang="nl-NL" sz="700" u="none" strike="noStrike">
                          <a:effectLst/>
                        </a:rPr>
                        <a:t>18</a:t>
                      </a:r>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r>
                        <a:rPr lang="nl-NL" sz="700" u="none" strike="noStrike">
                          <a:effectLst/>
                        </a:rPr>
                        <a:t>diensten en financiën</a:t>
                      </a:r>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r>
                        <a:rPr lang="nl-NL" sz="700" u="none" strike="noStrike">
                          <a:effectLst/>
                        </a:rPr>
                        <a:t>diverse adviesdiensten waaronder financiële</a:t>
                      </a:r>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r>
                        <a:rPr lang="nl-NL" sz="700" u="none" strike="noStrike">
                          <a:effectLst/>
                        </a:rPr>
                        <a:t>organisatie</a:t>
                      </a:r>
                      <a:endParaRPr lang="nl-NL" sz="700" b="0" i="0" u="none" strike="noStrike">
                        <a:solidFill>
                          <a:srgbClr val="000000"/>
                        </a:solidFill>
                        <a:effectLst/>
                        <a:latin typeface="Calibri" panose="020F0502020204030204" pitchFamily="34" charset="0"/>
                      </a:endParaRPr>
                    </a:p>
                  </a:txBody>
                  <a:tcPr marL="3273" marR="3273" marT="3273" marB="0"/>
                </a:tc>
                <a:extLst>
                  <a:ext uri="{0D108BD9-81ED-4DB2-BD59-A6C34878D82A}">
                    <a16:rowId xmlns:a16="http://schemas.microsoft.com/office/drawing/2014/main" val="3877882529"/>
                  </a:ext>
                </a:extLst>
              </a:tr>
              <a:tr h="121210">
                <a:tc>
                  <a:txBody>
                    <a:bodyPr/>
                    <a:lstStyle/>
                    <a:p>
                      <a:pPr algn="r" fontAlgn="t"/>
                      <a:r>
                        <a:rPr lang="nl-NL" sz="700" u="none" strike="noStrike">
                          <a:effectLst/>
                        </a:rPr>
                        <a:t>18A</a:t>
                      </a:r>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r>
                        <a:rPr lang="nl-NL" sz="700" u="none" strike="noStrike">
                          <a:effectLst/>
                        </a:rPr>
                        <a:t>diensten en financiën</a:t>
                      </a:r>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r>
                        <a:rPr lang="nl-NL" sz="700" u="none" strike="noStrike">
                          <a:effectLst/>
                        </a:rPr>
                        <a:t> bedrijfsmatige dienstverlening en de financiering daarvan</a:t>
                      </a:r>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r>
                        <a:rPr lang="nl-NL" sz="700" u="none" strike="noStrike">
                          <a:effectLst/>
                        </a:rPr>
                        <a:t>organisatie</a:t>
                      </a:r>
                      <a:endParaRPr lang="nl-NL" sz="700" b="0" i="0" u="none" strike="noStrike">
                        <a:solidFill>
                          <a:srgbClr val="000000"/>
                        </a:solidFill>
                        <a:effectLst/>
                        <a:latin typeface="Calibri" panose="020F0502020204030204" pitchFamily="34" charset="0"/>
                      </a:endParaRPr>
                    </a:p>
                  </a:txBody>
                  <a:tcPr marL="3273" marR="3273" marT="3273" marB="0"/>
                </a:tc>
                <a:extLst>
                  <a:ext uri="{0D108BD9-81ED-4DB2-BD59-A6C34878D82A}">
                    <a16:rowId xmlns:a16="http://schemas.microsoft.com/office/drawing/2014/main" val="437276473"/>
                  </a:ext>
                </a:extLst>
              </a:tr>
              <a:tr h="728856">
                <a:tc>
                  <a:txBody>
                    <a:bodyPr/>
                    <a:lstStyle/>
                    <a:p>
                      <a:pPr algn="r" fontAlgn="t"/>
                      <a:r>
                        <a:rPr lang="nl-NL" sz="700" u="none" strike="noStrike">
                          <a:effectLst/>
                        </a:rPr>
                        <a:t>19</a:t>
                      </a:r>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r>
                        <a:rPr lang="nl-NL" sz="700" u="none" strike="noStrike">
                          <a:effectLst/>
                        </a:rPr>
                        <a:t>accountants diensten</a:t>
                      </a:r>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r>
                        <a:rPr lang="nl-NL" sz="700" u="none" strike="noStrike">
                          <a:effectLst/>
                        </a:rPr>
                        <a:t>jaarlijkse accountantscontrole</a:t>
                      </a:r>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r>
                        <a:rPr lang="nl-NL" sz="700" u="none" strike="noStrike">
                          <a:effectLst/>
                        </a:rPr>
                        <a:t>Alle onderwijs wetten (zie "school accountant" op wetten.overheid.nl. Regeling wijziging en nieuwe vaststelling onderwijsaccountantsprotocol OCW 2017).</a:t>
                      </a:r>
                      <a:br>
                        <a:rPr lang="nl-NL" sz="700" u="none" strike="noStrike">
                          <a:effectLst/>
                        </a:rPr>
                      </a:br>
                      <a:r>
                        <a:rPr lang="nl-NL" sz="700" u="none" strike="noStrike">
                          <a:effectLst/>
                        </a:rPr>
                        <a:t>Basis: burgerlijk wetboek, wet PO, wet VO, wet EC</a:t>
                      </a:r>
                      <a:br>
                        <a:rPr lang="nl-NL" sz="700" u="none" strike="noStrike">
                          <a:effectLst/>
                        </a:rPr>
                      </a:br>
                      <a:r>
                        <a:rPr lang="nl-NL" sz="700" u="none" strike="noStrike">
                          <a:effectLst/>
                        </a:rPr>
                        <a:t/>
                      </a:r>
                      <a:br>
                        <a:rPr lang="nl-NL" sz="700" u="none" strike="noStrike">
                          <a:effectLst/>
                        </a:rPr>
                      </a:br>
                      <a:r>
                        <a:rPr lang="nl-NL" sz="700" u="none" strike="noStrike">
                          <a:effectLst/>
                        </a:rPr>
                        <a:t>ROSA: ketenfunctie informatieverwerking</a:t>
                      </a:r>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r>
                        <a:rPr lang="nl-NL" sz="700" u="none" strike="noStrike">
                          <a:effectLst/>
                        </a:rPr>
                        <a:t>wettelijk</a:t>
                      </a:r>
                      <a:endParaRPr lang="nl-NL" sz="700" b="0" i="0" u="none" strike="noStrike">
                        <a:solidFill>
                          <a:srgbClr val="000000"/>
                        </a:solidFill>
                        <a:effectLst/>
                        <a:latin typeface="Calibri" panose="020F0502020204030204" pitchFamily="34" charset="0"/>
                      </a:endParaRPr>
                    </a:p>
                  </a:txBody>
                  <a:tcPr marL="3273" marR="3273" marT="3273" marB="0"/>
                </a:tc>
                <a:extLst>
                  <a:ext uri="{0D108BD9-81ED-4DB2-BD59-A6C34878D82A}">
                    <a16:rowId xmlns:a16="http://schemas.microsoft.com/office/drawing/2014/main" val="2456914346"/>
                  </a:ext>
                </a:extLst>
              </a:tr>
              <a:tr h="239624">
                <a:tc>
                  <a:txBody>
                    <a:bodyPr/>
                    <a:lstStyle/>
                    <a:p>
                      <a:pPr algn="r" fontAlgn="t"/>
                      <a:r>
                        <a:rPr lang="nl-NL" sz="700" u="none" strike="noStrike">
                          <a:effectLst/>
                        </a:rPr>
                        <a:t>20</a:t>
                      </a:r>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r>
                        <a:rPr lang="nl-NL" sz="700" u="none" strike="noStrike">
                          <a:effectLst/>
                        </a:rPr>
                        <a:t>belastingen</a:t>
                      </a:r>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r>
                        <a:rPr lang="nl-NL" sz="700" u="none" strike="noStrike">
                          <a:effectLst/>
                        </a:rPr>
                        <a:t>belasting afdrachten</a:t>
                      </a:r>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r>
                        <a:rPr lang="nl-NL" sz="700" u="none" strike="noStrike">
                          <a:effectLst/>
                        </a:rPr>
                        <a:t>diverse belastingwetten, ook de sociale verzekeringswetten vallen hieronder. Een deel wordt al door DUO van de lumpsum afgeroomd</a:t>
                      </a:r>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r>
                        <a:rPr lang="nl-NL" sz="700" u="none" strike="noStrike">
                          <a:effectLst/>
                        </a:rPr>
                        <a:t>wettelijk</a:t>
                      </a:r>
                      <a:endParaRPr lang="nl-NL" sz="700" b="0" i="0" u="none" strike="noStrike">
                        <a:solidFill>
                          <a:srgbClr val="000000"/>
                        </a:solidFill>
                        <a:effectLst/>
                        <a:latin typeface="Calibri" panose="020F0502020204030204" pitchFamily="34" charset="0"/>
                      </a:endParaRPr>
                    </a:p>
                  </a:txBody>
                  <a:tcPr marL="3273" marR="3273" marT="3273" marB="0"/>
                </a:tc>
                <a:extLst>
                  <a:ext uri="{0D108BD9-81ED-4DB2-BD59-A6C34878D82A}">
                    <a16:rowId xmlns:a16="http://schemas.microsoft.com/office/drawing/2014/main" val="1897184421"/>
                  </a:ext>
                </a:extLst>
              </a:tr>
              <a:tr h="121210">
                <a:tc>
                  <a:txBody>
                    <a:bodyPr/>
                    <a:lstStyle/>
                    <a:p>
                      <a:pPr algn="r" fontAlgn="t"/>
                      <a:r>
                        <a:rPr lang="nl-NL" sz="700" u="none" strike="noStrike">
                          <a:effectLst/>
                        </a:rPr>
                        <a:t>21</a:t>
                      </a:r>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r>
                        <a:rPr lang="nl-NL" sz="700" u="none" strike="noStrike">
                          <a:effectLst/>
                        </a:rPr>
                        <a:t>inkoop en diensten</a:t>
                      </a:r>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r>
                        <a:rPr lang="nl-NL" sz="700" u="none" strike="noStrike">
                          <a:effectLst/>
                        </a:rPr>
                        <a:t>onderwijs SW diensten en betalingen</a:t>
                      </a:r>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r>
                        <a:rPr lang="nl-NL" sz="700" u="none" strike="noStrike">
                          <a:effectLst/>
                        </a:rPr>
                        <a:t>ROSA: ketenfunctie informatieverwerking</a:t>
                      </a:r>
                      <a:endParaRPr lang="nl-NL" sz="700" b="1" i="0" u="none" strike="noStrike">
                        <a:solidFill>
                          <a:srgbClr val="000000"/>
                        </a:solidFill>
                        <a:effectLst/>
                        <a:latin typeface="Calibri" panose="020F0502020204030204" pitchFamily="34" charset="0"/>
                      </a:endParaRPr>
                    </a:p>
                  </a:txBody>
                  <a:tcPr marL="3273" marR="3273" marT="3273" marB="0"/>
                </a:tc>
                <a:tc>
                  <a:txBody>
                    <a:bodyPr/>
                    <a:lstStyle/>
                    <a:p>
                      <a:pPr algn="l" fontAlgn="t"/>
                      <a:r>
                        <a:rPr lang="nl-NL" sz="700" u="none" strike="noStrike">
                          <a:effectLst/>
                        </a:rPr>
                        <a:t>organisatie</a:t>
                      </a:r>
                      <a:endParaRPr lang="nl-NL" sz="700" b="0" i="0" u="none" strike="noStrike">
                        <a:solidFill>
                          <a:srgbClr val="000000"/>
                        </a:solidFill>
                        <a:effectLst/>
                        <a:latin typeface="Calibri" panose="020F0502020204030204" pitchFamily="34" charset="0"/>
                      </a:endParaRPr>
                    </a:p>
                  </a:txBody>
                  <a:tcPr marL="3273" marR="3273" marT="3273" marB="0"/>
                </a:tc>
                <a:extLst>
                  <a:ext uri="{0D108BD9-81ED-4DB2-BD59-A6C34878D82A}">
                    <a16:rowId xmlns:a16="http://schemas.microsoft.com/office/drawing/2014/main" val="1827018638"/>
                  </a:ext>
                </a:extLst>
              </a:tr>
              <a:tr h="121210">
                <a:tc>
                  <a:txBody>
                    <a:bodyPr/>
                    <a:lstStyle/>
                    <a:p>
                      <a:pPr algn="r" fontAlgn="t"/>
                      <a:r>
                        <a:rPr lang="nl-NL" sz="700" u="none" strike="noStrike">
                          <a:effectLst/>
                        </a:rPr>
                        <a:t>22</a:t>
                      </a:r>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r>
                        <a:rPr lang="nl-NL" sz="700" u="none" strike="noStrike">
                          <a:effectLst/>
                        </a:rPr>
                        <a:t>inkoop</a:t>
                      </a:r>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r>
                        <a:rPr lang="nl-NL" sz="700" u="none" strike="noStrike">
                          <a:effectLst/>
                        </a:rPr>
                        <a:t>inkoop van lesmateriaal</a:t>
                      </a:r>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r>
                        <a:rPr lang="nl-NL" sz="700" u="none" strike="noStrike">
                          <a:effectLst/>
                        </a:rPr>
                        <a:t>organisatie</a:t>
                      </a:r>
                      <a:endParaRPr lang="nl-NL" sz="700" b="0" i="0" u="none" strike="noStrike">
                        <a:solidFill>
                          <a:srgbClr val="000000"/>
                        </a:solidFill>
                        <a:effectLst/>
                        <a:latin typeface="Calibri" panose="020F0502020204030204" pitchFamily="34" charset="0"/>
                      </a:endParaRPr>
                    </a:p>
                  </a:txBody>
                  <a:tcPr marL="3273" marR="3273" marT="3273" marB="0"/>
                </a:tc>
                <a:extLst>
                  <a:ext uri="{0D108BD9-81ED-4DB2-BD59-A6C34878D82A}">
                    <a16:rowId xmlns:a16="http://schemas.microsoft.com/office/drawing/2014/main" val="4115246019"/>
                  </a:ext>
                </a:extLst>
              </a:tr>
              <a:tr h="121210">
                <a:tc>
                  <a:txBody>
                    <a:bodyPr/>
                    <a:lstStyle/>
                    <a:p>
                      <a:pPr algn="r" fontAlgn="t"/>
                      <a:r>
                        <a:rPr lang="nl-NL" sz="700" u="none" strike="noStrike">
                          <a:effectLst/>
                        </a:rPr>
                        <a:t>23</a:t>
                      </a:r>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r>
                        <a:rPr lang="nl-NL" sz="700" u="none" strike="noStrike">
                          <a:effectLst/>
                        </a:rPr>
                        <a:t>inkoop</a:t>
                      </a:r>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r>
                        <a:rPr lang="nl-NL" sz="700" u="none" strike="noStrike">
                          <a:effectLst/>
                        </a:rPr>
                        <a:t>inkoop van toetsmateriaal</a:t>
                      </a:r>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r>
                        <a:rPr lang="nl-NL" sz="700" u="none" strike="noStrike">
                          <a:effectLst/>
                        </a:rPr>
                        <a:t>organisatie</a:t>
                      </a:r>
                      <a:endParaRPr lang="nl-NL" sz="700" b="0" i="0" u="none" strike="noStrike">
                        <a:solidFill>
                          <a:srgbClr val="000000"/>
                        </a:solidFill>
                        <a:effectLst/>
                        <a:latin typeface="Calibri" panose="020F0502020204030204" pitchFamily="34" charset="0"/>
                      </a:endParaRPr>
                    </a:p>
                  </a:txBody>
                  <a:tcPr marL="3273" marR="3273" marT="3273" marB="0"/>
                </a:tc>
                <a:extLst>
                  <a:ext uri="{0D108BD9-81ED-4DB2-BD59-A6C34878D82A}">
                    <a16:rowId xmlns:a16="http://schemas.microsoft.com/office/drawing/2014/main" val="2014080816"/>
                  </a:ext>
                </a:extLst>
              </a:tr>
              <a:tr h="121210">
                <a:tc>
                  <a:txBody>
                    <a:bodyPr/>
                    <a:lstStyle/>
                    <a:p>
                      <a:pPr algn="r" fontAlgn="t"/>
                      <a:r>
                        <a:rPr lang="nl-NL" sz="700" u="none" strike="noStrike">
                          <a:effectLst/>
                        </a:rPr>
                        <a:t>24</a:t>
                      </a:r>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r>
                        <a:rPr lang="nl-NL" sz="700" u="none" strike="noStrike">
                          <a:effectLst/>
                        </a:rPr>
                        <a:t>ICT middelen</a:t>
                      </a:r>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r>
                        <a:rPr lang="nl-NL" sz="700" u="none" strike="noStrike">
                          <a:effectLst/>
                        </a:rPr>
                        <a:t>inkoop en dienstverlening ICT op school</a:t>
                      </a:r>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r>
                        <a:rPr lang="nl-NL" sz="700" u="none" strike="noStrike">
                          <a:effectLst/>
                        </a:rPr>
                        <a:t>organisatie</a:t>
                      </a:r>
                      <a:endParaRPr lang="nl-NL" sz="700" b="0" i="0" u="none" strike="noStrike">
                        <a:solidFill>
                          <a:srgbClr val="000000"/>
                        </a:solidFill>
                        <a:effectLst/>
                        <a:latin typeface="Calibri" panose="020F0502020204030204" pitchFamily="34" charset="0"/>
                      </a:endParaRPr>
                    </a:p>
                  </a:txBody>
                  <a:tcPr marL="3273" marR="3273" marT="3273" marB="0"/>
                </a:tc>
                <a:extLst>
                  <a:ext uri="{0D108BD9-81ED-4DB2-BD59-A6C34878D82A}">
                    <a16:rowId xmlns:a16="http://schemas.microsoft.com/office/drawing/2014/main" val="578573209"/>
                  </a:ext>
                </a:extLst>
              </a:tr>
              <a:tr h="359435">
                <a:tc>
                  <a:txBody>
                    <a:bodyPr/>
                    <a:lstStyle/>
                    <a:p>
                      <a:pPr algn="r" fontAlgn="t"/>
                      <a:r>
                        <a:rPr lang="nl-NL" sz="700" u="none" strike="noStrike">
                          <a:effectLst/>
                        </a:rPr>
                        <a:t>25</a:t>
                      </a:r>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r>
                        <a:rPr lang="nl-NL" sz="700" u="none" strike="noStrike">
                          <a:effectLst/>
                        </a:rPr>
                        <a:t>organisatie, pakket info t.b.v. bekostiging</a:t>
                      </a:r>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r>
                        <a:rPr lang="nl-NL" sz="700" u="none" strike="noStrike">
                          <a:effectLst/>
                        </a:rPr>
                        <a:t>bekostiging van de school en gegevensuitwisseling daar omheen</a:t>
                      </a:r>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r>
                        <a:rPr lang="nl-NL" sz="700" u="none" strike="noStrike">
                          <a:effectLst/>
                        </a:rPr>
                        <a:t>wet PO art 120- 129, wet VO, wet EC</a:t>
                      </a:r>
                      <a:br>
                        <a:rPr lang="nl-NL" sz="700" u="none" strike="noStrike">
                          <a:effectLst/>
                        </a:rPr>
                      </a:br>
                      <a:r>
                        <a:rPr lang="nl-NL" sz="700" u="none" strike="noStrike">
                          <a:effectLst/>
                        </a:rPr>
                        <a:t/>
                      </a:r>
                      <a:br>
                        <a:rPr lang="nl-NL" sz="700" u="none" strike="noStrike">
                          <a:effectLst/>
                        </a:rPr>
                      </a:br>
                      <a:r>
                        <a:rPr lang="nl-NL" sz="700" u="none" strike="noStrike">
                          <a:effectLst/>
                        </a:rPr>
                        <a:t>ROSA: ketenfunctie bekostiging</a:t>
                      </a:r>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r>
                        <a:rPr lang="nl-NL" sz="700" u="none" strike="noStrike">
                          <a:effectLst/>
                        </a:rPr>
                        <a:t>wettelijk</a:t>
                      </a:r>
                      <a:endParaRPr lang="nl-NL" sz="700" b="0" i="0" u="none" strike="noStrike">
                        <a:solidFill>
                          <a:srgbClr val="000000"/>
                        </a:solidFill>
                        <a:effectLst/>
                        <a:latin typeface="Calibri" panose="020F0502020204030204" pitchFamily="34" charset="0"/>
                      </a:endParaRPr>
                    </a:p>
                  </a:txBody>
                  <a:tcPr marL="3273" marR="3273" marT="3273" marB="0"/>
                </a:tc>
                <a:extLst>
                  <a:ext uri="{0D108BD9-81ED-4DB2-BD59-A6C34878D82A}">
                    <a16:rowId xmlns:a16="http://schemas.microsoft.com/office/drawing/2014/main" val="4192970815"/>
                  </a:ext>
                </a:extLst>
              </a:tr>
              <a:tr h="121210">
                <a:tc>
                  <a:txBody>
                    <a:bodyPr/>
                    <a:lstStyle/>
                    <a:p>
                      <a:pPr algn="r" fontAlgn="t"/>
                      <a:r>
                        <a:rPr lang="nl-NL" sz="700" u="none" strike="noStrike">
                          <a:effectLst/>
                        </a:rPr>
                        <a:t>26</a:t>
                      </a:r>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r>
                        <a:rPr lang="nl-NL" sz="700" u="none" strike="noStrike">
                          <a:effectLst/>
                        </a:rPr>
                        <a:t>HRM</a:t>
                      </a:r>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r>
                        <a:rPr lang="nl-NL" sz="700" u="none" strike="noStrike">
                          <a:effectLst/>
                        </a:rPr>
                        <a:t>uitwisseling HRM gegevens met personeel</a:t>
                      </a:r>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r>
                        <a:rPr lang="nl-NL" sz="700" u="none" strike="noStrike">
                          <a:effectLst/>
                        </a:rPr>
                        <a:t>burgerlijk wetboek art 655 en ander arbeidsrecht</a:t>
                      </a:r>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r>
                        <a:rPr lang="nl-NL" sz="700" u="none" strike="noStrike">
                          <a:effectLst/>
                        </a:rPr>
                        <a:t>wettelijk</a:t>
                      </a:r>
                      <a:endParaRPr lang="nl-NL" sz="700" b="0" i="0" u="none" strike="noStrike">
                        <a:solidFill>
                          <a:srgbClr val="000000"/>
                        </a:solidFill>
                        <a:effectLst/>
                        <a:latin typeface="Calibri" panose="020F0502020204030204" pitchFamily="34" charset="0"/>
                      </a:endParaRPr>
                    </a:p>
                  </a:txBody>
                  <a:tcPr marL="3273" marR="3273" marT="3273" marB="0"/>
                </a:tc>
                <a:extLst>
                  <a:ext uri="{0D108BD9-81ED-4DB2-BD59-A6C34878D82A}">
                    <a16:rowId xmlns:a16="http://schemas.microsoft.com/office/drawing/2014/main" val="4147821856"/>
                  </a:ext>
                </a:extLst>
              </a:tr>
              <a:tr h="121210">
                <a:tc>
                  <a:txBody>
                    <a:bodyPr/>
                    <a:lstStyle/>
                    <a:p>
                      <a:pPr algn="r" fontAlgn="t"/>
                      <a:r>
                        <a:rPr lang="nl-NL" sz="700" u="none" strike="noStrike">
                          <a:effectLst/>
                        </a:rPr>
                        <a:t>27</a:t>
                      </a:r>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r>
                        <a:rPr lang="nl-NL" sz="700" u="none" strike="noStrike">
                          <a:effectLst/>
                        </a:rPr>
                        <a:t>subsidiëring sectorraden</a:t>
                      </a:r>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r>
                        <a:rPr lang="nl-NL" sz="700" u="none" strike="noStrike">
                          <a:effectLst/>
                        </a:rPr>
                        <a:t>subsidies aan sectorraden</a:t>
                      </a:r>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r>
                        <a:rPr lang="nl-NL" sz="700" u="none" strike="noStrike">
                          <a:effectLst/>
                        </a:rPr>
                        <a:t>wettelijk</a:t>
                      </a:r>
                      <a:endParaRPr lang="nl-NL" sz="700" b="0" i="0" u="none" strike="noStrike">
                        <a:solidFill>
                          <a:srgbClr val="000000"/>
                        </a:solidFill>
                        <a:effectLst/>
                        <a:latin typeface="Calibri" panose="020F0502020204030204" pitchFamily="34" charset="0"/>
                      </a:endParaRPr>
                    </a:p>
                  </a:txBody>
                  <a:tcPr marL="3273" marR="3273" marT="3273" marB="0"/>
                </a:tc>
                <a:extLst>
                  <a:ext uri="{0D108BD9-81ED-4DB2-BD59-A6C34878D82A}">
                    <a16:rowId xmlns:a16="http://schemas.microsoft.com/office/drawing/2014/main" val="1233228816"/>
                  </a:ext>
                </a:extLst>
              </a:tr>
              <a:tr h="121210">
                <a:tc>
                  <a:txBody>
                    <a:bodyPr/>
                    <a:lstStyle/>
                    <a:p>
                      <a:pPr algn="r" fontAlgn="t"/>
                      <a:r>
                        <a:rPr lang="nl-NL" sz="700" u="none" strike="noStrike">
                          <a:effectLst/>
                        </a:rPr>
                        <a:t>28</a:t>
                      </a:r>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r>
                        <a:rPr lang="nl-NL" sz="700" u="none" strike="noStrike">
                          <a:effectLst/>
                        </a:rPr>
                        <a:t>passend onderwijs</a:t>
                      </a:r>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r>
                        <a:rPr lang="nl-NL" sz="700" u="none" strike="noStrike">
                          <a:effectLst/>
                        </a:rPr>
                        <a:t>financiering passend onderwijs</a:t>
                      </a:r>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r>
                        <a:rPr lang="nl-NL" sz="700" u="none" strike="noStrike">
                          <a:effectLst/>
                        </a:rPr>
                        <a:t>Wet passend onderwijs, wet PO art 132, wet VO, wet EC</a:t>
                      </a:r>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r>
                        <a:rPr lang="nl-NL" sz="700" u="none" strike="noStrike">
                          <a:effectLst/>
                        </a:rPr>
                        <a:t>wettelijk</a:t>
                      </a:r>
                      <a:endParaRPr lang="nl-NL" sz="700" b="0" i="0" u="none" strike="noStrike">
                        <a:solidFill>
                          <a:srgbClr val="000000"/>
                        </a:solidFill>
                        <a:effectLst/>
                        <a:latin typeface="Calibri" panose="020F0502020204030204" pitchFamily="34" charset="0"/>
                      </a:endParaRPr>
                    </a:p>
                  </a:txBody>
                  <a:tcPr marL="3273" marR="3273" marT="3273" marB="0"/>
                </a:tc>
                <a:extLst>
                  <a:ext uri="{0D108BD9-81ED-4DB2-BD59-A6C34878D82A}">
                    <a16:rowId xmlns:a16="http://schemas.microsoft.com/office/drawing/2014/main" val="3114139460"/>
                  </a:ext>
                </a:extLst>
              </a:tr>
              <a:tr h="121210">
                <a:tc>
                  <a:txBody>
                    <a:bodyPr/>
                    <a:lstStyle/>
                    <a:p>
                      <a:pPr algn="r" fontAlgn="t"/>
                      <a:r>
                        <a:rPr lang="nl-NL" sz="700" u="none" strike="noStrike">
                          <a:effectLst/>
                        </a:rPr>
                        <a:t>29</a:t>
                      </a:r>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r>
                        <a:rPr lang="nl-NL" sz="700" u="none" strike="noStrike">
                          <a:effectLst/>
                        </a:rPr>
                        <a:t>DUO en bekostiging</a:t>
                      </a:r>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r>
                        <a:rPr lang="nl-NL" sz="700" u="none" strike="noStrike">
                          <a:effectLst/>
                        </a:rPr>
                        <a:t>ICT samenwerking met DUO en bekostiging</a:t>
                      </a:r>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r>
                        <a:rPr lang="nl-NL" sz="700" u="none" strike="noStrike">
                          <a:effectLst/>
                        </a:rPr>
                        <a:t>?????</a:t>
                      </a:r>
                      <a:endParaRPr lang="nl-NL" sz="700" b="0" i="0" u="none" strike="noStrike">
                        <a:solidFill>
                          <a:srgbClr val="000000"/>
                        </a:solidFill>
                        <a:effectLst/>
                        <a:latin typeface="Calibri" panose="020F0502020204030204" pitchFamily="34" charset="0"/>
                      </a:endParaRPr>
                    </a:p>
                  </a:txBody>
                  <a:tcPr marL="3273" marR="3273" marT="3273" marB="0"/>
                </a:tc>
                <a:extLst>
                  <a:ext uri="{0D108BD9-81ED-4DB2-BD59-A6C34878D82A}">
                    <a16:rowId xmlns:a16="http://schemas.microsoft.com/office/drawing/2014/main" val="61463032"/>
                  </a:ext>
                </a:extLst>
              </a:tr>
              <a:tr h="121210">
                <a:tc>
                  <a:txBody>
                    <a:bodyPr/>
                    <a:lstStyle/>
                    <a:p>
                      <a:pPr algn="r" fontAlgn="t"/>
                      <a:r>
                        <a:rPr lang="nl-NL" sz="700" u="none" strike="noStrike">
                          <a:effectLst/>
                        </a:rPr>
                        <a:t>30</a:t>
                      </a:r>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r>
                        <a:rPr lang="nl-NL" sz="700" u="none" strike="noStrike">
                          <a:effectLst/>
                        </a:rPr>
                        <a:t>CvtE</a:t>
                      </a:r>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r>
                        <a:rPr lang="nl-NL" sz="700" u="none" strike="noStrike">
                          <a:effectLst/>
                        </a:rPr>
                        <a:t>Financiering CvtE</a:t>
                      </a:r>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r>
                        <a:rPr lang="nl-NL" sz="700" u="none" strike="noStrike">
                          <a:effectLst/>
                        </a:rPr>
                        <a:t>zie  begroting OCW (onderdeel kerndepartement)</a:t>
                      </a:r>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r>
                        <a:rPr lang="nl-NL" sz="700" u="none" strike="noStrike">
                          <a:effectLst/>
                        </a:rPr>
                        <a:t>wettelijk</a:t>
                      </a:r>
                      <a:endParaRPr lang="nl-NL" sz="700" b="0" i="0" u="none" strike="noStrike">
                        <a:solidFill>
                          <a:srgbClr val="000000"/>
                        </a:solidFill>
                        <a:effectLst/>
                        <a:latin typeface="Calibri" panose="020F0502020204030204" pitchFamily="34" charset="0"/>
                      </a:endParaRPr>
                    </a:p>
                  </a:txBody>
                  <a:tcPr marL="3273" marR="3273" marT="3273" marB="0"/>
                </a:tc>
                <a:extLst>
                  <a:ext uri="{0D108BD9-81ED-4DB2-BD59-A6C34878D82A}">
                    <a16:rowId xmlns:a16="http://schemas.microsoft.com/office/drawing/2014/main" val="4050614931"/>
                  </a:ext>
                </a:extLst>
              </a:tr>
              <a:tr h="121210">
                <a:tc>
                  <a:txBody>
                    <a:bodyPr/>
                    <a:lstStyle/>
                    <a:p>
                      <a:pPr algn="r" fontAlgn="t"/>
                      <a:r>
                        <a:rPr lang="nl-NL" sz="700" u="none" strike="noStrike">
                          <a:effectLst/>
                        </a:rPr>
                        <a:t>31</a:t>
                      </a:r>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r>
                        <a:rPr lang="nl-NL" sz="700" u="none" strike="noStrike">
                          <a:effectLst/>
                        </a:rPr>
                        <a:t>financiering</a:t>
                      </a:r>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r>
                        <a:rPr lang="nl-NL" sz="700" u="none" strike="noStrike">
                          <a:effectLst/>
                        </a:rPr>
                        <a:t>financiering SLO</a:t>
                      </a:r>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r>
                        <a:rPr lang="nl-NL" sz="700" u="none" strike="noStrike">
                          <a:effectLst/>
                        </a:rPr>
                        <a:t>zie begroting OCW (onder SLOA)</a:t>
                      </a:r>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r>
                        <a:rPr lang="nl-NL" sz="700" u="none" strike="noStrike">
                          <a:effectLst/>
                        </a:rPr>
                        <a:t>wettelijk</a:t>
                      </a:r>
                      <a:endParaRPr lang="nl-NL" sz="700" b="0" i="0" u="none" strike="noStrike">
                        <a:solidFill>
                          <a:srgbClr val="000000"/>
                        </a:solidFill>
                        <a:effectLst/>
                        <a:latin typeface="Calibri" panose="020F0502020204030204" pitchFamily="34" charset="0"/>
                      </a:endParaRPr>
                    </a:p>
                  </a:txBody>
                  <a:tcPr marL="3273" marR="3273" marT="3273" marB="0"/>
                </a:tc>
                <a:extLst>
                  <a:ext uri="{0D108BD9-81ED-4DB2-BD59-A6C34878D82A}">
                    <a16:rowId xmlns:a16="http://schemas.microsoft.com/office/drawing/2014/main" val="2446799286"/>
                  </a:ext>
                </a:extLst>
              </a:tr>
              <a:tr h="121210">
                <a:tc>
                  <a:txBody>
                    <a:bodyPr/>
                    <a:lstStyle/>
                    <a:p>
                      <a:pPr algn="r" fontAlgn="t"/>
                      <a:r>
                        <a:rPr lang="nl-NL" sz="700" u="none" strike="noStrike">
                          <a:effectLst/>
                        </a:rPr>
                        <a:t>32</a:t>
                      </a:r>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r>
                        <a:rPr lang="nl-NL" sz="700" u="none" strike="noStrike">
                          <a:effectLst/>
                        </a:rPr>
                        <a:t>financiering</a:t>
                      </a:r>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r>
                        <a:rPr lang="nl-NL" sz="700" u="none" strike="noStrike">
                          <a:effectLst/>
                        </a:rPr>
                        <a:t>overige subsidies OCW</a:t>
                      </a:r>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r>
                        <a:rPr lang="nl-NL" sz="700" u="none" strike="noStrike">
                          <a:effectLst/>
                        </a:rPr>
                        <a:t>zie begroting OCW </a:t>
                      </a:r>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r>
                        <a:rPr lang="nl-NL" sz="700" u="none" strike="noStrike">
                          <a:effectLst/>
                        </a:rPr>
                        <a:t>organisatie</a:t>
                      </a:r>
                      <a:endParaRPr lang="nl-NL" sz="700" b="0" i="0" u="none" strike="noStrike">
                        <a:solidFill>
                          <a:srgbClr val="000000"/>
                        </a:solidFill>
                        <a:effectLst/>
                        <a:latin typeface="Calibri" panose="020F0502020204030204" pitchFamily="34" charset="0"/>
                      </a:endParaRPr>
                    </a:p>
                  </a:txBody>
                  <a:tcPr marL="3273" marR="3273" marT="3273" marB="0"/>
                </a:tc>
                <a:extLst>
                  <a:ext uri="{0D108BD9-81ED-4DB2-BD59-A6C34878D82A}">
                    <a16:rowId xmlns:a16="http://schemas.microsoft.com/office/drawing/2014/main" val="500693372"/>
                  </a:ext>
                </a:extLst>
              </a:tr>
              <a:tr h="121210">
                <a:tc>
                  <a:txBody>
                    <a:bodyPr/>
                    <a:lstStyle/>
                    <a:p>
                      <a:pPr algn="r" fontAlgn="t"/>
                      <a:r>
                        <a:rPr lang="nl-NL" sz="700" u="none" strike="noStrike">
                          <a:effectLst/>
                        </a:rPr>
                        <a:t>33</a:t>
                      </a:r>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r>
                        <a:rPr lang="nl-NL" sz="700" u="none" strike="noStrike">
                          <a:effectLst/>
                        </a:rPr>
                        <a:t>contributies</a:t>
                      </a:r>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r>
                        <a:rPr lang="nl-NL" sz="700" u="none" strike="noStrike">
                          <a:effectLst/>
                        </a:rPr>
                        <a:t>contributies aan besturen organisaties</a:t>
                      </a:r>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r>
                        <a:rPr lang="nl-NL" sz="700" u="none" strike="noStrike">
                          <a:effectLst/>
                        </a:rPr>
                        <a:t>zie begroting OCW</a:t>
                      </a:r>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r>
                        <a:rPr lang="nl-NL" sz="700" u="none" strike="noStrike">
                          <a:effectLst/>
                        </a:rPr>
                        <a:t>organisatie</a:t>
                      </a:r>
                      <a:endParaRPr lang="nl-NL" sz="700" b="0" i="0" u="none" strike="noStrike">
                        <a:solidFill>
                          <a:srgbClr val="000000"/>
                        </a:solidFill>
                        <a:effectLst/>
                        <a:latin typeface="Calibri" panose="020F0502020204030204" pitchFamily="34" charset="0"/>
                      </a:endParaRPr>
                    </a:p>
                  </a:txBody>
                  <a:tcPr marL="3273" marR="3273" marT="3273" marB="0"/>
                </a:tc>
                <a:extLst>
                  <a:ext uri="{0D108BD9-81ED-4DB2-BD59-A6C34878D82A}">
                    <a16:rowId xmlns:a16="http://schemas.microsoft.com/office/drawing/2014/main" val="3325612266"/>
                  </a:ext>
                </a:extLst>
              </a:tr>
              <a:tr h="239624">
                <a:tc>
                  <a:txBody>
                    <a:bodyPr/>
                    <a:lstStyle/>
                    <a:p>
                      <a:pPr algn="r" fontAlgn="t"/>
                      <a:r>
                        <a:rPr lang="nl-NL" sz="700" u="none" strike="noStrike">
                          <a:effectLst/>
                        </a:rPr>
                        <a:t>34</a:t>
                      </a:r>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r>
                        <a:rPr lang="nl-NL" sz="700" u="none" strike="noStrike">
                          <a:effectLst/>
                        </a:rPr>
                        <a:t>marketing PR</a:t>
                      </a:r>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r>
                        <a:rPr lang="nl-NL" sz="700" u="none" strike="noStrike">
                          <a:effectLst/>
                        </a:rPr>
                        <a:t>marketing gegevens naar student</a:t>
                      </a:r>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r>
                        <a:rPr lang="nl-NL" sz="700" u="none" strike="noStrike">
                          <a:effectLst/>
                        </a:rPr>
                        <a:t>Heel raar, weet niet waar dit vandaan komt</a:t>
                      </a:r>
                      <a:endParaRPr lang="nl-NL" sz="700" b="0" i="0" u="none" strike="noStrike">
                        <a:solidFill>
                          <a:srgbClr val="000000"/>
                        </a:solidFill>
                        <a:effectLst/>
                        <a:latin typeface="Calibri" panose="020F0502020204030204" pitchFamily="34" charset="0"/>
                      </a:endParaRPr>
                    </a:p>
                  </a:txBody>
                  <a:tcPr marL="3273" marR="3273" marT="3273" marB="0"/>
                </a:tc>
                <a:extLst>
                  <a:ext uri="{0D108BD9-81ED-4DB2-BD59-A6C34878D82A}">
                    <a16:rowId xmlns:a16="http://schemas.microsoft.com/office/drawing/2014/main" val="225611964"/>
                  </a:ext>
                </a:extLst>
              </a:tr>
              <a:tr h="239624">
                <a:tc>
                  <a:txBody>
                    <a:bodyPr/>
                    <a:lstStyle/>
                    <a:p>
                      <a:pPr algn="r" fontAlgn="t"/>
                      <a:r>
                        <a:rPr lang="nl-NL" sz="700" u="none" strike="noStrike">
                          <a:effectLst/>
                        </a:rPr>
                        <a:t>35</a:t>
                      </a:r>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r>
                        <a:rPr lang="nl-NL" sz="700" u="none" strike="noStrike">
                          <a:effectLst/>
                        </a:rPr>
                        <a:t>marketing PR</a:t>
                      </a:r>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r>
                        <a:rPr lang="nl-NL" sz="700" u="none" strike="noStrike">
                          <a:effectLst/>
                        </a:rPr>
                        <a:t>marketing gegevens naar ouders voogd</a:t>
                      </a:r>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r>
                        <a:rPr lang="nl-NL" sz="700" u="none" strike="noStrike">
                          <a:effectLst/>
                        </a:rPr>
                        <a:t>Heel raar, weet niet waar dit vandaan komt</a:t>
                      </a:r>
                      <a:endParaRPr lang="nl-NL" sz="700" b="0" i="0" u="none" strike="noStrike">
                        <a:solidFill>
                          <a:srgbClr val="000000"/>
                        </a:solidFill>
                        <a:effectLst/>
                        <a:latin typeface="Calibri" panose="020F0502020204030204" pitchFamily="34" charset="0"/>
                      </a:endParaRPr>
                    </a:p>
                  </a:txBody>
                  <a:tcPr marL="3273" marR="3273" marT="3273" marB="0"/>
                </a:tc>
                <a:extLst>
                  <a:ext uri="{0D108BD9-81ED-4DB2-BD59-A6C34878D82A}">
                    <a16:rowId xmlns:a16="http://schemas.microsoft.com/office/drawing/2014/main" val="4120376258"/>
                  </a:ext>
                </a:extLst>
              </a:tr>
              <a:tr h="121210">
                <a:tc>
                  <a:txBody>
                    <a:bodyPr/>
                    <a:lstStyle/>
                    <a:p>
                      <a:pPr algn="r" fontAlgn="t"/>
                      <a:r>
                        <a:rPr lang="nl-NL" sz="700" u="none" strike="noStrike">
                          <a:effectLst/>
                        </a:rPr>
                        <a:t>36</a:t>
                      </a:r>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r>
                        <a:rPr lang="nl-NL" sz="700" u="none" strike="noStrike">
                          <a:effectLst/>
                        </a:rPr>
                        <a:t>marketing PR</a:t>
                      </a:r>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r>
                        <a:rPr lang="nl-NL" sz="700" u="none" strike="noStrike">
                          <a:effectLst/>
                        </a:rPr>
                        <a:t>regelen van publicatie kanalen</a:t>
                      </a:r>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r>
                        <a:rPr lang="nl-NL" sz="700" u="none" strike="noStrike">
                          <a:effectLst/>
                        </a:rPr>
                        <a:t>vensters, scholen op de kaart</a:t>
                      </a:r>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r>
                        <a:rPr lang="nl-NL" sz="700" u="none" strike="noStrike">
                          <a:effectLst/>
                        </a:rPr>
                        <a:t>organisatie</a:t>
                      </a:r>
                      <a:endParaRPr lang="nl-NL" sz="700" b="0" i="0" u="none" strike="noStrike">
                        <a:solidFill>
                          <a:srgbClr val="000000"/>
                        </a:solidFill>
                        <a:effectLst/>
                        <a:latin typeface="Calibri" panose="020F0502020204030204" pitchFamily="34" charset="0"/>
                      </a:endParaRPr>
                    </a:p>
                  </a:txBody>
                  <a:tcPr marL="3273" marR="3273" marT="3273" marB="0"/>
                </a:tc>
                <a:extLst>
                  <a:ext uri="{0D108BD9-81ED-4DB2-BD59-A6C34878D82A}">
                    <a16:rowId xmlns:a16="http://schemas.microsoft.com/office/drawing/2014/main" val="1230351376"/>
                  </a:ext>
                </a:extLst>
              </a:tr>
              <a:tr h="121210">
                <a:tc>
                  <a:txBody>
                    <a:bodyPr/>
                    <a:lstStyle/>
                    <a:p>
                      <a:pPr algn="r" fontAlgn="t"/>
                      <a:r>
                        <a:rPr lang="nl-NL" sz="700" u="none" strike="noStrike">
                          <a:effectLst/>
                        </a:rPr>
                        <a:t>37</a:t>
                      </a:r>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r>
                        <a:rPr lang="nl-NL" sz="700" u="none" strike="noStrike">
                          <a:effectLst/>
                        </a:rPr>
                        <a:t>marketing PR</a:t>
                      </a:r>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r>
                        <a:rPr lang="nl-NL" sz="700" u="none" strike="noStrike">
                          <a:effectLst/>
                        </a:rPr>
                        <a:t>gebruik van publieke kanalen door ouders/voogd</a:t>
                      </a:r>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r>
                        <a:rPr lang="nl-NL" sz="700" u="none" strike="noStrike">
                          <a:effectLst/>
                        </a:rPr>
                        <a:t>is deze niet dubbelop?</a:t>
                      </a:r>
                      <a:endParaRPr lang="nl-NL" sz="700" b="0" i="0" u="none" strike="noStrike">
                        <a:solidFill>
                          <a:srgbClr val="000000"/>
                        </a:solidFill>
                        <a:effectLst/>
                        <a:latin typeface="Calibri" panose="020F0502020204030204" pitchFamily="34" charset="0"/>
                      </a:endParaRPr>
                    </a:p>
                  </a:txBody>
                  <a:tcPr marL="3273" marR="3273" marT="3273" marB="0"/>
                </a:tc>
                <a:extLst>
                  <a:ext uri="{0D108BD9-81ED-4DB2-BD59-A6C34878D82A}">
                    <a16:rowId xmlns:a16="http://schemas.microsoft.com/office/drawing/2014/main" val="231681212"/>
                  </a:ext>
                </a:extLst>
              </a:tr>
              <a:tr h="121210">
                <a:tc>
                  <a:txBody>
                    <a:bodyPr/>
                    <a:lstStyle/>
                    <a:p>
                      <a:pPr algn="r" fontAlgn="t"/>
                      <a:r>
                        <a:rPr lang="nl-NL" sz="700" u="none" strike="noStrike">
                          <a:effectLst/>
                        </a:rPr>
                        <a:t>38</a:t>
                      </a:r>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r>
                        <a:rPr lang="nl-NL" sz="700" u="none" strike="noStrike">
                          <a:effectLst/>
                        </a:rPr>
                        <a:t>nummer overgeslagen</a:t>
                      </a:r>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endParaRPr lang="nl-NL" sz="700" b="0" i="0" u="none" strike="noStrike">
                        <a:solidFill>
                          <a:srgbClr val="000000"/>
                        </a:solidFill>
                        <a:effectLst/>
                        <a:latin typeface="Calibri" panose="020F0502020204030204" pitchFamily="34" charset="0"/>
                      </a:endParaRPr>
                    </a:p>
                  </a:txBody>
                  <a:tcPr marL="3273" marR="3273" marT="3273" marB="0"/>
                </a:tc>
                <a:extLst>
                  <a:ext uri="{0D108BD9-81ED-4DB2-BD59-A6C34878D82A}">
                    <a16:rowId xmlns:a16="http://schemas.microsoft.com/office/drawing/2014/main" val="1490343691"/>
                  </a:ext>
                </a:extLst>
              </a:tr>
              <a:tr h="121210">
                <a:tc>
                  <a:txBody>
                    <a:bodyPr/>
                    <a:lstStyle/>
                    <a:p>
                      <a:pPr algn="r" fontAlgn="t"/>
                      <a:r>
                        <a:rPr lang="nl-NL" sz="700" u="none" strike="noStrike">
                          <a:effectLst/>
                        </a:rPr>
                        <a:t>39</a:t>
                      </a:r>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r>
                        <a:rPr lang="nl-NL" sz="700" u="none" strike="noStrike">
                          <a:effectLst/>
                        </a:rPr>
                        <a:t>zorgdiensten</a:t>
                      </a:r>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r>
                        <a:rPr lang="nl-NL" sz="700" u="none" strike="noStrike">
                          <a:effectLst/>
                        </a:rPr>
                        <a:t>organisatie  leerlingenvervoer</a:t>
                      </a:r>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r>
                        <a:rPr lang="nl-NL" sz="700" u="none" strike="noStrike">
                          <a:effectLst/>
                        </a:rPr>
                        <a:t>organisatie</a:t>
                      </a:r>
                      <a:endParaRPr lang="nl-NL" sz="700" b="0" i="0" u="none" strike="noStrike">
                        <a:solidFill>
                          <a:srgbClr val="000000"/>
                        </a:solidFill>
                        <a:effectLst/>
                        <a:latin typeface="Calibri" panose="020F0502020204030204" pitchFamily="34" charset="0"/>
                      </a:endParaRPr>
                    </a:p>
                  </a:txBody>
                  <a:tcPr marL="3273" marR="3273" marT="3273" marB="0"/>
                </a:tc>
                <a:extLst>
                  <a:ext uri="{0D108BD9-81ED-4DB2-BD59-A6C34878D82A}">
                    <a16:rowId xmlns:a16="http://schemas.microsoft.com/office/drawing/2014/main" val="2498863036"/>
                  </a:ext>
                </a:extLst>
              </a:tr>
              <a:tr h="121210">
                <a:tc>
                  <a:txBody>
                    <a:bodyPr/>
                    <a:lstStyle/>
                    <a:p>
                      <a:pPr algn="r" fontAlgn="t"/>
                      <a:r>
                        <a:rPr lang="nl-NL" sz="700" u="none" strike="noStrike">
                          <a:effectLst/>
                        </a:rPr>
                        <a:t>40</a:t>
                      </a:r>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r>
                        <a:rPr lang="nl-NL" sz="700" u="none" strike="noStrike">
                          <a:effectLst/>
                        </a:rPr>
                        <a:t>kinderopvang en ICK</a:t>
                      </a:r>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r>
                        <a:rPr lang="nl-NL" sz="700" u="none" strike="noStrike">
                          <a:effectLst/>
                        </a:rPr>
                        <a:t>aanvullende financiering kinderopvang</a:t>
                      </a:r>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r>
                        <a:rPr lang="nl-NL" sz="700" u="none" strike="noStrike">
                          <a:effectLst/>
                        </a:rPr>
                        <a:t>https://www.veranderingenkinderopvang.nl/harmonisatie/gemeenten</a:t>
                      </a:r>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r>
                        <a:rPr lang="nl-NL" sz="700" u="none" strike="noStrike">
                          <a:effectLst/>
                        </a:rPr>
                        <a:t>wettelijk</a:t>
                      </a:r>
                      <a:endParaRPr lang="nl-NL" sz="700" b="0" i="0" u="none" strike="noStrike">
                        <a:solidFill>
                          <a:srgbClr val="000000"/>
                        </a:solidFill>
                        <a:effectLst/>
                        <a:latin typeface="Calibri" panose="020F0502020204030204" pitchFamily="34" charset="0"/>
                      </a:endParaRPr>
                    </a:p>
                  </a:txBody>
                  <a:tcPr marL="3273" marR="3273" marT="3273" marB="0"/>
                </a:tc>
                <a:extLst>
                  <a:ext uri="{0D108BD9-81ED-4DB2-BD59-A6C34878D82A}">
                    <a16:rowId xmlns:a16="http://schemas.microsoft.com/office/drawing/2014/main" val="4259376323"/>
                  </a:ext>
                </a:extLst>
              </a:tr>
              <a:tr h="121210">
                <a:tc>
                  <a:txBody>
                    <a:bodyPr/>
                    <a:lstStyle/>
                    <a:p>
                      <a:pPr algn="r" fontAlgn="t"/>
                      <a:r>
                        <a:rPr lang="nl-NL" sz="700" u="none" strike="noStrike">
                          <a:effectLst/>
                        </a:rPr>
                        <a:t>41</a:t>
                      </a:r>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r>
                        <a:rPr lang="nl-NL" sz="700" u="none" strike="noStrike">
                          <a:effectLst/>
                        </a:rPr>
                        <a:t>leerlingenvervoer</a:t>
                      </a:r>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r>
                        <a:rPr lang="nl-NL" sz="700" u="none" strike="noStrike">
                          <a:effectLst/>
                        </a:rPr>
                        <a:t>organisatie en financiering leerlingenvervoer</a:t>
                      </a:r>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r>
                        <a:rPr lang="nl-NL" sz="700" u="none" strike="noStrike">
                          <a:effectLst/>
                        </a:rPr>
                        <a:t>wet PO art 4</a:t>
                      </a:r>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r>
                        <a:rPr lang="nl-NL" sz="700" u="none" strike="noStrike">
                          <a:effectLst/>
                        </a:rPr>
                        <a:t>wettelijk</a:t>
                      </a:r>
                      <a:endParaRPr lang="nl-NL" sz="700" b="0" i="0" u="none" strike="noStrike">
                        <a:solidFill>
                          <a:srgbClr val="000000"/>
                        </a:solidFill>
                        <a:effectLst/>
                        <a:latin typeface="Calibri" panose="020F0502020204030204" pitchFamily="34" charset="0"/>
                      </a:endParaRPr>
                    </a:p>
                  </a:txBody>
                  <a:tcPr marL="3273" marR="3273" marT="3273" marB="0"/>
                </a:tc>
                <a:extLst>
                  <a:ext uri="{0D108BD9-81ED-4DB2-BD59-A6C34878D82A}">
                    <a16:rowId xmlns:a16="http://schemas.microsoft.com/office/drawing/2014/main" val="1386156121"/>
                  </a:ext>
                </a:extLst>
              </a:tr>
              <a:tr h="121210">
                <a:tc>
                  <a:txBody>
                    <a:bodyPr/>
                    <a:lstStyle/>
                    <a:p>
                      <a:pPr algn="r" fontAlgn="t"/>
                      <a:r>
                        <a:rPr lang="nl-NL" sz="700" u="none" strike="noStrike">
                          <a:effectLst/>
                        </a:rPr>
                        <a:t>42</a:t>
                      </a:r>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r>
                        <a:rPr lang="nl-NL" sz="700" u="none" strike="noStrike">
                          <a:effectLst/>
                        </a:rPr>
                        <a:t>zorgdiensten</a:t>
                      </a:r>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r>
                        <a:rPr lang="nl-NL" sz="700" u="none" strike="noStrike">
                          <a:effectLst/>
                        </a:rPr>
                        <a:t>organisatie en financiering zorg</a:t>
                      </a:r>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r>
                        <a:rPr lang="nl-NL" sz="700" u="none" strike="noStrike">
                          <a:effectLst/>
                        </a:rPr>
                        <a:t>diverse zorg wetten</a:t>
                      </a:r>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r>
                        <a:rPr lang="nl-NL" sz="700" u="none" strike="noStrike">
                          <a:effectLst/>
                        </a:rPr>
                        <a:t>wettelijk</a:t>
                      </a:r>
                      <a:endParaRPr lang="nl-NL" sz="700" b="0" i="0" u="none" strike="noStrike">
                        <a:solidFill>
                          <a:srgbClr val="000000"/>
                        </a:solidFill>
                        <a:effectLst/>
                        <a:latin typeface="Calibri" panose="020F0502020204030204" pitchFamily="34" charset="0"/>
                      </a:endParaRPr>
                    </a:p>
                  </a:txBody>
                  <a:tcPr marL="3273" marR="3273" marT="3273" marB="0"/>
                </a:tc>
                <a:extLst>
                  <a:ext uri="{0D108BD9-81ED-4DB2-BD59-A6C34878D82A}">
                    <a16:rowId xmlns:a16="http://schemas.microsoft.com/office/drawing/2014/main" val="1644095099"/>
                  </a:ext>
                </a:extLst>
              </a:tr>
              <a:tr h="121210">
                <a:tc>
                  <a:txBody>
                    <a:bodyPr/>
                    <a:lstStyle/>
                    <a:p>
                      <a:pPr algn="r" fontAlgn="t"/>
                      <a:r>
                        <a:rPr lang="nl-NL" sz="700" u="none" strike="noStrike">
                          <a:effectLst/>
                        </a:rPr>
                        <a:t>43</a:t>
                      </a:r>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r>
                        <a:rPr lang="nl-NL" sz="700" u="none" strike="noStrike">
                          <a:effectLst/>
                        </a:rPr>
                        <a:t>leerplicht</a:t>
                      </a:r>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r>
                        <a:rPr lang="nl-NL" sz="700" u="none" strike="noStrike">
                          <a:effectLst/>
                        </a:rPr>
                        <a:t>organisatie gemeentelijk bureau leerplicht</a:t>
                      </a:r>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r>
                        <a:rPr lang="nl-NL" sz="700" u="none" strike="noStrike">
                          <a:effectLst/>
                        </a:rPr>
                        <a:t>leerplichtwet 1969</a:t>
                      </a:r>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r>
                        <a:rPr lang="nl-NL" sz="700" u="none" strike="noStrike">
                          <a:effectLst/>
                        </a:rPr>
                        <a:t>wettelijk</a:t>
                      </a:r>
                      <a:endParaRPr lang="nl-NL" sz="700" b="0" i="0" u="none" strike="noStrike">
                        <a:solidFill>
                          <a:srgbClr val="000000"/>
                        </a:solidFill>
                        <a:effectLst/>
                        <a:latin typeface="Calibri" panose="020F0502020204030204" pitchFamily="34" charset="0"/>
                      </a:endParaRPr>
                    </a:p>
                  </a:txBody>
                  <a:tcPr marL="3273" marR="3273" marT="3273" marB="0"/>
                </a:tc>
                <a:extLst>
                  <a:ext uri="{0D108BD9-81ED-4DB2-BD59-A6C34878D82A}">
                    <a16:rowId xmlns:a16="http://schemas.microsoft.com/office/drawing/2014/main" val="3395379997"/>
                  </a:ext>
                </a:extLst>
              </a:tr>
              <a:tr h="121210">
                <a:tc>
                  <a:txBody>
                    <a:bodyPr/>
                    <a:lstStyle/>
                    <a:p>
                      <a:pPr algn="r" fontAlgn="t"/>
                      <a:r>
                        <a:rPr lang="nl-NL" sz="700" u="none" strike="noStrike">
                          <a:effectLst/>
                        </a:rPr>
                        <a:t>44</a:t>
                      </a:r>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r>
                        <a:rPr lang="nl-NL" sz="700" u="none" strike="noStrike">
                          <a:effectLst/>
                        </a:rPr>
                        <a:t>aanvullende leermiddelen</a:t>
                      </a:r>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r>
                        <a:rPr lang="nl-NL" sz="700" u="none" strike="noStrike">
                          <a:effectLst/>
                        </a:rPr>
                        <a:t>extra aanschaffen leermiddelen, b.v. grafische calculators e.d.</a:t>
                      </a:r>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r>
                        <a:rPr lang="nl-NL" sz="700" u="none" strike="noStrike">
                          <a:effectLst/>
                        </a:rPr>
                        <a:t>organisatie</a:t>
                      </a:r>
                      <a:endParaRPr lang="nl-NL" sz="700" b="0" i="0" u="none" strike="noStrike">
                        <a:solidFill>
                          <a:srgbClr val="000000"/>
                        </a:solidFill>
                        <a:effectLst/>
                        <a:latin typeface="Calibri" panose="020F0502020204030204" pitchFamily="34" charset="0"/>
                      </a:endParaRPr>
                    </a:p>
                  </a:txBody>
                  <a:tcPr marL="3273" marR="3273" marT="3273" marB="0"/>
                </a:tc>
                <a:extLst>
                  <a:ext uri="{0D108BD9-81ED-4DB2-BD59-A6C34878D82A}">
                    <a16:rowId xmlns:a16="http://schemas.microsoft.com/office/drawing/2014/main" val="1634325848"/>
                  </a:ext>
                </a:extLst>
              </a:tr>
              <a:tr h="121210">
                <a:tc>
                  <a:txBody>
                    <a:bodyPr/>
                    <a:lstStyle/>
                    <a:p>
                      <a:pPr algn="r" fontAlgn="t"/>
                      <a:r>
                        <a:rPr lang="nl-NL" sz="700" u="none" strike="noStrike">
                          <a:effectLst/>
                        </a:rPr>
                        <a:t>45</a:t>
                      </a:r>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r>
                        <a:rPr lang="nl-NL" sz="700" u="none" strike="noStrike">
                          <a:effectLst/>
                        </a:rPr>
                        <a:t>ICT middelen</a:t>
                      </a:r>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r>
                        <a:rPr lang="nl-NL" sz="700" u="none" strike="noStrike">
                          <a:effectLst/>
                        </a:rPr>
                        <a:t>aanschaf ict middelen, b.v. chromebook, ipad, laptop, etc.</a:t>
                      </a:r>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r>
                        <a:rPr lang="nl-NL" sz="700" u="none" strike="noStrike">
                          <a:effectLst/>
                        </a:rPr>
                        <a:t>organisatie</a:t>
                      </a:r>
                      <a:endParaRPr lang="nl-NL" sz="700" b="0" i="0" u="none" strike="noStrike">
                        <a:solidFill>
                          <a:srgbClr val="000000"/>
                        </a:solidFill>
                        <a:effectLst/>
                        <a:latin typeface="Calibri" panose="020F0502020204030204" pitchFamily="34" charset="0"/>
                      </a:endParaRPr>
                    </a:p>
                  </a:txBody>
                  <a:tcPr marL="3273" marR="3273" marT="3273" marB="0"/>
                </a:tc>
                <a:extLst>
                  <a:ext uri="{0D108BD9-81ED-4DB2-BD59-A6C34878D82A}">
                    <a16:rowId xmlns:a16="http://schemas.microsoft.com/office/drawing/2014/main" val="2571164288"/>
                  </a:ext>
                </a:extLst>
              </a:tr>
              <a:tr h="121210">
                <a:tc>
                  <a:txBody>
                    <a:bodyPr/>
                    <a:lstStyle/>
                    <a:p>
                      <a:pPr algn="r" fontAlgn="t"/>
                      <a:r>
                        <a:rPr lang="nl-NL" sz="700" u="none" strike="noStrike">
                          <a:effectLst/>
                        </a:rPr>
                        <a:t>46</a:t>
                      </a:r>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r>
                        <a:rPr lang="nl-NL" sz="700" u="none" strike="noStrike">
                          <a:effectLst/>
                        </a:rPr>
                        <a:t>belastingen</a:t>
                      </a:r>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r>
                        <a:rPr lang="nl-NL" sz="700" u="none" strike="noStrike">
                          <a:effectLst/>
                        </a:rPr>
                        <a:t>belasting afdrachten via administratiekantoor</a:t>
                      </a:r>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r>
                        <a:rPr lang="nl-NL" sz="700" u="none" strike="noStrike">
                          <a:effectLst/>
                        </a:rPr>
                        <a:t>organisatie</a:t>
                      </a:r>
                      <a:endParaRPr lang="nl-NL" sz="700" b="0" i="0" u="none" strike="noStrike">
                        <a:solidFill>
                          <a:srgbClr val="000000"/>
                        </a:solidFill>
                        <a:effectLst/>
                        <a:latin typeface="Calibri" panose="020F0502020204030204" pitchFamily="34" charset="0"/>
                      </a:endParaRPr>
                    </a:p>
                  </a:txBody>
                  <a:tcPr marL="3273" marR="3273" marT="3273" marB="0"/>
                </a:tc>
                <a:extLst>
                  <a:ext uri="{0D108BD9-81ED-4DB2-BD59-A6C34878D82A}">
                    <a16:rowId xmlns:a16="http://schemas.microsoft.com/office/drawing/2014/main" val="148354340"/>
                  </a:ext>
                </a:extLst>
              </a:tr>
              <a:tr h="121210">
                <a:tc>
                  <a:txBody>
                    <a:bodyPr/>
                    <a:lstStyle/>
                    <a:p>
                      <a:pPr algn="r" fontAlgn="t"/>
                      <a:r>
                        <a:rPr lang="nl-NL" sz="700" u="none" strike="noStrike">
                          <a:effectLst/>
                        </a:rPr>
                        <a:t>47</a:t>
                      </a:r>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r>
                        <a:rPr lang="nl-NL" sz="700" u="none" strike="noStrike">
                          <a:effectLst/>
                        </a:rPr>
                        <a:t>belastingen</a:t>
                      </a:r>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r>
                        <a:rPr lang="nl-NL" sz="700" u="none" strike="noStrike">
                          <a:effectLst/>
                        </a:rPr>
                        <a:t>belasting afdrachten via dienstverlener</a:t>
                      </a:r>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r>
                        <a:rPr lang="nl-NL" sz="700" u="none" strike="noStrike">
                          <a:effectLst/>
                        </a:rPr>
                        <a:t>organisatie</a:t>
                      </a:r>
                      <a:endParaRPr lang="nl-NL" sz="700" b="0" i="0" u="none" strike="noStrike">
                        <a:solidFill>
                          <a:srgbClr val="000000"/>
                        </a:solidFill>
                        <a:effectLst/>
                        <a:latin typeface="Calibri" panose="020F0502020204030204" pitchFamily="34" charset="0"/>
                      </a:endParaRPr>
                    </a:p>
                  </a:txBody>
                  <a:tcPr marL="3273" marR="3273" marT="3273" marB="0"/>
                </a:tc>
                <a:extLst>
                  <a:ext uri="{0D108BD9-81ED-4DB2-BD59-A6C34878D82A}">
                    <a16:rowId xmlns:a16="http://schemas.microsoft.com/office/drawing/2014/main" val="2626681821"/>
                  </a:ext>
                </a:extLst>
              </a:tr>
              <a:tr h="239624">
                <a:tc>
                  <a:txBody>
                    <a:bodyPr/>
                    <a:lstStyle/>
                    <a:p>
                      <a:pPr algn="r" fontAlgn="t"/>
                      <a:r>
                        <a:rPr lang="nl-NL" sz="700" u="none" strike="noStrike">
                          <a:effectLst/>
                        </a:rPr>
                        <a:t>48</a:t>
                      </a:r>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r>
                        <a:rPr lang="nl-NL" sz="700" u="none" strike="noStrike">
                          <a:effectLst/>
                        </a:rPr>
                        <a:t>HRM en pensioenafdracht</a:t>
                      </a:r>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r>
                        <a:rPr lang="nl-NL" sz="700" u="none" strike="noStrike">
                          <a:effectLst/>
                        </a:rPr>
                        <a:t>benodigde uitwisseling met pensioenfondsen (ook UWV en zo??, en hoe zit het met het samenwerkingsverband voor arbeidsongeschiktheid?)</a:t>
                      </a:r>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r>
                        <a:rPr lang="pl-PL" sz="700" u="none" strike="noStrike">
                          <a:effectLst/>
                        </a:rPr>
                        <a:t>wet PO art 184 lid 5</a:t>
                      </a:r>
                      <a:endParaRPr lang="pl-P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r>
                        <a:rPr lang="nl-NL" sz="700" u="none" strike="noStrike">
                          <a:effectLst/>
                        </a:rPr>
                        <a:t>wettelijk</a:t>
                      </a:r>
                      <a:endParaRPr lang="nl-NL" sz="700" b="0" i="0" u="none" strike="noStrike">
                        <a:solidFill>
                          <a:srgbClr val="000000"/>
                        </a:solidFill>
                        <a:effectLst/>
                        <a:latin typeface="Calibri" panose="020F0502020204030204" pitchFamily="34" charset="0"/>
                      </a:endParaRPr>
                    </a:p>
                  </a:txBody>
                  <a:tcPr marL="3273" marR="3273" marT="3273" marB="0"/>
                </a:tc>
                <a:extLst>
                  <a:ext uri="{0D108BD9-81ED-4DB2-BD59-A6C34878D82A}">
                    <a16:rowId xmlns:a16="http://schemas.microsoft.com/office/drawing/2014/main" val="2245916375"/>
                  </a:ext>
                </a:extLst>
              </a:tr>
              <a:tr h="121210">
                <a:tc>
                  <a:txBody>
                    <a:bodyPr/>
                    <a:lstStyle/>
                    <a:p>
                      <a:pPr algn="r" fontAlgn="t"/>
                      <a:r>
                        <a:rPr lang="nl-NL" sz="700" u="none" strike="noStrike">
                          <a:effectLst/>
                        </a:rPr>
                        <a:t>49</a:t>
                      </a:r>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r>
                        <a:rPr lang="nl-NL" sz="700" u="none" strike="noStrike">
                          <a:effectLst/>
                        </a:rPr>
                        <a:t>samenwerking tussen educatieve contentontwikkelaars, uitgevers en distributeurs</a:t>
                      </a:r>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r>
                        <a:rPr lang="nl-NL" sz="700" u="none" strike="noStrike">
                          <a:effectLst/>
                        </a:rPr>
                        <a:t>organisatie</a:t>
                      </a:r>
                      <a:endParaRPr lang="nl-NL" sz="700" b="0" i="0" u="none" strike="noStrike">
                        <a:solidFill>
                          <a:srgbClr val="000000"/>
                        </a:solidFill>
                        <a:effectLst/>
                        <a:latin typeface="Calibri" panose="020F0502020204030204" pitchFamily="34" charset="0"/>
                      </a:endParaRPr>
                    </a:p>
                  </a:txBody>
                  <a:tcPr marL="3273" marR="3273" marT="3273" marB="0"/>
                </a:tc>
                <a:extLst>
                  <a:ext uri="{0D108BD9-81ED-4DB2-BD59-A6C34878D82A}">
                    <a16:rowId xmlns:a16="http://schemas.microsoft.com/office/drawing/2014/main" val="1640842732"/>
                  </a:ext>
                </a:extLst>
              </a:tr>
              <a:tr h="121210">
                <a:tc>
                  <a:txBody>
                    <a:bodyPr/>
                    <a:lstStyle/>
                    <a:p>
                      <a:pPr algn="r" fontAlgn="t"/>
                      <a:r>
                        <a:rPr lang="nl-NL" sz="700" u="none" strike="noStrike">
                          <a:effectLst/>
                        </a:rPr>
                        <a:t>50</a:t>
                      </a:r>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r>
                        <a:rPr lang="nl-NL" sz="700" u="none" strike="noStrike">
                          <a:effectLst/>
                        </a:rPr>
                        <a:t>financiering</a:t>
                      </a:r>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r>
                        <a:rPr lang="nl-NL" sz="700" u="none" strike="noStrike">
                          <a:effectLst/>
                        </a:rPr>
                        <a:t>financiering DUO door OCW</a:t>
                      </a:r>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r>
                        <a:rPr lang="nl-NL" sz="700" u="none" strike="noStrike">
                          <a:effectLst/>
                        </a:rPr>
                        <a:t>zie begroting OCW</a:t>
                      </a:r>
                      <a:endParaRPr lang="nl-NL" sz="700" b="0" i="0" u="none" strike="noStrike">
                        <a:solidFill>
                          <a:srgbClr val="000000"/>
                        </a:solidFill>
                        <a:effectLst/>
                        <a:latin typeface="Calibri" panose="020F0502020204030204" pitchFamily="34" charset="0"/>
                      </a:endParaRPr>
                    </a:p>
                  </a:txBody>
                  <a:tcPr marL="3273" marR="3273" marT="3273" marB="0"/>
                </a:tc>
                <a:tc>
                  <a:txBody>
                    <a:bodyPr/>
                    <a:lstStyle/>
                    <a:p>
                      <a:pPr algn="l" fontAlgn="t"/>
                      <a:r>
                        <a:rPr lang="nl-NL" sz="700" u="none" strike="noStrike" dirty="0">
                          <a:effectLst/>
                        </a:rPr>
                        <a:t>wettelijk</a:t>
                      </a:r>
                      <a:endParaRPr lang="nl-NL" sz="700" b="0" i="0" u="none" strike="noStrike" dirty="0">
                        <a:solidFill>
                          <a:srgbClr val="000000"/>
                        </a:solidFill>
                        <a:effectLst/>
                        <a:latin typeface="Calibri" panose="020F0502020204030204" pitchFamily="34" charset="0"/>
                      </a:endParaRPr>
                    </a:p>
                  </a:txBody>
                  <a:tcPr marL="3273" marR="3273" marT="3273" marB="0"/>
                </a:tc>
                <a:extLst>
                  <a:ext uri="{0D108BD9-81ED-4DB2-BD59-A6C34878D82A}">
                    <a16:rowId xmlns:a16="http://schemas.microsoft.com/office/drawing/2014/main" val="2685233950"/>
                  </a:ext>
                </a:extLst>
              </a:tr>
            </a:tbl>
          </a:graphicData>
        </a:graphic>
      </p:graphicFrame>
    </p:spTree>
    <p:extLst>
      <p:ext uri="{BB962C8B-B14F-4D97-AF65-F5344CB8AC3E}">
        <p14:creationId xmlns:p14="http://schemas.microsoft.com/office/powerpoint/2010/main" val="28662478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1"/>
          </p:nvPr>
        </p:nvSpPr>
        <p:spPr/>
        <p:txBody>
          <a:bodyPr/>
          <a:lstStyle/>
          <a:p>
            <a:fld id="{0E924C9A-6C93-49AE-BFE5-6539B145F2C9}" type="slidenum">
              <a:rPr lang="nl-NL" smtClean="0"/>
              <a:pPr/>
              <a:t>13</a:t>
            </a:fld>
            <a:endParaRPr lang="nl-NL"/>
          </a:p>
        </p:txBody>
      </p:sp>
      <p:pic>
        <p:nvPicPr>
          <p:cNvPr id="5"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524" y="336105"/>
            <a:ext cx="12780076" cy="9265096"/>
          </a:xfrm>
          <a:prstGeom prst="rect">
            <a:avLst/>
          </a:prstGeom>
        </p:spPr>
      </p:pic>
    </p:spTree>
    <p:extLst>
      <p:ext uri="{BB962C8B-B14F-4D97-AF65-F5344CB8AC3E}">
        <p14:creationId xmlns:p14="http://schemas.microsoft.com/office/powerpoint/2010/main" val="10811557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1"/>
          </p:nvPr>
        </p:nvSpPr>
        <p:spPr/>
        <p:txBody>
          <a:bodyPr/>
          <a:lstStyle/>
          <a:p>
            <a:fld id="{0E924C9A-6C93-49AE-BFE5-6539B145F2C9}" type="slidenum">
              <a:rPr lang="nl-NL" smtClean="0"/>
              <a:pPr/>
              <a:t>14</a:t>
            </a:fld>
            <a:endParaRPr lang="nl-NL"/>
          </a:p>
        </p:txBody>
      </p:sp>
      <p:graphicFrame>
        <p:nvGraphicFramePr>
          <p:cNvPr id="6" name="Tabel 5"/>
          <p:cNvGraphicFramePr>
            <a:graphicFrameLocks noGrp="1"/>
          </p:cNvGraphicFramePr>
          <p:nvPr>
            <p:extLst>
              <p:ext uri="{D42A27DB-BD31-4B8C-83A1-F6EECF244321}">
                <p14:modId xmlns:p14="http://schemas.microsoft.com/office/powerpoint/2010/main" val="107515988"/>
              </p:ext>
            </p:extLst>
          </p:nvPr>
        </p:nvGraphicFramePr>
        <p:xfrm>
          <a:off x="31376" y="18"/>
          <a:ext cx="9753800" cy="9337086"/>
        </p:xfrm>
        <a:graphic>
          <a:graphicData uri="http://schemas.openxmlformats.org/drawingml/2006/table">
            <a:tbl>
              <a:tblPr>
                <a:tableStyleId>{5C22544A-7EE6-4342-B048-85BDC9FD1C3A}</a:tableStyleId>
              </a:tblPr>
              <a:tblGrid>
                <a:gridCol w="1838126">
                  <a:extLst>
                    <a:ext uri="{9D8B030D-6E8A-4147-A177-3AD203B41FA5}">
                      <a16:colId xmlns:a16="http://schemas.microsoft.com/office/drawing/2014/main" val="4267440188"/>
                    </a:ext>
                  </a:extLst>
                </a:gridCol>
                <a:gridCol w="7915674">
                  <a:extLst>
                    <a:ext uri="{9D8B030D-6E8A-4147-A177-3AD203B41FA5}">
                      <a16:colId xmlns:a16="http://schemas.microsoft.com/office/drawing/2014/main" val="3255363080"/>
                    </a:ext>
                  </a:extLst>
                </a:gridCol>
              </a:tblGrid>
              <a:tr h="123054">
                <a:tc>
                  <a:txBody>
                    <a:bodyPr/>
                    <a:lstStyle/>
                    <a:p>
                      <a:pPr algn="l" fontAlgn="t"/>
                      <a:r>
                        <a:rPr lang="nl-NL" sz="700" u="none" strike="noStrike">
                          <a:effectLst/>
                        </a:rPr>
                        <a:t>ministerie OCW</a:t>
                      </a:r>
                      <a:endParaRPr lang="nl-NL" sz="700" b="0" i="0" u="none" strike="noStrike">
                        <a:solidFill>
                          <a:srgbClr val="000000"/>
                        </a:solidFill>
                        <a:effectLst/>
                        <a:latin typeface="Calibri" panose="020F0502020204030204" pitchFamily="34" charset="0"/>
                      </a:endParaRPr>
                    </a:p>
                  </a:txBody>
                  <a:tcPr marL="3232" marR="3232" marT="3232" marB="0"/>
                </a:tc>
                <a:tc>
                  <a:txBody>
                    <a:bodyPr/>
                    <a:lstStyle/>
                    <a:p>
                      <a:pPr algn="l" fontAlgn="t"/>
                      <a:r>
                        <a:rPr lang="nl-NL" sz="700" u="none" strike="noStrike">
                          <a:effectLst/>
                        </a:rPr>
                        <a:t>Ministerie van Onderwijs Cultuur en Wetenschap</a:t>
                      </a:r>
                      <a:endParaRPr lang="nl-NL" sz="700" b="0" i="0" u="none" strike="noStrike">
                        <a:solidFill>
                          <a:srgbClr val="000000"/>
                        </a:solidFill>
                        <a:effectLst/>
                        <a:latin typeface="Calibri" panose="020F0502020204030204" pitchFamily="34" charset="0"/>
                      </a:endParaRPr>
                    </a:p>
                  </a:txBody>
                  <a:tcPr marL="3232" marR="3232" marT="3232" marB="0"/>
                </a:tc>
                <a:extLst>
                  <a:ext uri="{0D108BD9-81ED-4DB2-BD59-A6C34878D82A}">
                    <a16:rowId xmlns:a16="http://schemas.microsoft.com/office/drawing/2014/main" val="225503223"/>
                  </a:ext>
                </a:extLst>
              </a:tr>
              <a:tr h="123054">
                <a:tc>
                  <a:txBody>
                    <a:bodyPr/>
                    <a:lstStyle/>
                    <a:p>
                      <a:pPr algn="l" fontAlgn="t"/>
                      <a:r>
                        <a:rPr lang="nl-NL" sz="700" u="none" strike="noStrike">
                          <a:effectLst/>
                        </a:rPr>
                        <a:t>Ministerie EZ</a:t>
                      </a:r>
                      <a:endParaRPr lang="nl-NL" sz="700" b="0" i="0" u="none" strike="noStrike">
                        <a:solidFill>
                          <a:srgbClr val="000000"/>
                        </a:solidFill>
                        <a:effectLst/>
                        <a:latin typeface="Calibri" panose="020F0502020204030204" pitchFamily="34" charset="0"/>
                      </a:endParaRPr>
                    </a:p>
                  </a:txBody>
                  <a:tcPr marL="3232" marR="3232" marT="3232" marB="0"/>
                </a:tc>
                <a:tc>
                  <a:txBody>
                    <a:bodyPr/>
                    <a:lstStyle/>
                    <a:p>
                      <a:pPr algn="l" fontAlgn="t"/>
                      <a:r>
                        <a:rPr lang="nl-NL" sz="700" u="none" strike="noStrike">
                          <a:effectLst/>
                        </a:rPr>
                        <a:t>Ministerie van Economische zaken</a:t>
                      </a:r>
                      <a:endParaRPr lang="nl-NL" sz="700" b="0" i="0" u="none" strike="noStrike">
                        <a:solidFill>
                          <a:srgbClr val="000000"/>
                        </a:solidFill>
                        <a:effectLst/>
                        <a:latin typeface="Calibri" panose="020F0502020204030204" pitchFamily="34" charset="0"/>
                      </a:endParaRPr>
                    </a:p>
                  </a:txBody>
                  <a:tcPr marL="3232" marR="3232" marT="3232" marB="0"/>
                </a:tc>
                <a:extLst>
                  <a:ext uri="{0D108BD9-81ED-4DB2-BD59-A6C34878D82A}">
                    <a16:rowId xmlns:a16="http://schemas.microsoft.com/office/drawing/2014/main" val="2425342575"/>
                  </a:ext>
                </a:extLst>
              </a:tr>
              <a:tr h="123054">
                <a:tc>
                  <a:txBody>
                    <a:bodyPr/>
                    <a:lstStyle/>
                    <a:p>
                      <a:pPr algn="l" fontAlgn="t"/>
                      <a:r>
                        <a:rPr lang="nl-NL" sz="700" u="none" strike="noStrike">
                          <a:effectLst/>
                        </a:rPr>
                        <a:t>Inspectie</a:t>
                      </a:r>
                      <a:endParaRPr lang="nl-NL" sz="700" b="0" i="0" u="none" strike="noStrike">
                        <a:solidFill>
                          <a:srgbClr val="000000"/>
                        </a:solidFill>
                        <a:effectLst/>
                        <a:latin typeface="Calibri" panose="020F0502020204030204" pitchFamily="34" charset="0"/>
                      </a:endParaRPr>
                    </a:p>
                  </a:txBody>
                  <a:tcPr marL="3232" marR="3232" marT="3232" marB="0"/>
                </a:tc>
                <a:tc>
                  <a:txBody>
                    <a:bodyPr/>
                    <a:lstStyle/>
                    <a:p>
                      <a:pPr algn="l" fontAlgn="t"/>
                      <a:r>
                        <a:rPr lang="nl-NL" sz="700" u="none" strike="noStrike">
                          <a:effectLst/>
                        </a:rPr>
                        <a:t>inspectie van het onderwijs</a:t>
                      </a:r>
                      <a:endParaRPr lang="nl-NL" sz="700" b="0" i="0" u="none" strike="noStrike">
                        <a:solidFill>
                          <a:srgbClr val="000000"/>
                        </a:solidFill>
                        <a:effectLst/>
                        <a:latin typeface="Calibri" panose="020F0502020204030204" pitchFamily="34" charset="0"/>
                      </a:endParaRPr>
                    </a:p>
                  </a:txBody>
                  <a:tcPr marL="3232" marR="3232" marT="3232" marB="0"/>
                </a:tc>
                <a:extLst>
                  <a:ext uri="{0D108BD9-81ED-4DB2-BD59-A6C34878D82A}">
                    <a16:rowId xmlns:a16="http://schemas.microsoft.com/office/drawing/2014/main" val="911949592"/>
                  </a:ext>
                </a:extLst>
              </a:tr>
              <a:tr h="123054">
                <a:tc>
                  <a:txBody>
                    <a:bodyPr/>
                    <a:lstStyle/>
                    <a:p>
                      <a:pPr algn="l" fontAlgn="t"/>
                      <a:r>
                        <a:rPr lang="nl-NL" sz="700" u="none" strike="noStrike">
                          <a:effectLst/>
                        </a:rPr>
                        <a:t>DUO</a:t>
                      </a:r>
                      <a:endParaRPr lang="nl-NL" sz="700" b="0" i="0" u="none" strike="noStrike">
                        <a:solidFill>
                          <a:srgbClr val="000000"/>
                        </a:solidFill>
                        <a:effectLst/>
                        <a:latin typeface="Calibri" panose="020F0502020204030204" pitchFamily="34" charset="0"/>
                      </a:endParaRPr>
                    </a:p>
                  </a:txBody>
                  <a:tcPr marL="3232" marR="3232" marT="3232" marB="0"/>
                </a:tc>
                <a:tc>
                  <a:txBody>
                    <a:bodyPr/>
                    <a:lstStyle/>
                    <a:p>
                      <a:pPr algn="l" fontAlgn="t"/>
                      <a:r>
                        <a:rPr lang="nl-NL" sz="700" u="none" strike="noStrike">
                          <a:effectLst/>
                        </a:rPr>
                        <a:t>Dienst Uitvoering Onderwijs</a:t>
                      </a:r>
                      <a:endParaRPr lang="nl-NL" sz="700" b="0" i="0" u="none" strike="noStrike">
                        <a:solidFill>
                          <a:srgbClr val="000000"/>
                        </a:solidFill>
                        <a:effectLst/>
                        <a:latin typeface="Calibri" panose="020F0502020204030204" pitchFamily="34" charset="0"/>
                      </a:endParaRPr>
                    </a:p>
                  </a:txBody>
                  <a:tcPr marL="3232" marR="3232" marT="3232" marB="0"/>
                </a:tc>
                <a:extLst>
                  <a:ext uri="{0D108BD9-81ED-4DB2-BD59-A6C34878D82A}">
                    <a16:rowId xmlns:a16="http://schemas.microsoft.com/office/drawing/2014/main" val="3423505139"/>
                  </a:ext>
                </a:extLst>
              </a:tr>
              <a:tr h="123054">
                <a:tc>
                  <a:txBody>
                    <a:bodyPr/>
                    <a:lstStyle/>
                    <a:p>
                      <a:pPr algn="l" fontAlgn="t"/>
                      <a:r>
                        <a:rPr lang="nl-NL" sz="700" u="none" strike="noStrike">
                          <a:effectLst/>
                        </a:rPr>
                        <a:t>CFTO</a:t>
                      </a:r>
                      <a:endParaRPr lang="nl-NL" sz="700" b="0" i="0" u="none" strike="noStrike">
                        <a:solidFill>
                          <a:srgbClr val="000000"/>
                        </a:solidFill>
                        <a:effectLst/>
                        <a:latin typeface="Calibri" panose="020F0502020204030204" pitchFamily="34" charset="0"/>
                      </a:endParaRPr>
                    </a:p>
                  </a:txBody>
                  <a:tcPr marL="3232" marR="3232" marT="3232" marB="0"/>
                </a:tc>
                <a:tc>
                  <a:txBody>
                    <a:bodyPr/>
                    <a:lstStyle/>
                    <a:p>
                      <a:pPr algn="l" fontAlgn="t"/>
                      <a:r>
                        <a:rPr lang="nl-NL" sz="700" u="none" strike="noStrike">
                          <a:effectLst/>
                        </a:rPr>
                        <a:t>commissie fusietoets onderwijs</a:t>
                      </a:r>
                      <a:endParaRPr lang="nl-NL" sz="700" b="0" i="0" u="none" strike="noStrike">
                        <a:solidFill>
                          <a:srgbClr val="000000"/>
                        </a:solidFill>
                        <a:effectLst/>
                        <a:latin typeface="Calibri" panose="020F0502020204030204" pitchFamily="34" charset="0"/>
                      </a:endParaRPr>
                    </a:p>
                  </a:txBody>
                  <a:tcPr marL="3232" marR="3232" marT="3232" marB="0"/>
                </a:tc>
                <a:extLst>
                  <a:ext uri="{0D108BD9-81ED-4DB2-BD59-A6C34878D82A}">
                    <a16:rowId xmlns:a16="http://schemas.microsoft.com/office/drawing/2014/main" val="3558743543"/>
                  </a:ext>
                </a:extLst>
              </a:tr>
              <a:tr h="123054">
                <a:tc>
                  <a:txBody>
                    <a:bodyPr/>
                    <a:lstStyle/>
                    <a:p>
                      <a:pPr algn="l" fontAlgn="t"/>
                      <a:r>
                        <a:rPr lang="nl-NL" sz="700" u="none" strike="noStrike">
                          <a:effectLst/>
                        </a:rPr>
                        <a:t>CvtE</a:t>
                      </a:r>
                      <a:endParaRPr lang="nl-NL" sz="700" b="0" i="0" u="none" strike="noStrike">
                        <a:solidFill>
                          <a:srgbClr val="000000"/>
                        </a:solidFill>
                        <a:effectLst/>
                        <a:latin typeface="Calibri" panose="020F0502020204030204" pitchFamily="34" charset="0"/>
                      </a:endParaRPr>
                    </a:p>
                  </a:txBody>
                  <a:tcPr marL="3232" marR="3232" marT="3232" marB="0"/>
                </a:tc>
                <a:tc>
                  <a:txBody>
                    <a:bodyPr/>
                    <a:lstStyle/>
                    <a:p>
                      <a:pPr algn="l" fontAlgn="t"/>
                      <a:r>
                        <a:rPr lang="nl-NL" sz="700" u="none" strike="noStrike">
                          <a:effectLst/>
                        </a:rPr>
                        <a:t>College voor toetsing Examens (Wet college voor toetsen en examens, en vele andere)</a:t>
                      </a:r>
                      <a:endParaRPr lang="nl-NL" sz="700" b="0" i="0" u="none" strike="noStrike">
                        <a:solidFill>
                          <a:srgbClr val="000000"/>
                        </a:solidFill>
                        <a:effectLst/>
                        <a:latin typeface="Calibri" panose="020F0502020204030204" pitchFamily="34" charset="0"/>
                      </a:endParaRPr>
                    </a:p>
                  </a:txBody>
                  <a:tcPr marL="3232" marR="3232" marT="3232" marB="0"/>
                </a:tc>
                <a:extLst>
                  <a:ext uri="{0D108BD9-81ED-4DB2-BD59-A6C34878D82A}">
                    <a16:rowId xmlns:a16="http://schemas.microsoft.com/office/drawing/2014/main" val="2553667499"/>
                  </a:ext>
                </a:extLst>
              </a:tr>
              <a:tr h="123054">
                <a:tc>
                  <a:txBody>
                    <a:bodyPr/>
                    <a:lstStyle/>
                    <a:p>
                      <a:pPr algn="l" fontAlgn="t"/>
                      <a:r>
                        <a:rPr lang="nl-NL" sz="700" u="none" strike="noStrike">
                          <a:effectLst/>
                        </a:rPr>
                        <a:t> </a:t>
                      </a:r>
                      <a:endParaRPr lang="nl-NL" sz="700" b="0" i="0" u="none" strike="noStrike">
                        <a:solidFill>
                          <a:srgbClr val="000000"/>
                        </a:solidFill>
                        <a:effectLst/>
                        <a:latin typeface="Calibri" panose="020F0502020204030204" pitchFamily="34" charset="0"/>
                      </a:endParaRPr>
                    </a:p>
                  </a:txBody>
                  <a:tcPr marL="3232" marR="3232" marT="3232" marB="0"/>
                </a:tc>
                <a:tc>
                  <a:txBody>
                    <a:bodyPr/>
                    <a:lstStyle/>
                    <a:p>
                      <a:pPr algn="l" fontAlgn="t"/>
                      <a:r>
                        <a:rPr lang="nl-NL" sz="700" u="none" strike="noStrike">
                          <a:effectLst/>
                        </a:rPr>
                        <a:t> </a:t>
                      </a:r>
                      <a:endParaRPr lang="nl-NL" sz="700" b="0" i="0" u="none" strike="noStrike">
                        <a:solidFill>
                          <a:srgbClr val="000000"/>
                        </a:solidFill>
                        <a:effectLst/>
                        <a:latin typeface="Calibri" panose="020F0502020204030204" pitchFamily="34" charset="0"/>
                      </a:endParaRPr>
                    </a:p>
                  </a:txBody>
                  <a:tcPr marL="3232" marR="3232" marT="3232" marB="0"/>
                </a:tc>
                <a:extLst>
                  <a:ext uri="{0D108BD9-81ED-4DB2-BD59-A6C34878D82A}">
                    <a16:rowId xmlns:a16="http://schemas.microsoft.com/office/drawing/2014/main" val="830475954"/>
                  </a:ext>
                </a:extLst>
              </a:tr>
              <a:tr h="123054">
                <a:tc>
                  <a:txBody>
                    <a:bodyPr/>
                    <a:lstStyle/>
                    <a:p>
                      <a:pPr algn="l" fontAlgn="t"/>
                      <a:r>
                        <a:rPr lang="nl-NL" sz="700" u="none" strike="noStrike">
                          <a:effectLst/>
                        </a:rPr>
                        <a:t>Onderwijsraad</a:t>
                      </a:r>
                      <a:endParaRPr lang="nl-NL" sz="700" b="0" i="0" u="none" strike="noStrike">
                        <a:solidFill>
                          <a:srgbClr val="000000"/>
                        </a:solidFill>
                        <a:effectLst/>
                        <a:latin typeface="Calibri" panose="020F0502020204030204" pitchFamily="34" charset="0"/>
                      </a:endParaRPr>
                    </a:p>
                  </a:txBody>
                  <a:tcPr marL="3232" marR="3232" marT="3232" marB="0"/>
                </a:tc>
                <a:tc>
                  <a:txBody>
                    <a:bodyPr/>
                    <a:lstStyle/>
                    <a:p>
                      <a:pPr algn="l" fontAlgn="t"/>
                      <a:r>
                        <a:rPr lang="nl-NL" sz="700" u="none" strike="noStrike">
                          <a:effectLst/>
                        </a:rPr>
                        <a:t>Onderwijsraad (wet op de onderwijsraad)</a:t>
                      </a:r>
                      <a:endParaRPr lang="nl-NL" sz="700" b="0" i="0" u="none" strike="noStrike">
                        <a:solidFill>
                          <a:srgbClr val="000000"/>
                        </a:solidFill>
                        <a:effectLst/>
                        <a:latin typeface="Calibri" panose="020F0502020204030204" pitchFamily="34" charset="0"/>
                      </a:endParaRPr>
                    </a:p>
                  </a:txBody>
                  <a:tcPr marL="3232" marR="3232" marT="3232" marB="0"/>
                </a:tc>
                <a:extLst>
                  <a:ext uri="{0D108BD9-81ED-4DB2-BD59-A6C34878D82A}">
                    <a16:rowId xmlns:a16="http://schemas.microsoft.com/office/drawing/2014/main" val="4167138002"/>
                  </a:ext>
                </a:extLst>
              </a:tr>
              <a:tr h="123054">
                <a:tc>
                  <a:txBody>
                    <a:bodyPr/>
                    <a:lstStyle/>
                    <a:p>
                      <a:pPr algn="l" fontAlgn="t"/>
                      <a:r>
                        <a:rPr lang="nl-NL" sz="700" u="none" strike="noStrike">
                          <a:effectLst/>
                        </a:rPr>
                        <a:t> </a:t>
                      </a:r>
                      <a:endParaRPr lang="nl-NL" sz="700" b="0" i="0" u="none" strike="noStrike">
                        <a:solidFill>
                          <a:srgbClr val="000000"/>
                        </a:solidFill>
                        <a:effectLst/>
                        <a:latin typeface="Calibri" panose="020F0502020204030204" pitchFamily="34" charset="0"/>
                      </a:endParaRPr>
                    </a:p>
                  </a:txBody>
                  <a:tcPr marL="3232" marR="3232" marT="3232" marB="0"/>
                </a:tc>
                <a:tc>
                  <a:txBody>
                    <a:bodyPr/>
                    <a:lstStyle/>
                    <a:p>
                      <a:pPr algn="l" fontAlgn="t"/>
                      <a:r>
                        <a:rPr lang="nl-NL" sz="700" u="none" strike="noStrike">
                          <a:effectLst/>
                        </a:rPr>
                        <a:t> </a:t>
                      </a:r>
                      <a:endParaRPr lang="nl-NL" sz="700" b="0" i="0" u="none" strike="noStrike">
                        <a:solidFill>
                          <a:srgbClr val="000000"/>
                        </a:solidFill>
                        <a:effectLst/>
                        <a:latin typeface="Calibri" panose="020F0502020204030204" pitchFamily="34" charset="0"/>
                      </a:endParaRPr>
                    </a:p>
                  </a:txBody>
                  <a:tcPr marL="3232" marR="3232" marT="3232" marB="0"/>
                </a:tc>
                <a:extLst>
                  <a:ext uri="{0D108BD9-81ED-4DB2-BD59-A6C34878D82A}">
                    <a16:rowId xmlns:a16="http://schemas.microsoft.com/office/drawing/2014/main" val="2183826276"/>
                  </a:ext>
                </a:extLst>
              </a:tr>
              <a:tr h="123054">
                <a:tc>
                  <a:txBody>
                    <a:bodyPr/>
                    <a:lstStyle/>
                    <a:p>
                      <a:pPr algn="l" fontAlgn="t"/>
                      <a:r>
                        <a:rPr lang="nl-NL" sz="700" u="none" strike="noStrike">
                          <a:effectLst/>
                        </a:rPr>
                        <a:t>raad van toezicht</a:t>
                      </a:r>
                      <a:endParaRPr lang="nl-NL" sz="700" b="0" i="0" u="none" strike="noStrike">
                        <a:solidFill>
                          <a:srgbClr val="000000"/>
                        </a:solidFill>
                        <a:effectLst/>
                        <a:latin typeface="Calibri" panose="020F0502020204030204" pitchFamily="34" charset="0"/>
                      </a:endParaRPr>
                    </a:p>
                  </a:txBody>
                  <a:tcPr marL="3232" marR="3232" marT="3232" marB="0"/>
                </a:tc>
                <a:tc>
                  <a:txBody>
                    <a:bodyPr/>
                    <a:lstStyle/>
                    <a:p>
                      <a:pPr algn="l" fontAlgn="t"/>
                      <a:r>
                        <a:rPr lang="nl-NL" sz="700" u="none" strike="noStrike">
                          <a:effectLst/>
                        </a:rPr>
                        <a:t>Raad van toezicht, of ander bovenbestuurlijk gremium</a:t>
                      </a:r>
                      <a:endParaRPr lang="nl-NL" sz="700" b="0" i="0" u="none" strike="noStrike">
                        <a:solidFill>
                          <a:srgbClr val="000000"/>
                        </a:solidFill>
                        <a:effectLst/>
                        <a:latin typeface="Calibri" panose="020F0502020204030204" pitchFamily="34" charset="0"/>
                      </a:endParaRPr>
                    </a:p>
                  </a:txBody>
                  <a:tcPr marL="3232" marR="3232" marT="3232" marB="0"/>
                </a:tc>
                <a:extLst>
                  <a:ext uri="{0D108BD9-81ED-4DB2-BD59-A6C34878D82A}">
                    <a16:rowId xmlns:a16="http://schemas.microsoft.com/office/drawing/2014/main" val="1954843326"/>
                  </a:ext>
                </a:extLst>
              </a:tr>
              <a:tr h="123054">
                <a:tc>
                  <a:txBody>
                    <a:bodyPr/>
                    <a:lstStyle/>
                    <a:p>
                      <a:pPr algn="l" fontAlgn="t"/>
                      <a:r>
                        <a:rPr lang="nl-NL" sz="700" u="none" strike="noStrike">
                          <a:effectLst/>
                        </a:rPr>
                        <a:t> </a:t>
                      </a:r>
                      <a:endParaRPr lang="nl-NL" sz="700" b="0" i="0" u="none" strike="noStrike">
                        <a:solidFill>
                          <a:srgbClr val="000000"/>
                        </a:solidFill>
                        <a:effectLst/>
                        <a:latin typeface="Calibri" panose="020F0502020204030204" pitchFamily="34" charset="0"/>
                      </a:endParaRPr>
                    </a:p>
                  </a:txBody>
                  <a:tcPr marL="3232" marR="3232" marT="3232" marB="0"/>
                </a:tc>
                <a:tc>
                  <a:txBody>
                    <a:bodyPr/>
                    <a:lstStyle/>
                    <a:p>
                      <a:pPr algn="l" fontAlgn="t"/>
                      <a:r>
                        <a:rPr lang="nl-NL" sz="700" u="none" strike="noStrike">
                          <a:effectLst/>
                        </a:rPr>
                        <a:t> </a:t>
                      </a:r>
                      <a:endParaRPr lang="nl-NL" sz="700" b="0" i="0" u="none" strike="noStrike">
                        <a:solidFill>
                          <a:srgbClr val="000000"/>
                        </a:solidFill>
                        <a:effectLst/>
                        <a:latin typeface="Calibri" panose="020F0502020204030204" pitchFamily="34" charset="0"/>
                      </a:endParaRPr>
                    </a:p>
                  </a:txBody>
                  <a:tcPr marL="3232" marR="3232" marT="3232" marB="0"/>
                </a:tc>
                <a:extLst>
                  <a:ext uri="{0D108BD9-81ED-4DB2-BD59-A6C34878D82A}">
                    <a16:rowId xmlns:a16="http://schemas.microsoft.com/office/drawing/2014/main" val="2618310689"/>
                  </a:ext>
                </a:extLst>
              </a:tr>
              <a:tr h="123054">
                <a:tc>
                  <a:txBody>
                    <a:bodyPr/>
                    <a:lstStyle/>
                    <a:p>
                      <a:pPr algn="l" fontAlgn="t"/>
                      <a:r>
                        <a:rPr lang="nl-NL" sz="700" u="none" strike="noStrike">
                          <a:effectLst/>
                        </a:rPr>
                        <a:t>sectorraden</a:t>
                      </a:r>
                      <a:endParaRPr lang="nl-NL" sz="700" b="0" i="0" u="none" strike="noStrike">
                        <a:solidFill>
                          <a:srgbClr val="000000"/>
                        </a:solidFill>
                        <a:effectLst/>
                        <a:latin typeface="Calibri" panose="020F0502020204030204" pitchFamily="34" charset="0"/>
                      </a:endParaRPr>
                    </a:p>
                  </a:txBody>
                  <a:tcPr marL="3232" marR="3232" marT="3232" marB="0"/>
                </a:tc>
                <a:tc>
                  <a:txBody>
                    <a:bodyPr/>
                    <a:lstStyle/>
                    <a:p>
                      <a:pPr algn="l" fontAlgn="t"/>
                      <a:r>
                        <a:rPr lang="nl-NL" sz="700" u="none" strike="noStrike">
                          <a:effectLst/>
                        </a:rPr>
                        <a:t>PO raad, VO raad  en MBO raad</a:t>
                      </a:r>
                      <a:endParaRPr lang="nl-NL" sz="700" b="0" i="0" u="none" strike="noStrike">
                        <a:solidFill>
                          <a:srgbClr val="000000"/>
                        </a:solidFill>
                        <a:effectLst/>
                        <a:latin typeface="Calibri" panose="020F0502020204030204" pitchFamily="34" charset="0"/>
                      </a:endParaRPr>
                    </a:p>
                  </a:txBody>
                  <a:tcPr marL="3232" marR="3232" marT="3232" marB="0"/>
                </a:tc>
                <a:extLst>
                  <a:ext uri="{0D108BD9-81ED-4DB2-BD59-A6C34878D82A}">
                    <a16:rowId xmlns:a16="http://schemas.microsoft.com/office/drawing/2014/main" val="1100517824"/>
                  </a:ext>
                </a:extLst>
              </a:tr>
              <a:tr h="123054">
                <a:tc>
                  <a:txBody>
                    <a:bodyPr/>
                    <a:lstStyle/>
                    <a:p>
                      <a:pPr algn="l" fontAlgn="t"/>
                      <a:r>
                        <a:rPr lang="nl-NL" sz="700" u="none" strike="noStrike">
                          <a:effectLst/>
                        </a:rPr>
                        <a:t>Vakverenigingen</a:t>
                      </a:r>
                      <a:endParaRPr lang="nl-NL" sz="700" b="0" i="0" u="none" strike="noStrike">
                        <a:solidFill>
                          <a:srgbClr val="000000"/>
                        </a:solidFill>
                        <a:effectLst/>
                        <a:latin typeface="Calibri" panose="020F0502020204030204" pitchFamily="34" charset="0"/>
                      </a:endParaRPr>
                    </a:p>
                  </a:txBody>
                  <a:tcPr marL="3232" marR="3232" marT="3232" marB="0"/>
                </a:tc>
                <a:tc>
                  <a:txBody>
                    <a:bodyPr/>
                    <a:lstStyle/>
                    <a:p>
                      <a:pPr algn="l" fontAlgn="t"/>
                      <a:r>
                        <a:rPr lang="nl-NL" sz="700" u="none" strike="noStrike">
                          <a:effectLst/>
                        </a:rPr>
                        <a:t>SRVO, Platform VVVO, VOO, vereniging filisofiedocenten, vakvereniging i&amp;i, VONKC, NVO, Nederlandse veriging van wiskunde leraren, KVLO, enz, enz. zie FvOv voor een overzicht</a:t>
                      </a:r>
                      <a:endParaRPr lang="nl-NL" sz="700" b="0" i="0" u="none" strike="noStrike">
                        <a:solidFill>
                          <a:srgbClr val="000000"/>
                        </a:solidFill>
                        <a:effectLst/>
                        <a:latin typeface="Calibri" panose="020F0502020204030204" pitchFamily="34" charset="0"/>
                      </a:endParaRPr>
                    </a:p>
                  </a:txBody>
                  <a:tcPr marL="3232" marR="3232" marT="3232" marB="0"/>
                </a:tc>
                <a:extLst>
                  <a:ext uri="{0D108BD9-81ED-4DB2-BD59-A6C34878D82A}">
                    <a16:rowId xmlns:a16="http://schemas.microsoft.com/office/drawing/2014/main" val="97282792"/>
                  </a:ext>
                </a:extLst>
              </a:tr>
              <a:tr h="123054">
                <a:tc>
                  <a:txBody>
                    <a:bodyPr/>
                    <a:lstStyle/>
                    <a:p>
                      <a:pPr algn="l" fontAlgn="t"/>
                      <a:r>
                        <a:rPr lang="nl-NL" sz="700" u="none" strike="noStrike">
                          <a:effectLst/>
                        </a:rPr>
                        <a:t>Onderwijs Coöperatie</a:t>
                      </a:r>
                      <a:endParaRPr lang="nl-NL" sz="700" b="0" i="0" u="none" strike="noStrike">
                        <a:solidFill>
                          <a:srgbClr val="000000"/>
                        </a:solidFill>
                        <a:effectLst/>
                        <a:latin typeface="Calibri" panose="020F0502020204030204" pitchFamily="34" charset="0"/>
                      </a:endParaRPr>
                    </a:p>
                  </a:txBody>
                  <a:tcPr marL="3232" marR="3232" marT="3232" marB="0"/>
                </a:tc>
                <a:tc>
                  <a:txBody>
                    <a:bodyPr/>
                    <a:lstStyle/>
                    <a:p>
                      <a:pPr algn="l" fontAlgn="t"/>
                      <a:r>
                        <a:rPr lang="nl-NL" sz="700" u="none" strike="noStrike">
                          <a:effectLst/>
                        </a:rPr>
                        <a:t>Onderwijs cooperatie, leraren ontwikkelingsfonds, lerarenregister(vrijwillig)</a:t>
                      </a:r>
                      <a:endParaRPr lang="nl-NL" sz="700" b="0" i="0" u="none" strike="noStrike">
                        <a:solidFill>
                          <a:srgbClr val="000000"/>
                        </a:solidFill>
                        <a:effectLst/>
                        <a:latin typeface="Calibri" panose="020F0502020204030204" pitchFamily="34" charset="0"/>
                      </a:endParaRPr>
                    </a:p>
                  </a:txBody>
                  <a:tcPr marL="3232" marR="3232" marT="3232" marB="0"/>
                </a:tc>
                <a:extLst>
                  <a:ext uri="{0D108BD9-81ED-4DB2-BD59-A6C34878D82A}">
                    <a16:rowId xmlns:a16="http://schemas.microsoft.com/office/drawing/2014/main" val="39751632"/>
                  </a:ext>
                </a:extLst>
              </a:tr>
              <a:tr h="123054">
                <a:tc>
                  <a:txBody>
                    <a:bodyPr/>
                    <a:lstStyle/>
                    <a:p>
                      <a:pPr algn="l" fontAlgn="t"/>
                      <a:r>
                        <a:rPr lang="nl-NL" sz="700" u="none" strike="noStrike">
                          <a:effectLst/>
                        </a:rPr>
                        <a:t>besturen organsiaties</a:t>
                      </a:r>
                      <a:endParaRPr lang="nl-NL" sz="700" b="0" i="0" u="none" strike="noStrike">
                        <a:solidFill>
                          <a:srgbClr val="000000"/>
                        </a:solidFill>
                        <a:effectLst/>
                        <a:latin typeface="Calibri" panose="020F0502020204030204" pitchFamily="34" charset="0"/>
                      </a:endParaRPr>
                    </a:p>
                  </a:txBody>
                  <a:tcPr marL="3232" marR="3232" marT="3232" marB="0"/>
                </a:tc>
                <a:tc>
                  <a:txBody>
                    <a:bodyPr/>
                    <a:lstStyle/>
                    <a:p>
                      <a:pPr algn="l" fontAlgn="t"/>
                      <a:r>
                        <a:rPr lang="nl-NL" sz="700" u="none" strike="noStrike">
                          <a:effectLst/>
                        </a:rPr>
                        <a:t>Algemene vereniging schoolleiders, stichting van het onderwijs, onderwijsbestuurdersvereniging (OBV), BvPO, VKBBO, bestuurdersvereniging VO, VTOI?</a:t>
                      </a:r>
                      <a:endParaRPr lang="nl-NL" sz="700" b="0" i="0" u="none" strike="noStrike">
                        <a:solidFill>
                          <a:srgbClr val="000000"/>
                        </a:solidFill>
                        <a:effectLst/>
                        <a:latin typeface="Calibri" panose="020F0502020204030204" pitchFamily="34" charset="0"/>
                      </a:endParaRPr>
                    </a:p>
                  </a:txBody>
                  <a:tcPr marL="3232" marR="3232" marT="3232" marB="0"/>
                </a:tc>
                <a:extLst>
                  <a:ext uri="{0D108BD9-81ED-4DB2-BD59-A6C34878D82A}">
                    <a16:rowId xmlns:a16="http://schemas.microsoft.com/office/drawing/2014/main" val="55086472"/>
                  </a:ext>
                </a:extLst>
              </a:tr>
              <a:tr h="123054">
                <a:tc>
                  <a:txBody>
                    <a:bodyPr/>
                    <a:lstStyle/>
                    <a:p>
                      <a:pPr algn="l" fontAlgn="t"/>
                      <a:r>
                        <a:rPr lang="nl-NL" sz="700" u="none" strike="noStrike">
                          <a:effectLst/>
                        </a:rPr>
                        <a:t>leerlingen en studenten organisaties</a:t>
                      </a:r>
                      <a:endParaRPr lang="nl-NL" sz="700" b="0" i="0" u="none" strike="noStrike">
                        <a:solidFill>
                          <a:srgbClr val="000000"/>
                        </a:solidFill>
                        <a:effectLst/>
                        <a:latin typeface="Calibri" panose="020F0502020204030204" pitchFamily="34" charset="0"/>
                      </a:endParaRPr>
                    </a:p>
                  </a:txBody>
                  <a:tcPr marL="3232" marR="3232" marT="3232" marB="0"/>
                </a:tc>
                <a:tc>
                  <a:txBody>
                    <a:bodyPr/>
                    <a:lstStyle/>
                    <a:p>
                      <a:pPr algn="l" fontAlgn="t"/>
                      <a:r>
                        <a:rPr lang="nl-NL" sz="700" u="none" strike="noStrike">
                          <a:effectLst/>
                        </a:rPr>
                        <a:t> </a:t>
                      </a:r>
                      <a:endParaRPr lang="nl-NL" sz="700" b="0" i="0" u="none" strike="noStrike">
                        <a:solidFill>
                          <a:srgbClr val="000000"/>
                        </a:solidFill>
                        <a:effectLst/>
                        <a:latin typeface="Calibri" panose="020F0502020204030204" pitchFamily="34" charset="0"/>
                      </a:endParaRPr>
                    </a:p>
                  </a:txBody>
                  <a:tcPr marL="3232" marR="3232" marT="3232" marB="0"/>
                </a:tc>
                <a:extLst>
                  <a:ext uri="{0D108BD9-81ED-4DB2-BD59-A6C34878D82A}">
                    <a16:rowId xmlns:a16="http://schemas.microsoft.com/office/drawing/2014/main" val="2768231415"/>
                  </a:ext>
                </a:extLst>
              </a:tr>
              <a:tr h="123054">
                <a:tc>
                  <a:txBody>
                    <a:bodyPr/>
                    <a:lstStyle/>
                    <a:p>
                      <a:pPr algn="l" fontAlgn="t"/>
                      <a:r>
                        <a:rPr lang="nl-NL" sz="700" u="none" strike="noStrike">
                          <a:effectLst/>
                        </a:rPr>
                        <a:t>onderwijs bonden</a:t>
                      </a:r>
                      <a:endParaRPr lang="nl-NL" sz="700" b="0" i="0" u="none" strike="noStrike">
                        <a:solidFill>
                          <a:srgbClr val="000000"/>
                        </a:solidFill>
                        <a:effectLst/>
                        <a:latin typeface="Calibri" panose="020F0502020204030204" pitchFamily="34" charset="0"/>
                      </a:endParaRPr>
                    </a:p>
                  </a:txBody>
                  <a:tcPr marL="3232" marR="3232" marT="3232" marB="0"/>
                </a:tc>
                <a:tc>
                  <a:txBody>
                    <a:bodyPr/>
                    <a:lstStyle/>
                    <a:p>
                      <a:pPr algn="l" fontAlgn="t"/>
                      <a:r>
                        <a:rPr lang="nl-NL" sz="700" u="none" strike="noStrike">
                          <a:effectLst/>
                        </a:rPr>
                        <a:t>Aob, PO in actie, CNV Onderwijs, UNIENFTO, Leraren in Actie, FNV Overheid, FvOv</a:t>
                      </a:r>
                      <a:endParaRPr lang="nl-NL" sz="700" b="0" i="0" u="none" strike="noStrike">
                        <a:solidFill>
                          <a:srgbClr val="000000"/>
                        </a:solidFill>
                        <a:effectLst/>
                        <a:latin typeface="Calibri" panose="020F0502020204030204" pitchFamily="34" charset="0"/>
                      </a:endParaRPr>
                    </a:p>
                  </a:txBody>
                  <a:tcPr marL="3232" marR="3232" marT="3232" marB="0"/>
                </a:tc>
                <a:extLst>
                  <a:ext uri="{0D108BD9-81ED-4DB2-BD59-A6C34878D82A}">
                    <a16:rowId xmlns:a16="http://schemas.microsoft.com/office/drawing/2014/main" val="1227690245"/>
                  </a:ext>
                </a:extLst>
              </a:tr>
              <a:tr h="123054">
                <a:tc>
                  <a:txBody>
                    <a:bodyPr/>
                    <a:lstStyle/>
                    <a:p>
                      <a:pPr algn="l" fontAlgn="t"/>
                      <a:r>
                        <a:rPr lang="nl-NL" sz="700" u="none" strike="noStrike">
                          <a:effectLst/>
                        </a:rPr>
                        <a:t> </a:t>
                      </a:r>
                      <a:endParaRPr lang="nl-NL" sz="700" b="0" i="0" u="none" strike="noStrike">
                        <a:solidFill>
                          <a:srgbClr val="000000"/>
                        </a:solidFill>
                        <a:effectLst/>
                        <a:latin typeface="Calibri" panose="020F0502020204030204" pitchFamily="34" charset="0"/>
                      </a:endParaRPr>
                    </a:p>
                  </a:txBody>
                  <a:tcPr marL="3232" marR="3232" marT="3232" marB="0"/>
                </a:tc>
                <a:tc>
                  <a:txBody>
                    <a:bodyPr/>
                    <a:lstStyle/>
                    <a:p>
                      <a:pPr algn="l" fontAlgn="t"/>
                      <a:r>
                        <a:rPr lang="nl-NL" sz="700" u="none" strike="noStrike">
                          <a:effectLst/>
                        </a:rPr>
                        <a:t> </a:t>
                      </a:r>
                      <a:endParaRPr lang="nl-NL" sz="700" b="0" i="0" u="none" strike="noStrike">
                        <a:solidFill>
                          <a:srgbClr val="000000"/>
                        </a:solidFill>
                        <a:effectLst/>
                        <a:latin typeface="Calibri" panose="020F0502020204030204" pitchFamily="34" charset="0"/>
                      </a:endParaRPr>
                    </a:p>
                  </a:txBody>
                  <a:tcPr marL="3232" marR="3232" marT="3232" marB="0"/>
                </a:tc>
                <a:extLst>
                  <a:ext uri="{0D108BD9-81ED-4DB2-BD59-A6C34878D82A}">
                    <a16:rowId xmlns:a16="http://schemas.microsoft.com/office/drawing/2014/main" val="311892220"/>
                  </a:ext>
                </a:extLst>
              </a:tr>
              <a:tr h="241102">
                <a:tc>
                  <a:txBody>
                    <a:bodyPr/>
                    <a:lstStyle/>
                    <a:p>
                      <a:pPr algn="l" fontAlgn="t"/>
                      <a:r>
                        <a:rPr lang="nl-NL" sz="700" u="none" strike="noStrike">
                          <a:effectLst/>
                        </a:rPr>
                        <a:t>samenwerkingsverbanden passend onderwijs</a:t>
                      </a:r>
                      <a:endParaRPr lang="nl-NL" sz="700" b="0" i="0" u="none" strike="noStrike">
                        <a:solidFill>
                          <a:srgbClr val="000000"/>
                        </a:solidFill>
                        <a:effectLst/>
                        <a:latin typeface="Calibri" panose="020F0502020204030204" pitchFamily="34" charset="0"/>
                      </a:endParaRPr>
                    </a:p>
                  </a:txBody>
                  <a:tcPr marL="3232" marR="3232" marT="3232" marB="0"/>
                </a:tc>
                <a:tc>
                  <a:txBody>
                    <a:bodyPr/>
                    <a:lstStyle/>
                    <a:p>
                      <a:pPr algn="l" fontAlgn="t"/>
                      <a:r>
                        <a:rPr lang="nl-NL" sz="700" u="none" strike="noStrike">
                          <a:effectLst/>
                        </a:rPr>
                        <a:t>78 PO en 73 VO regio organisaties t.b.v. passend onderwijs</a:t>
                      </a:r>
                      <a:endParaRPr lang="nl-NL" sz="700" b="0" i="0" u="none" strike="noStrike">
                        <a:solidFill>
                          <a:srgbClr val="000000"/>
                        </a:solidFill>
                        <a:effectLst/>
                        <a:latin typeface="Calibri" panose="020F0502020204030204" pitchFamily="34" charset="0"/>
                      </a:endParaRPr>
                    </a:p>
                  </a:txBody>
                  <a:tcPr marL="3232" marR="3232" marT="3232" marB="0"/>
                </a:tc>
                <a:extLst>
                  <a:ext uri="{0D108BD9-81ED-4DB2-BD59-A6C34878D82A}">
                    <a16:rowId xmlns:a16="http://schemas.microsoft.com/office/drawing/2014/main" val="2934284150"/>
                  </a:ext>
                </a:extLst>
              </a:tr>
              <a:tr h="123054">
                <a:tc>
                  <a:txBody>
                    <a:bodyPr/>
                    <a:lstStyle/>
                    <a:p>
                      <a:pPr algn="l" fontAlgn="t"/>
                      <a:r>
                        <a:rPr lang="nl-NL" sz="700" u="none" strike="noStrike">
                          <a:effectLst/>
                        </a:rPr>
                        <a:t>kinderdag verblijven / IKC</a:t>
                      </a:r>
                      <a:endParaRPr lang="nl-NL" sz="700" b="0" i="0" u="none" strike="noStrike">
                        <a:solidFill>
                          <a:srgbClr val="000000"/>
                        </a:solidFill>
                        <a:effectLst/>
                        <a:latin typeface="Calibri" panose="020F0502020204030204" pitchFamily="34" charset="0"/>
                      </a:endParaRPr>
                    </a:p>
                  </a:txBody>
                  <a:tcPr marL="3232" marR="3232" marT="3232" marB="0"/>
                </a:tc>
                <a:tc>
                  <a:txBody>
                    <a:bodyPr/>
                    <a:lstStyle/>
                    <a:p>
                      <a:pPr algn="l" fontAlgn="t"/>
                      <a:r>
                        <a:rPr lang="nl-NL" sz="700" u="none" strike="noStrike">
                          <a:effectLst/>
                        </a:rPr>
                        <a:t>kinderdag verblijven en integralekind centra</a:t>
                      </a:r>
                      <a:endParaRPr lang="nl-NL" sz="700" b="0" i="0" u="none" strike="noStrike">
                        <a:solidFill>
                          <a:srgbClr val="000000"/>
                        </a:solidFill>
                        <a:effectLst/>
                        <a:latin typeface="Calibri" panose="020F0502020204030204" pitchFamily="34" charset="0"/>
                      </a:endParaRPr>
                    </a:p>
                  </a:txBody>
                  <a:tcPr marL="3232" marR="3232" marT="3232" marB="0"/>
                </a:tc>
                <a:extLst>
                  <a:ext uri="{0D108BD9-81ED-4DB2-BD59-A6C34878D82A}">
                    <a16:rowId xmlns:a16="http://schemas.microsoft.com/office/drawing/2014/main" val="2233331355"/>
                  </a:ext>
                </a:extLst>
              </a:tr>
              <a:tr h="123054">
                <a:tc>
                  <a:txBody>
                    <a:bodyPr/>
                    <a:lstStyle/>
                    <a:p>
                      <a:pPr algn="l" fontAlgn="t"/>
                      <a:r>
                        <a:rPr lang="nl-NL" sz="700" u="none" strike="noStrike">
                          <a:effectLst/>
                        </a:rPr>
                        <a:t> </a:t>
                      </a:r>
                      <a:endParaRPr lang="nl-NL" sz="700" b="0" i="0" u="none" strike="noStrike">
                        <a:solidFill>
                          <a:srgbClr val="000000"/>
                        </a:solidFill>
                        <a:effectLst/>
                        <a:latin typeface="Calibri" panose="020F0502020204030204" pitchFamily="34" charset="0"/>
                      </a:endParaRPr>
                    </a:p>
                  </a:txBody>
                  <a:tcPr marL="3232" marR="3232" marT="3232" marB="0"/>
                </a:tc>
                <a:tc>
                  <a:txBody>
                    <a:bodyPr/>
                    <a:lstStyle/>
                    <a:p>
                      <a:pPr algn="l" fontAlgn="t"/>
                      <a:r>
                        <a:rPr lang="nl-NL" sz="700" u="none" strike="noStrike">
                          <a:effectLst/>
                        </a:rPr>
                        <a:t> </a:t>
                      </a:r>
                      <a:endParaRPr lang="nl-NL" sz="700" b="0" i="0" u="none" strike="noStrike">
                        <a:solidFill>
                          <a:srgbClr val="000000"/>
                        </a:solidFill>
                        <a:effectLst/>
                        <a:latin typeface="Calibri" panose="020F0502020204030204" pitchFamily="34" charset="0"/>
                      </a:endParaRPr>
                    </a:p>
                  </a:txBody>
                  <a:tcPr marL="3232" marR="3232" marT="3232" marB="0"/>
                </a:tc>
                <a:extLst>
                  <a:ext uri="{0D108BD9-81ED-4DB2-BD59-A6C34878D82A}">
                    <a16:rowId xmlns:a16="http://schemas.microsoft.com/office/drawing/2014/main" val="3522400755"/>
                  </a:ext>
                </a:extLst>
              </a:tr>
              <a:tr h="123054">
                <a:tc>
                  <a:txBody>
                    <a:bodyPr/>
                    <a:lstStyle/>
                    <a:p>
                      <a:pPr algn="l" fontAlgn="t"/>
                      <a:r>
                        <a:rPr lang="nl-NL" sz="700" u="none" strike="noStrike">
                          <a:effectLst/>
                        </a:rPr>
                        <a:t>Publiek</a:t>
                      </a:r>
                      <a:endParaRPr lang="nl-NL" sz="700" b="0" i="0" u="none" strike="noStrike">
                        <a:solidFill>
                          <a:srgbClr val="000000"/>
                        </a:solidFill>
                        <a:effectLst/>
                        <a:latin typeface="Calibri" panose="020F0502020204030204" pitchFamily="34" charset="0"/>
                      </a:endParaRPr>
                    </a:p>
                  </a:txBody>
                  <a:tcPr marL="3232" marR="3232" marT="3232" marB="0"/>
                </a:tc>
                <a:tc>
                  <a:txBody>
                    <a:bodyPr/>
                    <a:lstStyle/>
                    <a:p>
                      <a:pPr algn="l" fontAlgn="t"/>
                      <a:r>
                        <a:rPr lang="nl-NL" sz="700" u="none" strike="noStrike">
                          <a:effectLst/>
                        </a:rPr>
                        <a:t>alle relevante publieke communicatie vanuit school (website) en andere partijen (bv. Venster, scholen op dekaart), ook de schoolgids (wet op de expertisecentra)</a:t>
                      </a:r>
                      <a:endParaRPr lang="nl-NL" sz="700" b="0" i="0" u="none" strike="noStrike">
                        <a:solidFill>
                          <a:srgbClr val="000000"/>
                        </a:solidFill>
                        <a:effectLst/>
                        <a:latin typeface="Calibri" panose="020F0502020204030204" pitchFamily="34" charset="0"/>
                      </a:endParaRPr>
                    </a:p>
                  </a:txBody>
                  <a:tcPr marL="3232" marR="3232" marT="3232" marB="0"/>
                </a:tc>
                <a:extLst>
                  <a:ext uri="{0D108BD9-81ED-4DB2-BD59-A6C34878D82A}">
                    <a16:rowId xmlns:a16="http://schemas.microsoft.com/office/drawing/2014/main" val="3607330743"/>
                  </a:ext>
                </a:extLst>
              </a:tr>
              <a:tr h="123054">
                <a:tc>
                  <a:txBody>
                    <a:bodyPr/>
                    <a:lstStyle/>
                    <a:p>
                      <a:pPr algn="l" fontAlgn="t"/>
                      <a:r>
                        <a:rPr lang="nl-NL" sz="700" u="none" strike="noStrike">
                          <a:effectLst/>
                        </a:rPr>
                        <a:t> </a:t>
                      </a:r>
                      <a:endParaRPr lang="nl-NL" sz="700" b="0" i="0" u="none" strike="noStrike">
                        <a:solidFill>
                          <a:srgbClr val="000000"/>
                        </a:solidFill>
                        <a:effectLst/>
                        <a:latin typeface="Calibri" panose="020F0502020204030204" pitchFamily="34" charset="0"/>
                      </a:endParaRPr>
                    </a:p>
                  </a:txBody>
                  <a:tcPr marL="3232" marR="3232" marT="3232" marB="0"/>
                </a:tc>
                <a:tc>
                  <a:txBody>
                    <a:bodyPr/>
                    <a:lstStyle/>
                    <a:p>
                      <a:pPr algn="l" fontAlgn="t"/>
                      <a:r>
                        <a:rPr lang="nl-NL" sz="700" u="none" strike="noStrike">
                          <a:effectLst/>
                        </a:rPr>
                        <a:t> </a:t>
                      </a:r>
                      <a:endParaRPr lang="nl-NL" sz="700" b="0" i="0" u="none" strike="noStrike">
                        <a:solidFill>
                          <a:srgbClr val="000000"/>
                        </a:solidFill>
                        <a:effectLst/>
                        <a:latin typeface="Calibri" panose="020F0502020204030204" pitchFamily="34" charset="0"/>
                      </a:endParaRPr>
                    </a:p>
                  </a:txBody>
                  <a:tcPr marL="3232" marR="3232" marT="3232" marB="0"/>
                </a:tc>
                <a:extLst>
                  <a:ext uri="{0D108BD9-81ED-4DB2-BD59-A6C34878D82A}">
                    <a16:rowId xmlns:a16="http://schemas.microsoft.com/office/drawing/2014/main" val="4245397"/>
                  </a:ext>
                </a:extLst>
              </a:tr>
              <a:tr h="123054">
                <a:tc>
                  <a:txBody>
                    <a:bodyPr/>
                    <a:lstStyle/>
                    <a:p>
                      <a:pPr algn="l" fontAlgn="t"/>
                      <a:r>
                        <a:rPr lang="nl-NL" sz="700" u="none" strike="noStrike">
                          <a:effectLst/>
                        </a:rPr>
                        <a:t>leerlingen vervoer</a:t>
                      </a:r>
                      <a:endParaRPr lang="nl-NL" sz="700" b="0" i="0" u="none" strike="noStrike">
                        <a:solidFill>
                          <a:srgbClr val="000000"/>
                        </a:solidFill>
                        <a:effectLst/>
                        <a:latin typeface="Calibri" panose="020F0502020204030204" pitchFamily="34" charset="0"/>
                      </a:endParaRPr>
                    </a:p>
                  </a:txBody>
                  <a:tcPr marL="3232" marR="3232" marT="3232" marB="0"/>
                </a:tc>
                <a:tc>
                  <a:txBody>
                    <a:bodyPr/>
                    <a:lstStyle/>
                    <a:p>
                      <a:pPr algn="l" fontAlgn="t"/>
                      <a:r>
                        <a:rPr lang="nl-NL" sz="700" u="none" strike="noStrike">
                          <a:effectLst/>
                        </a:rPr>
                        <a:t>gemeentelijke organisatie van leerlingenvervoer</a:t>
                      </a:r>
                      <a:endParaRPr lang="nl-NL" sz="700" b="0" i="0" u="none" strike="noStrike">
                        <a:solidFill>
                          <a:srgbClr val="000000"/>
                        </a:solidFill>
                        <a:effectLst/>
                        <a:latin typeface="Calibri" panose="020F0502020204030204" pitchFamily="34" charset="0"/>
                      </a:endParaRPr>
                    </a:p>
                  </a:txBody>
                  <a:tcPr marL="3232" marR="3232" marT="3232" marB="0"/>
                </a:tc>
                <a:extLst>
                  <a:ext uri="{0D108BD9-81ED-4DB2-BD59-A6C34878D82A}">
                    <a16:rowId xmlns:a16="http://schemas.microsoft.com/office/drawing/2014/main" val="3248788372"/>
                  </a:ext>
                </a:extLst>
              </a:tr>
              <a:tr h="123054">
                <a:tc>
                  <a:txBody>
                    <a:bodyPr/>
                    <a:lstStyle/>
                    <a:p>
                      <a:pPr algn="l" fontAlgn="t"/>
                      <a:r>
                        <a:rPr lang="nl-NL" sz="700" u="none" strike="noStrike">
                          <a:effectLst/>
                        </a:rPr>
                        <a:t>Bureau Leerplicht</a:t>
                      </a:r>
                      <a:endParaRPr lang="nl-NL" sz="700" b="0" i="0" u="none" strike="noStrike">
                        <a:solidFill>
                          <a:srgbClr val="000000"/>
                        </a:solidFill>
                        <a:effectLst/>
                        <a:latin typeface="Calibri" panose="020F0502020204030204" pitchFamily="34" charset="0"/>
                      </a:endParaRPr>
                    </a:p>
                  </a:txBody>
                  <a:tcPr marL="3232" marR="3232" marT="3232" marB="0"/>
                </a:tc>
                <a:tc>
                  <a:txBody>
                    <a:bodyPr/>
                    <a:lstStyle/>
                    <a:p>
                      <a:pPr algn="l" fontAlgn="t"/>
                      <a:r>
                        <a:rPr lang="nl-NL" sz="700" u="none" strike="noStrike">
                          <a:effectLst/>
                        </a:rPr>
                        <a:t>gemeentelijke leerplicht ambtenaren</a:t>
                      </a:r>
                      <a:endParaRPr lang="nl-NL" sz="700" b="0" i="0" u="none" strike="noStrike">
                        <a:solidFill>
                          <a:srgbClr val="000000"/>
                        </a:solidFill>
                        <a:effectLst/>
                        <a:latin typeface="Calibri" panose="020F0502020204030204" pitchFamily="34" charset="0"/>
                      </a:endParaRPr>
                    </a:p>
                  </a:txBody>
                  <a:tcPr marL="3232" marR="3232" marT="3232" marB="0"/>
                </a:tc>
                <a:extLst>
                  <a:ext uri="{0D108BD9-81ED-4DB2-BD59-A6C34878D82A}">
                    <a16:rowId xmlns:a16="http://schemas.microsoft.com/office/drawing/2014/main" val="3339863318"/>
                  </a:ext>
                </a:extLst>
              </a:tr>
              <a:tr h="123054">
                <a:tc>
                  <a:txBody>
                    <a:bodyPr/>
                    <a:lstStyle/>
                    <a:p>
                      <a:pPr algn="l" fontAlgn="t"/>
                      <a:r>
                        <a:rPr lang="nl-NL" sz="700" u="none" strike="noStrike">
                          <a:effectLst/>
                        </a:rPr>
                        <a:t>Gemeenten</a:t>
                      </a:r>
                      <a:endParaRPr lang="nl-NL" sz="700" b="0" i="0" u="none" strike="noStrike">
                        <a:solidFill>
                          <a:srgbClr val="000000"/>
                        </a:solidFill>
                        <a:effectLst/>
                        <a:latin typeface="Calibri" panose="020F0502020204030204" pitchFamily="34" charset="0"/>
                      </a:endParaRPr>
                    </a:p>
                  </a:txBody>
                  <a:tcPr marL="3232" marR="3232" marT="3232" marB="0"/>
                </a:tc>
                <a:tc>
                  <a:txBody>
                    <a:bodyPr/>
                    <a:lstStyle/>
                    <a:p>
                      <a:pPr algn="l" fontAlgn="t"/>
                      <a:r>
                        <a:rPr lang="nl-NL" sz="700" u="none" strike="noStrike">
                          <a:effectLst/>
                        </a:rPr>
                        <a:t>gemeenten</a:t>
                      </a:r>
                      <a:endParaRPr lang="nl-NL" sz="700" b="0" i="0" u="none" strike="noStrike">
                        <a:solidFill>
                          <a:srgbClr val="000000"/>
                        </a:solidFill>
                        <a:effectLst/>
                        <a:latin typeface="Calibri" panose="020F0502020204030204" pitchFamily="34" charset="0"/>
                      </a:endParaRPr>
                    </a:p>
                  </a:txBody>
                  <a:tcPr marL="3232" marR="3232" marT="3232" marB="0"/>
                </a:tc>
                <a:extLst>
                  <a:ext uri="{0D108BD9-81ED-4DB2-BD59-A6C34878D82A}">
                    <a16:rowId xmlns:a16="http://schemas.microsoft.com/office/drawing/2014/main" val="2894745020"/>
                  </a:ext>
                </a:extLst>
              </a:tr>
              <a:tr h="123054">
                <a:tc>
                  <a:txBody>
                    <a:bodyPr/>
                    <a:lstStyle/>
                    <a:p>
                      <a:pPr algn="l" fontAlgn="t"/>
                      <a:r>
                        <a:rPr lang="nl-NL" sz="700" u="none" strike="noStrike">
                          <a:effectLst/>
                        </a:rPr>
                        <a:t>Politie en justitie</a:t>
                      </a:r>
                      <a:endParaRPr lang="nl-NL" sz="700" b="0" i="0" u="none" strike="noStrike">
                        <a:solidFill>
                          <a:srgbClr val="000000"/>
                        </a:solidFill>
                        <a:effectLst/>
                        <a:latin typeface="Calibri" panose="020F0502020204030204" pitchFamily="34" charset="0"/>
                      </a:endParaRPr>
                    </a:p>
                  </a:txBody>
                  <a:tcPr marL="3232" marR="3232" marT="3232" marB="0"/>
                </a:tc>
                <a:tc>
                  <a:txBody>
                    <a:bodyPr/>
                    <a:lstStyle/>
                    <a:p>
                      <a:pPr algn="l" fontAlgn="t"/>
                      <a:r>
                        <a:rPr lang="nl-NL" sz="700" u="none" strike="noStrike">
                          <a:effectLst/>
                        </a:rPr>
                        <a:t>politie en justitie (OM, Halt, enz.)</a:t>
                      </a:r>
                      <a:endParaRPr lang="nl-NL" sz="700" b="0" i="0" u="none" strike="noStrike">
                        <a:solidFill>
                          <a:srgbClr val="000000"/>
                        </a:solidFill>
                        <a:effectLst/>
                        <a:latin typeface="Calibri" panose="020F0502020204030204" pitchFamily="34" charset="0"/>
                      </a:endParaRPr>
                    </a:p>
                  </a:txBody>
                  <a:tcPr marL="3232" marR="3232" marT="3232" marB="0"/>
                </a:tc>
                <a:extLst>
                  <a:ext uri="{0D108BD9-81ED-4DB2-BD59-A6C34878D82A}">
                    <a16:rowId xmlns:a16="http://schemas.microsoft.com/office/drawing/2014/main" val="3856214969"/>
                  </a:ext>
                </a:extLst>
              </a:tr>
              <a:tr h="123054">
                <a:tc>
                  <a:txBody>
                    <a:bodyPr/>
                    <a:lstStyle/>
                    <a:p>
                      <a:pPr algn="l" fontAlgn="t"/>
                      <a:r>
                        <a:rPr lang="nl-NL" sz="700" u="none" strike="noStrike">
                          <a:effectLst/>
                        </a:rPr>
                        <a:t>Zorgketen</a:t>
                      </a:r>
                      <a:endParaRPr lang="nl-NL" sz="700" b="0" i="0" u="none" strike="noStrike">
                        <a:solidFill>
                          <a:srgbClr val="000000"/>
                        </a:solidFill>
                        <a:effectLst/>
                        <a:latin typeface="Calibri" panose="020F0502020204030204" pitchFamily="34" charset="0"/>
                      </a:endParaRPr>
                    </a:p>
                  </a:txBody>
                  <a:tcPr marL="3232" marR="3232" marT="3232" marB="0"/>
                </a:tc>
                <a:tc>
                  <a:txBody>
                    <a:bodyPr/>
                    <a:lstStyle/>
                    <a:p>
                      <a:pPr algn="l" fontAlgn="t"/>
                      <a:r>
                        <a:rPr lang="nl-NL" sz="700" u="none" strike="noStrike">
                          <a:effectLst/>
                        </a:rPr>
                        <a:t>Jeugdzorg, Schoolmaatschappelijk werk, Jeugdbescherming; jeugdhulp, centrum jeugd en gezin, onderwijsachterstanden/VVE, </a:t>
                      </a:r>
                      <a:endParaRPr lang="nl-NL" sz="700" b="0" i="0" u="none" strike="noStrike">
                        <a:solidFill>
                          <a:srgbClr val="333333"/>
                        </a:solidFill>
                        <a:effectLst/>
                        <a:latin typeface="Calibri" panose="020F0502020204030204" pitchFamily="34" charset="0"/>
                      </a:endParaRPr>
                    </a:p>
                  </a:txBody>
                  <a:tcPr marL="3232" marR="3232" marT="3232" marB="0"/>
                </a:tc>
                <a:extLst>
                  <a:ext uri="{0D108BD9-81ED-4DB2-BD59-A6C34878D82A}">
                    <a16:rowId xmlns:a16="http://schemas.microsoft.com/office/drawing/2014/main" val="3642909576"/>
                  </a:ext>
                </a:extLst>
              </a:tr>
              <a:tr h="123054">
                <a:tc>
                  <a:txBody>
                    <a:bodyPr/>
                    <a:lstStyle/>
                    <a:p>
                      <a:pPr algn="l" fontAlgn="t"/>
                      <a:r>
                        <a:rPr lang="nl-NL" sz="700" u="none" strike="noStrike">
                          <a:effectLst/>
                        </a:rPr>
                        <a:t> </a:t>
                      </a:r>
                      <a:endParaRPr lang="nl-NL" sz="700" b="0" i="0" u="none" strike="noStrike">
                        <a:solidFill>
                          <a:srgbClr val="000000"/>
                        </a:solidFill>
                        <a:effectLst/>
                        <a:latin typeface="Calibri" panose="020F0502020204030204" pitchFamily="34" charset="0"/>
                      </a:endParaRPr>
                    </a:p>
                  </a:txBody>
                  <a:tcPr marL="3232" marR="3232" marT="3232" marB="0"/>
                </a:tc>
                <a:tc>
                  <a:txBody>
                    <a:bodyPr/>
                    <a:lstStyle/>
                    <a:p>
                      <a:pPr algn="l" fontAlgn="t"/>
                      <a:r>
                        <a:rPr lang="nl-NL" sz="700" u="none" strike="noStrike">
                          <a:effectLst/>
                        </a:rPr>
                        <a:t> </a:t>
                      </a:r>
                      <a:endParaRPr lang="nl-NL" sz="700" b="0" i="0" u="none" strike="noStrike">
                        <a:solidFill>
                          <a:srgbClr val="000000"/>
                        </a:solidFill>
                        <a:effectLst/>
                        <a:latin typeface="Calibri" panose="020F0502020204030204" pitchFamily="34" charset="0"/>
                      </a:endParaRPr>
                    </a:p>
                  </a:txBody>
                  <a:tcPr marL="3232" marR="3232" marT="3232" marB="0"/>
                </a:tc>
                <a:extLst>
                  <a:ext uri="{0D108BD9-81ED-4DB2-BD59-A6C34878D82A}">
                    <a16:rowId xmlns:a16="http://schemas.microsoft.com/office/drawing/2014/main" val="4146859905"/>
                  </a:ext>
                </a:extLst>
              </a:tr>
              <a:tr h="123054">
                <a:tc>
                  <a:txBody>
                    <a:bodyPr/>
                    <a:lstStyle/>
                    <a:p>
                      <a:pPr algn="l" fontAlgn="t"/>
                      <a:r>
                        <a:rPr lang="nl-NL" sz="700" u="none" strike="noStrike">
                          <a:effectLst/>
                        </a:rPr>
                        <a:t>MR</a:t>
                      </a:r>
                      <a:endParaRPr lang="nl-NL" sz="700" b="0" i="0" u="none" strike="noStrike">
                        <a:solidFill>
                          <a:srgbClr val="000000"/>
                        </a:solidFill>
                        <a:effectLst/>
                        <a:latin typeface="Calibri" panose="020F0502020204030204" pitchFamily="34" charset="0"/>
                      </a:endParaRPr>
                    </a:p>
                  </a:txBody>
                  <a:tcPr marL="3232" marR="3232" marT="3232" marB="0"/>
                </a:tc>
                <a:tc>
                  <a:txBody>
                    <a:bodyPr/>
                    <a:lstStyle/>
                    <a:p>
                      <a:pPr algn="l" fontAlgn="t"/>
                      <a:r>
                        <a:rPr lang="nl-NL" sz="700" u="none" strike="noStrike">
                          <a:effectLst/>
                        </a:rPr>
                        <a:t>medenzeggenschapsraad (wet medezeggenschap op scholen)</a:t>
                      </a:r>
                      <a:endParaRPr lang="nl-NL" sz="700" b="0" i="0" u="none" strike="noStrike">
                        <a:solidFill>
                          <a:srgbClr val="000000"/>
                        </a:solidFill>
                        <a:effectLst/>
                        <a:latin typeface="Calibri" panose="020F0502020204030204" pitchFamily="34" charset="0"/>
                      </a:endParaRPr>
                    </a:p>
                  </a:txBody>
                  <a:tcPr marL="3232" marR="3232" marT="3232" marB="0"/>
                </a:tc>
                <a:extLst>
                  <a:ext uri="{0D108BD9-81ED-4DB2-BD59-A6C34878D82A}">
                    <a16:rowId xmlns:a16="http://schemas.microsoft.com/office/drawing/2014/main" val="2340614859"/>
                  </a:ext>
                </a:extLst>
              </a:tr>
              <a:tr h="123054">
                <a:tc>
                  <a:txBody>
                    <a:bodyPr/>
                    <a:lstStyle/>
                    <a:p>
                      <a:pPr algn="l" fontAlgn="t"/>
                      <a:r>
                        <a:rPr lang="nl-NL" sz="700" u="none" strike="noStrike">
                          <a:effectLst/>
                        </a:rPr>
                        <a:t>Ouders/Voogd</a:t>
                      </a:r>
                      <a:endParaRPr lang="nl-NL" sz="700" b="0" i="0" u="none" strike="noStrike">
                        <a:solidFill>
                          <a:srgbClr val="000000"/>
                        </a:solidFill>
                        <a:effectLst/>
                        <a:latin typeface="Calibri" panose="020F0502020204030204" pitchFamily="34" charset="0"/>
                      </a:endParaRPr>
                    </a:p>
                  </a:txBody>
                  <a:tcPr marL="3232" marR="3232" marT="3232" marB="0"/>
                </a:tc>
                <a:tc>
                  <a:txBody>
                    <a:bodyPr/>
                    <a:lstStyle/>
                    <a:p>
                      <a:pPr algn="l" fontAlgn="t"/>
                      <a:r>
                        <a:rPr lang="nl-NL" sz="700" u="none" strike="noStrike">
                          <a:effectLst/>
                        </a:rPr>
                        <a:t>ouders/voogd van leerling/student, relatie afhankelijk van leeftijd leerling/student</a:t>
                      </a:r>
                      <a:endParaRPr lang="nl-NL" sz="700" b="0" i="0" u="none" strike="noStrike">
                        <a:solidFill>
                          <a:srgbClr val="000000"/>
                        </a:solidFill>
                        <a:effectLst/>
                        <a:latin typeface="Calibri" panose="020F0502020204030204" pitchFamily="34" charset="0"/>
                      </a:endParaRPr>
                    </a:p>
                  </a:txBody>
                  <a:tcPr marL="3232" marR="3232" marT="3232" marB="0"/>
                </a:tc>
                <a:extLst>
                  <a:ext uri="{0D108BD9-81ED-4DB2-BD59-A6C34878D82A}">
                    <a16:rowId xmlns:a16="http://schemas.microsoft.com/office/drawing/2014/main" val="3884073795"/>
                  </a:ext>
                </a:extLst>
              </a:tr>
              <a:tr h="123054">
                <a:tc>
                  <a:txBody>
                    <a:bodyPr/>
                    <a:lstStyle/>
                    <a:p>
                      <a:pPr algn="l" fontAlgn="t"/>
                      <a:r>
                        <a:rPr lang="nl-NL" sz="700" u="none" strike="noStrike">
                          <a:effectLst/>
                        </a:rPr>
                        <a:t>leerling/student</a:t>
                      </a:r>
                      <a:endParaRPr lang="nl-NL" sz="700" b="0" i="0" u="none" strike="noStrike">
                        <a:solidFill>
                          <a:srgbClr val="000000"/>
                        </a:solidFill>
                        <a:effectLst/>
                        <a:latin typeface="Calibri" panose="020F0502020204030204" pitchFamily="34" charset="0"/>
                      </a:endParaRPr>
                    </a:p>
                  </a:txBody>
                  <a:tcPr marL="3232" marR="3232" marT="3232" marB="0"/>
                </a:tc>
                <a:tc>
                  <a:txBody>
                    <a:bodyPr/>
                    <a:lstStyle/>
                    <a:p>
                      <a:pPr algn="l" fontAlgn="t"/>
                      <a:r>
                        <a:rPr lang="nl-NL" sz="700" u="none" strike="noStrike">
                          <a:effectLst/>
                        </a:rPr>
                        <a:t>leerling/student</a:t>
                      </a:r>
                      <a:endParaRPr lang="nl-NL" sz="700" b="0" i="0" u="none" strike="noStrike">
                        <a:solidFill>
                          <a:srgbClr val="000000"/>
                        </a:solidFill>
                        <a:effectLst/>
                        <a:latin typeface="Calibri" panose="020F0502020204030204" pitchFamily="34" charset="0"/>
                      </a:endParaRPr>
                    </a:p>
                  </a:txBody>
                  <a:tcPr marL="3232" marR="3232" marT="3232" marB="0"/>
                </a:tc>
                <a:extLst>
                  <a:ext uri="{0D108BD9-81ED-4DB2-BD59-A6C34878D82A}">
                    <a16:rowId xmlns:a16="http://schemas.microsoft.com/office/drawing/2014/main" val="3252111963"/>
                  </a:ext>
                </a:extLst>
              </a:tr>
              <a:tr h="123054">
                <a:tc>
                  <a:txBody>
                    <a:bodyPr/>
                    <a:lstStyle/>
                    <a:p>
                      <a:pPr algn="l" fontAlgn="t"/>
                      <a:r>
                        <a:rPr lang="nl-NL" sz="700" u="none" strike="noStrike">
                          <a:effectLst/>
                        </a:rPr>
                        <a:t> </a:t>
                      </a:r>
                      <a:endParaRPr lang="nl-NL" sz="700" b="0" i="0" u="none" strike="noStrike">
                        <a:solidFill>
                          <a:srgbClr val="000000"/>
                        </a:solidFill>
                        <a:effectLst/>
                        <a:latin typeface="Calibri" panose="020F0502020204030204" pitchFamily="34" charset="0"/>
                      </a:endParaRPr>
                    </a:p>
                  </a:txBody>
                  <a:tcPr marL="3232" marR="3232" marT="3232" marB="0"/>
                </a:tc>
                <a:tc>
                  <a:txBody>
                    <a:bodyPr/>
                    <a:lstStyle/>
                    <a:p>
                      <a:pPr algn="l" fontAlgn="t"/>
                      <a:r>
                        <a:rPr lang="nl-NL" sz="700" u="none" strike="noStrike">
                          <a:effectLst/>
                        </a:rPr>
                        <a:t> </a:t>
                      </a:r>
                      <a:endParaRPr lang="nl-NL" sz="700" b="0" i="0" u="none" strike="noStrike">
                        <a:solidFill>
                          <a:srgbClr val="000000"/>
                        </a:solidFill>
                        <a:effectLst/>
                        <a:latin typeface="Calibri" panose="020F0502020204030204" pitchFamily="34" charset="0"/>
                      </a:endParaRPr>
                    </a:p>
                  </a:txBody>
                  <a:tcPr marL="3232" marR="3232" marT="3232" marB="0"/>
                </a:tc>
                <a:extLst>
                  <a:ext uri="{0D108BD9-81ED-4DB2-BD59-A6C34878D82A}">
                    <a16:rowId xmlns:a16="http://schemas.microsoft.com/office/drawing/2014/main" val="2446429086"/>
                  </a:ext>
                </a:extLst>
              </a:tr>
              <a:tr h="123054">
                <a:tc>
                  <a:txBody>
                    <a:bodyPr/>
                    <a:lstStyle/>
                    <a:p>
                      <a:pPr algn="l" fontAlgn="t"/>
                      <a:r>
                        <a:rPr lang="nl-NL" sz="700" u="none" strike="noStrike">
                          <a:effectLst/>
                        </a:rPr>
                        <a:t>Wetenschappelijk Onderzoek</a:t>
                      </a:r>
                      <a:endParaRPr lang="nl-NL" sz="700" b="0" i="0" u="none" strike="noStrike">
                        <a:solidFill>
                          <a:srgbClr val="000000"/>
                        </a:solidFill>
                        <a:effectLst/>
                        <a:latin typeface="Calibri" panose="020F0502020204030204" pitchFamily="34" charset="0"/>
                      </a:endParaRPr>
                    </a:p>
                  </a:txBody>
                  <a:tcPr marL="3232" marR="3232" marT="3232" marB="0"/>
                </a:tc>
                <a:tc>
                  <a:txBody>
                    <a:bodyPr/>
                    <a:lstStyle/>
                    <a:p>
                      <a:pPr algn="l" fontAlgn="t"/>
                      <a:r>
                        <a:rPr lang="nl-NL" sz="700" u="none" strike="noStrike">
                          <a:effectLst/>
                        </a:rPr>
                        <a:t>alle wetenschappelijk onderzoek relevant voor onderwijs</a:t>
                      </a:r>
                      <a:endParaRPr lang="nl-NL" sz="700" b="0" i="0" u="none" strike="noStrike">
                        <a:solidFill>
                          <a:srgbClr val="000000"/>
                        </a:solidFill>
                        <a:effectLst/>
                        <a:latin typeface="Calibri" panose="020F0502020204030204" pitchFamily="34" charset="0"/>
                      </a:endParaRPr>
                    </a:p>
                  </a:txBody>
                  <a:tcPr marL="3232" marR="3232" marT="3232" marB="0"/>
                </a:tc>
                <a:extLst>
                  <a:ext uri="{0D108BD9-81ED-4DB2-BD59-A6C34878D82A}">
                    <a16:rowId xmlns:a16="http://schemas.microsoft.com/office/drawing/2014/main" val="1846999549"/>
                  </a:ext>
                </a:extLst>
              </a:tr>
              <a:tr h="123054">
                <a:tc>
                  <a:txBody>
                    <a:bodyPr/>
                    <a:lstStyle/>
                    <a:p>
                      <a:pPr algn="l" fontAlgn="t"/>
                      <a:r>
                        <a:rPr lang="nl-NL" sz="700" u="none" strike="noStrike">
                          <a:effectLst/>
                        </a:rPr>
                        <a:t>Leraren Opleiding</a:t>
                      </a:r>
                      <a:endParaRPr lang="nl-NL" sz="700" b="0" i="0" u="none" strike="noStrike">
                        <a:solidFill>
                          <a:srgbClr val="000000"/>
                        </a:solidFill>
                        <a:effectLst/>
                        <a:latin typeface="Calibri" panose="020F0502020204030204" pitchFamily="34" charset="0"/>
                      </a:endParaRPr>
                    </a:p>
                  </a:txBody>
                  <a:tcPr marL="3232" marR="3232" marT="3232" marB="0"/>
                </a:tc>
                <a:tc>
                  <a:txBody>
                    <a:bodyPr/>
                    <a:lstStyle/>
                    <a:p>
                      <a:pPr algn="l" fontAlgn="t"/>
                      <a:r>
                        <a:rPr lang="nl-NL" sz="700" u="none" strike="noStrike">
                          <a:effectLst/>
                        </a:rPr>
                        <a:t>Pabo's, HBO en WO opleidingen tot leraar</a:t>
                      </a:r>
                      <a:endParaRPr lang="nl-NL" sz="700" b="0" i="0" u="none" strike="noStrike">
                        <a:solidFill>
                          <a:srgbClr val="000000"/>
                        </a:solidFill>
                        <a:effectLst/>
                        <a:latin typeface="Calibri" panose="020F0502020204030204" pitchFamily="34" charset="0"/>
                      </a:endParaRPr>
                    </a:p>
                  </a:txBody>
                  <a:tcPr marL="3232" marR="3232" marT="3232" marB="0"/>
                </a:tc>
                <a:extLst>
                  <a:ext uri="{0D108BD9-81ED-4DB2-BD59-A6C34878D82A}">
                    <a16:rowId xmlns:a16="http://schemas.microsoft.com/office/drawing/2014/main" val="2034243107"/>
                  </a:ext>
                </a:extLst>
              </a:tr>
              <a:tr h="123054">
                <a:tc>
                  <a:txBody>
                    <a:bodyPr/>
                    <a:lstStyle/>
                    <a:p>
                      <a:pPr algn="l" fontAlgn="t"/>
                      <a:r>
                        <a:rPr lang="nl-NL" sz="700" u="none" strike="noStrike">
                          <a:effectLst/>
                        </a:rPr>
                        <a:t>Openbare bibliotheken</a:t>
                      </a:r>
                      <a:endParaRPr lang="nl-NL" sz="700" b="0" i="0" u="none" strike="noStrike">
                        <a:solidFill>
                          <a:srgbClr val="000000"/>
                        </a:solidFill>
                        <a:effectLst/>
                        <a:latin typeface="Calibri" panose="020F0502020204030204" pitchFamily="34" charset="0"/>
                      </a:endParaRPr>
                    </a:p>
                  </a:txBody>
                  <a:tcPr marL="3232" marR="3232" marT="3232" marB="0"/>
                </a:tc>
                <a:tc>
                  <a:txBody>
                    <a:bodyPr/>
                    <a:lstStyle/>
                    <a:p>
                      <a:pPr algn="l" fontAlgn="t"/>
                      <a:r>
                        <a:rPr lang="nl-NL" sz="700" u="none" strike="noStrike">
                          <a:effectLst/>
                        </a:rPr>
                        <a:t>openbare bibliotheken</a:t>
                      </a:r>
                      <a:endParaRPr lang="nl-NL" sz="700" b="0" i="0" u="none" strike="noStrike">
                        <a:solidFill>
                          <a:srgbClr val="000000"/>
                        </a:solidFill>
                        <a:effectLst/>
                        <a:latin typeface="Calibri" panose="020F0502020204030204" pitchFamily="34" charset="0"/>
                      </a:endParaRPr>
                    </a:p>
                  </a:txBody>
                  <a:tcPr marL="3232" marR="3232" marT="3232" marB="0"/>
                </a:tc>
                <a:extLst>
                  <a:ext uri="{0D108BD9-81ED-4DB2-BD59-A6C34878D82A}">
                    <a16:rowId xmlns:a16="http://schemas.microsoft.com/office/drawing/2014/main" val="28975952"/>
                  </a:ext>
                </a:extLst>
              </a:tr>
              <a:tr h="123054">
                <a:tc>
                  <a:txBody>
                    <a:bodyPr/>
                    <a:lstStyle/>
                    <a:p>
                      <a:pPr algn="l" fontAlgn="t"/>
                      <a:r>
                        <a:rPr lang="nl-NL" sz="700" u="none" strike="noStrike">
                          <a:effectLst/>
                        </a:rPr>
                        <a:t>kennis centra</a:t>
                      </a:r>
                      <a:endParaRPr lang="nl-NL" sz="700" b="0" i="0" u="none" strike="noStrike">
                        <a:solidFill>
                          <a:srgbClr val="000000"/>
                        </a:solidFill>
                        <a:effectLst/>
                        <a:latin typeface="Calibri" panose="020F0502020204030204" pitchFamily="34" charset="0"/>
                      </a:endParaRPr>
                    </a:p>
                  </a:txBody>
                  <a:tcPr marL="3232" marR="3232" marT="3232" marB="0"/>
                </a:tc>
                <a:tc>
                  <a:txBody>
                    <a:bodyPr/>
                    <a:lstStyle/>
                    <a:p>
                      <a:pPr algn="l" fontAlgn="t"/>
                      <a:r>
                        <a:rPr lang="nl-NL" sz="700" u="none" strike="noStrike">
                          <a:effectLst/>
                        </a:rPr>
                        <a:t>stichting Leerkracht, CAOP, arbeidsmarktplatforms (APPO, Voion, Som en Zestor), Nji</a:t>
                      </a:r>
                      <a:endParaRPr lang="nl-NL" sz="700" b="0" i="0" u="none" strike="noStrike">
                        <a:solidFill>
                          <a:srgbClr val="000000"/>
                        </a:solidFill>
                        <a:effectLst/>
                        <a:latin typeface="Calibri" panose="020F0502020204030204" pitchFamily="34" charset="0"/>
                      </a:endParaRPr>
                    </a:p>
                  </a:txBody>
                  <a:tcPr marL="3232" marR="3232" marT="3232" marB="0"/>
                </a:tc>
                <a:extLst>
                  <a:ext uri="{0D108BD9-81ED-4DB2-BD59-A6C34878D82A}">
                    <a16:rowId xmlns:a16="http://schemas.microsoft.com/office/drawing/2014/main" val="2643808596"/>
                  </a:ext>
                </a:extLst>
              </a:tr>
              <a:tr h="123054">
                <a:tc>
                  <a:txBody>
                    <a:bodyPr/>
                    <a:lstStyle/>
                    <a:p>
                      <a:pPr algn="l" fontAlgn="t"/>
                      <a:r>
                        <a:rPr lang="nl-NL" sz="700" u="none" strike="noStrike">
                          <a:effectLst/>
                        </a:rPr>
                        <a:t>NRO</a:t>
                      </a:r>
                      <a:endParaRPr lang="nl-NL" sz="700" b="0" i="0" u="none" strike="noStrike">
                        <a:solidFill>
                          <a:srgbClr val="000000"/>
                        </a:solidFill>
                        <a:effectLst/>
                        <a:latin typeface="Calibri" panose="020F0502020204030204" pitchFamily="34" charset="0"/>
                      </a:endParaRPr>
                    </a:p>
                  </a:txBody>
                  <a:tcPr marL="3232" marR="3232" marT="3232" marB="0"/>
                </a:tc>
                <a:tc>
                  <a:txBody>
                    <a:bodyPr/>
                    <a:lstStyle/>
                    <a:p>
                      <a:pPr algn="l" fontAlgn="t"/>
                      <a:r>
                        <a:rPr lang="nl-NL" sz="700" u="none" strike="noStrike">
                          <a:effectLst/>
                        </a:rPr>
                        <a:t>nationaal regieorgaan onderwijsonderzoek</a:t>
                      </a:r>
                      <a:endParaRPr lang="nl-NL" sz="700" b="0" i="0" u="none" strike="noStrike">
                        <a:solidFill>
                          <a:srgbClr val="000000"/>
                        </a:solidFill>
                        <a:effectLst/>
                        <a:latin typeface="Calibri" panose="020F0502020204030204" pitchFamily="34" charset="0"/>
                      </a:endParaRPr>
                    </a:p>
                  </a:txBody>
                  <a:tcPr marL="3232" marR="3232" marT="3232" marB="0"/>
                </a:tc>
                <a:extLst>
                  <a:ext uri="{0D108BD9-81ED-4DB2-BD59-A6C34878D82A}">
                    <a16:rowId xmlns:a16="http://schemas.microsoft.com/office/drawing/2014/main" val="2724483707"/>
                  </a:ext>
                </a:extLst>
              </a:tr>
              <a:tr h="123054">
                <a:tc>
                  <a:txBody>
                    <a:bodyPr/>
                    <a:lstStyle/>
                    <a:p>
                      <a:pPr algn="l" fontAlgn="t"/>
                      <a:r>
                        <a:rPr lang="nl-NL" sz="700" u="none" strike="noStrike">
                          <a:effectLst/>
                        </a:rPr>
                        <a:t> </a:t>
                      </a:r>
                      <a:endParaRPr lang="nl-NL" sz="700" b="0" i="0" u="none" strike="noStrike">
                        <a:solidFill>
                          <a:srgbClr val="000000"/>
                        </a:solidFill>
                        <a:effectLst/>
                        <a:latin typeface="Calibri" panose="020F0502020204030204" pitchFamily="34" charset="0"/>
                      </a:endParaRPr>
                    </a:p>
                  </a:txBody>
                  <a:tcPr marL="3232" marR="3232" marT="3232" marB="0"/>
                </a:tc>
                <a:tc>
                  <a:txBody>
                    <a:bodyPr/>
                    <a:lstStyle/>
                    <a:p>
                      <a:pPr algn="l" fontAlgn="t"/>
                      <a:r>
                        <a:rPr lang="nl-NL" sz="700" u="none" strike="noStrike">
                          <a:effectLst/>
                        </a:rPr>
                        <a:t> </a:t>
                      </a:r>
                      <a:endParaRPr lang="nl-NL" sz="700" b="0" i="0" u="none" strike="noStrike">
                        <a:solidFill>
                          <a:srgbClr val="000000"/>
                        </a:solidFill>
                        <a:effectLst/>
                        <a:latin typeface="Calibri" panose="020F0502020204030204" pitchFamily="34" charset="0"/>
                      </a:endParaRPr>
                    </a:p>
                  </a:txBody>
                  <a:tcPr marL="3232" marR="3232" marT="3232" marB="0"/>
                </a:tc>
                <a:extLst>
                  <a:ext uri="{0D108BD9-81ED-4DB2-BD59-A6C34878D82A}">
                    <a16:rowId xmlns:a16="http://schemas.microsoft.com/office/drawing/2014/main" val="1569925177"/>
                  </a:ext>
                </a:extLst>
              </a:tr>
              <a:tr h="123054">
                <a:tc>
                  <a:txBody>
                    <a:bodyPr/>
                    <a:lstStyle/>
                    <a:p>
                      <a:pPr algn="l" fontAlgn="t"/>
                      <a:r>
                        <a:rPr lang="nl-NL" sz="700" u="none" strike="noStrike">
                          <a:effectLst/>
                        </a:rPr>
                        <a:t>Overige samenwerkingverbanden</a:t>
                      </a:r>
                      <a:endParaRPr lang="nl-NL" sz="700" b="0" i="0" u="none" strike="noStrike">
                        <a:solidFill>
                          <a:srgbClr val="000000"/>
                        </a:solidFill>
                        <a:effectLst/>
                        <a:latin typeface="Calibri" panose="020F0502020204030204" pitchFamily="34" charset="0"/>
                      </a:endParaRPr>
                    </a:p>
                  </a:txBody>
                  <a:tcPr marL="3232" marR="3232" marT="3232" marB="0"/>
                </a:tc>
                <a:tc>
                  <a:txBody>
                    <a:bodyPr/>
                    <a:lstStyle/>
                    <a:p>
                      <a:pPr algn="l" fontAlgn="t"/>
                      <a:r>
                        <a:rPr lang="nl-NL" sz="700" u="none" strike="noStrike">
                          <a:effectLst/>
                        </a:rPr>
                        <a:t> regionale transfercentra, technologie &amp; onderwijs, centrum onderwijs en leren (UU), wetenschapsknooppunt (UU), scholennetwerk (UU), groen onderwijs</a:t>
                      </a:r>
                      <a:endParaRPr lang="nl-NL" sz="700" b="0" i="0" u="none" strike="noStrike">
                        <a:solidFill>
                          <a:srgbClr val="000000"/>
                        </a:solidFill>
                        <a:effectLst/>
                        <a:latin typeface="Calibri" panose="020F0502020204030204" pitchFamily="34" charset="0"/>
                      </a:endParaRPr>
                    </a:p>
                  </a:txBody>
                  <a:tcPr marL="3232" marR="3232" marT="3232" marB="0"/>
                </a:tc>
                <a:extLst>
                  <a:ext uri="{0D108BD9-81ED-4DB2-BD59-A6C34878D82A}">
                    <a16:rowId xmlns:a16="http://schemas.microsoft.com/office/drawing/2014/main" val="423765107"/>
                  </a:ext>
                </a:extLst>
              </a:tr>
              <a:tr h="123054">
                <a:tc>
                  <a:txBody>
                    <a:bodyPr/>
                    <a:lstStyle/>
                    <a:p>
                      <a:pPr algn="l" fontAlgn="t"/>
                      <a:r>
                        <a:rPr lang="nl-NL" sz="700" u="none" strike="noStrike">
                          <a:effectLst/>
                        </a:rPr>
                        <a:t> </a:t>
                      </a:r>
                      <a:endParaRPr lang="nl-NL" sz="700" b="0" i="0" u="none" strike="noStrike">
                        <a:solidFill>
                          <a:srgbClr val="000000"/>
                        </a:solidFill>
                        <a:effectLst/>
                        <a:latin typeface="Calibri" panose="020F0502020204030204" pitchFamily="34" charset="0"/>
                      </a:endParaRPr>
                    </a:p>
                  </a:txBody>
                  <a:tcPr marL="3232" marR="3232" marT="3232" marB="0"/>
                </a:tc>
                <a:tc>
                  <a:txBody>
                    <a:bodyPr/>
                    <a:lstStyle/>
                    <a:p>
                      <a:pPr algn="l" fontAlgn="t"/>
                      <a:r>
                        <a:rPr lang="nl-NL" sz="700" u="none" strike="noStrike">
                          <a:effectLst/>
                        </a:rPr>
                        <a:t> </a:t>
                      </a:r>
                      <a:endParaRPr lang="nl-NL" sz="700" b="0" i="0" u="none" strike="noStrike">
                        <a:solidFill>
                          <a:srgbClr val="000000"/>
                        </a:solidFill>
                        <a:effectLst/>
                        <a:latin typeface="Calibri" panose="020F0502020204030204" pitchFamily="34" charset="0"/>
                      </a:endParaRPr>
                    </a:p>
                  </a:txBody>
                  <a:tcPr marL="3232" marR="3232" marT="3232" marB="0"/>
                </a:tc>
                <a:extLst>
                  <a:ext uri="{0D108BD9-81ED-4DB2-BD59-A6C34878D82A}">
                    <a16:rowId xmlns:a16="http://schemas.microsoft.com/office/drawing/2014/main" val="1374268399"/>
                  </a:ext>
                </a:extLst>
              </a:tr>
              <a:tr h="123054">
                <a:tc>
                  <a:txBody>
                    <a:bodyPr/>
                    <a:lstStyle/>
                    <a:p>
                      <a:pPr algn="l" fontAlgn="t"/>
                      <a:r>
                        <a:rPr lang="nl-NL" sz="700" u="none" strike="noStrike">
                          <a:effectLst/>
                        </a:rPr>
                        <a:t>Maatschappij te bevordering van onderwijs</a:t>
                      </a:r>
                      <a:endParaRPr lang="nl-NL" sz="700" b="0" i="0" u="none" strike="noStrike">
                        <a:solidFill>
                          <a:srgbClr val="000000"/>
                        </a:solidFill>
                        <a:effectLst/>
                        <a:latin typeface="Calibri" panose="020F0502020204030204" pitchFamily="34" charset="0"/>
                      </a:endParaRPr>
                    </a:p>
                  </a:txBody>
                  <a:tcPr marL="3232" marR="3232" marT="3232" marB="0"/>
                </a:tc>
                <a:tc>
                  <a:txBody>
                    <a:bodyPr/>
                    <a:lstStyle/>
                    <a:p>
                      <a:pPr algn="l" fontAlgn="t"/>
                      <a:r>
                        <a:rPr lang="nl-NL" sz="700" u="none" strike="noStrike">
                          <a:effectLst/>
                        </a:rPr>
                        <a:t> </a:t>
                      </a:r>
                      <a:endParaRPr lang="nl-NL" sz="700" b="0" i="0" u="none" strike="noStrike">
                        <a:solidFill>
                          <a:srgbClr val="000000"/>
                        </a:solidFill>
                        <a:effectLst/>
                        <a:latin typeface="Calibri" panose="020F0502020204030204" pitchFamily="34" charset="0"/>
                      </a:endParaRPr>
                    </a:p>
                  </a:txBody>
                  <a:tcPr marL="3232" marR="3232" marT="3232" marB="0"/>
                </a:tc>
                <a:extLst>
                  <a:ext uri="{0D108BD9-81ED-4DB2-BD59-A6C34878D82A}">
                    <a16:rowId xmlns:a16="http://schemas.microsoft.com/office/drawing/2014/main" val="300560594"/>
                  </a:ext>
                </a:extLst>
              </a:tr>
              <a:tr h="123054">
                <a:tc>
                  <a:txBody>
                    <a:bodyPr/>
                    <a:lstStyle/>
                    <a:p>
                      <a:pPr algn="l" fontAlgn="t"/>
                      <a:r>
                        <a:rPr lang="nl-NL" sz="700" u="none" strike="noStrike">
                          <a:effectLst/>
                        </a:rPr>
                        <a:t>Media</a:t>
                      </a:r>
                      <a:endParaRPr lang="nl-NL" sz="700" b="0" i="0" u="none" strike="noStrike">
                        <a:solidFill>
                          <a:srgbClr val="000000"/>
                        </a:solidFill>
                        <a:effectLst/>
                        <a:latin typeface="Calibri" panose="020F0502020204030204" pitchFamily="34" charset="0"/>
                      </a:endParaRPr>
                    </a:p>
                  </a:txBody>
                  <a:tcPr marL="3232" marR="3232" marT="3232" marB="0"/>
                </a:tc>
                <a:tc>
                  <a:txBody>
                    <a:bodyPr/>
                    <a:lstStyle/>
                    <a:p>
                      <a:pPr algn="l" fontAlgn="t"/>
                      <a:r>
                        <a:rPr lang="nl-NL" sz="700" u="none" strike="noStrike">
                          <a:effectLst/>
                        </a:rPr>
                        <a:t>gebruikelijke media kanalen: radio, TV, kranten, generieke internetsites</a:t>
                      </a:r>
                      <a:endParaRPr lang="nl-NL" sz="700" b="0" i="0" u="none" strike="noStrike">
                        <a:solidFill>
                          <a:srgbClr val="000000"/>
                        </a:solidFill>
                        <a:effectLst/>
                        <a:latin typeface="Calibri" panose="020F0502020204030204" pitchFamily="34" charset="0"/>
                      </a:endParaRPr>
                    </a:p>
                  </a:txBody>
                  <a:tcPr marL="3232" marR="3232" marT="3232" marB="0"/>
                </a:tc>
                <a:extLst>
                  <a:ext uri="{0D108BD9-81ED-4DB2-BD59-A6C34878D82A}">
                    <a16:rowId xmlns:a16="http://schemas.microsoft.com/office/drawing/2014/main" val="807413959"/>
                  </a:ext>
                </a:extLst>
              </a:tr>
              <a:tr h="123054">
                <a:tc>
                  <a:txBody>
                    <a:bodyPr/>
                    <a:lstStyle/>
                    <a:p>
                      <a:pPr algn="l" fontAlgn="t"/>
                      <a:r>
                        <a:rPr lang="nl-NL" sz="700" u="none" strike="noStrike">
                          <a:effectLst/>
                        </a:rPr>
                        <a:t> </a:t>
                      </a:r>
                      <a:endParaRPr lang="nl-NL" sz="700" b="0" i="0" u="none" strike="noStrike">
                        <a:solidFill>
                          <a:srgbClr val="000000"/>
                        </a:solidFill>
                        <a:effectLst/>
                        <a:latin typeface="Calibri" panose="020F0502020204030204" pitchFamily="34" charset="0"/>
                      </a:endParaRPr>
                    </a:p>
                  </a:txBody>
                  <a:tcPr marL="3232" marR="3232" marT="3232" marB="0"/>
                </a:tc>
                <a:tc>
                  <a:txBody>
                    <a:bodyPr/>
                    <a:lstStyle/>
                    <a:p>
                      <a:pPr algn="l" fontAlgn="t"/>
                      <a:r>
                        <a:rPr lang="nl-NL" sz="700" u="none" strike="noStrike">
                          <a:effectLst/>
                        </a:rPr>
                        <a:t> </a:t>
                      </a:r>
                      <a:endParaRPr lang="nl-NL" sz="700" b="0" i="0" u="none" strike="noStrike">
                        <a:solidFill>
                          <a:srgbClr val="000000"/>
                        </a:solidFill>
                        <a:effectLst/>
                        <a:latin typeface="Calibri" panose="020F0502020204030204" pitchFamily="34" charset="0"/>
                      </a:endParaRPr>
                    </a:p>
                  </a:txBody>
                  <a:tcPr marL="3232" marR="3232" marT="3232" marB="0"/>
                </a:tc>
                <a:extLst>
                  <a:ext uri="{0D108BD9-81ED-4DB2-BD59-A6C34878D82A}">
                    <a16:rowId xmlns:a16="http://schemas.microsoft.com/office/drawing/2014/main" val="4272084491"/>
                  </a:ext>
                </a:extLst>
              </a:tr>
              <a:tr h="123054">
                <a:tc>
                  <a:txBody>
                    <a:bodyPr/>
                    <a:lstStyle/>
                    <a:p>
                      <a:pPr algn="l" fontAlgn="t"/>
                      <a:r>
                        <a:rPr lang="nl-NL" sz="700" u="none" strike="noStrike">
                          <a:effectLst/>
                        </a:rPr>
                        <a:t>KvK</a:t>
                      </a:r>
                      <a:endParaRPr lang="nl-NL" sz="700" b="0" i="0" u="none" strike="noStrike">
                        <a:solidFill>
                          <a:srgbClr val="000000"/>
                        </a:solidFill>
                        <a:effectLst/>
                        <a:latin typeface="Calibri" panose="020F0502020204030204" pitchFamily="34" charset="0"/>
                      </a:endParaRPr>
                    </a:p>
                  </a:txBody>
                  <a:tcPr marL="3232" marR="3232" marT="3232" marB="0"/>
                </a:tc>
                <a:tc>
                  <a:txBody>
                    <a:bodyPr/>
                    <a:lstStyle/>
                    <a:p>
                      <a:pPr algn="l" fontAlgn="t"/>
                      <a:r>
                        <a:rPr lang="nl-NL" sz="700" u="none" strike="noStrike">
                          <a:effectLst/>
                        </a:rPr>
                        <a:t>kamer van Koophandel</a:t>
                      </a:r>
                      <a:endParaRPr lang="nl-NL" sz="700" b="0" i="0" u="none" strike="noStrike">
                        <a:solidFill>
                          <a:srgbClr val="000000"/>
                        </a:solidFill>
                        <a:effectLst/>
                        <a:latin typeface="Calibri" panose="020F0502020204030204" pitchFamily="34" charset="0"/>
                      </a:endParaRPr>
                    </a:p>
                  </a:txBody>
                  <a:tcPr marL="3232" marR="3232" marT="3232" marB="0"/>
                </a:tc>
                <a:extLst>
                  <a:ext uri="{0D108BD9-81ED-4DB2-BD59-A6C34878D82A}">
                    <a16:rowId xmlns:a16="http://schemas.microsoft.com/office/drawing/2014/main" val="1908668691"/>
                  </a:ext>
                </a:extLst>
              </a:tr>
              <a:tr h="123054">
                <a:tc>
                  <a:txBody>
                    <a:bodyPr/>
                    <a:lstStyle/>
                    <a:p>
                      <a:pPr algn="l" fontAlgn="t"/>
                      <a:r>
                        <a:rPr lang="nl-NL" sz="700" u="none" strike="noStrike">
                          <a:effectLst/>
                        </a:rPr>
                        <a:t>Branche organisaties</a:t>
                      </a:r>
                      <a:endParaRPr lang="nl-NL" sz="700" b="0" i="0" u="none" strike="noStrike">
                        <a:solidFill>
                          <a:srgbClr val="000000"/>
                        </a:solidFill>
                        <a:effectLst/>
                        <a:latin typeface="Calibri" panose="020F0502020204030204" pitchFamily="34" charset="0"/>
                      </a:endParaRPr>
                    </a:p>
                  </a:txBody>
                  <a:tcPr marL="3232" marR="3232" marT="3232" marB="0"/>
                </a:tc>
                <a:tc>
                  <a:txBody>
                    <a:bodyPr/>
                    <a:lstStyle/>
                    <a:p>
                      <a:pPr algn="l" fontAlgn="t"/>
                      <a:r>
                        <a:rPr lang="nl-NL" sz="700" u="none" strike="noStrike">
                          <a:effectLst/>
                        </a:rPr>
                        <a:t>branche organisaties, zie b.v. https://www.mkb.nl//leden of http://ambitions.nu/2012/02/11/op-zoek-naar-een-branchevereniging-hieronder-een-alfabetische-lijst/ (ongeveer 1000!)</a:t>
                      </a:r>
                      <a:endParaRPr lang="nl-NL" sz="700" b="0" i="0" u="none" strike="noStrike">
                        <a:solidFill>
                          <a:srgbClr val="000000"/>
                        </a:solidFill>
                        <a:effectLst/>
                        <a:latin typeface="Calibri" panose="020F0502020204030204" pitchFamily="34" charset="0"/>
                      </a:endParaRPr>
                    </a:p>
                  </a:txBody>
                  <a:tcPr marL="3232" marR="3232" marT="3232" marB="0"/>
                </a:tc>
                <a:extLst>
                  <a:ext uri="{0D108BD9-81ED-4DB2-BD59-A6C34878D82A}">
                    <a16:rowId xmlns:a16="http://schemas.microsoft.com/office/drawing/2014/main" val="874546316"/>
                  </a:ext>
                </a:extLst>
              </a:tr>
              <a:tr h="123054">
                <a:tc>
                  <a:txBody>
                    <a:bodyPr/>
                    <a:lstStyle/>
                    <a:p>
                      <a:pPr algn="l" fontAlgn="t"/>
                      <a:r>
                        <a:rPr lang="nl-NL" sz="700" u="none" strike="noStrike">
                          <a:effectLst/>
                        </a:rPr>
                        <a:t>SBB en CRKBO</a:t>
                      </a:r>
                      <a:endParaRPr lang="nl-NL" sz="700" b="0" i="0" u="none" strike="noStrike">
                        <a:solidFill>
                          <a:srgbClr val="000000"/>
                        </a:solidFill>
                        <a:effectLst/>
                        <a:latin typeface="Calibri" panose="020F0502020204030204" pitchFamily="34" charset="0"/>
                      </a:endParaRPr>
                    </a:p>
                  </a:txBody>
                  <a:tcPr marL="3232" marR="3232" marT="3232" marB="0"/>
                </a:tc>
                <a:tc>
                  <a:txBody>
                    <a:bodyPr/>
                    <a:lstStyle/>
                    <a:p>
                      <a:pPr algn="l" fontAlgn="t"/>
                      <a:r>
                        <a:rPr lang="nl-NL" sz="700" u="none" strike="noStrike">
                          <a:effectLst/>
                        </a:rPr>
                        <a:t>Wordt uiteindelijk niet gebruikt</a:t>
                      </a:r>
                      <a:endParaRPr lang="nl-NL" sz="700" b="1" i="0" u="none" strike="noStrike">
                        <a:solidFill>
                          <a:srgbClr val="FF0000"/>
                        </a:solidFill>
                        <a:effectLst/>
                        <a:latin typeface="Calibri" panose="020F0502020204030204" pitchFamily="34" charset="0"/>
                      </a:endParaRPr>
                    </a:p>
                  </a:txBody>
                  <a:tcPr marL="3232" marR="3232" marT="3232" marB="0"/>
                </a:tc>
                <a:extLst>
                  <a:ext uri="{0D108BD9-81ED-4DB2-BD59-A6C34878D82A}">
                    <a16:rowId xmlns:a16="http://schemas.microsoft.com/office/drawing/2014/main" val="601094928"/>
                  </a:ext>
                </a:extLst>
              </a:tr>
              <a:tr h="123054">
                <a:tc>
                  <a:txBody>
                    <a:bodyPr/>
                    <a:lstStyle/>
                    <a:p>
                      <a:pPr algn="l" fontAlgn="t"/>
                      <a:r>
                        <a:rPr lang="nl-NL" sz="700" u="none" strike="noStrike">
                          <a:effectLst/>
                        </a:rPr>
                        <a:t>Bedrijfsleven</a:t>
                      </a:r>
                      <a:endParaRPr lang="nl-NL" sz="700" b="0" i="0" u="none" strike="noStrike">
                        <a:solidFill>
                          <a:srgbClr val="000000"/>
                        </a:solidFill>
                        <a:effectLst/>
                        <a:latin typeface="Calibri" panose="020F0502020204030204" pitchFamily="34" charset="0"/>
                      </a:endParaRPr>
                    </a:p>
                  </a:txBody>
                  <a:tcPr marL="3232" marR="3232" marT="3232" marB="0"/>
                </a:tc>
                <a:tc>
                  <a:txBody>
                    <a:bodyPr/>
                    <a:lstStyle/>
                    <a:p>
                      <a:pPr algn="l" fontAlgn="t"/>
                      <a:r>
                        <a:rPr lang="nl-NL" sz="700" u="none" strike="noStrike">
                          <a:effectLst/>
                        </a:rPr>
                        <a:t>bedrijfsleven, b.v. in geval van stages of van een beroepenadviescommissie</a:t>
                      </a:r>
                      <a:endParaRPr lang="nl-NL" sz="700" b="0" i="0" u="none" strike="noStrike">
                        <a:solidFill>
                          <a:srgbClr val="000000"/>
                        </a:solidFill>
                        <a:effectLst/>
                        <a:latin typeface="Calibri" panose="020F0502020204030204" pitchFamily="34" charset="0"/>
                      </a:endParaRPr>
                    </a:p>
                  </a:txBody>
                  <a:tcPr marL="3232" marR="3232" marT="3232" marB="0"/>
                </a:tc>
                <a:extLst>
                  <a:ext uri="{0D108BD9-81ED-4DB2-BD59-A6C34878D82A}">
                    <a16:rowId xmlns:a16="http://schemas.microsoft.com/office/drawing/2014/main" val="3849239489"/>
                  </a:ext>
                </a:extLst>
              </a:tr>
              <a:tr h="123054">
                <a:tc>
                  <a:txBody>
                    <a:bodyPr/>
                    <a:lstStyle/>
                    <a:p>
                      <a:pPr algn="l" fontAlgn="t"/>
                      <a:r>
                        <a:rPr lang="nl-NL" sz="700" u="none" strike="noStrike">
                          <a:effectLst/>
                        </a:rPr>
                        <a:t> </a:t>
                      </a:r>
                      <a:endParaRPr lang="nl-NL" sz="700" b="0" i="0" u="none" strike="noStrike">
                        <a:solidFill>
                          <a:srgbClr val="000000"/>
                        </a:solidFill>
                        <a:effectLst/>
                        <a:latin typeface="Calibri" panose="020F0502020204030204" pitchFamily="34" charset="0"/>
                      </a:endParaRPr>
                    </a:p>
                  </a:txBody>
                  <a:tcPr marL="3232" marR="3232" marT="3232" marB="0"/>
                </a:tc>
                <a:tc>
                  <a:txBody>
                    <a:bodyPr/>
                    <a:lstStyle/>
                    <a:p>
                      <a:pPr algn="l" fontAlgn="t"/>
                      <a:r>
                        <a:rPr lang="nl-NL" sz="700" u="none" strike="noStrike">
                          <a:effectLst/>
                        </a:rPr>
                        <a:t> </a:t>
                      </a:r>
                      <a:endParaRPr lang="nl-NL" sz="700" b="0" i="0" u="none" strike="noStrike">
                        <a:solidFill>
                          <a:srgbClr val="000000"/>
                        </a:solidFill>
                        <a:effectLst/>
                        <a:latin typeface="Calibri" panose="020F0502020204030204" pitchFamily="34" charset="0"/>
                      </a:endParaRPr>
                    </a:p>
                  </a:txBody>
                  <a:tcPr marL="3232" marR="3232" marT="3232" marB="0"/>
                </a:tc>
                <a:extLst>
                  <a:ext uri="{0D108BD9-81ED-4DB2-BD59-A6C34878D82A}">
                    <a16:rowId xmlns:a16="http://schemas.microsoft.com/office/drawing/2014/main" val="792251403"/>
                  </a:ext>
                </a:extLst>
              </a:tr>
              <a:tr h="123054">
                <a:tc>
                  <a:txBody>
                    <a:bodyPr/>
                    <a:lstStyle/>
                    <a:p>
                      <a:pPr algn="l" fontAlgn="t"/>
                      <a:r>
                        <a:rPr lang="nl-NL" sz="700" u="none" strike="noStrike">
                          <a:effectLst/>
                        </a:rPr>
                        <a:t>Accountants en Notaris</a:t>
                      </a:r>
                      <a:endParaRPr lang="nl-NL" sz="700" b="0" i="0" u="none" strike="noStrike">
                        <a:solidFill>
                          <a:srgbClr val="000000"/>
                        </a:solidFill>
                        <a:effectLst/>
                        <a:latin typeface="Calibri" panose="020F0502020204030204" pitchFamily="34" charset="0"/>
                      </a:endParaRPr>
                    </a:p>
                  </a:txBody>
                  <a:tcPr marL="3232" marR="3232" marT="3232" marB="0"/>
                </a:tc>
                <a:tc>
                  <a:txBody>
                    <a:bodyPr/>
                    <a:lstStyle/>
                    <a:p>
                      <a:pPr algn="l" fontAlgn="t"/>
                      <a:r>
                        <a:rPr lang="nl-NL" sz="700" u="none" strike="noStrike">
                          <a:effectLst/>
                        </a:rPr>
                        <a:t>accountants en notaris</a:t>
                      </a:r>
                      <a:endParaRPr lang="nl-NL" sz="700" b="0" i="0" u="none" strike="noStrike">
                        <a:solidFill>
                          <a:srgbClr val="000000"/>
                        </a:solidFill>
                        <a:effectLst/>
                        <a:latin typeface="Calibri" panose="020F0502020204030204" pitchFamily="34" charset="0"/>
                      </a:endParaRPr>
                    </a:p>
                  </a:txBody>
                  <a:tcPr marL="3232" marR="3232" marT="3232" marB="0"/>
                </a:tc>
                <a:extLst>
                  <a:ext uri="{0D108BD9-81ED-4DB2-BD59-A6C34878D82A}">
                    <a16:rowId xmlns:a16="http://schemas.microsoft.com/office/drawing/2014/main" val="2001080958"/>
                  </a:ext>
                </a:extLst>
              </a:tr>
              <a:tr h="123054">
                <a:tc>
                  <a:txBody>
                    <a:bodyPr/>
                    <a:lstStyle/>
                    <a:p>
                      <a:pPr algn="l" fontAlgn="t"/>
                      <a:r>
                        <a:rPr lang="nl-NL" sz="700" u="none" strike="noStrike">
                          <a:effectLst/>
                        </a:rPr>
                        <a:t> </a:t>
                      </a:r>
                      <a:endParaRPr lang="nl-NL" sz="700" b="0" i="0" u="none" strike="noStrike">
                        <a:solidFill>
                          <a:srgbClr val="000000"/>
                        </a:solidFill>
                        <a:effectLst/>
                        <a:latin typeface="Calibri" panose="020F0502020204030204" pitchFamily="34" charset="0"/>
                      </a:endParaRPr>
                    </a:p>
                  </a:txBody>
                  <a:tcPr marL="3232" marR="3232" marT="3232" marB="0"/>
                </a:tc>
                <a:tc>
                  <a:txBody>
                    <a:bodyPr/>
                    <a:lstStyle/>
                    <a:p>
                      <a:pPr algn="l" fontAlgn="t"/>
                      <a:r>
                        <a:rPr lang="nl-NL" sz="700" u="none" strike="noStrike">
                          <a:effectLst/>
                        </a:rPr>
                        <a:t> </a:t>
                      </a:r>
                      <a:endParaRPr lang="nl-NL" sz="700" b="0" i="0" u="none" strike="noStrike">
                        <a:solidFill>
                          <a:srgbClr val="000000"/>
                        </a:solidFill>
                        <a:effectLst/>
                        <a:latin typeface="Calibri" panose="020F0502020204030204" pitchFamily="34" charset="0"/>
                      </a:endParaRPr>
                    </a:p>
                  </a:txBody>
                  <a:tcPr marL="3232" marR="3232" marT="3232" marB="0"/>
                </a:tc>
                <a:extLst>
                  <a:ext uri="{0D108BD9-81ED-4DB2-BD59-A6C34878D82A}">
                    <a16:rowId xmlns:a16="http://schemas.microsoft.com/office/drawing/2014/main" val="3172778967"/>
                  </a:ext>
                </a:extLst>
              </a:tr>
              <a:tr h="123054">
                <a:tc>
                  <a:txBody>
                    <a:bodyPr/>
                    <a:lstStyle/>
                    <a:p>
                      <a:pPr algn="l" fontAlgn="t"/>
                      <a:r>
                        <a:rPr lang="nl-NL" sz="700" u="none" strike="noStrike">
                          <a:effectLst/>
                        </a:rPr>
                        <a:t>dienstverleners (fac, hrm, fin, etc.)</a:t>
                      </a:r>
                      <a:endParaRPr lang="nl-NL" sz="700" b="0" i="0" u="none" strike="noStrike">
                        <a:solidFill>
                          <a:srgbClr val="000000"/>
                        </a:solidFill>
                        <a:effectLst/>
                        <a:latin typeface="Calibri" panose="020F0502020204030204" pitchFamily="34" charset="0"/>
                      </a:endParaRPr>
                    </a:p>
                  </a:txBody>
                  <a:tcPr marL="3232" marR="3232" marT="3232" marB="0"/>
                </a:tc>
                <a:tc>
                  <a:txBody>
                    <a:bodyPr/>
                    <a:lstStyle/>
                    <a:p>
                      <a:pPr algn="l" fontAlgn="t"/>
                      <a:r>
                        <a:rPr lang="nl-NL" sz="700" u="none" strike="noStrike">
                          <a:effectLst/>
                        </a:rPr>
                        <a:t>administratiekoantoren en dienstverlenede bedrijven, b.v. schoonmaak, onderhoud gebouwen, HRM administratie e.v.a.</a:t>
                      </a:r>
                      <a:endParaRPr lang="nl-NL" sz="700" b="0" i="0" u="none" strike="noStrike">
                        <a:solidFill>
                          <a:srgbClr val="000000"/>
                        </a:solidFill>
                        <a:effectLst/>
                        <a:latin typeface="Calibri" panose="020F0502020204030204" pitchFamily="34" charset="0"/>
                      </a:endParaRPr>
                    </a:p>
                  </a:txBody>
                  <a:tcPr marL="3232" marR="3232" marT="3232" marB="0"/>
                </a:tc>
                <a:extLst>
                  <a:ext uri="{0D108BD9-81ED-4DB2-BD59-A6C34878D82A}">
                    <a16:rowId xmlns:a16="http://schemas.microsoft.com/office/drawing/2014/main" val="4261843857"/>
                  </a:ext>
                </a:extLst>
              </a:tr>
              <a:tr h="123054">
                <a:tc>
                  <a:txBody>
                    <a:bodyPr/>
                    <a:lstStyle/>
                    <a:p>
                      <a:pPr algn="l" fontAlgn="t"/>
                      <a:r>
                        <a:rPr lang="nl-NL" sz="700" u="none" strike="noStrike">
                          <a:effectLst/>
                        </a:rPr>
                        <a:t>Advies- en consultancy bureaus</a:t>
                      </a:r>
                      <a:endParaRPr lang="nl-NL" sz="700" b="0" i="0" u="none" strike="noStrike">
                        <a:solidFill>
                          <a:srgbClr val="000000"/>
                        </a:solidFill>
                        <a:effectLst/>
                        <a:latin typeface="Calibri" panose="020F0502020204030204" pitchFamily="34" charset="0"/>
                      </a:endParaRPr>
                    </a:p>
                  </a:txBody>
                  <a:tcPr marL="3232" marR="3232" marT="3232" marB="0"/>
                </a:tc>
                <a:tc>
                  <a:txBody>
                    <a:bodyPr/>
                    <a:lstStyle/>
                    <a:p>
                      <a:pPr algn="l" fontAlgn="t"/>
                      <a:r>
                        <a:rPr lang="nl-NL" sz="700" u="none" strike="noStrike">
                          <a:effectLst/>
                        </a:rPr>
                        <a:t>diverse advies bureaus, van onderwijs tot ICT</a:t>
                      </a:r>
                      <a:endParaRPr lang="nl-NL" sz="700" b="0" i="0" u="none" strike="noStrike">
                        <a:solidFill>
                          <a:srgbClr val="000000"/>
                        </a:solidFill>
                        <a:effectLst/>
                        <a:latin typeface="Calibri" panose="020F0502020204030204" pitchFamily="34" charset="0"/>
                      </a:endParaRPr>
                    </a:p>
                  </a:txBody>
                  <a:tcPr marL="3232" marR="3232" marT="3232" marB="0"/>
                </a:tc>
                <a:extLst>
                  <a:ext uri="{0D108BD9-81ED-4DB2-BD59-A6C34878D82A}">
                    <a16:rowId xmlns:a16="http://schemas.microsoft.com/office/drawing/2014/main" val="3465479040"/>
                  </a:ext>
                </a:extLst>
              </a:tr>
              <a:tr h="123054">
                <a:tc>
                  <a:txBody>
                    <a:bodyPr/>
                    <a:lstStyle/>
                    <a:p>
                      <a:pPr algn="l" fontAlgn="t"/>
                      <a:r>
                        <a:rPr lang="nl-NL" sz="700" u="none" strike="noStrike">
                          <a:effectLst/>
                        </a:rPr>
                        <a:t>pensioenfonds en sociale verzekeringen</a:t>
                      </a:r>
                      <a:endParaRPr lang="nl-NL" sz="700" b="0" i="0" u="none" strike="noStrike">
                        <a:solidFill>
                          <a:srgbClr val="000000"/>
                        </a:solidFill>
                        <a:effectLst/>
                        <a:latin typeface="Calibri" panose="020F0502020204030204" pitchFamily="34" charset="0"/>
                      </a:endParaRPr>
                    </a:p>
                  </a:txBody>
                  <a:tcPr marL="3232" marR="3232" marT="3232" marB="0"/>
                </a:tc>
                <a:tc>
                  <a:txBody>
                    <a:bodyPr/>
                    <a:lstStyle/>
                    <a:p>
                      <a:pPr algn="l" fontAlgn="t"/>
                      <a:r>
                        <a:rPr lang="nl-NL" sz="700" u="none" strike="noStrike">
                          <a:effectLst/>
                        </a:rPr>
                        <a:t>pensioenfondsen en sociale fondsen en -verzekeringen</a:t>
                      </a:r>
                      <a:endParaRPr lang="nl-NL" sz="700" b="0" i="0" u="none" strike="noStrike">
                        <a:solidFill>
                          <a:srgbClr val="000000"/>
                        </a:solidFill>
                        <a:effectLst/>
                        <a:latin typeface="Calibri" panose="020F0502020204030204" pitchFamily="34" charset="0"/>
                      </a:endParaRPr>
                    </a:p>
                  </a:txBody>
                  <a:tcPr marL="3232" marR="3232" marT="3232" marB="0"/>
                </a:tc>
                <a:extLst>
                  <a:ext uri="{0D108BD9-81ED-4DB2-BD59-A6C34878D82A}">
                    <a16:rowId xmlns:a16="http://schemas.microsoft.com/office/drawing/2014/main" val="3181855922"/>
                  </a:ext>
                </a:extLst>
              </a:tr>
              <a:tr h="123054">
                <a:tc>
                  <a:txBody>
                    <a:bodyPr/>
                    <a:lstStyle/>
                    <a:p>
                      <a:pPr algn="l" fontAlgn="t"/>
                      <a:r>
                        <a:rPr lang="nl-NL" sz="700" u="none" strike="noStrike">
                          <a:effectLst/>
                        </a:rPr>
                        <a:t>belastingdienst</a:t>
                      </a:r>
                      <a:endParaRPr lang="nl-NL" sz="700" b="0" i="0" u="none" strike="noStrike">
                        <a:solidFill>
                          <a:srgbClr val="000000"/>
                        </a:solidFill>
                        <a:effectLst/>
                        <a:latin typeface="Calibri" panose="020F0502020204030204" pitchFamily="34" charset="0"/>
                      </a:endParaRPr>
                    </a:p>
                  </a:txBody>
                  <a:tcPr marL="3232" marR="3232" marT="3232" marB="0"/>
                </a:tc>
                <a:tc>
                  <a:txBody>
                    <a:bodyPr/>
                    <a:lstStyle/>
                    <a:p>
                      <a:pPr algn="l" fontAlgn="t"/>
                      <a:r>
                        <a:rPr lang="nl-NL" sz="700" u="none" strike="noStrike">
                          <a:effectLst/>
                        </a:rPr>
                        <a:t>belastingdienst</a:t>
                      </a:r>
                      <a:endParaRPr lang="nl-NL" sz="700" b="0" i="0" u="none" strike="noStrike">
                        <a:solidFill>
                          <a:srgbClr val="000000"/>
                        </a:solidFill>
                        <a:effectLst/>
                        <a:latin typeface="Calibri" panose="020F0502020204030204" pitchFamily="34" charset="0"/>
                      </a:endParaRPr>
                    </a:p>
                  </a:txBody>
                  <a:tcPr marL="3232" marR="3232" marT="3232" marB="0"/>
                </a:tc>
                <a:extLst>
                  <a:ext uri="{0D108BD9-81ED-4DB2-BD59-A6C34878D82A}">
                    <a16:rowId xmlns:a16="http://schemas.microsoft.com/office/drawing/2014/main" val="2825585393"/>
                  </a:ext>
                </a:extLst>
              </a:tr>
              <a:tr h="123054">
                <a:tc>
                  <a:txBody>
                    <a:bodyPr/>
                    <a:lstStyle/>
                    <a:p>
                      <a:pPr algn="l" fontAlgn="t"/>
                      <a:r>
                        <a:rPr lang="nl-NL" sz="700" u="none" strike="noStrike">
                          <a:effectLst/>
                        </a:rPr>
                        <a:t>Bureau huiswerk begeleieidng</a:t>
                      </a:r>
                      <a:endParaRPr lang="nl-NL" sz="700" b="0" i="0" u="none" strike="noStrike">
                        <a:solidFill>
                          <a:srgbClr val="000000"/>
                        </a:solidFill>
                        <a:effectLst/>
                        <a:latin typeface="Calibri" panose="020F0502020204030204" pitchFamily="34" charset="0"/>
                      </a:endParaRPr>
                    </a:p>
                  </a:txBody>
                  <a:tcPr marL="3232" marR="3232" marT="3232" marB="0"/>
                </a:tc>
                <a:tc>
                  <a:txBody>
                    <a:bodyPr/>
                    <a:lstStyle/>
                    <a:p>
                      <a:pPr algn="l" fontAlgn="t"/>
                      <a:r>
                        <a:rPr lang="nl-NL" sz="700" u="none" strike="noStrike">
                          <a:effectLst/>
                        </a:rPr>
                        <a:t>huiswerkbegeleidingsbureau, varierend van bijbane voor scholieren tot professionele bureaus</a:t>
                      </a:r>
                      <a:endParaRPr lang="nl-NL" sz="700" b="0" i="0" u="none" strike="noStrike">
                        <a:solidFill>
                          <a:srgbClr val="000000"/>
                        </a:solidFill>
                        <a:effectLst/>
                        <a:latin typeface="Calibri" panose="020F0502020204030204" pitchFamily="34" charset="0"/>
                      </a:endParaRPr>
                    </a:p>
                  </a:txBody>
                  <a:tcPr marL="3232" marR="3232" marT="3232" marB="0"/>
                </a:tc>
                <a:extLst>
                  <a:ext uri="{0D108BD9-81ED-4DB2-BD59-A6C34878D82A}">
                    <a16:rowId xmlns:a16="http://schemas.microsoft.com/office/drawing/2014/main" val="1331601039"/>
                  </a:ext>
                </a:extLst>
              </a:tr>
              <a:tr h="123054">
                <a:tc>
                  <a:txBody>
                    <a:bodyPr/>
                    <a:lstStyle/>
                    <a:p>
                      <a:pPr algn="l" fontAlgn="t"/>
                      <a:r>
                        <a:rPr lang="nl-NL" sz="700" u="none" strike="noStrike">
                          <a:effectLst/>
                        </a:rPr>
                        <a:t> </a:t>
                      </a:r>
                      <a:endParaRPr lang="nl-NL" sz="700" b="0" i="0" u="none" strike="noStrike">
                        <a:solidFill>
                          <a:srgbClr val="000000"/>
                        </a:solidFill>
                        <a:effectLst/>
                        <a:latin typeface="Calibri" panose="020F0502020204030204" pitchFamily="34" charset="0"/>
                      </a:endParaRPr>
                    </a:p>
                  </a:txBody>
                  <a:tcPr marL="3232" marR="3232" marT="3232" marB="0"/>
                </a:tc>
                <a:tc>
                  <a:txBody>
                    <a:bodyPr/>
                    <a:lstStyle/>
                    <a:p>
                      <a:pPr algn="l" fontAlgn="t"/>
                      <a:r>
                        <a:rPr lang="nl-NL" sz="700" u="none" strike="noStrike">
                          <a:effectLst/>
                        </a:rPr>
                        <a:t> </a:t>
                      </a:r>
                      <a:endParaRPr lang="nl-NL" sz="700" b="0" i="0" u="none" strike="noStrike">
                        <a:solidFill>
                          <a:srgbClr val="000000"/>
                        </a:solidFill>
                        <a:effectLst/>
                        <a:latin typeface="Calibri" panose="020F0502020204030204" pitchFamily="34" charset="0"/>
                      </a:endParaRPr>
                    </a:p>
                  </a:txBody>
                  <a:tcPr marL="3232" marR="3232" marT="3232" marB="0"/>
                </a:tc>
                <a:extLst>
                  <a:ext uri="{0D108BD9-81ED-4DB2-BD59-A6C34878D82A}">
                    <a16:rowId xmlns:a16="http://schemas.microsoft.com/office/drawing/2014/main" val="449890834"/>
                  </a:ext>
                </a:extLst>
              </a:tr>
              <a:tr h="241102">
                <a:tc>
                  <a:txBody>
                    <a:bodyPr/>
                    <a:lstStyle/>
                    <a:p>
                      <a:pPr algn="l" fontAlgn="t"/>
                      <a:r>
                        <a:rPr lang="nl-NL" sz="700" u="none" strike="noStrike">
                          <a:effectLst/>
                        </a:rPr>
                        <a:t>leverancier onderwijs administraties</a:t>
                      </a:r>
                      <a:endParaRPr lang="nl-NL" sz="700" b="0" i="0" u="none" strike="noStrike">
                        <a:solidFill>
                          <a:srgbClr val="000000"/>
                        </a:solidFill>
                        <a:effectLst/>
                        <a:latin typeface="Calibri" panose="020F0502020204030204" pitchFamily="34" charset="0"/>
                      </a:endParaRPr>
                    </a:p>
                  </a:txBody>
                  <a:tcPr marL="3232" marR="3232" marT="3232" marB="0"/>
                </a:tc>
                <a:tc>
                  <a:txBody>
                    <a:bodyPr/>
                    <a:lstStyle/>
                    <a:p>
                      <a:pPr algn="l" fontAlgn="t"/>
                      <a:r>
                        <a:rPr lang="nl-NL" sz="700" u="none" strike="noStrike">
                          <a:effectLst/>
                        </a:rPr>
                        <a:t>leveranciers van leerling administraties, digitale leeromgevingen, leerling volgsystemen, integrale leersuitees voor adaptief lesmateriaalenz, maar ook financiële administraties, HRM administraties, facilitaire administraties, etc.</a:t>
                      </a:r>
                      <a:endParaRPr lang="nl-NL" sz="700" b="0" i="0" u="none" strike="noStrike">
                        <a:solidFill>
                          <a:srgbClr val="000000"/>
                        </a:solidFill>
                        <a:effectLst/>
                        <a:latin typeface="Calibri" panose="020F0502020204030204" pitchFamily="34" charset="0"/>
                      </a:endParaRPr>
                    </a:p>
                  </a:txBody>
                  <a:tcPr marL="3232" marR="3232" marT="3232" marB="0"/>
                </a:tc>
                <a:extLst>
                  <a:ext uri="{0D108BD9-81ED-4DB2-BD59-A6C34878D82A}">
                    <a16:rowId xmlns:a16="http://schemas.microsoft.com/office/drawing/2014/main" val="287536011"/>
                  </a:ext>
                </a:extLst>
              </a:tr>
              <a:tr h="123054">
                <a:tc>
                  <a:txBody>
                    <a:bodyPr/>
                    <a:lstStyle/>
                    <a:p>
                      <a:pPr algn="l" fontAlgn="t"/>
                      <a:r>
                        <a:rPr lang="nl-NL" sz="700" u="none" strike="noStrike">
                          <a:effectLst/>
                        </a:rPr>
                        <a:t>ICT leveranciers</a:t>
                      </a:r>
                      <a:endParaRPr lang="nl-NL" sz="700" b="0" i="0" u="none" strike="noStrike">
                        <a:solidFill>
                          <a:srgbClr val="000000"/>
                        </a:solidFill>
                        <a:effectLst/>
                        <a:latin typeface="Calibri" panose="020F0502020204030204" pitchFamily="34" charset="0"/>
                      </a:endParaRPr>
                    </a:p>
                  </a:txBody>
                  <a:tcPr marL="3232" marR="3232" marT="3232" marB="0"/>
                </a:tc>
                <a:tc>
                  <a:txBody>
                    <a:bodyPr/>
                    <a:lstStyle/>
                    <a:p>
                      <a:pPr algn="l" fontAlgn="t"/>
                      <a:r>
                        <a:rPr lang="nl-NL" sz="700" u="none" strike="noStrike">
                          <a:effectLst/>
                        </a:rPr>
                        <a:t>leveranciers van ICT middelen zoals computers, laptops, netwerk voorzieningen, WIFI, maar ook beheer en onderhoud</a:t>
                      </a:r>
                      <a:endParaRPr lang="nl-NL" sz="700" b="0" i="0" u="none" strike="noStrike">
                        <a:solidFill>
                          <a:srgbClr val="000000"/>
                        </a:solidFill>
                        <a:effectLst/>
                        <a:latin typeface="Calibri" panose="020F0502020204030204" pitchFamily="34" charset="0"/>
                      </a:endParaRPr>
                    </a:p>
                  </a:txBody>
                  <a:tcPr marL="3232" marR="3232" marT="3232" marB="0"/>
                </a:tc>
                <a:extLst>
                  <a:ext uri="{0D108BD9-81ED-4DB2-BD59-A6C34878D82A}">
                    <a16:rowId xmlns:a16="http://schemas.microsoft.com/office/drawing/2014/main" val="3204145966"/>
                  </a:ext>
                </a:extLst>
              </a:tr>
              <a:tr h="123054">
                <a:tc>
                  <a:txBody>
                    <a:bodyPr/>
                    <a:lstStyle/>
                    <a:p>
                      <a:pPr algn="l" fontAlgn="t"/>
                      <a:r>
                        <a:rPr lang="nl-NL" sz="700" u="none" strike="noStrike">
                          <a:effectLst/>
                        </a:rPr>
                        <a:t> </a:t>
                      </a:r>
                      <a:endParaRPr lang="nl-NL" sz="700" b="0" i="0" u="none" strike="noStrike">
                        <a:solidFill>
                          <a:srgbClr val="000000"/>
                        </a:solidFill>
                        <a:effectLst/>
                        <a:latin typeface="Calibri" panose="020F0502020204030204" pitchFamily="34" charset="0"/>
                      </a:endParaRPr>
                    </a:p>
                  </a:txBody>
                  <a:tcPr marL="3232" marR="3232" marT="3232" marB="0"/>
                </a:tc>
                <a:tc>
                  <a:txBody>
                    <a:bodyPr/>
                    <a:lstStyle/>
                    <a:p>
                      <a:pPr algn="l" fontAlgn="t"/>
                      <a:r>
                        <a:rPr lang="nl-NL" sz="700" u="none" strike="noStrike">
                          <a:effectLst/>
                        </a:rPr>
                        <a:t> </a:t>
                      </a:r>
                      <a:endParaRPr lang="nl-NL" sz="700" b="0" i="0" u="none" strike="noStrike">
                        <a:solidFill>
                          <a:srgbClr val="000000"/>
                        </a:solidFill>
                        <a:effectLst/>
                        <a:latin typeface="Calibri" panose="020F0502020204030204" pitchFamily="34" charset="0"/>
                      </a:endParaRPr>
                    </a:p>
                  </a:txBody>
                  <a:tcPr marL="3232" marR="3232" marT="3232" marB="0"/>
                </a:tc>
                <a:extLst>
                  <a:ext uri="{0D108BD9-81ED-4DB2-BD59-A6C34878D82A}">
                    <a16:rowId xmlns:a16="http://schemas.microsoft.com/office/drawing/2014/main" val="2057267076"/>
                  </a:ext>
                </a:extLst>
              </a:tr>
              <a:tr h="123054">
                <a:tc>
                  <a:txBody>
                    <a:bodyPr/>
                    <a:lstStyle/>
                    <a:p>
                      <a:pPr algn="l" fontAlgn="t"/>
                      <a:r>
                        <a:rPr lang="nl-NL" sz="700" u="none" strike="noStrike">
                          <a:effectLst/>
                        </a:rPr>
                        <a:t>leverancier toets, eventuel ook CITO bv)</a:t>
                      </a:r>
                      <a:endParaRPr lang="nl-NL" sz="700" b="0" i="0" u="none" strike="noStrike">
                        <a:solidFill>
                          <a:srgbClr val="000000"/>
                        </a:solidFill>
                        <a:effectLst/>
                        <a:latin typeface="Calibri" panose="020F0502020204030204" pitchFamily="34" charset="0"/>
                      </a:endParaRPr>
                    </a:p>
                  </a:txBody>
                  <a:tcPr marL="3232" marR="3232" marT="3232" marB="0"/>
                </a:tc>
                <a:tc>
                  <a:txBody>
                    <a:bodyPr/>
                    <a:lstStyle/>
                    <a:p>
                      <a:pPr algn="l" fontAlgn="t"/>
                      <a:r>
                        <a:rPr lang="nl-NL" sz="700" u="none" strike="noStrike">
                          <a:effectLst/>
                        </a:rPr>
                        <a:t>leveranciers van toetsen</a:t>
                      </a:r>
                      <a:endParaRPr lang="nl-NL" sz="700" b="0" i="0" u="none" strike="noStrike">
                        <a:solidFill>
                          <a:srgbClr val="000000"/>
                        </a:solidFill>
                        <a:effectLst/>
                        <a:latin typeface="Calibri" panose="020F0502020204030204" pitchFamily="34" charset="0"/>
                      </a:endParaRPr>
                    </a:p>
                  </a:txBody>
                  <a:tcPr marL="3232" marR="3232" marT="3232" marB="0"/>
                </a:tc>
                <a:extLst>
                  <a:ext uri="{0D108BD9-81ED-4DB2-BD59-A6C34878D82A}">
                    <a16:rowId xmlns:a16="http://schemas.microsoft.com/office/drawing/2014/main" val="3673477736"/>
                  </a:ext>
                </a:extLst>
              </a:tr>
              <a:tr h="123054">
                <a:tc>
                  <a:txBody>
                    <a:bodyPr/>
                    <a:lstStyle/>
                    <a:p>
                      <a:pPr algn="l" fontAlgn="t"/>
                      <a:r>
                        <a:rPr lang="nl-NL" sz="700" u="none" strike="noStrike">
                          <a:effectLst/>
                        </a:rPr>
                        <a:t>Educatieve distributeurs</a:t>
                      </a:r>
                      <a:endParaRPr lang="nl-NL" sz="700" b="0" i="0" u="none" strike="noStrike">
                        <a:solidFill>
                          <a:srgbClr val="000000"/>
                        </a:solidFill>
                        <a:effectLst/>
                        <a:latin typeface="Calibri" panose="020F0502020204030204" pitchFamily="34" charset="0"/>
                      </a:endParaRPr>
                    </a:p>
                  </a:txBody>
                  <a:tcPr marL="3232" marR="3232" marT="3232" marB="0"/>
                </a:tc>
                <a:tc>
                  <a:txBody>
                    <a:bodyPr/>
                    <a:lstStyle/>
                    <a:p>
                      <a:pPr algn="l" fontAlgn="t"/>
                      <a:r>
                        <a:rPr lang="nl-NL" sz="700" u="none" strike="noStrike">
                          <a:effectLst/>
                        </a:rPr>
                        <a:t>distributeurs van ducatieve hulpmiddelen</a:t>
                      </a:r>
                      <a:endParaRPr lang="nl-NL" sz="700" b="0" i="0" u="none" strike="noStrike">
                        <a:solidFill>
                          <a:srgbClr val="000000"/>
                        </a:solidFill>
                        <a:effectLst/>
                        <a:latin typeface="Calibri" panose="020F0502020204030204" pitchFamily="34" charset="0"/>
                      </a:endParaRPr>
                    </a:p>
                  </a:txBody>
                  <a:tcPr marL="3232" marR="3232" marT="3232" marB="0"/>
                </a:tc>
                <a:extLst>
                  <a:ext uri="{0D108BD9-81ED-4DB2-BD59-A6C34878D82A}">
                    <a16:rowId xmlns:a16="http://schemas.microsoft.com/office/drawing/2014/main" val="2489420650"/>
                  </a:ext>
                </a:extLst>
              </a:tr>
              <a:tr h="123054">
                <a:tc>
                  <a:txBody>
                    <a:bodyPr/>
                    <a:lstStyle/>
                    <a:p>
                      <a:pPr algn="l" fontAlgn="t"/>
                      <a:r>
                        <a:rPr lang="nl-NL" sz="700" u="none" strike="noStrike">
                          <a:effectLst/>
                        </a:rPr>
                        <a:t>Educatieve content ontwikkelaars</a:t>
                      </a:r>
                      <a:endParaRPr lang="nl-NL" sz="700" b="0" i="0" u="none" strike="noStrike">
                        <a:solidFill>
                          <a:srgbClr val="000000"/>
                        </a:solidFill>
                        <a:effectLst/>
                        <a:latin typeface="Calibri" panose="020F0502020204030204" pitchFamily="34" charset="0"/>
                      </a:endParaRPr>
                    </a:p>
                  </a:txBody>
                  <a:tcPr marL="3232" marR="3232" marT="3232" marB="0"/>
                </a:tc>
                <a:tc>
                  <a:txBody>
                    <a:bodyPr/>
                    <a:lstStyle/>
                    <a:p>
                      <a:pPr algn="l" fontAlgn="t"/>
                      <a:r>
                        <a:rPr lang="nl-NL" sz="700" u="none" strike="noStrike">
                          <a:effectLst/>
                        </a:rPr>
                        <a:t>ontwikkelaars van educatieve hulpmiddelen</a:t>
                      </a:r>
                      <a:endParaRPr lang="nl-NL" sz="700" b="0" i="0" u="none" strike="noStrike">
                        <a:solidFill>
                          <a:srgbClr val="000000"/>
                        </a:solidFill>
                        <a:effectLst/>
                        <a:latin typeface="Calibri" panose="020F0502020204030204" pitchFamily="34" charset="0"/>
                      </a:endParaRPr>
                    </a:p>
                  </a:txBody>
                  <a:tcPr marL="3232" marR="3232" marT="3232" marB="0"/>
                </a:tc>
                <a:extLst>
                  <a:ext uri="{0D108BD9-81ED-4DB2-BD59-A6C34878D82A}">
                    <a16:rowId xmlns:a16="http://schemas.microsoft.com/office/drawing/2014/main" val="2345676297"/>
                  </a:ext>
                </a:extLst>
              </a:tr>
              <a:tr h="123054">
                <a:tc>
                  <a:txBody>
                    <a:bodyPr/>
                    <a:lstStyle/>
                    <a:p>
                      <a:pPr algn="l" fontAlgn="t"/>
                      <a:r>
                        <a:rPr lang="nl-NL" sz="700" u="none" strike="noStrike">
                          <a:effectLst/>
                        </a:rPr>
                        <a:t>Educatieve uitgevers</a:t>
                      </a:r>
                      <a:endParaRPr lang="nl-NL" sz="700" b="0" i="0" u="none" strike="noStrike">
                        <a:solidFill>
                          <a:srgbClr val="000000"/>
                        </a:solidFill>
                        <a:effectLst/>
                        <a:latin typeface="Calibri" panose="020F0502020204030204" pitchFamily="34" charset="0"/>
                      </a:endParaRPr>
                    </a:p>
                  </a:txBody>
                  <a:tcPr marL="3232" marR="3232" marT="3232" marB="0"/>
                </a:tc>
                <a:tc>
                  <a:txBody>
                    <a:bodyPr/>
                    <a:lstStyle/>
                    <a:p>
                      <a:pPr algn="l" fontAlgn="t"/>
                      <a:r>
                        <a:rPr lang="nl-NL" sz="700" u="none" strike="noStrike">
                          <a:effectLst/>
                        </a:rPr>
                        <a:t>uitgevers van educatieve hulpmiddelen</a:t>
                      </a:r>
                      <a:endParaRPr lang="nl-NL" sz="700" b="0" i="0" u="none" strike="noStrike">
                        <a:solidFill>
                          <a:srgbClr val="000000"/>
                        </a:solidFill>
                        <a:effectLst/>
                        <a:latin typeface="Calibri" panose="020F0502020204030204" pitchFamily="34" charset="0"/>
                      </a:endParaRPr>
                    </a:p>
                  </a:txBody>
                  <a:tcPr marL="3232" marR="3232" marT="3232" marB="0"/>
                </a:tc>
                <a:extLst>
                  <a:ext uri="{0D108BD9-81ED-4DB2-BD59-A6C34878D82A}">
                    <a16:rowId xmlns:a16="http://schemas.microsoft.com/office/drawing/2014/main" val="1377029181"/>
                  </a:ext>
                </a:extLst>
              </a:tr>
              <a:tr h="123054">
                <a:tc>
                  <a:txBody>
                    <a:bodyPr/>
                    <a:lstStyle/>
                    <a:p>
                      <a:pPr algn="l" fontAlgn="t"/>
                      <a:r>
                        <a:rPr lang="nl-NL" sz="700" u="none" strike="noStrike">
                          <a:effectLst/>
                        </a:rPr>
                        <a:t> </a:t>
                      </a:r>
                      <a:endParaRPr lang="nl-NL" sz="700" b="0" i="0" u="none" strike="noStrike">
                        <a:solidFill>
                          <a:srgbClr val="000000"/>
                        </a:solidFill>
                        <a:effectLst/>
                        <a:latin typeface="Calibri" panose="020F0502020204030204" pitchFamily="34" charset="0"/>
                      </a:endParaRPr>
                    </a:p>
                  </a:txBody>
                  <a:tcPr marL="3232" marR="3232" marT="3232" marB="0"/>
                </a:tc>
                <a:tc>
                  <a:txBody>
                    <a:bodyPr/>
                    <a:lstStyle/>
                    <a:p>
                      <a:pPr algn="l" fontAlgn="t"/>
                      <a:r>
                        <a:rPr lang="nl-NL" sz="700" u="none" strike="noStrike">
                          <a:effectLst/>
                        </a:rPr>
                        <a:t> </a:t>
                      </a:r>
                      <a:endParaRPr lang="nl-NL" sz="700" b="0" i="0" u="none" strike="noStrike">
                        <a:solidFill>
                          <a:srgbClr val="000000"/>
                        </a:solidFill>
                        <a:effectLst/>
                        <a:latin typeface="Calibri" panose="020F0502020204030204" pitchFamily="34" charset="0"/>
                      </a:endParaRPr>
                    </a:p>
                  </a:txBody>
                  <a:tcPr marL="3232" marR="3232" marT="3232" marB="0"/>
                </a:tc>
                <a:extLst>
                  <a:ext uri="{0D108BD9-81ED-4DB2-BD59-A6C34878D82A}">
                    <a16:rowId xmlns:a16="http://schemas.microsoft.com/office/drawing/2014/main" val="2062167056"/>
                  </a:ext>
                </a:extLst>
              </a:tr>
              <a:tr h="241102">
                <a:tc>
                  <a:txBody>
                    <a:bodyPr/>
                    <a:lstStyle/>
                    <a:p>
                      <a:pPr algn="l" fontAlgn="t"/>
                      <a:r>
                        <a:rPr lang="nl-NL" sz="700" u="none" strike="noStrike">
                          <a:effectLst/>
                        </a:rPr>
                        <a:t>Toegang en authenticaties diensten (ook Kennisnet)</a:t>
                      </a:r>
                      <a:endParaRPr lang="nl-NL" sz="700" b="0" i="0" u="none" strike="noStrike">
                        <a:solidFill>
                          <a:srgbClr val="000000"/>
                        </a:solidFill>
                        <a:effectLst/>
                        <a:latin typeface="Calibri" panose="020F0502020204030204" pitchFamily="34" charset="0"/>
                      </a:endParaRPr>
                    </a:p>
                  </a:txBody>
                  <a:tcPr marL="3232" marR="3232" marT="3232" marB="0"/>
                </a:tc>
                <a:tc>
                  <a:txBody>
                    <a:bodyPr/>
                    <a:lstStyle/>
                    <a:p>
                      <a:pPr algn="l" fontAlgn="t"/>
                      <a:r>
                        <a:rPr lang="nl-NL" sz="700" u="none" strike="noStrike">
                          <a:effectLst/>
                        </a:rPr>
                        <a:t>kennisnet federatie, basispoort</a:t>
                      </a:r>
                      <a:endParaRPr lang="nl-NL" sz="700" b="0" i="0" u="none" strike="noStrike">
                        <a:solidFill>
                          <a:srgbClr val="000000"/>
                        </a:solidFill>
                        <a:effectLst/>
                        <a:latin typeface="Calibri" panose="020F0502020204030204" pitchFamily="34" charset="0"/>
                      </a:endParaRPr>
                    </a:p>
                  </a:txBody>
                  <a:tcPr marL="3232" marR="3232" marT="3232" marB="0"/>
                </a:tc>
                <a:extLst>
                  <a:ext uri="{0D108BD9-81ED-4DB2-BD59-A6C34878D82A}">
                    <a16:rowId xmlns:a16="http://schemas.microsoft.com/office/drawing/2014/main" val="3079094672"/>
                  </a:ext>
                </a:extLst>
              </a:tr>
              <a:tr h="123054">
                <a:tc>
                  <a:txBody>
                    <a:bodyPr/>
                    <a:lstStyle/>
                    <a:p>
                      <a:pPr algn="l" fontAlgn="t"/>
                      <a:r>
                        <a:rPr lang="nl-NL" sz="700" u="none" strike="noStrike">
                          <a:effectLst/>
                        </a:rPr>
                        <a:t> </a:t>
                      </a:r>
                      <a:endParaRPr lang="nl-NL" sz="700" b="0" i="0" u="none" strike="noStrike">
                        <a:solidFill>
                          <a:srgbClr val="000000"/>
                        </a:solidFill>
                        <a:effectLst/>
                        <a:latin typeface="Calibri" panose="020F0502020204030204" pitchFamily="34" charset="0"/>
                      </a:endParaRPr>
                    </a:p>
                  </a:txBody>
                  <a:tcPr marL="3232" marR="3232" marT="3232" marB="0"/>
                </a:tc>
                <a:tc>
                  <a:txBody>
                    <a:bodyPr/>
                    <a:lstStyle/>
                    <a:p>
                      <a:pPr algn="l" fontAlgn="t"/>
                      <a:r>
                        <a:rPr lang="nl-NL" sz="700" u="none" strike="noStrike">
                          <a:effectLst/>
                        </a:rPr>
                        <a:t> </a:t>
                      </a:r>
                      <a:endParaRPr lang="nl-NL" sz="700" b="0" i="0" u="none" strike="noStrike">
                        <a:solidFill>
                          <a:srgbClr val="000000"/>
                        </a:solidFill>
                        <a:effectLst/>
                        <a:latin typeface="Calibri" panose="020F0502020204030204" pitchFamily="34" charset="0"/>
                      </a:endParaRPr>
                    </a:p>
                  </a:txBody>
                  <a:tcPr marL="3232" marR="3232" marT="3232" marB="0"/>
                </a:tc>
                <a:extLst>
                  <a:ext uri="{0D108BD9-81ED-4DB2-BD59-A6C34878D82A}">
                    <a16:rowId xmlns:a16="http://schemas.microsoft.com/office/drawing/2014/main" val="2889628750"/>
                  </a:ext>
                </a:extLst>
              </a:tr>
              <a:tr h="123054">
                <a:tc>
                  <a:txBody>
                    <a:bodyPr/>
                    <a:lstStyle/>
                    <a:p>
                      <a:pPr algn="l" fontAlgn="t"/>
                      <a:r>
                        <a:rPr lang="nl-NL" sz="700" u="none" strike="noStrike">
                          <a:effectLst/>
                        </a:rPr>
                        <a:t>CITO verplichte toetsen VO</a:t>
                      </a:r>
                      <a:endParaRPr lang="nl-NL" sz="700" b="0" i="0" u="none" strike="noStrike">
                        <a:solidFill>
                          <a:srgbClr val="000000"/>
                        </a:solidFill>
                        <a:effectLst/>
                        <a:latin typeface="Calibri" panose="020F0502020204030204" pitchFamily="34" charset="0"/>
                      </a:endParaRPr>
                    </a:p>
                  </a:txBody>
                  <a:tcPr marL="3232" marR="3232" marT="3232" marB="0"/>
                </a:tc>
                <a:tc>
                  <a:txBody>
                    <a:bodyPr/>
                    <a:lstStyle/>
                    <a:p>
                      <a:pPr algn="l" fontAlgn="t"/>
                      <a:r>
                        <a:rPr lang="nl-NL" sz="700" u="none" strike="noStrike">
                          <a:effectLst/>
                        </a:rPr>
                        <a:t>CITO (zie wet subsidiëring landelijke onderwijsondersteunende activiteiten)</a:t>
                      </a:r>
                      <a:endParaRPr lang="nl-NL" sz="700" b="0" i="0" u="none" strike="noStrike">
                        <a:solidFill>
                          <a:srgbClr val="000000"/>
                        </a:solidFill>
                        <a:effectLst/>
                        <a:latin typeface="Calibri" panose="020F0502020204030204" pitchFamily="34" charset="0"/>
                      </a:endParaRPr>
                    </a:p>
                  </a:txBody>
                  <a:tcPr marL="3232" marR="3232" marT="3232" marB="0"/>
                </a:tc>
                <a:extLst>
                  <a:ext uri="{0D108BD9-81ED-4DB2-BD59-A6C34878D82A}">
                    <a16:rowId xmlns:a16="http://schemas.microsoft.com/office/drawing/2014/main" val="4197103803"/>
                  </a:ext>
                </a:extLst>
              </a:tr>
              <a:tr h="123054">
                <a:tc>
                  <a:txBody>
                    <a:bodyPr/>
                    <a:lstStyle/>
                    <a:p>
                      <a:pPr algn="l" fontAlgn="t"/>
                      <a:r>
                        <a:rPr lang="nl-NL" sz="700" u="none" strike="noStrike">
                          <a:effectLst/>
                        </a:rPr>
                        <a:t>SLO</a:t>
                      </a:r>
                      <a:endParaRPr lang="nl-NL" sz="700" b="0" i="0" u="none" strike="noStrike">
                        <a:solidFill>
                          <a:srgbClr val="000000"/>
                        </a:solidFill>
                        <a:effectLst/>
                        <a:latin typeface="Calibri" panose="020F0502020204030204" pitchFamily="34" charset="0"/>
                      </a:endParaRPr>
                    </a:p>
                  </a:txBody>
                  <a:tcPr marL="3232" marR="3232" marT="3232" marB="0"/>
                </a:tc>
                <a:tc>
                  <a:txBody>
                    <a:bodyPr/>
                    <a:lstStyle/>
                    <a:p>
                      <a:pPr algn="l" fontAlgn="t"/>
                      <a:r>
                        <a:rPr lang="nl-NL" sz="700" u="none" strike="noStrike">
                          <a:effectLst/>
                        </a:rPr>
                        <a:t>SLO (zie wet subsidiëring landelijke onderwijsondersteunende activiteiten)</a:t>
                      </a:r>
                      <a:endParaRPr lang="nl-NL" sz="700" b="0" i="0" u="none" strike="noStrike">
                        <a:solidFill>
                          <a:srgbClr val="000000"/>
                        </a:solidFill>
                        <a:effectLst/>
                        <a:latin typeface="Calibri" panose="020F0502020204030204" pitchFamily="34" charset="0"/>
                      </a:endParaRPr>
                    </a:p>
                  </a:txBody>
                  <a:tcPr marL="3232" marR="3232" marT="3232" marB="0"/>
                </a:tc>
                <a:extLst>
                  <a:ext uri="{0D108BD9-81ED-4DB2-BD59-A6C34878D82A}">
                    <a16:rowId xmlns:a16="http://schemas.microsoft.com/office/drawing/2014/main" val="1116992978"/>
                  </a:ext>
                </a:extLst>
              </a:tr>
              <a:tr h="123054">
                <a:tc>
                  <a:txBody>
                    <a:bodyPr/>
                    <a:lstStyle/>
                    <a:p>
                      <a:pPr algn="l" fontAlgn="t"/>
                      <a:r>
                        <a:rPr lang="nl-NL" sz="700" u="none" strike="noStrike">
                          <a:effectLst/>
                        </a:rPr>
                        <a:t> </a:t>
                      </a:r>
                      <a:endParaRPr lang="nl-NL" sz="700" b="0" i="0" u="none" strike="noStrike">
                        <a:solidFill>
                          <a:srgbClr val="000000"/>
                        </a:solidFill>
                        <a:effectLst/>
                        <a:latin typeface="Calibri" panose="020F0502020204030204" pitchFamily="34" charset="0"/>
                      </a:endParaRPr>
                    </a:p>
                  </a:txBody>
                  <a:tcPr marL="3232" marR="3232" marT="3232" marB="0"/>
                </a:tc>
                <a:tc>
                  <a:txBody>
                    <a:bodyPr/>
                    <a:lstStyle/>
                    <a:p>
                      <a:pPr algn="l" fontAlgn="t"/>
                      <a:r>
                        <a:rPr lang="nl-NL" sz="700" u="none" strike="noStrike">
                          <a:effectLst/>
                        </a:rPr>
                        <a:t> </a:t>
                      </a:r>
                      <a:endParaRPr lang="nl-NL" sz="700" b="0" i="0" u="none" strike="noStrike">
                        <a:solidFill>
                          <a:srgbClr val="000000"/>
                        </a:solidFill>
                        <a:effectLst/>
                        <a:latin typeface="Calibri" panose="020F0502020204030204" pitchFamily="34" charset="0"/>
                      </a:endParaRPr>
                    </a:p>
                  </a:txBody>
                  <a:tcPr marL="3232" marR="3232" marT="3232" marB="0"/>
                </a:tc>
                <a:extLst>
                  <a:ext uri="{0D108BD9-81ED-4DB2-BD59-A6C34878D82A}">
                    <a16:rowId xmlns:a16="http://schemas.microsoft.com/office/drawing/2014/main" val="1504697134"/>
                  </a:ext>
                </a:extLst>
              </a:tr>
              <a:tr h="123054">
                <a:tc>
                  <a:txBody>
                    <a:bodyPr/>
                    <a:lstStyle/>
                    <a:p>
                      <a:pPr algn="l" fontAlgn="t"/>
                      <a:r>
                        <a:rPr lang="nl-NL" sz="700" u="none" strike="noStrike">
                          <a:effectLst/>
                        </a:rPr>
                        <a:t>Ondersteunend personeel</a:t>
                      </a:r>
                      <a:endParaRPr lang="nl-NL" sz="700" b="0" i="0" u="none" strike="noStrike">
                        <a:solidFill>
                          <a:srgbClr val="000000"/>
                        </a:solidFill>
                        <a:effectLst/>
                        <a:latin typeface="Calibri" panose="020F0502020204030204" pitchFamily="34" charset="0"/>
                      </a:endParaRPr>
                    </a:p>
                  </a:txBody>
                  <a:tcPr marL="3232" marR="3232" marT="3232" marB="0"/>
                </a:tc>
                <a:tc>
                  <a:txBody>
                    <a:bodyPr/>
                    <a:lstStyle/>
                    <a:p>
                      <a:pPr algn="l" fontAlgn="t"/>
                      <a:r>
                        <a:rPr lang="nl-NL" sz="700" u="none" strike="noStrike">
                          <a:effectLst/>
                        </a:rPr>
                        <a:t>niet onderwijzend personeel</a:t>
                      </a:r>
                      <a:endParaRPr lang="nl-NL" sz="700" b="0" i="0" u="none" strike="noStrike">
                        <a:solidFill>
                          <a:srgbClr val="000000"/>
                        </a:solidFill>
                        <a:effectLst/>
                        <a:latin typeface="Calibri" panose="020F0502020204030204" pitchFamily="34" charset="0"/>
                      </a:endParaRPr>
                    </a:p>
                  </a:txBody>
                  <a:tcPr marL="3232" marR="3232" marT="3232" marB="0"/>
                </a:tc>
                <a:extLst>
                  <a:ext uri="{0D108BD9-81ED-4DB2-BD59-A6C34878D82A}">
                    <a16:rowId xmlns:a16="http://schemas.microsoft.com/office/drawing/2014/main" val="556147364"/>
                  </a:ext>
                </a:extLst>
              </a:tr>
              <a:tr h="123054">
                <a:tc>
                  <a:txBody>
                    <a:bodyPr/>
                    <a:lstStyle/>
                    <a:p>
                      <a:pPr algn="l" fontAlgn="t"/>
                      <a:r>
                        <a:rPr lang="nl-NL" sz="700" u="none" strike="noStrike">
                          <a:effectLst/>
                        </a:rPr>
                        <a:t>Docent</a:t>
                      </a:r>
                      <a:endParaRPr lang="nl-NL" sz="700" b="0" i="0" u="none" strike="noStrike">
                        <a:solidFill>
                          <a:srgbClr val="000000"/>
                        </a:solidFill>
                        <a:effectLst/>
                        <a:latin typeface="Calibri" panose="020F0502020204030204" pitchFamily="34" charset="0"/>
                      </a:endParaRPr>
                    </a:p>
                  </a:txBody>
                  <a:tcPr marL="3232" marR="3232" marT="3232" marB="0"/>
                </a:tc>
                <a:tc>
                  <a:txBody>
                    <a:bodyPr/>
                    <a:lstStyle/>
                    <a:p>
                      <a:pPr algn="l" fontAlgn="t"/>
                      <a:r>
                        <a:rPr lang="nl-NL" sz="700" u="none" strike="noStrike">
                          <a:effectLst/>
                        </a:rPr>
                        <a:t>onderwijzend personeel</a:t>
                      </a:r>
                      <a:endParaRPr lang="nl-NL" sz="700" b="0" i="0" u="none" strike="noStrike">
                        <a:solidFill>
                          <a:srgbClr val="000000"/>
                        </a:solidFill>
                        <a:effectLst/>
                        <a:latin typeface="Calibri" panose="020F0502020204030204" pitchFamily="34" charset="0"/>
                      </a:endParaRPr>
                    </a:p>
                  </a:txBody>
                  <a:tcPr marL="3232" marR="3232" marT="3232" marB="0"/>
                </a:tc>
                <a:extLst>
                  <a:ext uri="{0D108BD9-81ED-4DB2-BD59-A6C34878D82A}">
                    <a16:rowId xmlns:a16="http://schemas.microsoft.com/office/drawing/2014/main" val="2143268044"/>
                  </a:ext>
                </a:extLst>
              </a:tr>
              <a:tr h="123054">
                <a:tc>
                  <a:txBody>
                    <a:bodyPr/>
                    <a:lstStyle/>
                    <a:p>
                      <a:pPr algn="l" fontAlgn="t"/>
                      <a:r>
                        <a:rPr lang="nl-NL" sz="700" u="none" strike="noStrike">
                          <a:effectLst/>
                        </a:rPr>
                        <a:t>OR</a:t>
                      </a:r>
                      <a:endParaRPr lang="nl-NL" sz="700" b="0" i="0" u="none" strike="noStrike">
                        <a:solidFill>
                          <a:srgbClr val="000000"/>
                        </a:solidFill>
                        <a:effectLst/>
                        <a:latin typeface="Calibri" panose="020F0502020204030204" pitchFamily="34" charset="0"/>
                      </a:endParaRPr>
                    </a:p>
                  </a:txBody>
                  <a:tcPr marL="3232" marR="3232" marT="3232" marB="0"/>
                </a:tc>
                <a:tc>
                  <a:txBody>
                    <a:bodyPr/>
                    <a:lstStyle/>
                    <a:p>
                      <a:pPr algn="l" fontAlgn="t"/>
                      <a:r>
                        <a:rPr lang="nl-NL" sz="700" u="none" strike="noStrike" dirty="0">
                          <a:effectLst/>
                        </a:rPr>
                        <a:t>Ondernemingsraad</a:t>
                      </a:r>
                      <a:endParaRPr lang="nl-NL" sz="700" b="0" i="0" u="none" strike="noStrike" dirty="0">
                        <a:solidFill>
                          <a:srgbClr val="000000"/>
                        </a:solidFill>
                        <a:effectLst/>
                        <a:latin typeface="Calibri" panose="020F0502020204030204" pitchFamily="34" charset="0"/>
                      </a:endParaRPr>
                    </a:p>
                  </a:txBody>
                  <a:tcPr marL="3232" marR="3232" marT="3232" marB="0"/>
                </a:tc>
                <a:extLst>
                  <a:ext uri="{0D108BD9-81ED-4DB2-BD59-A6C34878D82A}">
                    <a16:rowId xmlns:a16="http://schemas.microsoft.com/office/drawing/2014/main" val="3295880955"/>
                  </a:ext>
                </a:extLst>
              </a:tr>
            </a:tbl>
          </a:graphicData>
        </a:graphic>
      </p:graphicFrame>
    </p:spTree>
    <p:extLst>
      <p:ext uri="{BB962C8B-B14F-4D97-AF65-F5344CB8AC3E}">
        <p14:creationId xmlns:p14="http://schemas.microsoft.com/office/powerpoint/2010/main" val="32974044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nl-NL" smtClean="0"/>
              <a:t>Bedankt voor uw aandacht</a:t>
            </a:r>
            <a:endParaRPr lang="nl-NL"/>
          </a:p>
        </p:txBody>
      </p:sp>
      <p:sp>
        <p:nvSpPr>
          <p:cNvPr id="11" name="Text Placeholder 10"/>
          <p:cNvSpPr>
            <a:spLocks noGrp="1"/>
          </p:cNvSpPr>
          <p:nvPr>
            <p:ph type="body" sz="quarter" idx="11"/>
          </p:nvPr>
        </p:nvSpPr>
        <p:spPr/>
        <p:txBody>
          <a:bodyPr/>
          <a:lstStyle/>
          <a:p>
            <a:r>
              <a:rPr lang="nl-NL" sz="1960" b="0" dirty="0" smtClean="0"/>
              <a:t>Wilmar de Lange</a:t>
            </a:r>
            <a:endParaRPr lang="nl-NL" sz="1960" b="0" dirty="0"/>
          </a:p>
          <a:p>
            <a:r>
              <a:rPr lang="nl-NL" sz="1960" b="0" dirty="0" smtClean="0"/>
              <a:t>Strategisch adviseur informatiemanagement</a:t>
            </a:r>
            <a:endParaRPr lang="nl-NL" sz="1960" b="0" dirty="0"/>
          </a:p>
          <a:p>
            <a:endParaRPr lang="nl-NL" sz="1960" b="0" dirty="0"/>
          </a:p>
          <a:p>
            <a:r>
              <a:rPr lang="nl-NL" sz="1960" b="0" dirty="0"/>
              <a:t>E-mail:</a:t>
            </a:r>
            <a:r>
              <a:rPr lang="nl-NL" sz="1960" b="0"/>
              <a:t>	</a:t>
            </a:r>
            <a:r>
              <a:rPr lang="nl-NL" sz="1960" b="0" smtClean="0"/>
              <a:t>w.delange@kennisnet.nl</a:t>
            </a:r>
            <a:endParaRPr lang="nl-NL" sz="1960" b="0" dirty="0"/>
          </a:p>
        </p:txBody>
      </p:sp>
    </p:spTree>
    <p:extLst>
      <p:ext uri="{BB962C8B-B14F-4D97-AF65-F5344CB8AC3E}">
        <p14:creationId xmlns:p14="http://schemas.microsoft.com/office/powerpoint/2010/main" val="24032387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0E924C9A-6C93-49AE-BFE5-6539B145F2C9}" type="slidenum">
              <a:rPr lang="nl-NL" smtClean="0"/>
              <a:pPr/>
              <a:t>2</a:t>
            </a:fld>
            <a:endParaRPr lang="nl-NL"/>
          </a:p>
        </p:txBody>
      </p:sp>
      <p:graphicFrame>
        <p:nvGraphicFramePr>
          <p:cNvPr id="2" name="Tabel 1"/>
          <p:cNvGraphicFramePr>
            <a:graphicFrameLocks noGrp="1"/>
          </p:cNvGraphicFramePr>
          <p:nvPr>
            <p:extLst>
              <p:ext uri="{D42A27DB-BD31-4B8C-83A1-F6EECF244321}">
                <p14:modId xmlns:p14="http://schemas.microsoft.com/office/powerpoint/2010/main" val="3716232014"/>
              </p:ext>
            </p:extLst>
          </p:nvPr>
        </p:nvGraphicFramePr>
        <p:xfrm>
          <a:off x="208112" y="264096"/>
          <a:ext cx="8634481" cy="8375180"/>
        </p:xfrm>
        <a:graphic>
          <a:graphicData uri="http://schemas.openxmlformats.org/drawingml/2006/table">
            <a:tbl>
              <a:tblPr>
                <a:tableStyleId>{5C22544A-7EE6-4342-B048-85BDC9FD1C3A}</a:tableStyleId>
              </a:tblPr>
              <a:tblGrid>
                <a:gridCol w="644239">
                  <a:extLst>
                    <a:ext uri="{9D8B030D-6E8A-4147-A177-3AD203B41FA5}">
                      <a16:colId xmlns:a16="http://schemas.microsoft.com/office/drawing/2014/main" val="1063419844"/>
                    </a:ext>
                  </a:extLst>
                </a:gridCol>
                <a:gridCol w="1146244">
                  <a:extLst>
                    <a:ext uri="{9D8B030D-6E8A-4147-A177-3AD203B41FA5}">
                      <a16:colId xmlns:a16="http://schemas.microsoft.com/office/drawing/2014/main" val="4145915741"/>
                    </a:ext>
                  </a:extLst>
                </a:gridCol>
                <a:gridCol w="3221197">
                  <a:extLst>
                    <a:ext uri="{9D8B030D-6E8A-4147-A177-3AD203B41FA5}">
                      <a16:colId xmlns:a16="http://schemas.microsoft.com/office/drawing/2014/main" val="1314162721"/>
                    </a:ext>
                  </a:extLst>
                </a:gridCol>
                <a:gridCol w="2568591">
                  <a:extLst>
                    <a:ext uri="{9D8B030D-6E8A-4147-A177-3AD203B41FA5}">
                      <a16:colId xmlns:a16="http://schemas.microsoft.com/office/drawing/2014/main" val="3841994837"/>
                    </a:ext>
                  </a:extLst>
                </a:gridCol>
                <a:gridCol w="1054210">
                  <a:extLst>
                    <a:ext uri="{9D8B030D-6E8A-4147-A177-3AD203B41FA5}">
                      <a16:colId xmlns:a16="http://schemas.microsoft.com/office/drawing/2014/main" val="752716108"/>
                    </a:ext>
                  </a:extLst>
                </a:gridCol>
              </a:tblGrid>
              <a:tr h="120481">
                <a:tc>
                  <a:txBody>
                    <a:bodyPr/>
                    <a:lstStyle/>
                    <a:p>
                      <a:pPr algn="l" fontAlgn="t"/>
                      <a:r>
                        <a:rPr lang="nl-NL" sz="900" u="none" strike="noStrike">
                          <a:effectLst/>
                        </a:rPr>
                        <a:t>Datastroom</a:t>
                      </a:r>
                      <a:endParaRPr lang="nl-NL" sz="900" b="0" i="0" u="none" strike="noStrike">
                        <a:solidFill>
                          <a:srgbClr val="000000"/>
                        </a:solidFill>
                        <a:effectLst/>
                        <a:latin typeface="Calibri" panose="020F0502020204030204" pitchFamily="34" charset="0"/>
                      </a:endParaRPr>
                    </a:p>
                  </a:txBody>
                  <a:tcPr marL="5020" marR="5020" marT="5020" marB="0"/>
                </a:tc>
                <a:tc>
                  <a:txBody>
                    <a:bodyPr/>
                    <a:lstStyle/>
                    <a:p>
                      <a:pPr algn="l" fontAlgn="t"/>
                      <a:r>
                        <a:rPr lang="nl-NL" sz="900" u="none" strike="noStrike">
                          <a:effectLst/>
                        </a:rPr>
                        <a:t>benaming</a:t>
                      </a:r>
                      <a:endParaRPr lang="nl-NL" sz="900" b="0" i="0" u="none" strike="noStrike">
                        <a:solidFill>
                          <a:srgbClr val="000000"/>
                        </a:solidFill>
                        <a:effectLst/>
                        <a:latin typeface="Calibri" panose="020F0502020204030204" pitchFamily="34" charset="0"/>
                      </a:endParaRPr>
                    </a:p>
                  </a:txBody>
                  <a:tcPr marL="5020" marR="5020" marT="5020" marB="0"/>
                </a:tc>
                <a:tc>
                  <a:txBody>
                    <a:bodyPr/>
                    <a:lstStyle/>
                    <a:p>
                      <a:pPr algn="l" fontAlgn="t"/>
                      <a:r>
                        <a:rPr lang="nl-NL" sz="900" u="none" strike="noStrike">
                          <a:effectLst/>
                        </a:rPr>
                        <a:t>beschrijving</a:t>
                      </a:r>
                      <a:endParaRPr lang="nl-NL" sz="900" b="0" i="0" u="none" strike="noStrike">
                        <a:solidFill>
                          <a:srgbClr val="000000"/>
                        </a:solidFill>
                        <a:effectLst/>
                        <a:latin typeface="Calibri" panose="020F0502020204030204" pitchFamily="34" charset="0"/>
                      </a:endParaRPr>
                    </a:p>
                  </a:txBody>
                  <a:tcPr marL="5020" marR="5020" marT="5020" marB="0"/>
                </a:tc>
                <a:tc>
                  <a:txBody>
                    <a:bodyPr/>
                    <a:lstStyle/>
                    <a:p>
                      <a:pPr algn="l" fontAlgn="t"/>
                      <a:r>
                        <a:rPr lang="nl-NL" sz="900" u="none" strike="noStrike">
                          <a:effectLst/>
                        </a:rPr>
                        <a:t>referentie</a:t>
                      </a:r>
                      <a:endParaRPr lang="nl-NL" sz="900" b="0" i="0" u="none" strike="noStrike">
                        <a:solidFill>
                          <a:srgbClr val="000000"/>
                        </a:solidFill>
                        <a:effectLst/>
                        <a:latin typeface="Calibri" panose="020F0502020204030204" pitchFamily="34" charset="0"/>
                      </a:endParaRPr>
                    </a:p>
                  </a:txBody>
                  <a:tcPr marL="5020" marR="5020" marT="5020" marB="0"/>
                </a:tc>
                <a:tc>
                  <a:txBody>
                    <a:bodyPr/>
                    <a:lstStyle/>
                    <a:p>
                      <a:pPr algn="l" fontAlgn="t"/>
                      <a:r>
                        <a:rPr lang="nl-NL" sz="900" u="none" strike="noStrike">
                          <a:effectLst/>
                        </a:rPr>
                        <a:t>grondslag</a:t>
                      </a:r>
                      <a:endParaRPr lang="nl-NL" sz="900" b="0" i="0" u="none" strike="noStrike">
                        <a:solidFill>
                          <a:srgbClr val="000000"/>
                        </a:solidFill>
                        <a:effectLst/>
                        <a:latin typeface="Calibri" panose="020F0502020204030204" pitchFamily="34" charset="0"/>
                      </a:endParaRPr>
                    </a:p>
                  </a:txBody>
                  <a:tcPr marL="5020" marR="5020" marT="5020" marB="0"/>
                </a:tc>
                <a:extLst>
                  <a:ext uri="{0D108BD9-81ED-4DB2-BD59-A6C34878D82A}">
                    <a16:rowId xmlns:a16="http://schemas.microsoft.com/office/drawing/2014/main" val="3153210307"/>
                  </a:ext>
                </a:extLst>
              </a:tr>
              <a:tr h="120481">
                <a:tc>
                  <a:txBody>
                    <a:bodyPr/>
                    <a:lstStyle/>
                    <a:p>
                      <a:pPr algn="l" fontAlgn="t"/>
                      <a:r>
                        <a:rPr lang="nl-NL" sz="900" u="none" strike="noStrike">
                          <a:effectLst/>
                        </a:rPr>
                        <a:t> </a:t>
                      </a:r>
                      <a:endParaRPr lang="nl-NL" sz="900" b="0" i="0" u="none" strike="noStrike">
                        <a:solidFill>
                          <a:srgbClr val="000000"/>
                        </a:solidFill>
                        <a:effectLst/>
                        <a:latin typeface="Calibri" panose="020F0502020204030204" pitchFamily="34" charset="0"/>
                      </a:endParaRPr>
                    </a:p>
                  </a:txBody>
                  <a:tcPr marL="5020" marR="5020" marT="5020" marB="0"/>
                </a:tc>
                <a:tc>
                  <a:txBody>
                    <a:bodyPr/>
                    <a:lstStyle/>
                    <a:p>
                      <a:pPr algn="l" fontAlgn="t"/>
                      <a:r>
                        <a:rPr lang="nl-NL" sz="900" u="none" strike="noStrike">
                          <a:effectLst/>
                        </a:rPr>
                        <a:t> </a:t>
                      </a:r>
                      <a:endParaRPr lang="nl-NL" sz="900" b="0" i="0" u="none" strike="noStrike">
                        <a:solidFill>
                          <a:srgbClr val="000000"/>
                        </a:solidFill>
                        <a:effectLst/>
                        <a:latin typeface="Calibri" panose="020F0502020204030204" pitchFamily="34" charset="0"/>
                      </a:endParaRPr>
                    </a:p>
                  </a:txBody>
                  <a:tcPr marL="5020" marR="5020" marT="5020" marB="0"/>
                </a:tc>
                <a:tc>
                  <a:txBody>
                    <a:bodyPr/>
                    <a:lstStyle/>
                    <a:p>
                      <a:pPr algn="l" fontAlgn="t"/>
                      <a:r>
                        <a:rPr lang="nl-NL" sz="900" u="none" strike="noStrike">
                          <a:effectLst/>
                        </a:rPr>
                        <a:t> </a:t>
                      </a:r>
                      <a:endParaRPr lang="nl-NL" sz="900" b="0" i="0" u="none" strike="noStrike">
                        <a:solidFill>
                          <a:srgbClr val="000000"/>
                        </a:solidFill>
                        <a:effectLst/>
                        <a:latin typeface="Calibri" panose="020F0502020204030204" pitchFamily="34" charset="0"/>
                      </a:endParaRPr>
                    </a:p>
                  </a:txBody>
                  <a:tcPr marL="5020" marR="5020" marT="5020" marB="0"/>
                </a:tc>
                <a:tc>
                  <a:txBody>
                    <a:bodyPr/>
                    <a:lstStyle/>
                    <a:p>
                      <a:pPr algn="l" fontAlgn="t"/>
                      <a:r>
                        <a:rPr lang="nl-NL" sz="900" u="none" strike="noStrike">
                          <a:effectLst/>
                        </a:rPr>
                        <a:t> </a:t>
                      </a:r>
                      <a:endParaRPr lang="nl-NL" sz="900" b="0" i="0" u="none" strike="noStrike">
                        <a:solidFill>
                          <a:srgbClr val="000000"/>
                        </a:solidFill>
                        <a:effectLst/>
                        <a:latin typeface="Calibri" panose="020F0502020204030204" pitchFamily="34" charset="0"/>
                      </a:endParaRPr>
                    </a:p>
                  </a:txBody>
                  <a:tcPr marL="5020" marR="5020" marT="5020" marB="0"/>
                </a:tc>
                <a:tc>
                  <a:txBody>
                    <a:bodyPr/>
                    <a:lstStyle/>
                    <a:p>
                      <a:pPr algn="l" fontAlgn="t"/>
                      <a:r>
                        <a:rPr lang="nl-NL" sz="900" u="none" strike="noStrike">
                          <a:effectLst/>
                        </a:rPr>
                        <a:t> </a:t>
                      </a:r>
                      <a:endParaRPr lang="nl-NL" sz="900" b="0" i="0" u="none" strike="noStrike">
                        <a:solidFill>
                          <a:srgbClr val="000000"/>
                        </a:solidFill>
                        <a:effectLst/>
                        <a:latin typeface="Calibri" panose="020F0502020204030204" pitchFamily="34" charset="0"/>
                      </a:endParaRPr>
                    </a:p>
                  </a:txBody>
                  <a:tcPr marL="5020" marR="5020" marT="5020" marB="0"/>
                </a:tc>
                <a:extLst>
                  <a:ext uri="{0D108BD9-81ED-4DB2-BD59-A6C34878D82A}">
                    <a16:rowId xmlns:a16="http://schemas.microsoft.com/office/drawing/2014/main" val="272346359"/>
                  </a:ext>
                </a:extLst>
              </a:tr>
              <a:tr h="120481">
                <a:tc>
                  <a:txBody>
                    <a:bodyPr/>
                    <a:lstStyle/>
                    <a:p>
                      <a:pPr algn="l" fontAlgn="t"/>
                      <a:r>
                        <a:rPr lang="nl-NL" sz="900" u="none" strike="noStrike">
                          <a:effectLst/>
                        </a:rPr>
                        <a:t>1</a:t>
                      </a:r>
                      <a:endParaRPr lang="nl-NL" sz="900" b="0" i="0" u="none" strike="noStrike">
                        <a:solidFill>
                          <a:srgbClr val="000000"/>
                        </a:solidFill>
                        <a:effectLst/>
                        <a:latin typeface="Calibri" panose="020F0502020204030204" pitchFamily="34" charset="0"/>
                      </a:endParaRPr>
                    </a:p>
                  </a:txBody>
                  <a:tcPr marL="5020" marR="5020" marT="5020" marB="0"/>
                </a:tc>
                <a:tc>
                  <a:txBody>
                    <a:bodyPr/>
                    <a:lstStyle/>
                    <a:p>
                      <a:pPr algn="l" fontAlgn="t"/>
                      <a:r>
                        <a:rPr lang="nl-NL" sz="900" u="none" strike="noStrike">
                          <a:effectLst/>
                        </a:rPr>
                        <a:t>basis</a:t>
                      </a:r>
                      <a:endParaRPr lang="nl-NL" sz="900" b="0" i="0" u="none" strike="noStrike">
                        <a:solidFill>
                          <a:srgbClr val="000000"/>
                        </a:solidFill>
                        <a:effectLst/>
                        <a:latin typeface="Calibri" panose="020F0502020204030204" pitchFamily="34" charset="0"/>
                      </a:endParaRPr>
                    </a:p>
                  </a:txBody>
                  <a:tcPr marL="5020" marR="5020" marT="5020" marB="0"/>
                </a:tc>
                <a:tc>
                  <a:txBody>
                    <a:bodyPr/>
                    <a:lstStyle/>
                    <a:p>
                      <a:pPr algn="l" fontAlgn="t"/>
                      <a:r>
                        <a:rPr lang="nl-NL" sz="900" u="none" strike="noStrike">
                          <a:effectLst/>
                        </a:rPr>
                        <a:t>leerling gegevens t.b.v. toegang/single sign in</a:t>
                      </a:r>
                      <a:endParaRPr lang="nl-NL" sz="900" b="0" i="0" u="none" strike="noStrike">
                        <a:solidFill>
                          <a:srgbClr val="000000"/>
                        </a:solidFill>
                        <a:effectLst/>
                        <a:latin typeface="Calibri" panose="020F0502020204030204" pitchFamily="34" charset="0"/>
                      </a:endParaRPr>
                    </a:p>
                  </a:txBody>
                  <a:tcPr marL="5020" marR="5020" marT="5020" marB="0"/>
                </a:tc>
                <a:tc>
                  <a:txBody>
                    <a:bodyPr/>
                    <a:lstStyle/>
                    <a:p>
                      <a:pPr algn="l" fontAlgn="t"/>
                      <a:r>
                        <a:rPr lang="nl-NL" sz="900" u="none" strike="noStrike">
                          <a:effectLst/>
                        </a:rPr>
                        <a:t>i.g.v. pseudonimisering: wet op het primair onderwijs art. 178a</a:t>
                      </a:r>
                      <a:endParaRPr lang="nl-NL" sz="900" b="0" i="0" u="none" strike="noStrike">
                        <a:solidFill>
                          <a:srgbClr val="000000"/>
                        </a:solidFill>
                        <a:effectLst/>
                        <a:latin typeface="Calibri" panose="020F0502020204030204" pitchFamily="34" charset="0"/>
                      </a:endParaRPr>
                    </a:p>
                  </a:txBody>
                  <a:tcPr marL="5020" marR="5020" marT="5020" marB="0"/>
                </a:tc>
                <a:tc>
                  <a:txBody>
                    <a:bodyPr/>
                    <a:lstStyle/>
                    <a:p>
                      <a:pPr algn="l" fontAlgn="t"/>
                      <a:r>
                        <a:rPr lang="nl-NL" sz="900" u="none" strike="noStrike">
                          <a:effectLst/>
                        </a:rPr>
                        <a:t>organisatie</a:t>
                      </a:r>
                      <a:endParaRPr lang="nl-NL" sz="900" b="0" i="0" u="none" strike="noStrike">
                        <a:solidFill>
                          <a:srgbClr val="000000"/>
                        </a:solidFill>
                        <a:effectLst/>
                        <a:latin typeface="Calibri" panose="020F0502020204030204" pitchFamily="34" charset="0"/>
                      </a:endParaRPr>
                    </a:p>
                  </a:txBody>
                  <a:tcPr marL="5020" marR="5020" marT="5020" marB="0"/>
                </a:tc>
                <a:extLst>
                  <a:ext uri="{0D108BD9-81ED-4DB2-BD59-A6C34878D82A}">
                    <a16:rowId xmlns:a16="http://schemas.microsoft.com/office/drawing/2014/main" val="327481725"/>
                  </a:ext>
                </a:extLst>
              </a:tr>
              <a:tr h="240962">
                <a:tc>
                  <a:txBody>
                    <a:bodyPr/>
                    <a:lstStyle/>
                    <a:p>
                      <a:pPr algn="l" fontAlgn="t"/>
                      <a:r>
                        <a:rPr lang="nl-NL" sz="900" u="none" strike="noStrike">
                          <a:effectLst/>
                        </a:rPr>
                        <a:t>2</a:t>
                      </a:r>
                      <a:endParaRPr lang="nl-NL" sz="900" b="0" i="0" u="none" strike="noStrike">
                        <a:solidFill>
                          <a:srgbClr val="000000"/>
                        </a:solidFill>
                        <a:effectLst/>
                        <a:latin typeface="Calibri" panose="020F0502020204030204" pitchFamily="34" charset="0"/>
                      </a:endParaRPr>
                    </a:p>
                  </a:txBody>
                  <a:tcPr marL="5020" marR="5020" marT="5020" marB="0"/>
                </a:tc>
                <a:tc>
                  <a:txBody>
                    <a:bodyPr/>
                    <a:lstStyle/>
                    <a:p>
                      <a:pPr algn="l" fontAlgn="t"/>
                      <a:r>
                        <a:rPr lang="nl-NL" sz="900" u="none" strike="noStrike">
                          <a:effectLst/>
                        </a:rPr>
                        <a:t>basis</a:t>
                      </a:r>
                      <a:endParaRPr lang="nl-NL" sz="900" b="0" i="0" u="none" strike="noStrike">
                        <a:solidFill>
                          <a:srgbClr val="000000"/>
                        </a:solidFill>
                        <a:effectLst/>
                        <a:latin typeface="Calibri" panose="020F0502020204030204" pitchFamily="34" charset="0"/>
                      </a:endParaRPr>
                    </a:p>
                  </a:txBody>
                  <a:tcPr marL="5020" marR="5020" marT="5020" marB="0"/>
                </a:tc>
                <a:tc>
                  <a:txBody>
                    <a:bodyPr/>
                    <a:lstStyle/>
                    <a:p>
                      <a:pPr algn="l" fontAlgn="t"/>
                      <a:r>
                        <a:rPr lang="nl-NL" sz="900" u="none" strike="noStrike">
                          <a:effectLst/>
                        </a:rPr>
                        <a:t>leerling gegevens t.b.v.(digitale) toetsen</a:t>
                      </a:r>
                      <a:endParaRPr lang="nl-NL" sz="900" b="0" i="0" u="none" strike="noStrike">
                        <a:solidFill>
                          <a:srgbClr val="000000"/>
                        </a:solidFill>
                        <a:effectLst/>
                        <a:latin typeface="Calibri" panose="020F0502020204030204" pitchFamily="34" charset="0"/>
                      </a:endParaRPr>
                    </a:p>
                  </a:txBody>
                  <a:tcPr marL="5020" marR="5020" marT="5020" marB="0"/>
                </a:tc>
                <a:tc>
                  <a:txBody>
                    <a:bodyPr/>
                    <a:lstStyle/>
                    <a:p>
                      <a:pPr algn="l" fontAlgn="t"/>
                      <a:r>
                        <a:rPr lang="nl-NL" sz="900" u="none" strike="noStrike">
                          <a:effectLst/>
                        </a:rPr>
                        <a:t>wet op primair onderwijs, wet op voortgezet onderwijs,  wet educatie en beroepsonderwijs</a:t>
                      </a:r>
                      <a:endParaRPr lang="nl-NL" sz="900" b="0" i="0" u="none" strike="noStrike">
                        <a:solidFill>
                          <a:srgbClr val="000000"/>
                        </a:solidFill>
                        <a:effectLst/>
                        <a:latin typeface="Calibri" panose="020F0502020204030204" pitchFamily="34" charset="0"/>
                      </a:endParaRPr>
                    </a:p>
                  </a:txBody>
                  <a:tcPr marL="5020" marR="5020" marT="5020" marB="0"/>
                </a:tc>
                <a:tc>
                  <a:txBody>
                    <a:bodyPr/>
                    <a:lstStyle/>
                    <a:p>
                      <a:pPr algn="l" fontAlgn="t"/>
                      <a:r>
                        <a:rPr lang="nl-NL" sz="900" u="none" strike="noStrike">
                          <a:effectLst/>
                        </a:rPr>
                        <a:t>wettelijk</a:t>
                      </a:r>
                      <a:endParaRPr lang="nl-NL" sz="900" b="0" i="0" u="none" strike="noStrike">
                        <a:solidFill>
                          <a:srgbClr val="000000"/>
                        </a:solidFill>
                        <a:effectLst/>
                        <a:latin typeface="Calibri" panose="020F0502020204030204" pitchFamily="34" charset="0"/>
                      </a:endParaRPr>
                    </a:p>
                  </a:txBody>
                  <a:tcPr marL="5020" marR="5020" marT="5020" marB="0"/>
                </a:tc>
                <a:extLst>
                  <a:ext uri="{0D108BD9-81ED-4DB2-BD59-A6C34878D82A}">
                    <a16:rowId xmlns:a16="http://schemas.microsoft.com/office/drawing/2014/main" val="2275021773"/>
                  </a:ext>
                </a:extLst>
              </a:tr>
              <a:tr h="120481">
                <a:tc>
                  <a:txBody>
                    <a:bodyPr/>
                    <a:lstStyle/>
                    <a:p>
                      <a:pPr algn="l" fontAlgn="t"/>
                      <a:r>
                        <a:rPr lang="nl-NL" sz="900" u="none" strike="noStrike">
                          <a:effectLst/>
                        </a:rPr>
                        <a:t>3</a:t>
                      </a:r>
                      <a:endParaRPr lang="nl-NL" sz="900" b="0" i="0" u="none" strike="noStrike">
                        <a:solidFill>
                          <a:srgbClr val="000000"/>
                        </a:solidFill>
                        <a:effectLst/>
                        <a:latin typeface="Calibri" panose="020F0502020204030204" pitchFamily="34" charset="0"/>
                      </a:endParaRPr>
                    </a:p>
                  </a:txBody>
                  <a:tcPr marL="5020" marR="5020" marT="5020" marB="0"/>
                </a:tc>
                <a:tc>
                  <a:txBody>
                    <a:bodyPr/>
                    <a:lstStyle/>
                    <a:p>
                      <a:pPr algn="l" fontAlgn="t"/>
                      <a:r>
                        <a:rPr lang="nl-NL" sz="900" u="none" strike="noStrike">
                          <a:effectLst/>
                        </a:rPr>
                        <a:t>basis en zorg</a:t>
                      </a:r>
                      <a:endParaRPr lang="nl-NL" sz="900" b="0" i="0" u="none" strike="noStrike">
                        <a:solidFill>
                          <a:srgbClr val="000000"/>
                        </a:solidFill>
                        <a:effectLst/>
                        <a:latin typeface="Calibri" panose="020F0502020204030204" pitchFamily="34" charset="0"/>
                      </a:endParaRPr>
                    </a:p>
                  </a:txBody>
                  <a:tcPr marL="5020" marR="5020" marT="5020" marB="0"/>
                </a:tc>
                <a:tc>
                  <a:txBody>
                    <a:bodyPr/>
                    <a:lstStyle/>
                    <a:p>
                      <a:pPr algn="l" fontAlgn="t"/>
                      <a:r>
                        <a:rPr lang="nl-NL" sz="900" u="none" strike="noStrike">
                          <a:effectLst/>
                        </a:rPr>
                        <a:t>leerling gegevens t,b,v, DUO</a:t>
                      </a:r>
                      <a:endParaRPr lang="nl-NL" sz="900" b="0" i="0" u="none" strike="noStrike">
                        <a:solidFill>
                          <a:srgbClr val="000000"/>
                        </a:solidFill>
                        <a:effectLst/>
                        <a:latin typeface="Calibri" panose="020F0502020204030204" pitchFamily="34" charset="0"/>
                      </a:endParaRPr>
                    </a:p>
                  </a:txBody>
                  <a:tcPr marL="5020" marR="5020" marT="5020" marB="0"/>
                </a:tc>
                <a:tc>
                  <a:txBody>
                    <a:bodyPr/>
                    <a:lstStyle/>
                    <a:p>
                      <a:pPr algn="l" fontAlgn="t"/>
                      <a:r>
                        <a:rPr lang="nl-NL" sz="900" u="none" strike="noStrike">
                          <a:effectLst/>
                        </a:rPr>
                        <a:t>Zie DUO  website. Wet PO, art 178b, wet VO, wet EC</a:t>
                      </a:r>
                      <a:endParaRPr lang="nl-NL" sz="900" b="0" i="0" u="none" strike="noStrike">
                        <a:solidFill>
                          <a:srgbClr val="000000"/>
                        </a:solidFill>
                        <a:effectLst/>
                        <a:latin typeface="Calibri" panose="020F0502020204030204" pitchFamily="34" charset="0"/>
                      </a:endParaRPr>
                    </a:p>
                  </a:txBody>
                  <a:tcPr marL="5020" marR="5020" marT="5020" marB="0"/>
                </a:tc>
                <a:tc>
                  <a:txBody>
                    <a:bodyPr/>
                    <a:lstStyle/>
                    <a:p>
                      <a:pPr algn="l" fontAlgn="t"/>
                      <a:r>
                        <a:rPr lang="nl-NL" sz="900" u="none" strike="noStrike">
                          <a:effectLst/>
                        </a:rPr>
                        <a:t>wettelijk</a:t>
                      </a:r>
                      <a:endParaRPr lang="nl-NL" sz="900" b="0" i="0" u="none" strike="noStrike">
                        <a:solidFill>
                          <a:srgbClr val="000000"/>
                        </a:solidFill>
                        <a:effectLst/>
                        <a:latin typeface="Calibri" panose="020F0502020204030204" pitchFamily="34" charset="0"/>
                      </a:endParaRPr>
                    </a:p>
                  </a:txBody>
                  <a:tcPr marL="5020" marR="5020" marT="5020" marB="0"/>
                </a:tc>
                <a:extLst>
                  <a:ext uri="{0D108BD9-81ED-4DB2-BD59-A6C34878D82A}">
                    <a16:rowId xmlns:a16="http://schemas.microsoft.com/office/drawing/2014/main" val="1520316375"/>
                  </a:ext>
                </a:extLst>
              </a:tr>
              <a:tr h="120481">
                <a:tc>
                  <a:txBody>
                    <a:bodyPr/>
                    <a:lstStyle/>
                    <a:p>
                      <a:pPr algn="l" fontAlgn="t"/>
                      <a:r>
                        <a:rPr lang="nl-NL" sz="900" u="none" strike="noStrike">
                          <a:effectLst/>
                        </a:rPr>
                        <a:t>4</a:t>
                      </a:r>
                      <a:endParaRPr lang="nl-NL" sz="900" b="0" i="0" u="none" strike="noStrike">
                        <a:solidFill>
                          <a:srgbClr val="000000"/>
                        </a:solidFill>
                        <a:effectLst/>
                        <a:latin typeface="Calibri" panose="020F0502020204030204" pitchFamily="34" charset="0"/>
                      </a:endParaRPr>
                    </a:p>
                  </a:txBody>
                  <a:tcPr marL="5020" marR="5020" marT="5020" marB="0"/>
                </a:tc>
                <a:tc>
                  <a:txBody>
                    <a:bodyPr/>
                    <a:lstStyle/>
                    <a:p>
                      <a:pPr algn="l" fontAlgn="t"/>
                      <a:r>
                        <a:rPr lang="nl-NL" sz="900" u="none" strike="noStrike">
                          <a:effectLst/>
                        </a:rPr>
                        <a:t>geaggregeerd</a:t>
                      </a:r>
                      <a:endParaRPr lang="nl-NL" sz="900" b="0" i="0" u="none" strike="noStrike">
                        <a:solidFill>
                          <a:srgbClr val="000000"/>
                        </a:solidFill>
                        <a:effectLst/>
                        <a:latin typeface="Calibri" panose="020F0502020204030204" pitchFamily="34" charset="0"/>
                      </a:endParaRPr>
                    </a:p>
                  </a:txBody>
                  <a:tcPr marL="5020" marR="5020" marT="5020" marB="0"/>
                </a:tc>
                <a:tc>
                  <a:txBody>
                    <a:bodyPr/>
                    <a:lstStyle/>
                    <a:p>
                      <a:pPr algn="l" fontAlgn="t"/>
                      <a:r>
                        <a:rPr lang="nl-NL" sz="900" u="none" strike="noStrike">
                          <a:effectLst/>
                        </a:rPr>
                        <a:t>geaggregeerde leerling gegevens t.b.v. sectorraden</a:t>
                      </a:r>
                      <a:endParaRPr lang="nl-NL" sz="900" b="0" i="0" u="none" strike="noStrike">
                        <a:solidFill>
                          <a:srgbClr val="000000"/>
                        </a:solidFill>
                        <a:effectLst/>
                        <a:latin typeface="Calibri" panose="020F0502020204030204" pitchFamily="34" charset="0"/>
                      </a:endParaRPr>
                    </a:p>
                  </a:txBody>
                  <a:tcPr marL="5020" marR="5020" marT="5020" marB="0"/>
                </a:tc>
                <a:tc>
                  <a:txBody>
                    <a:bodyPr/>
                    <a:lstStyle/>
                    <a:p>
                      <a:pPr algn="l" fontAlgn="t"/>
                      <a:r>
                        <a:rPr lang="nl-NL" sz="900" u="none" strike="noStrike">
                          <a:effectLst/>
                        </a:rPr>
                        <a:t> </a:t>
                      </a:r>
                      <a:endParaRPr lang="nl-NL" sz="900" b="0" i="0" u="none" strike="noStrike">
                        <a:solidFill>
                          <a:srgbClr val="000000"/>
                        </a:solidFill>
                        <a:effectLst/>
                        <a:latin typeface="Calibri" panose="020F0502020204030204" pitchFamily="34" charset="0"/>
                      </a:endParaRPr>
                    </a:p>
                  </a:txBody>
                  <a:tcPr marL="5020" marR="5020" marT="5020" marB="0"/>
                </a:tc>
                <a:tc>
                  <a:txBody>
                    <a:bodyPr/>
                    <a:lstStyle/>
                    <a:p>
                      <a:pPr algn="l" fontAlgn="t"/>
                      <a:r>
                        <a:rPr lang="nl-NL" sz="900" u="none" strike="noStrike">
                          <a:effectLst/>
                        </a:rPr>
                        <a:t>bepaald door school</a:t>
                      </a:r>
                      <a:endParaRPr lang="nl-NL" sz="900" b="0" i="0" u="none" strike="noStrike">
                        <a:solidFill>
                          <a:srgbClr val="000000"/>
                        </a:solidFill>
                        <a:effectLst/>
                        <a:latin typeface="Calibri" panose="020F0502020204030204" pitchFamily="34" charset="0"/>
                      </a:endParaRPr>
                    </a:p>
                  </a:txBody>
                  <a:tcPr marL="5020" marR="5020" marT="5020" marB="0"/>
                </a:tc>
                <a:extLst>
                  <a:ext uri="{0D108BD9-81ED-4DB2-BD59-A6C34878D82A}">
                    <a16:rowId xmlns:a16="http://schemas.microsoft.com/office/drawing/2014/main" val="3605527394"/>
                  </a:ext>
                </a:extLst>
              </a:tr>
              <a:tr h="361443">
                <a:tc>
                  <a:txBody>
                    <a:bodyPr/>
                    <a:lstStyle/>
                    <a:p>
                      <a:pPr algn="l" fontAlgn="t"/>
                      <a:r>
                        <a:rPr lang="nl-NL" sz="900" u="none" strike="noStrike">
                          <a:effectLst/>
                        </a:rPr>
                        <a:t>5</a:t>
                      </a:r>
                      <a:endParaRPr lang="nl-NL" sz="900" b="0" i="0" u="none" strike="noStrike">
                        <a:solidFill>
                          <a:srgbClr val="000000"/>
                        </a:solidFill>
                        <a:effectLst/>
                        <a:latin typeface="Calibri" panose="020F0502020204030204" pitchFamily="34" charset="0"/>
                      </a:endParaRPr>
                    </a:p>
                  </a:txBody>
                  <a:tcPr marL="5020" marR="5020" marT="5020" marB="0"/>
                </a:tc>
                <a:tc>
                  <a:txBody>
                    <a:bodyPr/>
                    <a:lstStyle/>
                    <a:p>
                      <a:pPr algn="l" fontAlgn="t"/>
                      <a:r>
                        <a:rPr lang="nl-NL" sz="900" u="none" strike="noStrike">
                          <a:effectLst/>
                        </a:rPr>
                        <a:t>basis en zorg</a:t>
                      </a:r>
                      <a:endParaRPr lang="nl-NL" sz="900" b="0" i="0" u="none" strike="noStrike">
                        <a:solidFill>
                          <a:srgbClr val="000000"/>
                        </a:solidFill>
                        <a:effectLst/>
                        <a:latin typeface="Calibri" panose="020F0502020204030204" pitchFamily="34" charset="0"/>
                      </a:endParaRPr>
                    </a:p>
                  </a:txBody>
                  <a:tcPr marL="5020" marR="5020" marT="5020" marB="0"/>
                </a:tc>
                <a:tc>
                  <a:txBody>
                    <a:bodyPr/>
                    <a:lstStyle/>
                    <a:p>
                      <a:pPr algn="l" fontAlgn="t"/>
                      <a:r>
                        <a:rPr lang="nl-NL" sz="900" u="none" strike="noStrike">
                          <a:effectLst/>
                        </a:rPr>
                        <a:t>uitwisseling gegevens met kinderdagverblijven (en gemeente)</a:t>
                      </a:r>
                      <a:endParaRPr lang="nl-NL" sz="900" b="0" i="0" u="none" strike="noStrike">
                        <a:solidFill>
                          <a:srgbClr val="000000"/>
                        </a:solidFill>
                        <a:effectLst/>
                        <a:latin typeface="Calibri" panose="020F0502020204030204" pitchFamily="34" charset="0"/>
                      </a:endParaRPr>
                    </a:p>
                  </a:txBody>
                  <a:tcPr marL="5020" marR="5020" marT="5020" marB="0"/>
                </a:tc>
                <a:tc>
                  <a:txBody>
                    <a:bodyPr/>
                    <a:lstStyle/>
                    <a:p>
                      <a:pPr algn="l" fontAlgn="t"/>
                      <a:r>
                        <a:rPr lang="nl-NL" sz="900" u="none" strike="noStrike">
                          <a:effectLst/>
                        </a:rPr>
                        <a:t>nieuwe wet op de kinderdagverblijven plus diverse regelingen zoals onderwijsachterstandsgelden voor VVE, Asscher middelen voor 1 verdieners en gemeentelijke middelen</a:t>
                      </a:r>
                      <a:endParaRPr lang="nl-NL" sz="900" b="0" i="0" u="none" strike="noStrike">
                        <a:solidFill>
                          <a:srgbClr val="000000"/>
                        </a:solidFill>
                        <a:effectLst/>
                        <a:latin typeface="Calibri" panose="020F0502020204030204" pitchFamily="34" charset="0"/>
                      </a:endParaRPr>
                    </a:p>
                  </a:txBody>
                  <a:tcPr marL="5020" marR="5020" marT="5020" marB="0"/>
                </a:tc>
                <a:tc>
                  <a:txBody>
                    <a:bodyPr/>
                    <a:lstStyle/>
                    <a:p>
                      <a:pPr algn="l" fontAlgn="t"/>
                      <a:r>
                        <a:rPr lang="nl-NL" sz="900" u="none" strike="noStrike">
                          <a:effectLst/>
                        </a:rPr>
                        <a:t>wettelijk</a:t>
                      </a:r>
                      <a:endParaRPr lang="nl-NL" sz="900" b="0" i="0" u="none" strike="noStrike">
                        <a:solidFill>
                          <a:srgbClr val="000000"/>
                        </a:solidFill>
                        <a:effectLst/>
                        <a:latin typeface="Calibri" panose="020F0502020204030204" pitchFamily="34" charset="0"/>
                      </a:endParaRPr>
                    </a:p>
                  </a:txBody>
                  <a:tcPr marL="5020" marR="5020" marT="5020" marB="0"/>
                </a:tc>
                <a:extLst>
                  <a:ext uri="{0D108BD9-81ED-4DB2-BD59-A6C34878D82A}">
                    <a16:rowId xmlns:a16="http://schemas.microsoft.com/office/drawing/2014/main" val="2253911140"/>
                  </a:ext>
                </a:extLst>
              </a:tr>
              <a:tr h="120481">
                <a:tc>
                  <a:txBody>
                    <a:bodyPr/>
                    <a:lstStyle/>
                    <a:p>
                      <a:pPr algn="l" fontAlgn="t"/>
                      <a:r>
                        <a:rPr lang="nl-NL" sz="900" u="none" strike="noStrike">
                          <a:effectLst/>
                        </a:rPr>
                        <a:t>6</a:t>
                      </a:r>
                      <a:endParaRPr lang="nl-NL" sz="900" b="0" i="0" u="none" strike="noStrike">
                        <a:solidFill>
                          <a:srgbClr val="000000"/>
                        </a:solidFill>
                        <a:effectLst/>
                        <a:latin typeface="Calibri" panose="020F0502020204030204" pitchFamily="34" charset="0"/>
                      </a:endParaRPr>
                    </a:p>
                  </a:txBody>
                  <a:tcPr marL="5020" marR="5020" marT="5020" marB="0"/>
                </a:tc>
                <a:tc>
                  <a:txBody>
                    <a:bodyPr/>
                    <a:lstStyle/>
                    <a:p>
                      <a:pPr algn="l" fontAlgn="t"/>
                      <a:r>
                        <a:rPr lang="nl-NL" sz="900" u="none" strike="noStrike">
                          <a:effectLst/>
                        </a:rPr>
                        <a:t>basis</a:t>
                      </a:r>
                      <a:endParaRPr lang="nl-NL" sz="900" b="0" i="0" u="none" strike="noStrike">
                        <a:solidFill>
                          <a:srgbClr val="000000"/>
                        </a:solidFill>
                        <a:effectLst/>
                        <a:latin typeface="Calibri" panose="020F0502020204030204" pitchFamily="34" charset="0"/>
                      </a:endParaRPr>
                    </a:p>
                  </a:txBody>
                  <a:tcPr marL="5020" marR="5020" marT="5020" marB="0"/>
                </a:tc>
                <a:tc>
                  <a:txBody>
                    <a:bodyPr/>
                    <a:lstStyle/>
                    <a:p>
                      <a:pPr algn="l" fontAlgn="t"/>
                      <a:r>
                        <a:rPr lang="nl-NL" sz="900" u="none" strike="noStrike">
                          <a:effectLst/>
                        </a:rPr>
                        <a:t>publicatie van leerling gegevens, waaronder foto's, op de website van de school</a:t>
                      </a:r>
                      <a:endParaRPr lang="nl-NL" sz="900" b="0" i="0" u="none" strike="noStrike">
                        <a:solidFill>
                          <a:srgbClr val="000000"/>
                        </a:solidFill>
                        <a:effectLst/>
                        <a:latin typeface="Calibri" panose="020F0502020204030204" pitchFamily="34" charset="0"/>
                      </a:endParaRPr>
                    </a:p>
                  </a:txBody>
                  <a:tcPr marL="5020" marR="5020" marT="5020" marB="0"/>
                </a:tc>
                <a:tc>
                  <a:txBody>
                    <a:bodyPr/>
                    <a:lstStyle/>
                    <a:p>
                      <a:pPr algn="l" fontAlgn="t"/>
                      <a:r>
                        <a:rPr lang="nl-NL" sz="900" u="none" strike="noStrike">
                          <a:effectLst/>
                        </a:rPr>
                        <a:t> </a:t>
                      </a:r>
                      <a:endParaRPr lang="nl-NL" sz="900" b="0" i="0" u="none" strike="noStrike">
                        <a:solidFill>
                          <a:srgbClr val="000000"/>
                        </a:solidFill>
                        <a:effectLst/>
                        <a:latin typeface="Calibri" panose="020F0502020204030204" pitchFamily="34" charset="0"/>
                      </a:endParaRPr>
                    </a:p>
                  </a:txBody>
                  <a:tcPr marL="5020" marR="5020" marT="5020" marB="0"/>
                </a:tc>
                <a:tc>
                  <a:txBody>
                    <a:bodyPr/>
                    <a:lstStyle/>
                    <a:p>
                      <a:pPr algn="l" fontAlgn="t"/>
                      <a:r>
                        <a:rPr lang="nl-NL" sz="900" u="none" strike="noStrike">
                          <a:effectLst/>
                        </a:rPr>
                        <a:t>bepaald door school</a:t>
                      </a:r>
                      <a:endParaRPr lang="nl-NL" sz="900" b="0" i="0" u="none" strike="noStrike">
                        <a:solidFill>
                          <a:srgbClr val="000000"/>
                        </a:solidFill>
                        <a:effectLst/>
                        <a:latin typeface="Calibri" panose="020F0502020204030204" pitchFamily="34" charset="0"/>
                      </a:endParaRPr>
                    </a:p>
                  </a:txBody>
                  <a:tcPr marL="5020" marR="5020" marT="5020" marB="0"/>
                </a:tc>
                <a:extLst>
                  <a:ext uri="{0D108BD9-81ED-4DB2-BD59-A6C34878D82A}">
                    <a16:rowId xmlns:a16="http://schemas.microsoft.com/office/drawing/2014/main" val="3702603285"/>
                  </a:ext>
                </a:extLst>
              </a:tr>
              <a:tr h="240962">
                <a:tc>
                  <a:txBody>
                    <a:bodyPr/>
                    <a:lstStyle/>
                    <a:p>
                      <a:pPr algn="l" fontAlgn="t"/>
                      <a:r>
                        <a:rPr lang="nl-NL" sz="900" u="none" strike="noStrike">
                          <a:effectLst/>
                        </a:rPr>
                        <a:t>7</a:t>
                      </a:r>
                      <a:endParaRPr lang="nl-NL" sz="900" b="0" i="0" u="none" strike="noStrike">
                        <a:solidFill>
                          <a:srgbClr val="000000"/>
                        </a:solidFill>
                        <a:effectLst/>
                        <a:latin typeface="Calibri" panose="020F0502020204030204" pitchFamily="34" charset="0"/>
                      </a:endParaRPr>
                    </a:p>
                  </a:txBody>
                  <a:tcPr marL="5020" marR="5020" marT="5020" marB="0"/>
                </a:tc>
                <a:tc>
                  <a:txBody>
                    <a:bodyPr/>
                    <a:lstStyle/>
                    <a:p>
                      <a:pPr algn="l" fontAlgn="t"/>
                      <a:r>
                        <a:rPr lang="nl-NL" sz="900" u="none" strike="noStrike">
                          <a:effectLst/>
                        </a:rPr>
                        <a:t>basis en zorg</a:t>
                      </a:r>
                      <a:endParaRPr lang="nl-NL" sz="900" b="0" i="0" u="none" strike="noStrike">
                        <a:solidFill>
                          <a:srgbClr val="000000"/>
                        </a:solidFill>
                        <a:effectLst/>
                        <a:latin typeface="Calibri" panose="020F0502020204030204" pitchFamily="34" charset="0"/>
                      </a:endParaRPr>
                    </a:p>
                  </a:txBody>
                  <a:tcPr marL="5020" marR="5020" marT="5020" marB="0"/>
                </a:tc>
                <a:tc>
                  <a:txBody>
                    <a:bodyPr/>
                    <a:lstStyle/>
                    <a:p>
                      <a:pPr algn="l" fontAlgn="t"/>
                      <a:r>
                        <a:rPr lang="nl-NL" sz="900" u="none" strike="noStrike">
                          <a:effectLst/>
                        </a:rPr>
                        <a:t>uitwisseling leerling gegevens met samenwerkingsverbanden passend onderwijs</a:t>
                      </a:r>
                      <a:endParaRPr lang="nl-NL" sz="900" b="0" i="0" u="none" strike="noStrike">
                        <a:solidFill>
                          <a:srgbClr val="000000"/>
                        </a:solidFill>
                        <a:effectLst/>
                        <a:latin typeface="Calibri" panose="020F0502020204030204" pitchFamily="34" charset="0"/>
                      </a:endParaRPr>
                    </a:p>
                  </a:txBody>
                  <a:tcPr marL="5020" marR="5020" marT="5020" marB="0"/>
                </a:tc>
                <a:tc>
                  <a:txBody>
                    <a:bodyPr/>
                    <a:lstStyle/>
                    <a:p>
                      <a:pPr algn="l" fontAlgn="t"/>
                      <a:r>
                        <a:rPr lang="nl-NL" sz="900" u="none" strike="noStrike">
                          <a:effectLst/>
                        </a:rPr>
                        <a:t>wet passend onderwijs; dus vooral wet PO, wet VO en wet EC, plus besluit uitwisseling leer- en begeleidingsgegevens</a:t>
                      </a:r>
                      <a:endParaRPr lang="nl-NL" sz="900" b="0" i="0" u="none" strike="noStrike">
                        <a:solidFill>
                          <a:srgbClr val="000000"/>
                        </a:solidFill>
                        <a:effectLst/>
                        <a:latin typeface="Calibri" panose="020F0502020204030204" pitchFamily="34" charset="0"/>
                      </a:endParaRPr>
                    </a:p>
                  </a:txBody>
                  <a:tcPr marL="5020" marR="5020" marT="5020" marB="0"/>
                </a:tc>
                <a:tc>
                  <a:txBody>
                    <a:bodyPr/>
                    <a:lstStyle/>
                    <a:p>
                      <a:pPr algn="l" fontAlgn="t"/>
                      <a:r>
                        <a:rPr lang="nl-NL" sz="900" u="none" strike="noStrike">
                          <a:effectLst/>
                        </a:rPr>
                        <a:t>wettelijk</a:t>
                      </a:r>
                      <a:endParaRPr lang="nl-NL" sz="900" b="0" i="0" u="none" strike="noStrike">
                        <a:solidFill>
                          <a:srgbClr val="000000"/>
                        </a:solidFill>
                        <a:effectLst/>
                        <a:latin typeface="Calibri" panose="020F0502020204030204" pitchFamily="34" charset="0"/>
                      </a:endParaRPr>
                    </a:p>
                  </a:txBody>
                  <a:tcPr marL="5020" marR="5020" marT="5020" marB="0"/>
                </a:tc>
                <a:extLst>
                  <a:ext uri="{0D108BD9-81ED-4DB2-BD59-A6C34878D82A}">
                    <a16:rowId xmlns:a16="http://schemas.microsoft.com/office/drawing/2014/main" val="3279723566"/>
                  </a:ext>
                </a:extLst>
              </a:tr>
              <a:tr h="722887">
                <a:tc>
                  <a:txBody>
                    <a:bodyPr/>
                    <a:lstStyle/>
                    <a:p>
                      <a:pPr algn="l" fontAlgn="t"/>
                      <a:r>
                        <a:rPr lang="nl-NL" sz="900" u="none" strike="noStrike">
                          <a:effectLst/>
                        </a:rPr>
                        <a:t>8</a:t>
                      </a:r>
                      <a:endParaRPr lang="nl-NL" sz="900" b="0" i="0" u="none" strike="noStrike">
                        <a:solidFill>
                          <a:srgbClr val="000000"/>
                        </a:solidFill>
                        <a:effectLst/>
                        <a:latin typeface="Calibri" panose="020F0502020204030204" pitchFamily="34" charset="0"/>
                      </a:endParaRPr>
                    </a:p>
                  </a:txBody>
                  <a:tcPr marL="5020" marR="5020" marT="5020" marB="0"/>
                </a:tc>
                <a:tc>
                  <a:txBody>
                    <a:bodyPr/>
                    <a:lstStyle/>
                    <a:p>
                      <a:pPr algn="l" fontAlgn="t"/>
                      <a:r>
                        <a:rPr lang="nl-NL" sz="900" u="none" strike="noStrike">
                          <a:effectLst/>
                        </a:rPr>
                        <a:t>basis en zorg</a:t>
                      </a:r>
                      <a:endParaRPr lang="nl-NL" sz="900" b="0" i="0" u="none" strike="noStrike">
                        <a:solidFill>
                          <a:srgbClr val="000000"/>
                        </a:solidFill>
                        <a:effectLst/>
                        <a:latin typeface="Calibri" panose="020F0502020204030204" pitchFamily="34" charset="0"/>
                      </a:endParaRPr>
                    </a:p>
                  </a:txBody>
                  <a:tcPr marL="5020" marR="5020" marT="5020" marB="0"/>
                </a:tc>
                <a:tc>
                  <a:txBody>
                    <a:bodyPr/>
                    <a:lstStyle/>
                    <a:p>
                      <a:pPr algn="l" fontAlgn="t"/>
                      <a:r>
                        <a:rPr lang="nl-NL" sz="900" u="none" strike="noStrike">
                          <a:effectLst/>
                        </a:rPr>
                        <a:t>uitwisseling leerlinggegevens met zorg partijen</a:t>
                      </a:r>
                      <a:endParaRPr lang="nl-NL" sz="900" b="0" i="0" u="none" strike="noStrike">
                        <a:solidFill>
                          <a:srgbClr val="000000"/>
                        </a:solidFill>
                        <a:effectLst/>
                        <a:latin typeface="Calibri" panose="020F0502020204030204" pitchFamily="34" charset="0"/>
                      </a:endParaRPr>
                    </a:p>
                  </a:txBody>
                  <a:tcPr marL="5020" marR="5020" marT="5020" marB="0"/>
                </a:tc>
                <a:tc>
                  <a:txBody>
                    <a:bodyPr/>
                    <a:lstStyle/>
                    <a:p>
                      <a:pPr algn="l" fontAlgn="t"/>
                      <a:r>
                        <a:rPr lang="nl-NL" sz="900" u="none" strike="noStrike">
                          <a:effectLst/>
                        </a:rPr>
                        <a:t>zie handreiking gegevensuitwisseling van het Nederlands Jeugdinstituut (2016), maar ook de brief van de VNG over het ontbreken van een wettelijk kader voor gegevensuitwisseling (Nji site) en overzicht wetten op de Nji site (zorgverzekeringswet, wet langdurige zorg, passend onderwijs, participatiewet, wet publieke gezondheid, WMO, jeugdstrafrecht)</a:t>
                      </a:r>
                      <a:endParaRPr lang="nl-NL" sz="900" b="0" i="0" u="none" strike="noStrike">
                        <a:solidFill>
                          <a:srgbClr val="000000"/>
                        </a:solidFill>
                        <a:effectLst/>
                        <a:latin typeface="Calibri" panose="020F0502020204030204" pitchFamily="34" charset="0"/>
                      </a:endParaRPr>
                    </a:p>
                  </a:txBody>
                  <a:tcPr marL="5020" marR="5020" marT="5020" marB="0"/>
                </a:tc>
                <a:tc>
                  <a:txBody>
                    <a:bodyPr/>
                    <a:lstStyle/>
                    <a:p>
                      <a:pPr algn="l" fontAlgn="t"/>
                      <a:r>
                        <a:rPr lang="nl-NL" sz="900" u="none" strike="noStrike">
                          <a:effectLst/>
                        </a:rPr>
                        <a:t>wettelijk</a:t>
                      </a:r>
                      <a:endParaRPr lang="nl-NL" sz="900" b="0" i="0" u="none" strike="noStrike">
                        <a:solidFill>
                          <a:srgbClr val="000000"/>
                        </a:solidFill>
                        <a:effectLst/>
                        <a:latin typeface="Calibri" panose="020F0502020204030204" pitchFamily="34" charset="0"/>
                      </a:endParaRPr>
                    </a:p>
                  </a:txBody>
                  <a:tcPr marL="5020" marR="5020" marT="5020" marB="0"/>
                </a:tc>
                <a:extLst>
                  <a:ext uri="{0D108BD9-81ED-4DB2-BD59-A6C34878D82A}">
                    <a16:rowId xmlns:a16="http://schemas.microsoft.com/office/drawing/2014/main" val="1882633252"/>
                  </a:ext>
                </a:extLst>
              </a:tr>
              <a:tr h="120481">
                <a:tc>
                  <a:txBody>
                    <a:bodyPr/>
                    <a:lstStyle/>
                    <a:p>
                      <a:pPr algn="l" fontAlgn="t"/>
                      <a:r>
                        <a:rPr lang="nl-NL" sz="900" u="none" strike="noStrike">
                          <a:effectLst/>
                        </a:rPr>
                        <a:t>9</a:t>
                      </a:r>
                      <a:endParaRPr lang="nl-NL" sz="900" b="0" i="0" u="none" strike="noStrike">
                        <a:solidFill>
                          <a:srgbClr val="000000"/>
                        </a:solidFill>
                        <a:effectLst/>
                        <a:latin typeface="Calibri" panose="020F0502020204030204" pitchFamily="34" charset="0"/>
                      </a:endParaRPr>
                    </a:p>
                  </a:txBody>
                  <a:tcPr marL="5020" marR="5020" marT="5020" marB="0"/>
                </a:tc>
                <a:tc>
                  <a:txBody>
                    <a:bodyPr/>
                    <a:lstStyle/>
                    <a:p>
                      <a:pPr algn="l" fontAlgn="t"/>
                      <a:r>
                        <a:rPr lang="nl-NL" sz="900" u="none" strike="noStrike">
                          <a:effectLst/>
                        </a:rPr>
                        <a:t>basis</a:t>
                      </a:r>
                      <a:endParaRPr lang="nl-NL" sz="900" b="0" i="0" u="none" strike="noStrike">
                        <a:solidFill>
                          <a:srgbClr val="000000"/>
                        </a:solidFill>
                        <a:effectLst/>
                        <a:latin typeface="Calibri" panose="020F0502020204030204" pitchFamily="34" charset="0"/>
                      </a:endParaRPr>
                    </a:p>
                  </a:txBody>
                  <a:tcPr marL="5020" marR="5020" marT="5020" marB="0"/>
                </a:tc>
                <a:tc>
                  <a:txBody>
                    <a:bodyPr/>
                    <a:lstStyle/>
                    <a:p>
                      <a:pPr algn="l" fontAlgn="t"/>
                      <a:r>
                        <a:rPr lang="nl-NL" sz="900" u="none" strike="noStrike">
                          <a:effectLst/>
                        </a:rPr>
                        <a:t>uitwisseling lleerlinggegevens met bureau leerplicht</a:t>
                      </a:r>
                      <a:endParaRPr lang="nl-NL" sz="900" b="0" i="0" u="none" strike="noStrike">
                        <a:solidFill>
                          <a:srgbClr val="000000"/>
                        </a:solidFill>
                        <a:effectLst/>
                        <a:latin typeface="Calibri" panose="020F0502020204030204" pitchFamily="34" charset="0"/>
                      </a:endParaRPr>
                    </a:p>
                  </a:txBody>
                  <a:tcPr marL="5020" marR="5020" marT="5020" marB="0"/>
                </a:tc>
                <a:tc>
                  <a:txBody>
                    <a:bodyPr/>
                    <a:lstStyle/>
                    <a:p>
                      <a:pPr algn="l" fontAlgn="t"/>
                      <a:r>
                        <a:rPr lang="nl-NL" sz="900" u="none" strike="noStrike">
                          <a:effectLst/>
                        </a:rPr>
                        <a:t>leerplichtwet 1969</a:t>
                      </a:r>
                      <a:endParaRPr lang="nl-NL" sz="900" b="0" i="0" u="none" strike="noStrike">
                        <a:solidFill>
                          <a:srgbClr val="000000"/>
                        </a:solidFill>
                        <a:effectLst/>
                        <a:latin typeface="Calibri" panose="020F0502020204030204" pitchFamily="34" charset="0"/>
                      </a:endParaRPr>
                    </a:p>
                  </a:txBody>
                  <a:tcPr marL="5020" marR="5020" marT="5020" marB="0"/>
                </a:tc>
                <a:tc>
                  <a:txBody>
                    <a:bodyPr/>
                    <a:lstStyle/>
                    <a:p>
                      <a:pPr algn="l" fontAlgn="t"/>
                      <a:r>
                        <a:rPr lang="nl-NL" sz="900" u="none" strike="noStrike">
                          <a:effectLst/>
                        </a:rPr>
                        <a:t>wettelijk</a:t>
                      </a:r>
                      <a:endParaRPr lang="nl-NL" sz="900" b="0" i="0" u="none" strike="noStrike">
                        <a:solidFill>
                          <a:srgbClr val="000000"/>
                        </a:solidFill>
                        <a:effectLst/>
                        <a:latin typeface="Calibri" panose="020F0502020204030204" pitchFamily="34" charset="0"/>
                      </a:endParaRPr>
                    </a:p>
                  </a:txBody>
                  <a:tcPr marL="5020" marR="5020" marT="5020" marB="0"/>
                </a:tc>
                <a:extLst>
                  <a:ext uri="{0D108BD9-81ED-4DB2-BD59-A6C34878D82A}">
                    <a16:rowId xmlns:a16="http://schemas.microsoft.com/office/drawing/2014/main" val="1997849244"/>
                  </a:ext>
                </a:extLst>
              </a:tr>
              <a:tr h="240962">
                <a:tc>
                  <a:txBody>
                    <a:bodyPr/>
                    <a:lstStyle/>
                    <a:p>
                      <a:pPr algn="l" fontAlgn="t"/>
                      <a:r>
                        <a:rPr lang="nl-NL" sz="900" u="none" strike="noStrike">
                          <a:effectLst/>
                        </a:rPr>
                        <a:t>10</a:t>
                      </a:r>
                      <a:endParaRPr lang="nl-NL" sz="900" b="0" i="0" u="none" strike="noStrike">
                        <a:solidFill>
                          <a:srgbClr val="000000"/>
                        </a:solidFill>
                        <a:effectLst/>
                        <a:latin typeface="Calibri" panose="020F0502020204030204" pitchFamily="34" charset="0"/>
                      </a:endParaRPr>
                    </a:p>
                  </a:txBody>
                  <a:tcPr marL="5020" marR="5020" marT="5020" marB="0"/>
                </a:tc>
                <a:tc>
                  <a:txBody>
                    <a:bodyPr/>
                    <a:lstStyle/>
                    <a:p>
                      <a:pPr algn="l" fontAlgn="t"/>
                      <a:r>
                        <a:rPr lang="nl-NL" sz="900" u="none" strike="noStrike">
                          <a:effectLst/>
                        </a:rPr>
                        <a:t>basis en geaggregeerd</a:t>
                      </a:r>
                      <a:endParaRPr lang="nl-NL" sz="900" b="0" i="0" u="none" strike="noStrike">
                        <a:solidFill>
                          <a:srgbClr val="000000"/>
                        </a:solidFill>
                        <a:effectLst/>
                        <a:latin typeface="Calibri" panose="020F0502020204030204" pitchFamily="34" charset="0"/>
                      </a:endParaRPr>
                    </a:p>
                  </a:txBody>
                  <a:tcPr marL="5020" marR="5020" marT="5020" marB="0"/>
                </a:tc>
                <a:tc>
                  <a:txBody>
                    <a:bodyPr/>
                    <a:lstStyle/>
                    <a:p>
                      <a:pPr algn="l" fontAlgn="t"/>
                      <a:r>
                        <a:rPr lang="nl-NL" sz="900" u="none" strike="noStrike">
                          <a:effectLst/>
                        </a:rPr>
                        <a:t>uitwisseling leerlinggegevens met wetenschappelijke partijen</a:t>
                      </a:r>
                      <a:endParaRPr lang="nl-NL" sz="900" b="0" i="0" u="none" strike="noStrike">
                        <a:solidFill>
                          <a:srgbClr val="000000"/>
                        </a:solidFill>
                        <a:effectLst/>
                        <a:latin typeface="Calibri" panose="020F0502020204030204" pitchFamily="34" charset="0"/>
                      </a:endParaRPr>
                    </a:p>
                  </a:txBody>
                  <a:tcPr marL="5020" marR="5020" marT="5020" marB="0"/>
                </a:tc>
                <a:tc>
                  <a:txBody>
                    <a:bodyPr/>
                    <a:lstStyle/>
                    <a:p>
                      <a:pPr algn="l" fontAlgn="t"/>
                      <a:r>
                        <a:rPr lang="nl-NL" sz="900" u="none" strike="noStrike">
                          <a:effectLst/>
                        </a:rPr>
                        <a:t>wet versterking kwaliteitswaarborgen ==&gt; niet helemaal duidelijk</a:t>
                      </a:r>
                      <a:endParaRPr lang="nl-NL" sz="900" b="0" i="0" u="none" strike="noStrike">
                        <a:solidFill>
                          <a:srgbClr val="000000"/>
                        </a:solidFill>
                        <a:effectLst/>
                        <a:latin typeface="Calibri" panose="020F0502020204030204" pitchFamily="34" charset="0"/>
                      </a:endParaRPr>
                    </a:p>
                  </a:txBody>
                  <a:tcPr marL="5020" marR="5020" marT="5020" marB="0"/>
                </a:tc>
                <a:tc>
                  <a:txBody>
                    <a:bodyPr/>
                    <a:lstStyle/>
                    <a:p>
                      <a:pPr algn="l" fontAlgn="t"/>
                      <a:r>
                        <a:rPr lang="nl-NL" sz="900" u="none" strike="noStrike">
                          <a:effectLst/>
                        </a:rPr>
                        <a:t>bepaald door school, rol CBS</a:t>
                      </a:r>
                      <a:endParaRPr lang="nl-NL" sz="900" b="0" i="0" u="none" strike="noStrike">
                        <a:solidFill>
                          <a:srgbClr val="000000"/>
                        </a:solidFill>
                        <a:effectLst/>
                        <a:latin typeface="Calibri" panose="020F0502020204030204" pitchFamily="34" charset="0"/>
                      </a:endParaRPr>
                    </a:p>
                  </a:txBody>
                  <a:tcPr marL="5020" marR="5020" marT="5020" marB="0"/>
                </a:tc>
                <a:extLst>
                  <a:ext uri="{0D108BD9-81ED-4DB2-BD59-A6C34878D82A}">
                    <a16:rowId xmlns:a16="http://schemas.microsoft.com/office/drawing/2014/main" val="2489183875"/>
                  </a:ext>
                </a:extLst>
              </a:tr>
              <a:tr h="120481">
                <a:tc>
                  <a:txBody>
                    <a:bodyPr/>
                    <a:lstStyle/>
                    <a:p>
                      <a:pPr algn="l" fontAlgn="t"/>
                      <a:r>
                        <a:rPr lang="nl-NL" sz="900" u="none" strike="noStrike">
                          <a:effectLst/>
                        </a:rPr>
                        <a:t>11</a:t>
                      </a:r>
                      <a:endParaRPr lang="nl-NL" sz="900" b="0" i="0" u="none" strike="noStrike">
                        <a:solidFill>
                          <a:srgbClr val="000000"/>
                        </a:solidFill>
                        <a:effectLst/>
                        <a:latin typeface="Calibri" panose="020F0502020204030204" pitchFamily="34" charset="0"/>
                      </a:endParaRPr>
                    </a:p>
                  </a:txBody>
                  <a:tcPr marL="5020" marR="5020" marT="5020" marB="0"/>
                </a:tc>
                <a:tc>
                  <a:txBody>
                    <a:bodyPr/>
                    <a:lstStyle/>
                    <a:p>
                      <a:pPr algn="l" fontAlgn="t"/>
                      <a:r>
                        <a:rPr lang="nl-NL" sz="900" u="none" strike="noStrike">
                          <a:effectLst/>
                        </a:rPr>
                        <a:t>basis en zorg</a:t>
                      </a:r>
                      <a:endParaRPr lang="nl-NL" sz="900" b="0" i="0" u="none" strike="noStrike">
                        <a:solidFill>
                          <a:srgbClr val="000000"/>
                        </a:solidFill>
                        <a:effectLst/>
                        <a:latin typeface="Calibri" panose="020F0502020204030204" pitchFamily="34" charset="0"/>
                      </a:endParaRPr>
                    </a:p>
                  </a:txBody>
                  <a:tcPr marL="5020" marR="5020" marT="5020" marB="0"/>
                </a:tc>
                <a:tc>
                  <a:txBody>
                    <a:bodyPr/>
                    <a:lstStyle/>
                    <a:p>
                      <a:pPr algn="l" fontAlgn="t"/>
                      <a:r>
                        <a:rPr lang="nl-NL" sz="900" u="none" strike="noStrike">
                          <a:effectLst/>
                        </a:rPr>
                        <a:t>inschrijven en ontwikkeling leerling</a:t>
                      </a:r>
                      <a:endParaRPr lang="nl-NL" sz="900" b="0" i="0" u="none" strike="noStrike">
                        <a:solidFill>
                          <a:srgbClr val="000000"/>
                        </a:solidFill>
                        <a:effectLst/>
                        <a:latin typeface="Calibri" panose="020F0502020204030204" pitchFamily="34" charset="0"/>
                      </a:endParaRPr>
                    </a:p>
                  </a:txBody>
                  <a:tcPr marL="5020" marR="5020" marT="5020" marB="0"/>
                </a:tc>
                <a:tc>
                  <a:txBody>
                    <a:bodyPr/>
                    <a:lstStyle/>
                    <a:p>
                      <a:pPr algn="l" fontAlgn="t"/>
                      <a:r>
                        <a:rPr lang="nl-NL" sz="900" u="none" strike="noStrike">
                          <a:effectLst/>
                        </a:rPr>
                        <a:t>wet PO (art 40b). Wet VO, wet EC, APV, tot 18 jaar ten minste</a:t>
                      </a:r>
                      <a:endParaRPr lang="nl-NL" sz="900" b="0" i="0" u="none" strike="noStrike">
                        <a:solidFill>
                          <a:srgbClr val="000000"/>
                        </a:solidFill>
                        <a:effectLst/>
                        <a:latin typeface="Calibri" panose="020F0502020204030204" pitchFamily="34" charset="0"/>
                      </a:endParaRPr>
                    </a:p>
                  </a:txBody>
                  <a:tcPr marL="5020" marR="5020" marT="5020" marB="0"/>
                </a:tc>
                <a:tc>
                  <a:txBody>
                    <a:bodyPr/>
                    <a:lstStyle/>
                    <a:p>
                      <a:pPr algn="l" fontAlgn="t"/>
                      <a:r>
                        <a:rPr lang="nl-NL" sz="900" u="none" strike="noStrike">
                          <a:effectLst/>
                        </a:rPr>
                        <a:t>wettelijk</a:t>
                      </a:r>
                      <a:endParaRPr lang="nl-NL" sz="900" b="0" i="0" u="none" strike="noStrike">
                        <a:solidFill>
                          <a:srgbClr val="000000"/>
                        </a:solidFill>
                        <a:effectLst/>
                        <a:latin typeface="Calibri" panose="020F0502020204030204" pitchFamily="34" charset="0"/>
                      </a:endParaRPr>
                    </a:p>
                  </a:txBody>
                  <a:tcPr marL="5020" marR="5020" marT="5020" marB="0"/>
                </a:tc>
                <a:extLst>
                  <a:ext uri="{0D108BD9-81ED-4DB2-BD59-A6C34878D82A}">
                    <a16:rowId xmlns:a16="http://schemas.microsoft.com/office/drawing/2014/main" val="362011900"/>
                  </a:ext>
                </a:extLst>
              </a:tr>
              <a:tr h="120481">
                <a:tc>
                  <a:txBody>
                    <a:bodyPr/>
                    <a:lstStyle/>
                    <a:p>
                      <a:pPr algn="l" fontAlgn="t"/>
                      <a:r>
                        <a:rPr lang="nl-NL" sz="900" u="none" strike="noStrike">
                          <a:effectLst/>
                        </a:rPr>
                        <a:t>12</a:t>
                      </a:r>
                      <a:endParaRPr lang="nl-NL" sz="900" b="0" i="0" u="none" strike="noStrike">
                        <a:solidFill>
                          <a:srgbClr val="000000"/>
                        </a:solidFill>
                        <a:effectLst/>
                        <a:latin typeface="Calibri" panose="020F0502020204030204" pitchFamily="34" charset="0"/>
                      </a:endParaRPr>
                    </a:p>
                  </a:txBody>
                  <a:tcPr marL="5020" marR="5020" marT="5020" marB="0"/>
                </a:tc>
                <a:tc>
                  <a:txBody>
                    <a:bodyPr/>
                    <a:lstStyle/>
                    <a:p>
                      <a:pPr algn="l" fontAlgn="t"/>
                      <a:r>
                        <a:rPr lang="nl-NL" sz="900" u="none" strike="noStrike">
                          <a:effectLst/>
                        </a:rPr>
                        <a:t>basis en zorg</a:t>
                      </a:r>
                      <a:endParaRPr lang="nl-NL" sz="900" b="0" i="0" u="none" strike="noStrike">
                        <a:solidFill>
                          <a:srgbClr val="000000"/>
                        </a:solidFill>
                        <a:effectLst/>
                        <a:latin typeface="Calibri" panose="020F0502020204030204" pitchFamily="34" charset="0"/>
                      </a:endParaRPr>
                    </a:p>
                  </a:txBody>
                  <a:tcPr marL="5020" marR="5020" marT="5020" marB="0"/>
                </a:tc>
                <a:tc>
                  <a:txBody>
                    <a:bodyPr/>
                    <a:lstStyle/>
                    <a:p>
                      <a:pPr algn="l" fontAlgn="t"/>
                      <a:r>
                        <a:rPr lang="nl-NL" sz="900" u="none" strike="noStrike">
                          <a:effectLst/>
                        </a:rPr>
                        <a:t>inschrijven en ontwikkeling leerling</a:t>
                      </a:r>
                      <a:endParaRPr lang="nl-NL" sz="900" b="0" i="0" u="none" strike="noStrike">
                        <a:solidFill>
                          <a:srgbClr val="000000"/>
                        </a:solidFill>
                        <a:effectLst/>
                        <a:latin typeface="Calibri" panose="020F0502020204030204" pitchFamily="34" charset="0"/>
                      </a:endParaRPr>
                    </a:p>
                  </a:txBody>
                  <a:tcPr marL="5020" marR="5020" marT="5020" marB="0"/>
                </a:tc>
                <a:tc>
                  <a:txBody>
                    <a:bodyPr/>
                    <a:lstStyle/>
                    <a:p>
                      <a:pPr algn="l" fontAlgn="t"/>
                      <a:r>
                        <a:rPr lang="pl-PL" sz="900" u="none" strike="noStrike">
                          <a:effectLst/>
                        </a:rPr>
                        <a:t>wet PO (art 40b). Wet VO, wet EC, APV</a:t>
                      </a:r>
                      <a:endParaRPr lang="pl-PL" sz="900" b="0" i="0" u="none" strike="noStrike">
                        <a:solidFill>
                          <a:srgbClr val="000000"/>
                        </a:solidFill>
                        <a:effectLst/>
                        <a:latin typeface="Calibri" panose="020F0502020204030204" pitchFamily="34" charset="0"/>
                      </a:endParaRPr>
                    </a:p>
                  </a:txBody>
                  <a:tcPr marL="5020" marR="5020" marT="5020" marB="0"/>
                </a:tc>
                <a:tc>
                  <a:txBody>
                    <a:bodyPr/>
                    <a:lstStyle/>
                    <a:p>
                      <a:pPr algn="l" fontAlgn="t"/>
                      <a:r>
                        <a:rPr lang="nl-NL" sz="900" u="none" strike="noStrike">
                          <a:effectLst/>
                        </a:rPr>
                        <a:t>wettelijk</a:t>
                      </a:r>
                      <a:endParaRPr lang="nl-NL" sz="900" b="0" i="0" u="none" strike="noStrike">
                        <a:solidFill>
                          <a:srgbClr val="000000"/>
                        </a:solidFill>
                        <a:effectLst/>
                        <a:latin typeface="Calibri" panose="020F0502020204030204" pitchFamily="34" charset="0"/>
                      </a:endParaRPr>
                    </a:p>
                  </a:txBody>
                  <a:tcPr marL="5020" marR="5020" marT="5020" marB="0"/>
                </a:tc>
                <a:extLst>
                  <a:ext uri="{0D108BD9-81ED-4DB2-BD59-A6C34878D82A}">
                    <a16:rowId xmlns:a16="http://schemas.microsoft.com/office/drawing/2014/main" val="3189755221"/>
                  </a:ext>
                </a:extLst>
              </a:tr>
              <a:tr h="602406">
                <a:tc>
                  <a:txBody>
                    <a:bodyPr/>
                    <a:lstStyle/>
                    <a:p>
                      <a:pPr algn="l" fontAlgn="t"/>
                      <a:r>
                        <a:rPr lang="nl-NL" sz="900" u="none" strike="noStrike">
                          <a:effectLst/>
                        </a:rPr>
                        <a:t>13</a:t>
                      </a:r>
                      <a:endParaRPr lang="nl-NL" sz="900" b="0" i="0" u="none" strike="noStrike">
                        <a:solidFill>
                          <a:srgbClr val="000000"/>
                        </a:solidFill>
                        <a:effectLst/>
                        <a:latin typeface="Calibri" panose="020F0502020204030204" pitchFamily="34" charset="0"/>
                      </a:endParaRPr>
                    </a:p>
                  </a:txBody>
                  <a:tcPr marL="5020" marR="5020" marT="5020" marB="0"/>
                </a:tc>
                <a:tc>
                  <a:txBody>
                    <a:bodyPr/>
                    <a:lstStyle/>
                    <a:p>
                      <a:pPr algn="l" fontAlgn="t"/>
                      <a:r>
                        <a:rPr lang="nl-NL" sz="900" u="none" strike="noStrike">
                          <a:effectLst/>
                        </a:rPr>
                        <a:t>basis en zorg</a:t>
                      </a:r>
                      <a:endParaRPr lang="nl-NL" sz="900" b="0" i="0" u="none" strike="noStrike">
                        <a:solidFill>
                          <a:srgbClr val="000000"/>
                        </a:solidFill>
                        <a:effectLst/>
                        <a:latin typeface="Calibri" panose="020F0502020204030204" pitchFamily="34" charset="0"/>
                      </a:endParaRPr>
                    </a:p>
                  </a:txBody>
                  <a:tcPr marL="5020" marR="5020" marT="5020" marB="0"/>
                </a:tc>
                <a:tc>
                  <a:txBody>
                    <a:bodyPr/>
                    <a:lstStyle/>
                    <a:p>
                      <a:pPr algn="l" fontAlgn="t"/>
                      <a:r>
                        <a:rPr lang="nl-NL" sz="900" u="none" strike="noStrike">
                          <a:effectLst/>
                        </a:rPr>
                        <a:t>overstap naar andere school</a:t>
                      </a:r>
                      <a:endParaRPr lang="nl-NL" sz="900" b="0" i="0" u="none" strike="noStrike">
                        <a:solidFill>
                          <a:srgbClr val="000000"/>
                        </a:solidFill>
                        <a:effectLst/>
                        <a:latin typeface="Calibri" panose="020F0502020204030204" pitchFamily="34" charset="0"/>
                      </a:endParaRPr>
                    </a:p>
                  </a:txBody>
                  <a:tcPr marL="5020" marR="5020" marT="5020" marB="0"/>
                </a:tc>
                <a:tc>
                  <a:txBody>
                    <a:bodyPr/>
                    <a:lstStyle/>
                    <a:p>
                      <a:pPr algn="l" fontAlgn="t"/>
                      <a:r>
                        <a:rPr lang="nl-NL" sz="900" u="none" strike="noStrike">
                          <a:effectLst/>
                        </a:rPr>
                        <a:t>wet op het voortgezet onderwijs (art 69s) en Wijzigingswet educatie en beroepsonderwijs (vroegtijdig aanmelden) en besluit uitwisseling leer- en begeleidingsgegevens</a:t>
                      </a:r>
                      <a:br>
                        <a:rPr lang="nl-NL" sz="900" u="none" strike="noStrike">
                          <a:effectLst/>
                        </a:rPr>
                      </a:br>
                      <a:r>
                        <a:rPr lang="nl-NL" sz="900" u="none" strike="noStrike">
                          <a:effectLst/>
                        </a:rPr>
                        <a:t/>
                      </a:r>
                      <a:br>
                        <a:rPr lang="nl-NL" sz="900" u="none" strike="noStrike">
                          <a:effectLst/>
                        </a:rPr>
                      </a:br>
                      <a:r>
                        <a:rPr lang="nl-NL" sz="900" u="none" strike="noStrike">
                          <a:effectLst/>
                        </a:rPr>
                        <a:t>ROSA: ketenproces aanmelden en inschrijven</a:t>
                      </a:r>
                      <a:endParaRPr lang="nl-NL" sz="900" b="0" i="0" u="none" strike="noStrike">
                        <a:solidFill>
                          <a:srgbClr val="000000"/>
                        </a:solidFill>
                        <a:effectLst/>
                        <a:latin typeface="Calibri" panose="020F0502020204030204" pitchFamily="34" charset="0"/>
                      </a:endParaRPr>
                    </a:p>
                  </a:txBody>
                  <a:tcPr marL="5020" marR="5020" marT="5020" marB="0"/>
                </a:tc>
                <a:tc>
                  <a:txBody>
                    <a:bodyPr/>
                    <a:lstStyle/>
                    <a:p>
                      <a:pPr algn="l" fontAlgn="t"/>
                      <a:r>
                        <a:rPr lang="nl-NL" sz="900" u="none" strike="noStrike">
                          <a:effectLst/>
                        </a:rPr>
                        <a:t>wettelijk</a:t>
                      </a:r>
                      <a:endParaRPr lang="nl-NL" sz="900" b="0" i="0" u="none" strike="noStrike">
                        <a:solidFill>
                          <a:srgbClr val="000000"/>
                        </a:solidFill>
                        <a:effectLst/>
                        <a:latin typeface="Calibri" panose="020F0502020204030204" pitchFamily="34" charset="0"/>
                      </a:endParaRPr>
                    </a:p>
                  </a:txBody>
                  <a:tcPr marL="5020" marR="5020" marT="5020" marB="0"/>
                </a:tc>
                <a:extLst>
                  <a:ext uri="{0D108BD9-81ED-4DB2-BD59-A6C34878D82A}">
                    <a16:rowId xmlns:a16="http://schemas.microsoft.com/office/drawing/2014/main" val="3388698838"/>
                  </a:ext>
                </a:extLst>
              </a:tr>
              <a:tr h="120481">
                <a:tc>
                  <a:txBody>
                    <a:bodyPr/>
                    <a:lstStyle/>
                    <a:p>
                      <a:pPr algn="l" fontAlgn="t"/>
                      <a:r>
                        <a:rPr lang="nl-NL" sz="900" u="none" strike="noStrike">
                          <a:effectLst/>
                        </a:rPr>
                        <a:t>14</a:t>
                      </a:r>
                      <a:endParaRPr lang="nl-NL" sz="900" b="0" i="0" u="none" strike="noStrike">
                        <a:solidFill>
                          <a:srgbClr val="000000"/>
                        </a:solidFill>
                        <a:effectLst/>
                        <a:latin typeface="Calibri" panose="020F0502020204030204" pitchFamily="34" charset="0"/>
                      </a:endParaRPr>
                    </a:p>
                  </a:txBody>
                  <a:tcPr marL="5020" marR="5020" marT="5020" marB="0"/>
                </a:tc>
                <a:tc>
                  <a:txBody>
                    <a:bodyPr/>
                    <a:lstStyle/>
                    <a:p>
                      <a:pPr algn="l" fontAlgn="t"/>
                      <a:r>
                        <a:rPr lang="nl-NL" sz="900" u="none" strike="noStrike">
                          <a:effectLst/>
                        </a:rPr>
                        <a:t>basis</a:t>
                      </a:r>
                      <a:endParaRPr lang="nl-NL" sz="900" b="0" i="0" u="none" strike="noStrike">
                        <a:solidFill>
                          <a:srgbClr val="000000"/>
                        </a:solidFill>
                        <a:effectLst/>
                        <a:latin typeface="Calibri" panose="020F0502020204030204" pitchFamily="34" charset="0"/>
                      </a:endParaRPr>
                    </a:p>
                  </a:txBody>
                  <a:tcPr marL="5020" marR="5020" marT="5020" marB="0"/>
                </a:tc>
                <a:tc>
                  <a:txBody>
                    <a:bodyPr/>
                    <a:lstStyle/>
                    <a:p>
                      <a:pPr algn="l" fontAlgn="t"/>
                      <a:r>
                        <a:rPr lang="nl-NL" sz="900" u="none" strike="noStrike">
                          <a:effectLst/>
                        </a:rPr>
                        <a:t>toegang ICT middelen</a:t>
                      </a:r>
                      <a:endParaRPr lang="nl-NL" sz="900" b="0" i="0" u="none" strike="noStrike">
                        <a:solidFill>
                          <a:srgbClr val="000000"/>
                        </a:solidFill>
                        <a:effectLst/>
                        <a:latin typeface="Calibri" panose="020F0502020204030204" pitchFamily="34" charset="0"/>
                      </a:endParaRPr>
                    </a:p>
                  </a:txBody>
                  <a:tcPr marL="5020" marR="5020" marT="5020" marB="0"/>
                </a:tc>
                <a:tc>
                  <a:txBody>
                    <a:bodyPr/>
                    <a:lstStyle/>
                    <a:p>
                      <a:pPr algn="l" fontAlgn="t"/>
                      <a:r>
                        <a:rPr lang="nl-NL" sz="900" u="none" strike="noStrike">
                          <a:effectLst/>
                        </a:rPr>
                        <a:t> </a:t>
                      </a:r>
                      <a:endParaRPr lang="nl-NL" sz="900" b="0" i="0" u="none" strike="noStrike">
                        <a:solidFill>
                          <a:srgbClr val="000000"/>
                        </a:solidFill>
                        <a:effectLst/>
                        <a:latin typeface="Calibri" panose="020F0502020204030204" pitchFamily="34" charset="0"/>
                      </a:endParaRPr>
                    </a:p>
                  </a:txBody>
                  <a:tcPr marL="5020" marR="5020" marT="5020" marB="0"/>
                </a:tc>
                <a:tc>
                  <a:txBody>
                    <a:bodyPr/>
                    <a:lstStyle/>
                    <a:p>
                      <a:pPr algn="l" fontAlgn="t"/>
                      <a:r>
                        <a:rPr lang="nl-NL" sz="900" u="none" strike="noStrike">
                          <a:effectLst/>
                        </a:rPr>
                        <a:t>organisatie</a:t>
                      </a:r>
                      <a:endParaRPr lang="nl-NL" sz="900" b="0" i="0" u="none" strike="noStrike">
                        <a:solidFill>
                          <a:srgbClr val="000000"/>
                        </a:solidFill>
                        <a:effectLst/>
                        <a:latin typeface="Calibri" panose="020F0502020204030204" pitchFamily="34" charset="0"/>
                      </a:endParaRPr>
                    </a:p>
                  </a:txBody>
                  <a:tcPr marL="5020" marR="5020" marT="5020" marB="0"/>
                </a:tc>
                <a:extLst>
                  <a:ext uri="{0D108BD9-81ED-4DB2-BD59-A6C34878D82A}">
                    <a16:rowId xmlns:a16="http://schemas.microsoft.com/office/drawing/2014/main" val="3613841654"/>
                  </a:ext>
                </a:extLst>
              </a:tr>
              <a:tr h="120481">
                <a:tc>
                  <a:txBody>
                    <a:bodyPr/>
                    <a:lstStyle/>
                    <a:p>
                      <a:pPr algn="l" fontAlgn="t"/>
                      <a:r>
                        <a:rPr lang="nl-NL" sz="900" u="none" strike="noStrike">
                          <a:effectLst/>
                        </a:rPr>
                        <a:t>15</a:t>
                      </a:r>
                      <a:endParaRPr lang="nl-NL" sz="900" b="0" i="0" u="none" strike="noStrike">
                        <a:solidFill>
                          <a:srgbClr val="000000"/>
                        </a:solidFill>
                        <a:effectLst/>
                        <a:latin typeface="Calibri" panose="020F0502020204030204" pitchFamily="34" charset="0"/>
                      </a:endParaRPr>
                    </a:p>
                  </a:txBody>
                  <a:tcPr marL="5020" marR="5020" marT="5020" marB="0"/>
                </a:tc>
                <a:tc>
                  <a:txBody>
                    <a:bodyPr/>
                    <a:lstStyle/>
                    <a:p>
                      <a:pPr algn="l" fontAlgn="t"/>
                      <a:r>
                        <a:rPr lang="nl-NL" sz="900" u="none" strike="noStrike">
                          <a:effectLst/>
                        </a:rPr>
                        <a:t>basis</a:t>
                      </a:r>
                      <a:endParaRPr lang="nl-NL" sz="900" b="0" i="0" u="none" strike="noStrike">
                        <a:solidFill>
                          <a:srgbClr val="000000"/>
                        </a:solidFill>
                        <a:effectLst/>
                        <a:latin typeface="Calibri" panose="020F0502020204030204" pitchFamily="34" charset="0"/>
                      </a:endParaRPr>
                    </a:p>
                  </a:txBody>
                  <a:tcPr marL="5020" marR="5020" marT="5020" marB="0"/>
                </a:tc>
                <a:tc>
                  <a:txBody>
                    <a:bodyPr/>
                    <a:lstStyle/>
                    <a:p>
                      <a:pPr algn="l" fontAlgn="t"/>
                      <a:r>
                        <a:rPr lang="nl-NL" sz="900" u="none" strike="noStrike">
                          <a:effectLst/>
                        </a:rPr>
                        <a:t>gebruik van onderwijs administraties (in de Cloud)</a:t>
                      </a:r>
                      <a:endParaRPr lang="nl-NL" sz="900" b="0" i="0" u="none" strike="noStrike">
                        <a:solidFill>
                          <a:srgbClr val="000000"/>
                        </a:solidFill>
                        <a:effectLst/>
                        <a:latin typeface="Calibri" panose="020F0502020204030204" pitchFamily="34" charset="0"/>
                      </a:endParaRPr>
                    </a:p>
                  </a:txBody>
                  <a:tcPr marL="5020" marR="5020" marT="5020" marB="0"/>
                </a:tc>
                <a:tc>
                  <a:txBody>
                    <a:bodyPr/>
                    <a:lstStyle/>
                    <a:p>
                      <a:pPr algn="l" fontAlgn="t"/>
                      <a:r>
                        <a:rPr lang="nl-NL" sz="900" u="none" strike="noStrike">
                          <a:effectLst/>
                        </a:rPr>
                        <a:t> </a:t>
                      </a:r>
                      <a:endParaRPr lang="nl-NL" sz="900" b="0" i="0" u="none" strike="noStrike">
                        <a:solidFill>
                          <a:srgbClr val="000000"/>
                        </a:solidFill>
                        <a:effectLst/>
                        <a:latin typeface="Calibri" panose="020F0502020204030204" pitchFamily="34" charset="0"/>
                      </a:endParaRPr>
                    </a:p>
                  </a:txBody>
                  <a:tcPr marL="5020" marR="5020" marT="5020" marB="0"/>
                </a:tc>
                <a:tc>
                  <a:txBody>
                    <a:bodyPr/>
                    <a:lstStyle/>
                    <a:p>
                      <a:pPr algn="l" fontAlgn="t"/>
                      <a:r>
                        <a:rPr lang="nl-NL" sz="900" u="none" strike="noStrike">
                          <a:effectLst/>
                        </a:rPr>
                        <a:t>organisatie</a:t>
                      </a:r>
                      <a:endParaRPr lang="nl-NL" sz="900" b="0" i="0" u="none" strike="noStrike">
                        <a:solidFill>
                          <a:srgbClr val="000000"/>
                        </a:solidFill>
                        <a:effectLst/>
                        <a:latin typeface="Calibri" panose="020F0502020204030204" pitchFamily="34" charset="0"/>
                      </a:endParaRPr>
                    </a:p>
                  </a:txBody>
                  <a:tcPr marL="5020" marR="5020" marT="5020" marB="0"/>
                </a:tc>
                <a:extLst>
                  <a:ext uri="{0D108BD9-81ED-4DB2-BD59-A6C34878D82A}">
                    <a16:rowId xmlns:a16="http://schemas.microsoft.com/office/drawing/2014/main" val="211041844"/>
                  </a:ext>
                </a:extLst>
              </a:tr>
              <a:tr h="120481">
                <a:tc>
                  <a:txBody>
                    <a:bodyPr/>
                    <a:lstStyle/>
                    <a:p>
                      <a:pPr algn="l" fontAlgn="t"/>
                      <a:r>
                        <a:rPr lang="nl-NL" sz="900" u="none" strike="noStrike">
                          <a:effectLst/>
                        </a:rPr>
                        <a:t>16</a:t>
                      </a:r>
                      <a:endParaRPr lang="nl-NL" sz="900" b="0" i="0" u="none" strike="noStrike">
                        <a:solidFill>
                          <a:srgbClr val="000000"/>
                        </a:solidFill>
                        <a:effectLst/>
                        <a:latin typeface="Calibri" panose="020F0502020204030204" pitchFamily="34" charset="0"/>
                      </a:endParaRPr>
                    </a:p>
                  </a:txBody>
                  <a:tcPr marL="5020" marR="5020" marT="5020" marB="0"/>
                </a:tc>
                <a:tc>
                  <a:txBody>
                    <a:bodyPr/>
                    <a:lstStyle/>
                    <a:p>
                      <a:pPr algn="l" fontAlgn="t"/>
                      <a:r>
                        <a:rPr lang="nl-NL" sz="900" u="none" strike="noStrike">
                          <a:effectLst/>
                        </a:rPr>
                        <a:t>basis</a:t>
                      </a:r>
                      <a:endParaRPr lang="nl-NL" sz="900" b="0" i="0" u="none" strike="noStrike">
                        <a:solidFill>
                          <a:srgbClr val="000000"/>
                        </a:solidFill>
                        <a:effectLst/>
                        <a:latin typeface="Calibri" panose="020F0502020204030204" pitchFamily="34" charset="0"/>
                      </a:endParaRPr>
                    </a:p>
                  </a:txBody>
                  <a:tcPr marL="5020" marR="5020" marT="5020" marB="0"/>
                </a:tc>
                <a:tc>
                  <a:txBody>
                    <a:bodyPr/>
                    <a:lstStyle/>
                    <a:p>
                      <a:pPr algn="l" fontAlgn="t"/>
                      <a:r>
                        <a:rPr lang="nl-NL" sz="900" u="none" strike="noStrike">
                          <a:effectLst/>
                        </a:rPr>
                        <a:t>diverse dienstverlening externe partijen aan de school (fin, hrm, enz.)</a:t>
                      </a:r>
                      <a:endParaRPr lang="nl-NL" sz="900" b="0" i="0" u="none" strike="noStrike">
                        <a:solidFill>
                          <a:srgbClr val="000000"/>
                        </a:solidFill>
                        <a:effectLst/>
                        <a:latin typeface="Calibri" panose="020F0502020204030204" pitchFamily="34" charset="0"/>
                      </a:endParaRPr>
                    </a:p>
                  </a:txBody>
                  <a:tcPr marL="5020" marR="5020" marT="5020" marB="0"/>
                </a:tc>
                <a:tc>
                  <a:txBody>
                    <a:bodyPr/>
                    <a:lstStyle/>
                    <a:p>
                      <a:pPr algn="l" fontAlgn="t"/>
                      <a:r>
                        <a:rPr lang="nl-NL" sz="900" u="none" strike="noStrike">
                          <a:effectLst/>
                        </a:rPr>
                        <a:t> </a:t>
                      </a:r>
                      <a:endParaRPr lang="nl-NL" sz="900" b="0" i="0" u="none" strike="noStrike">
                        <a:solidFill>
                          <a:srgbClr val="000000"/>
                        </a:solidFill>
                        <a:effectLst/>
                        <a:latin typeface="Calibri" panose="020F0502020204030204" pitchFamily="34" charset="0"/>
                      </a:endParaRPr>
                    </a:p>
                  </a:txBody>
                  <a:tcPr marL="5020" marR="5020" marT="5020" marB="0"/>
                </a:tc>
                <a:tc>
                  <a:txBody>
                    <a:bodyPr/>
                    <a:lstStyle/>
                    <a:p>
                      <a:pPr algn="l" fontAlgn="t"/>
                      <a:r>
                        <a:rPr lang="nl-NL" sz="900" u="none" strike="noStrike">
                          <a:effectLst/>
                        </a:rPr>
                        <a:t>organisatie</a:t>
                      </a:r>
                      <a:endParaRPr lang="nl-NL" sz="900" b="0" i="0" u="none" strike="noStrike">
                        <a:solidFill>
                          <a:srgbClr val="000000"/>
                        </a:solidFill>
                        <a:effectLst/>
                        <a:latin typeface="Calibri" panose="020F0502020204030204" pitchFamily="34" charset="0"/>
                      </a:endParaRPr>
                    </a:p>
                  </a:txBody>
                  <a:tcPr marL="5020" marR="5020" marT="5020" marB="0"/>
                </a:tc>
                <a:extLst>
                  <a:ext uri="{0D108BD9-81ED-4DB2-BD59-A6C34878D82A}">
                    <a16:rowId xmlns:a16="http://schemas.microsoft.com/office/drawing/2014/main" val="2385787528"/>
                  </a:ext>
                </a:extLst>
              </a:tr>
              <a:tr h="120481">
                <a:tc>
                  <a:txBody>
                    <a:bodyPr/>
                    <a:lstStyle/>
                    <a:p>
                      <a:pPr algn="l" fontAlgn="t"/>
                      <a:r>
                        <a:rPr lang="nl-NL" sz="900" u="none" strike="noStrike">
                          <a:effectLst/>
                        </a:rPr>
                        <a:t>17</a:t>
                      </a:r>
                      <a:endParaRPr lang="nl-NL" sz="900" b="0" i="0" u="none" strike="noStrike">
                        <a:solidFill>
                          <a:srgbClr val="000000"/>
                        </a:solidFill>
                        <a:effectLst/>
                        <a:latin typeface="Calibri" panose="020F0502020204030204" pitchFamily="34" charset="0"/>
                      </a:endParaRPr>
                    </a:p>
                  </a:txBody>
                  <a:tcPr marL="5020" marR="5020" marT="5020" marB="0"/>
                </a:tc>
                <a:tc>
                  <a:txBody>
                    <a:bodyPr/>
                    <a:lstStyle/>
                    <a:p>
                      <a:pPr algn="l" fontAlgn="t"/>
                      <a:r>
                        <a:rPr lang="nl-NL" sz="900" u="none" strike="noStrike">
                          <a:effectLst/>
                        </a:rPr>
                        <a:t>basis en zorg</a:t>
                      </a:r>
                      <a:endParaRPr lang="nl-NL" sz="900" b="0" i="0" u="none" strike="noStrike">
                        <a:solidFill>
                          <a:srgbClr val="000000"/>
                        </a:solidFill>
                        <a:effectLst/>
                        <a:latin typeface="Calibri" panose="020F0502020204030204" pitchFamily="34" charset="0"/>
                      </a:endParaRPr>
                    </a:p>
                  </a:txBody>
                  <a:tcPr marL="5020" marR="5020" marT="5020" marB="0"/>
                </a:tc>
                <a:tc>
                  <a:txBody>
                    <a:bodyPr/>
                    <a:lstStyle/>
                    <a:p>
                      <a:pPr algn="l" fontAlgn="t"/>
                      <a:r>
                        <a:rPr lang="nl-NL" sz="900" u="none" strike="noStrike">
                          <a:effectLst/>
                        </a:rPr>
                        <a:t>samenwerking met huiswerkbegeleidingsbureau</a:t>
                      </a:r>
                      <a:endParaRPr lang="nl-NL" sz="900" b="0" i="0" u="none" strike="noStrike">
                        <a:solidFill>
                          <a:srgbClr val="000000"/>
                        </a:solidFill>
                        <a:effectLst/>
                        <a:latin typeface="Calibri" panose="020F0502020204030204" pitchFamily="34" charset="0"/>
                      </a:endParaRPr>
                    </a:p>
                  </a:txBody>
                  <a:tcPr marL="5020" marR="5020" marT="5020" marB="0"/>
                </a:tc>
                <a:tc>
                  <a:txBody>
                    <a:bodyPr/>
                    <a:lstStyle/>
                    <a:p>
                      <a:pPr algn="l" fontAlgn="t"/>
                      <a:r>
                        <a:rPr lang="nl-NL" sz="900" u="none" strike="noStrike">
                          <a:effectLst/>
                        </a:rPr>
                        <a:t> </a:t>
                      </a:r>
                      <a:endParaRPr lang="nl-NL" sz="900" b="0" i="0" u="none" strike="noStrike">
                        <a:solidFill>
                          <a:srgbClr val="000000"/>
                        </a:solidFill>
                        <a:effectLst/>
                        <a:latin typeface="Calibri" panose="020F0502020204030204" pitchFamily="34" charset="0"/>
                      </a:endParaRPr>
                    </a:p>
                  </a:txBody>
                  <a:tcPr marL="5020" marR="5020" marT="5020" marB="0"/>
                </a:tc>
                <a:tc>
                  <a:txBody>
                    <a:bodyPr/>
                    <a:lstStyle/>
                    <a:p>
                      <a:pPr algn="l" fontAlgn="t"/>
                      <a:r>
                        <a:rPr lang="nl-NL" sz="900" u="none" strike="noStrike">
                          <a:effectLst/>
                        </a:rPr>
                        <a:t>organisatie</a:t>
                      </a:r>
                      <a:endParaRPr lang="nl-NL" sz="900" b="0" i="0" u="none" strike="noStrike">
                        <a:solidFill>
                          <a:srgbClr val="000000"/>
                        </a:solidFill>
                        <a:effectLst/>
                        <a:latin typeface="Calibri" panose="020F0502020204030204" pitchFamily="34" charset="0"/>
                      </a:endParaRPr>
                    </a:p>
                  </a:txBody>
                  <a:tcPr marL="5020" marR="5020" marT="5020" marB="0"/>
                </a:tc>
                <a:extLst>
                  <a:ext uri="{0D108BD9-81ED-4DB2-BD59-A6C34878D82A}">
                    <a16:rowId xmlns:a16="http://schemas.microsoft.com/office/drawing/2014/main" val="643889871"/>
                  </a:ext>
                </a:extLst>
              </a:tr>
              <a:tr h="361443">
                <a:tc>
                  <a:txBody>
                    <a:bodyPr/>
                    <a:lstStyle/>
                    <a:p>
                      <a:pPr algn="l" fontAlgn="t"/>
                      <a:r>
                        <a:rPr lang="nl-NL" sz="900" u="none" strike="noStrike">
                          <a:effectLst/>
                        </a:rPr>
                        <a:t>18</a:t>
                      </a:r>
                      <a:endParaRPr lang="nl-NL" sz="900" b="0" i="0" u="none" strike="noStrike">
                        <a:solidFill>
                          <a:srgbClr val="000000"/>
                        </a:solidFill>
                        <a:effectLst/>
                        <a:latin typeface="Calibri" panose="020F0502020204030204" pitchFamily="34" charset="0"/>
                      </a:endParaRPr>
                    </a:p>
                  </a:txBody>
                  <a:tcPr marL="5020" marR="5020" marT="5020" marB="0"/>
                </a:tc>
                <a:tc>
                  <a:txBody>
                    <a:bodyPr/>
                    <a:lstStyle/>
                    <a:p>
                      <a:pPr algn="l" fontAlgn="t"/>
                      <a:r>
                        <a:rPr lang="nl-NL" sz="900" u="none" strike="noStrike">
                          <a:effectLst/>
                        </a:rPr>
                        <a:t>basis</a:t>
                      </a:r>
                      <a:endParaRPr lang="nl-NL" sz="900" b="0" i="0" u="none" strike="noStrike">
                        <a:solidFill>
                          <a:srgbClr val="000000"/>
                        </a:solidFill>
                        <a:effectLst/>
                        <a:latin typeface="Calibri" panose="020F0502020204030204" pitchFamily="34" charset="0"/>
                      </a:endParaRPr>
                    </a:p>
                  </a:txBody>
                  <a:tcPr marL="5020" marR="5020" marT="5020" marB="0"/>
                </a:tc>
                <a:tc>
                  <a:txBody>
                    <a:bodyPr/>
                    <a:lstStyle/>
                    <a:p>
                      <a:pPr algn="l" fontAlgn="t"/>
                      <a:r>
                        <a:rPr lang="nl-NL" sz="900" u="none" strike="noStrike">
                          <a:effectLst/>
                        </a:rPr>
                        <a:t>toegang tot (digitaal) lesmateriaal</a:t>
                      </a:r>
                      <a:endParaRPr lang="nl-NL" sz="900" b="0" i="0" u="none" strike="noStrike">
                        <a:solidFill>
                          <a:srgbClr val="000000"/>
                        </a:solidFill>
                        <a:effectLst/>
                        <a:latin typeface="Calibri" panose="020F0502020204030204" pitchFamily="34" charset="0"/>
                      </a:endParaRPr>
                    </a:p>
                  </a:txBody>
                  <a:tcPr marL="5020" marR="5020" marT="5020" marB="0"/>
                </a:tc>
                <a:tc>
                  <a:txBody>
                    <a:bodyPr/>
                    <a:lstStyle/>
                    <a:p>
                      <a:pPr algn="l" fontAlgn="t"/>
                      <a:r>
                        <a:rPr lang="nl-NL" sz="900" u="none" strike="noStrike">
                          <a:effectLst/>
                        </a:rPr>
                        <a:t>wet VO art 6e en 103b</a:t>
                      </a:r>
                      <a:endParaRPr lang="nl-NL" sz="900" b="0" i="0" u="none" strike="noStrike">
                        <a:solidFill>
                          <a:srgbClr val="000000"/>
                        </a:solidFill>
                        <a:effectLst/>
                        <a:latin typeface="Calibri" panose="020F0502020204030204" pitchFamily="34" charset="0"/>
                      </a:endParaRPr>
                    </a:p>
                  </a:txBody>
                  <a:tcPr marL="5020" marR="5020" marT="5020" marB="0"/>
                </a:tc>
                <a:tc>
                  <a:txBody>
                    <a:bodyPr/>
                    <a:lstStyle/>
                    <a:p>
                      <a:pPr algn="l" fontAlgn="t"/>
                      <a:r>
                        <a:rPr lang="nl-NL" sz="900" u="none" strike="noStrike">
                          <a:effectLst/>
                        </a:rPr>
                        <a:t>organisatie, ECK keten, attributen beleid en wettelijk</a:t>
                      </a:r>
                      <a:endParaRPr lang="nl-NL" sz="900" b="0" i="0" u="none" strike="noStrike">
                        <a:solidFill>
                          <a:srgbClr val="000000"/>
                        </a:solidFill>
                        <a:effectLst/>
                        <a:latin typeface="Calibri" panose="020F0502020204030204" pitchFamily="34" charset="0"/>
                      </a:endParaRPr>
                    </a:p>
                  </a:txBody>
                  <a:tcPr marL="5020" marR="5020" marT="5020" marB="0"/>
                </a:tc>
                <a:extLst>
                  <a:ext uri="{0D108BD9-81ED-4DB2-BD59-A6C34878D82A}">
                    <a16:rowId xmlns:a16="http://schemas.microsoft.com/office/drawing/2014/main" val="629258478"/>
                  </a:ext>
                </a:extLst>
              </a:tr>
              <a:tr h="120481">
                <a:tc>
                  <a:txBody>
                    <a:bodyPr/>
                    <a:lstStyle/>
                    <a:p>
                      <a:pPr algn="l" fontAlgn="t"/>
                      <a:r>
                        <a:rPr lang="nl-NL" sz="900" u="none" strike="noStrike">
                          <a:effectLst/>
                        </a:rPr>
                        <a:t>19</a:t>
                      </a:r>
                      <a:endParaRPr lang="nl-NL" sz="900" b="0" i="0" u="none" strike="noStrike">
                        <a:solidFill>
                          <a:srgbClr val="000000"/>
                        </a:solidFill>
                        <a:effectLst/>
                        <a:latin typeface="Calibri" panose="020F0502020204030204" pitchFamily="34" charset="0"/>
                      </a:endParaRPr>
                    </a:p>
                  </a:txBody>
                  <a:tcPr marL="5020" marR="5020" marT="5020" marB="0"/>
                </a:tc>
                <a:tc>
                  <a:txBody>
                    <a:bodyPr/>
                    <a:lstStyle/>
                    <a:p>
                      <a:pPr algn="l" fontAlgn="t"/>
                      <a:r>
                        <a:rPr lang="nl-NL" sz="900" u="none" strike="noStrike">
                          <a:effectLst/>
                        </a:rPr>
                        <a:t>basis</a:t>
                      </a:r>
                      <a:endParaRPr lang="nl-NL" sz="900" b="0" i="0" u="none" strike="noStrike">
                        <a:solidFill>
                          <a:srgbClr val="000000"/>
                        </a:solidFill>
                        <a:effectLst/>
                        <a:latin typeface="Calibri" panose="020F0502020204030204" pitchFamily="34" charset="0"/>
                      </a:endParaRPr>
                    </a:p>
                  </a:txBody>
                  <a:tcPr marL="5020" marR="5020" marT="5020" marB="0"/>
                </a:tc>
                <a:tc>
                  <a:txBody>
                    <a:bodyPr/>
                    <a:lstStyle/>
                    <a:p>
                      <a:pPr algn="l" fontAlgn="t"/>
                      <a:r>
                        <a:rPr lang="nl-NL" sz="900" u="none" strike="noStrike">
                          <a:effectLst/>
                        </a:rPr>
                        <a:t>diverse toetsen</a:t>
                      </a:r>
                      <a:endParaRPr lang="nl-NL" sz="900" b="0" i="0" u="none" strike="noStrike">
                        <a:solidFill>
                          <a:srgbClr val="000000"/>
                        </a:solidFill>
                        <a:effectLst/>
                        <a:latin typeface="Calibri" panose="020F0502020204030204" pitchFamily="34" charset="0"/>
                      </a:endParaRPr>
                    </a:p>
                  </a:txBody>
                  <a:tcPr marL="5020" marR="5020" marT="5020" marB="0"/>
                </a:tc>
                <a:tc>
                  <a:txBody>
                    <a:bodyPr/>
                    <a:lstStyle/>
                    <a:p>
                      <a:pPr algn="l" fontAlgn="t"/>
                      <a:r>
                        <a:rPr lang="nl-NL" sz="900" u="none" strike="noStrike">
                          <a:effectLst/>
                        </a:rPr>
                        <a:t> </a:t>
                      </a:r>
                      <a:endParaRPr lang="nl-NL" sz="900" b="0" i="0" u="none" strike="noStrike">
                        <a:solidFill>
                          <a:srgbClr val="000000"/>
                        </a:solidFill>
                        <a:effectLst/>
                        <a:latin typeface="Calibri" panose="020F0502020204030204" pitchFamily="34" charset="0"/>
                      </a:endParaRPr>
                    </a:p>
                  </a:txBody>
                  <a:tcPr marL="5020" marR="5020" marT="5020" marB="0"/>
                </a:tc>
                <a:tc>
                  <a:txBody>
                    <a:bodyPr/>
                    <a:lstStyle/>
                    <a:p>
                      <a:pPr algn="l" fontAlgn="t"/>
                      <a:r>
                        <a:rPr lang="nl-NL" sz="900" u="none" strike="noStrike">
                          <a:effectLst/>
                        </a:rPr>
                        <a:t>organisatie</a:t>
                      </a:r>
                      <a:endParaRPr lang="nl-NL" sz="900" b="0" i="0" u="none" strike="noStrike">
                        <a:solidFill>
                          <a:srgbClr val="000000"/>
                        </a:solidFill>
                        <a:effectLst/>
                        <a:latin typeface="Calibri" panose="020F0502020204030204" pitchFamily="34" charset="0"/>
                      </a:endParaRPr>
                    </a:p>
                  </a:txBody>
                  <a:tcPr marL="5020" marR="5020" marT="5020" marB="0"/>
                </a:tc>
                <a:extLst>
                  <a:ext uri="{0D108BD9-81ED-4DB2-BD59-A6C34878D82A}">
                    <a16:rowId xmlns:a16="http://schemas.microsoft.com/office/drawing/2014/main" val="600999580"/>
                  </a:ext>
                </a:extLst>
              </a:tr>
              <a:tr h="120481">
                <a:tc>
                  <a:txBody>
                    <a:bodyPr/>
                    <a:lstStyle/>
                    <a:p>
                      <a:pPr algn="l" fontAlgn="t"/>
                      <a:r>
                        <a:rPr lang="nl-NL" sz="900" u="none" strike="noStrike">
                          <a:effectLst/>
                        </a:rPr>
                        <a:t>20</a:t>
                      </a:r>
                      <a:endParaRPr lang="nl-NL" sz="900" b="0" i="0" u="none" strike="noStrike">
                        <a:solidFill>
                          <a:srgbClr val="000000"/>
                        </a:solidFill>
                        <a:effectLst/>
                        <a:latin typeface="Calibri" panose="020F0502020204030204" pitchFamily="34" charset="0"/>
                      </a:endParaRPr>
                    </a:p>
                  </a:txBody>
                  <a:tcPr marL="5020" marR="5020" marT="5020" marB="0"/>
                </a:tc>
                <a:tc>
                  <a:txBody>
                    <a:bodyPr/>
                    <a:lstStyle/>
                    <a:p>
                      <a:pPr algn="l" fontAlgn="t"/>
                      <a:r>
                        <a:rPr lang="nl-NL" sz="900" u="none" strike="noStrike">
                          <a:effectLst/>
                        </a:rPr>
                        <a:t>basis</a:t>
                      </a:r>
                      <a:endParaRPr lang="nl-NL" sz="900" b="0" i="0" u="none" strike="noStrike">
                        <a:solidFill>
                          <a:srgbClr val="000000"/>
                        </a:solidFill>
                        <a:effectLst/>
                        <a:latin typeface="Calibri" panose="020F0502020204030204" pitchFamily="34" charset="0"/>
                      </a:endParaRPr>
                    </a:p>
                  </a:txBody>
                  <a:tcPr marL="5020" marR="5020" marT="5020" marB="0"/>
                </a:tc>
                <a:tc>
                  <a:txBody>
                    <a:bodyPr/>
                    <a:lstStyle/>
                    <a:p>
                      <a:pPr algn="l" fontAlgn="t"/>
                      <a:r>
                        <a:rPr lang="nl-NL" sz="900" u="none" strike="noStrike">
                          <a:effectLst/>
                        </a:rPr>
                        <a:t>toegang tot (digitaal)  lesmateriaal</a:t>
                      </a:r>
                      <a:endParaRPr lang="nl-NL" sz="900" b="0" i="0" u="none" strike="noStrike">
                        <a:solidFill>
                          <a:srgbClr val="000000"/>
                        </a:solidFill>
                        <a:effectLst/>
                        <a:latin typeface="Calibri" panose="020F0502020204030204" pitchFamily="34" charset="0"/>
                      </a:endParaRPr>
                    </a:p>
                  </a:txBody>
                  <a:tcPr marL="5020" marR="5020" marT="5020" marB="0"/>
                </a:tc>
                <a:tc>
                  <a:txBody>
                    <a:bodyPr/>
                    <a:lstStyle/>
                    <a:p>
                      <a:pPr algn="l" fontAlgn="t"/>
                      <a:r>
                        <a:rPr lang="nl-NL" sz="900" u="none" strike="noStrike">
                          <a:effectLst/>
                        </a:rPr>
                        <a:t> </a:t>
                      </a:r>
                      <a:endParaRPr lang="nl-NL" sz="900" b="0" i="0" u="none" strike="noStrike">
                        <a:solidFill>
                          <a:srgbClr val="000000"/>
                        </a:solidFill>
                        <a:effectLst/>
                        <a:latin typeface="Calibri" panose="020F0502020204030204" pitchFamily="34" charset="0"/>
                      </a:endParaRPr>
                    </a:p>
                  </a:txBody>
                  <a:tcPr marL="5020" marR="5020" marT="5020" marB="0"/>
                </a:tc>
                <a:tc>
                  <a:txBody>
                    <a:bodyPr/>
                    <a:lstStyle/>
                    <a:p>
                      <a:pPr algn="l" fontAlgn="t"/>
                      <a:r>
                        <a:rPr lang="nl-NL" sz="900" u="none" strike="noStrike">
                          <a:effectLst/>
                        </a:rPr>
                        <a:t>organisatie (ECK keten)</a:t>
                      </a:r>
                      <a:endParaRPr lang="nl-NL" sz="900" b="0" i="0" u="none" strike="noStrike">
                        <a:solidFill>
                          <a:srgbClr val="000000"/>
                        </a:solidFill>
                        <a:effectLst/>
                        <a:latin typeface="Calibri" panose="020F0502020204030204" pitchFamily="34" charset="0"/>
                      </a:endParaRPr>
                    </a:p>
                  </a:txBody>
                  <a:tcPr marL="5020" marR="5020" marT="5020" marB="0"/>
                </a:tc>
                <a:extLst>
                  <a:ext uri="{0D108BD9-81ED-4DB2-BD59-A6C34878D82A}">
                    <a16:rowId xmlns:a16="http://schemas.microsoft.com/office/drawing/2014/main" val="3976822029"/>
                  </a:ext>
                </a:extLst>
              </a:tr>
              <a:tr h="120481">
                <a:tc>
                  <a:txBody>
                    <a:bodyPr/>
                    <a:lstStyle/>
                    <a:p>
                      <a:pPr algn="l" fontAlgn="t"/>
                      <a:r>
                        <a:rPr lang="nl-NL" sz="900" u="none" strike="noStrike">
                          <a:effectLst/>
                        </a:rPr>
                        <a:t>21</a:t>
                      </a:r>
                      <a:endParaRPr lang="nl-NL" sz="900" b="0" i="0" u="none" strike="noStrike">
                        <a:solidFill>
                          <a:srgbClr val="000000"/>
                        </a:solidFill>
                        <a:effectLst/>
                        <a:latin typeface="Calibri" panose="020F0502020204030204" pitchFamily="34" charset="0"/>
                      </a:endParaRPr>
                    </a:p>
                  </a:txBody>
                  <a:tcPr marL="5020" marR="5020" marT="5020" marB="0"/>
                </a:tc>
                <a:tc>
                  <a:txBody>
                    <a:bodyPr/>
                    <a:lstStyle/>
                    <a:p>
                      <a:pPr algn="l" fontAlgn="t"/>
                      <a:r>
                        <a:rPr lang="nl-NL" sz="900" u="none" strike="noStrike">
                          <a:effectLst/>
                        </a:rPr>
                        <a:t>basis en zorg</a:t>
                      </a:r>
                      <a:endParaRPr lang="nl-NL" sz="900" b="0" i="0" u="none" strike="noStrike">
                        <a:solidFill>
                          <a:srgbClr val="000000"/>
                        </a:solidFill>
                        <a:effectLst/>
                        <a:latin typeface="Calibri" panose="020F0502020204030204" pitchFamily="34" charset="0"/>
                      </a:endParaRPr>
                    </a:p>
                  </a:txBody>
                  <a:tcPr marL="5020" marR="5020" marT="5020" marB="0"/>
                </a:tc>
                <a:tc>
                  <a:txBody>
                    <a:bodyPr/>
                    <a:lstStyle/>
                    <a:p>
                      <a:pPr algn="l" fontAlgn="t"/>
                      <a:r>
                        <a:rPr lang="nl-NL" sz="900" u="none" strike="noStrike">
                          <a:effectLst/>
                        </a:rPr>
                        <a:t>informeren van docenten</a:t>
                      </a:r>
                      <a:endParaRPr lang="nl-NL" sz="900" b="0" i="0" u="none" strike="noStrike">
                        <a:solidFill>
                          <a:srgbClr val="000000"/>
                        </a:solidFill>
                        <a:effectLst/>
                        <a:latin typeface="Calibri" panose="020F0502020204030204" pitchFamily="34" charset="0"/>
                      </a:endParaRPr>
                    </a:p>
                  </a:txBody>
                  <a:tcPr marL="5020" marR="5020" marT="5020" marB="0"/>
                </a:tc>
                <a:tc>
                  <a:txBody>
                    <a:bodyPr/>
                    <a:lstStyle/>
                    <a:p>
                      <a:pPr algn="l" fontAlgn="t"/>
                      <a:r>
                        <a:rPr lang="nl-NL" sz="900" u="none" strike="noStrike">
                          <a:effectLst/>
                        </a:rPr>
                        <a:t> </a:t>
                      </a:r>
                      <a:endParaRPr lang="nl-NL" sz="900" b="0" i="0" u="none" strike="noStrike">
                        <a:solidFill>
                          <a:srgbClr val="000000"/>
                        </a:solidFill>
                        <a:effectLst/>
                        <a:latin typeface="Calibri" panose="020F0502020204030204" pitchFamily="34" charset="0"/>
                      </a:endParaRPr>
                    </a:p>
                  </a:txBody>
                  <a:tcPr marL="5020" marR="5020" marT="5020" marB="0"/>
                </a:tc>
                <a:tc>
                  <a:txBody>
                    <a:bodyPr/>
                    <a:lstStyle/>
                    <a:p>
                      <a:pPr algn="l" fontAlgn="t"/>
                      <a:r>
                        <a:rPr lang="nl-NL" sz="900" u="none" strike="noStrike">
                          <a:effectLst/>
                        </a:rPr>
                        <a:t>organisatie</a:t>
                      </a:r>
                      <a:endParaRPr lang="nl-NL" sz="900" b="0" i="0" u="none" strike="noStrike">
                        <a:solidFill>
                          <a:srgbClr val="000000"/>
                        </a:solidFill>
                        <a:effectLst/>
                        <a:latin typeface="Calibri" panose="020F0502020204030204" pitchFamily="34" charset="0"/>
                      </a:endParaRPr>
                    </a:p>
                  </a:txBody>
                  <a:tcPr marL="5020" marR="5020" marT="5020" marB="0"/>
                </a:tc>
                <a:extLst>
                  <a:ext uri="{0D108BD9-81ED-4DB2-BD59-A6C34878D82A}">
                    <a16:rowId xmlns:a16="http://schemas.microsoft.com/office/drawing/2014/main" val="307747021"/>
                  </a:ext>
                </a:extLst>
              </a:tr>
              <a:tr h="120481">
                <a:tc>
                  <a:txBody>
                    <a:bodyPr/>
                    <a:lstStyle/>
                    <a:p>
                      <a:pPr algn="l" fontAlgn="t"/>
                      <a:r>
                        <a:rPr lang="nl-NL" sz="900" u="none" strike="noStrike">
                          <a:effectLst/>
                        </a:rPr>
                        <a:t>22</a:t>
                      </a:r>
                      <a:endParaRPr lang="nl-NL" sz="900" b="0" i="0" u="none" strike="noStrike">
                        <a:solidFill>
                          <a:srgbClr val="000000"/>
                        </a:solidFill>
                        <a:effectLst/>
                        <a:latin typeface="Calibri" panose="020F0502020204030204" pitchFamily="34" charset="0"/>
                      </a:endParaRPr>
                    </a:p>
                  </a:txBody>
                  <a:tcPr marL="5020" marR="5020" marT="5020" marB="0"/>
                </a:tc>
                <a:tc>
                  <a:txBody>
                    <a:bodyPr/>
                    <a:lstStyle/>
                    <a:p>
                      <a:pPr algn="l" fontAlgn="t"/>
                      <a:r>
                        <a:rPr lang="nl-NL" sz="900" u="none" strike="noStrike">
                          <a:effectLst/>
                        </a:rPr>
                        <a:t>geaggregeerd</a:t>
                      </a:r>
                      <a:endParaRPr lang="nl-NL" sz="900" b="0" i="0" u="none" strike="noStrike">
                        <a:solidFill>
                          <a:srgbClr val="000000"/>
                        </a:solidFill>
                        <a:effectLst/>
                        <a:latin typeface="Calibri" panose="020F0502020204030204" pitchFamily="34" charset="0"/>
                      </a:endParaRPr>
                    </a:p>
                  </a:txBody>
                  <a:tcPr marL="5020" marR="5020" marT="5020" marB="0"/>
                </a:tc>
                <a:tc>
                  <a:txBody>
                    <a:bodyPr/>
                    <a:lstStyle/>
                    <a:p>
                      <a:pPr algn="l" fontAlgn="t"/>
                      <a:r>
                        <a:rPr lang="nl-NL" sz="900" u="none" strike="noStrike">
                          <a:effectLst/>
                        </a:rPr>
                        <a:t>dataleveranties van DUO</a:t>
                      </a:r>
                      <a:endParaRPr lang="nl-NL" sz="900" b="0" i="0" u="none" strike="noStrike">
                        <a:solidFill>
                          <a:srgbClr val="000000"/>
                        </a:solidFill>
                        <a:effectLst/>
                        <a:latin typeface="Calibri" panose="020F0502020204030204" pitchFamily="34" charset="0"/>
                      </a:endParaRPr>
                    </a:p>
                  </a:txBody>
                  <a:tcPr marL="5020" marR="5020" marT="5020" marB="0"/>
                </a:tc>
                <a:tc>
                  <a:txBody>
                    <a:bodyPr/>
                    <a:lstStyle/>
                    <a:p>
                      <a:pPr algn="l" fontAlgn="t"/>
                      <a:r>
                        <a:rPr lang="nl-NL" sz="900" u="none" strike="noStrike">
                          <a:effectLst/>
                        </a:rPr>
                        <a:t> </a:t>
                      </a:r>
                      <a:endParaRPr lang="nl-NL" sz="900" b="0" i="0" u="none" strike="noStrike">
                        <a:solidFill>
                          <a:srgbClr val="000000"/>
                        </a:solidFill>
                        <a:effectLst/>
                        <a:latin typeface="Calibri" panose="020F0502020204030204" pitchFamily="34" charset="0"/>
                      </a:endParaRPr>
                    </a:p>
                  </a:txBody>
                  <a:tcPr marL="5020" marR="5020" marT="5020" marB="0"/>
                </a:tc>
                <a:tc>
                  <a:txBody>
                    <a:bodyPr/>
                    <a:lstStyle/>
                    <a:p>
                      <a:pPr algn="l" fontAlgn="t"/>
                      <a:r>
                        <a:rPr lang="nl-NL" sz="900" u="none" strike="noStrike">
                          <a:effectLst/>
                        </a:rPr>
                        <a:t>organisatie</a:t>
                      </a:r>
                      <a:endParaRPr lang="nl-NL" sz="900" b="0" i="0" u="none" strike="noStrike">
                        <a:solidFill>
                          <a:srgbClr val="000000"/>
                        </a:solidFill>
                        <a:effectLst/>
                        <a:latin typeface="Calibri" panose="020F0502020204030204" pitchFamily="34" charset="0"/>
                      </a:endParaRPr>
                    </a:p>
                  </a:txBody>
                  <a:tcPr marL="5020" marR="5020" marT="5020" marB="0"/>
                </a:tc>
                <a:extLst>
                  <a:ext uri="{0D108BD9-81ED-4DB2-BD59-A6C34878D82A}">
                    <a16:rowId xmlns:a16="http://schemas.microsoft.com/office/drawing/2014/main" val="86407374"/>
                  </a:ext>
                </a:extLst>
              </a:tr>
              <a:tr h="120481">
                <a:tc>
                  <a:txBody>
                    <a:bodyPr/>
                    <a:lstStyle/>
                    <a:p>
                      <a:pPr algn="l" fontAlgn="t"/>
                      <a:r>
                        <a:rPr lang="nl-NL" sz="900" u="none" strike="noStrike">
                          <a:effectLst/>
                        </a:rPr>
                        <a:t>23</a:t>
                      </a:r>
                      <a:endParaRPr lang="nl-NL" sz="900" b="0" i="0" u="none" strike="noStrike">
                        <a:solidFill>
                          <a:srgbClr val="000000"/>
                        </a:solidFill>
                        <a:effectLst/>
                        <a:latin typeface="Calibri" panose="020F0502020204030204" pitchFamily="34" charset="0"/>
                      </a:endParaRPr>
                    </a:p>
                  </a:txBody>
                  <a:tcPr marL="5020" marR="5020" marT="5020" marB="0"/>
                </a:tc>
                <a:tc>
                  <a:txBody>
                    <a:bodyPr/>
                    <a:lstStyle/>
                    <a:p>
                      <a:pPr algn="l" fontAlgn="t"/>
                      <a:r>
                        <a:rPr lang="nl-NL" sz="900" u="none" strike="noStrike">
                          <a:effectLst/>
                        </a:rPr>
                        <a:t>NIET BENOEMD</a:t>
                      </a:r>
                      <a:endParaRPr lang="nl-NL" sz="900" b="0" i="0" u="none" strike="noStrike">
                        <a:solidFill>
                          <a:srgbClr val="000000"/>
                        </a:solidFill>
                        <a:effectLst/>
                        <a:latin typeface="Calibri" panose="020F0502020204030204" pitchFamily="34" charset="0"/>
                      </a:endParaRPr>
                    </a:p>
                  </a:txBody>
                  <a:tcPr marL="5020" marR="5020" marT="5020" marB="0"/>
                </a:tc>
                <a:tc>
                  <a:txBody>
                    <a:bodyPr/>
                    <a:lstStyle/>
                    <a:p>
                      <a:pPr algn="l" fontAlgn="t"/>
                      <a:r>
                        <a:rPr lang="nl-NL" sz="900" u="none" strike="noStrike">
                          <a:effectLst/>
                        </a:rPr>
                        <a:t>gegevensuitwisseling in de zorgketen</a:t>
                      </a:r>
                      <a:endParaRPr lang="nl-NL" sz="900" b="0" i="0" u="none" strike="noStrike">
                        <a:solidFill>
                          <a:srgbClr val="000000"/>
                        </a:solidFill>
                        <a:effectLst/>
                        <a:latin typeface="Calibri" panose="020F0502020204030204" pitchFamily="34" charset="0"/>
                      </a:endParaRPr>
                    </a:p>
                  </a:txBody>
                  <a:tcPr marL="5020" marR="5020" marT="5020" marB="0"/>
                </a:tc>
                <a:tc>
                  <a:txBody>
                    <a:bodyPr/>
                    <a:lstStyle/>
                    <a:p>
                      <a:pPr algn="l" fontAlgn="t"/>
                      <a:r>
                        <a:rPr lang="nl-NL" sz="900" u="none" strike="noStrike">
                          <a:effectLst/>
                        </a:rPr>
                        <a:t>H5 WMO 2015</a:t>
                      </a:r>
                      <a:endParaRPr lang="nl-NL" sz="900" b="0" i="0" u="none" strike="noStrike">
                        <a:solidFill>
                          <a:srgbClr val="000000"/>
                        </a:solidFill>
                        <a:effectLst/>
                        <a:latin typeface="Calibri" panose="020F0502020204030204" pitchFamily="34" charset="0"/>
                      </a:endParaRPr>
                    </a:p>
                  </a:txBody>
                  <a:tcPr marL="5020" marR="5020" marT="5020" marB="0"/>
                </a:tc>
                <a:tc>
                  <a:txBody>
                    <a:bodyPr/>
                    <a:lstStyle/>
                    <a:p>
                      <a:pPr algn="l" fontAlgn="t"/>
                      <a:r>
                        <a:rPr lang="nl-NL" sz="900" u="none" strike="noStrike">
                          <a:effectLst/>
                        </a:rPr>
                        <a:t>wettelijk</a:t>
                      </a:r>
                      <a:endParaRPr lang="nl-NL" sz="900" b="0" i="0" u="none" strike="noStrike">
                        <a:solidFill>
                          <a:srgbClr val="000000"/>
                        </a:solidFill>
                        <a:effectLst/>
                        <a:latin typeface="Calibri" panose="020F0502020204030204" pitchFamily="34" charset="0"/>
                      </a:endParaRPr>
                    </a:p>
                  </a:txBody>
                  <a:tcPr marL="5020" marR="5020" marT="5020" marB="0"/>
                </a:tc>
                <a:extLst>
                  <a:ext uri="{0D108BD9-81ED-4DB2-BD59-A6C34878D82A}">
                    <a16:rowId xmlns:a16="http://schemas.microsoft.com/office/drawing/2014/main" val="346519468"/>
                  </a:ext>
                </a:extLst>
              </a:tr>
              <a:tr h="361443">
                <a:tc>
                  <a:txBody>
                    <a:bodyPr/>
                    <a:lstStyle/>
                    <a:p>
                      <a:pPr algn="l" fontAlgn="t"/>
                      <a:r>
                        <a:rPr lang="nl-NL" sz="900" u="none" strike="noStrike">
                          <a:effectLst/>
                        </a:rPr>
                        <a:t>24</a:t>
                      </a:r>
                      <a:endParaRPr lang="nl-NL" sz="900" b="0" i="0" u="none" strike="noStrike">
                        <a:solidFill>
                          <a:srgbClr val="000000"/>
                        </a:solidFill>
                        <a:effectLst/>
                        <a:latin typeface="Calibri" panose="020F0502020204030204" pitchFamily="34" charset="0"/>
                      </a:endParaRPr>
                    </a:p>
                  </a:txBody>
                  <a:tcPr marL="5020" marR="5020" marT="5020" marB="0"/>
                </a:tc>
                <a:tc>
                  <a:txBody>
                    <a:bodyPr/>
                    <a:lstStyle/>
                    <a:p>
                      <a:pPr algn="l" fontAlgn="t"/>
                      <a:r>
                        <a:rPr lang="nl-NL" sz="900" u="none" strike="noStrike">
                          <a:effectLst/>
                        </a:rPr>
                        <a:t>basis en zorg</a:t>
                      </a:r>
                      <a:endParaRPr lang="nl-NL" sz="900" b="0" i="0" u="none" strike="noStrike">
                        <a:solidFill>
                          <a:srgbClr val="000000"/>
                        </a:solidFill>
                        <a:effectLst/>
                        <a:latin typeface="Calibri" panose="020F0502020204030204" pitchFamily="34" charset="0"/>
                      </a:endParaRPr>
                    </a:p>
                  </a:txBody>
                  <a:tcPr marL="5020" marR="5020" marT="5020" marB="0"/>
                </a:tc>
                <a:tc>
                  <a:txBody>
                    <a:bodyPr/>
                    <a:lstStyle/>
                    <a:p>
                      <a:pPr algn="l" fontAlgn="t"/>
                      <a:r>
                        <a:rPr lang="nl-NL" sz="900" u="none" strike="noStrike">
                          <a:effectLst/>
                        </a:rPr>
                        <a:t>gegevensuitwisseling met gemeenten t.b.v. kinderdagverblijven</a:t>
                      </a:r>
                      <a:endParaRPr lang="nl-NL" sz="900" b="0" i="0" u="none" strike="noStrike">
                        <a:solidFill>
                          <a:srgbClr val="000000"/>
                        </a:solidFill>
                        <a:effectLst/>
                        <a:latin typeface="Calibri" panose="020F0502020204030204" pitchFamily="34" charset="0"/>
                      </a:endParaRPr>
                    </a:p>
                  </a:txBody>
                  <a:tcPr marL="5020" marR="5020" marT="5020" marB="0"/>
                </a:tc>
                <a:tc>
                  <a:txBody>
                    <a:bodyPr/>
                    <a:lstStyle/>
                    <a:p>
                      <a:pPr algn="l" fontAlgn="t"/>
                      <a:r>
                        <a:rPr lang="nl-NL" sz="900" u="none" strike="noStrike">
                          <a:effectLst/>
                        </a:rPr>
                        <a:t>nieuwe wet op de kinderdagverblijven plus diverse regelingen zoals onderwijsachterstandsgelden voor VVE, Asscher middelen voor 1 verdieners en gemeentelijke middelen</a:t>
                      </a:r>
                      <a:endParaRPr lang="nl-NL" sz="900" b="0" i="0" u="none" strike="noStrike">
                        <a:solidFill>
                          <a:srgbClr val="000000"/>
                        </a:solidFill>
                        <a:effectLst/>
                        <a:latin typeface="Calibri" panose="020F0502020204030204" pitchFamily="34" charset="0"/>
                      </a:endParaRPr>
                    </a:p>
                  </a:txBody>
                  <a:tcPr marL="5020" marR="5020" marT="5020" marB="0"/>
                </a:tc>
                <a:tc>
                  <a:txBody>
                    <a:bodyPr/>
                    <a:lstStyle/>
                    <a:p>
                      <a:pPr algn="l" fontAlgn="t"/>
                      <a:r>
                        <a:rPr lang="nl-NL" sz="900" u="none" strike="noStrike">
                          <a:effectLst/>
                        </a:rPr>
                        <a:t>wettelijk</a:t>
                      </a:r>
                      <a:endParaRPr lang="nl-NL" sz="900" b="0" i="0" u="none" strike="noStrike">
                        <a:solidFill>
                          <a:srgbClr val="000000"/>
                        </a:solidFill>
                        <a:effectLst/>
                        <a:latin typeface="Calibri" panose="020F0502020204030204" pitchFamily="34" charset="0"/>
                      </a:endParaRPr>
                    </a:p>
                  </a:txBody>
                  <a:tcPr marL="5020" marR="5020" marT="5020" marB="0"/>
                </a:tc>
                <a:extLst>
                  <a:ext uri="{0D108BD9-81ED-4DB2-BD59-A6C34878D82A}">
                    <a16:rowId xmlns:a16="http://schemas.microsoft.com/office/drawing/2014/main" val="1126919304"/>
                  </a:ext>
                </a:extLst>
              </a:tr>
              <a:tr h="120481">
                <a:tc>
                  <a:txBody>
                    <a:bodyPr/>
                    <a:lstStyle/>
                    <a:p>
                      <a:pPr algn="l" fontAlgn="t"/>
                      <a:r>
                        <a:rPr lang="nl-NL" sz="900" u="none" strike="noStrike">
                          <a:effectLst/>
                        </a:rPr>
                        <a:t>24B</a:t>
                      </a:r>
                      <a:endParaRPr lang="nl-NL" sz="900" b="0" i="0" u="none" strike="noStrike">
                        <a:solidFill>
                          <a:srgbClr val="000000"/>
                        </a:solidFill>
                        <a:effectLst/>
                        <a:latin typeface="Calibri" panose="020F0502020204030204" pitchFamily="34" charset="0"/>
                      </a:endParaRPr>
                    </a:p>
                  </a:txBody>
                  <a:tcPr marL="5020" marR="5020" marT="5020" marB="0"/>
                </a:tc>
                <a:tc>
                  <a:txBody>
                    <a:bodyPr/>
                    <a:lstStyle/>
                    <a:p>
                      <a:pPr algn="l" fontAlgn="t"/>
                      <a:r>
                        <a:rPr lang="nl-NL" sz="900" u="none" strike="noStrike">
                          <a:effectLst/>
                        </a:rPr>
                        <a:t>basis</a:t>
                      </a:r>
                      <a:endParaRPr lang="nl-NL" sz="900" b="0" i="0" u="none" strike="noStrike">
                        <a:solidFill>
                          <a:srgbClr val="000000"/>
                        </a:solidFill>
                        <a:effectLst/>
                        <a:latin typeface="Calibri" panose="020F0502020204030204" pitchFamily="34" charset="0"/>
                      </a:endParaRPr>
                    </a:p>
                  </a:txBody>
                  <a:tcPr marL="5020" marR="5020" marT="5020" marB="0"/>
                </a:tc>
                <a:tc>
                  <a:txBody>
                    <a:bodyPr/>
                    <a:lstStyle/>
                    <a:p>
                      <a:pPr algn="l" fontAlgn="t"/>
                      <a:r>
                        <a:rPr lang="nl-NL" sz="900" u="none" strike="noStrike">
                          <a:effectLst/>
                        </a:rPr>
                        <a:t>gebruik GBA gegevens door bureau leerplicht</a:t>
                      </a:r>
                      <a:endParaRPr lang="nl-NL" sz="900" b="0" i="0" u="none" strike="noStrike">
                        <a:solidFill>
                          <a:srgbClr val="000000"/>
                        </a:solidFill>
                        <a:effectLst/>
                        <a:latin typeface="Calibri" panose="020F0502020204030204" pitchFamily="34" charset="0"/>
                      </a:endParaRPr>
                    </a:p>
                  </a:txBody>
                  <a:tcPr marL="5020" marR="5020" marT="5020" marB="0"/>
                </a:tc>
                <a:tc>
                  <a:txBody>
                    <a:bodyPr/>
                    <a:lstStyle/>
                    <a:p>
                      <a:pPr algn="l" fontAlgn="t"/>
                      <a:r>
                        <a:rPr lang="nl-NL" sz="900" u="none" strike="noStrike">
                          <a:effectLst/>
                        </a:rPr>
                        <a:t>leerplichtwet 1969, art 2. en wet PO art 178e</a:t>
                      </a:r>
                      <a:endParaRPr lang="nl-NL" sz="900" b="0" i="0" u="none" strike="noStrike">
                        <a:solidFill>
                          <a:srgbClr val="000000"/>
                        </a:solidFill>
                        <a:effectLst/>
                        <a:latin typeface="Calibri" panose="020F0502020204030204" pitchFamily="34" charset="0"/>
                      </a:endParaRPr>
                    </a:p>
                  </a:txBody>
                  <a:tcPr marL="5020" marR="5020" marT="5020" marB="0"/>
                </a:tc>
                <a:tc>
                  <a:txBody>
                    <a:bodyPr/>
                    <a:lstStyle/>
                    <a:p>
                      <a:pPr algn="l" fontAlgn="t"/>
                      <a:r>
                        <a:rPr lang="nl-NL" sz="900" u="none" strike="noStrike">
                          <a:effectLst/>
                        </a:rPr>
                        <a:t>wettelijk</a:t>
                      </a:r>
                      <a:endParaRPr lang="nl-NL" sz="900" b="0" i="0" u="none" strike="noStrike">
                        <a:solidFill>
                          <a:srgbClr val="000000"/>
                        </a:solidFill>
                        <a:effectLst/>
                        <a:latin typeface="Calibri" panose="020F0502020204030204" pitchFamily="34" charset="0"/>
                      </a:endParaRPr>
                    </a:p>
                  </a:txBody>
                  <a:tcPr marL="5020" marR="5020" marT="5020" marB="0"/>
                </a:tc>
                <a:extLst>
                  <a:ext uri="{0D108BD9-81ED-4DB2-BD59-A6C34878D82A}">
                    <a16:rowId xmlns:a16="http://schemas.microsoft.com/office/drawing/2014/main" val="3359732067"/>
                  </a:ext>
                </a:extLst>
              </a:tr>
              <a:tr h="120481">
                <a:tc>
                  <a:txBody>
                    <a:bodyPr/>
                    <a:lstStyle/>
                    <a:p>
                      <a:pPr algn="l" fontAlgn="t"/>
                      <a:r>
                        <a:rPr lang="nl-NL" sz="900" u="none" strike="noStrike">
                          <a:effectLst/>
                        </a:rPr>
                        <a:t>25</a:t>
                      </a:r>
                      <a:endParaRPr lang="nl-NL" sz="900" b="0" i="0" u="none" strike="noStrike">
                        <a:solidFill>
                          <a:srgbClr val="000000"/>
                        </a:solidFill>
                        <a:effectLst/>
                        <a:latin typeface="Calibri" panose="020F0502020204030204" pitchFamily="34" charset="0"/>
                      </a:endParaRPr>
                    </a:p>
                  </a:txBody>
                  <a:tcPr marL="5020" marR="5020" marT="5020" marB="0"/>
                </a:tc>
                <a:tc>
                  <a:txBody>
                    <a:bodyPr/>
                    <a:lstStyle/>
                    <a:p>
                      <a:pPr algn="l" fontAlgn="t"/>
                      <a:r>
                        <a:rPr lang="nl-NL" sz="900" u="none" strike="noStrike">
                          <a:effectLst/>
                        </a:rPr>
                        <a:t>basis en zorg</a:t>
                      </a:r>
                      <a:endParaRPr lang="nl-NL" sz="900" b="0" i="0" u="none" strike="noStrike">
                        <a:solidFill>
                          <a:srgbClr val="000000"/>
                        </a:solidFill>
                        <a:effectLst/>
                        <a:latin typeface="Calibri" panose="020F0502020204030204" pitchFamily="34" charset="0"/>
                      </a:endParaRPr>
                    </a:p>
                  </a:txBody>
                  <a:tcPr marL="5020" marR="5020" marT="5020" marB="0"/>
                </a:tc>
                <a:tc>
                  <a:txBody>
                    <a:bodyPr/>
                    <a:lstStyle/>
                    <a:p>
                      <a:pPr algn="l" fontAlgn="t"/>
                      <a:r>
                        <a:rPr lang="nl-NL" sz="900" u="none" strike="noStrike">
                          <a:effectLst/>
                        </a:rPr>
                        <a:t>gegevensuitwisseling tussen leerling en ouder/voogd</a:t>
                      </a:r>
                      <a:endParaRPr lang="nl-NL" sz="900" b="0" i="0" u="none" strike="noStrike">
                        <a:solidFill>
                          <a:srgbClr val="000000"/>
                        </a:solidFill>
                        <a:effectLst/>
                        <a:latin typeface="Calibri" panose="020F0502020204030204" pitchFamily="34" charset="0"/>
                      </a:endParaRPr>
                    </a:p>
                  </a:txBody>
                  <a:tcPr marL="5020" marR="5020" marT="5020" marB="0"/>
                </a:tc>
                <a:tc>
                  <a:txBody>
                    <a:bodyPr/>
                    <a:lstStyle/>
                    <a:p>
                      <a:pPr algn="l" fontAlgn="t"/>
                      <a:r>
                        <a:rPr lang="nl-NL" sz="900" u="none" strike="noStrike">
                          <a:effectLst/>
                        </a:rPr>
                        <a:t> </a:t>
                      </a:r>
                      <a:endParaRPr lang="nl-NL" sz="900" b="0" i="0" u="none" strike="noStrike">
                        <a:solidFill>
                          <a:srgbClr val="000000"/>
                        </a:solidFill>
                        <a:effectLst/>
                        <a:latin typeface="Calibri" panose="020F0502020204030204" pitchFamily="34" charset="0"/>
                      </a:endParaRPr>
                    </a:p>
                  </a:txBody>
                  <a:tcPr marL="5020" marR="5020" marT="5020" marB="0"/>
                </a:tc>
                <a:tc>
                  <a:txBody>
                    <a:bodyPr/>
                    <a:lstStyle/>
                    <a:p>
                      <a:pPr algn="l" fontAlgn="t"/>
                      <a:r>
                        <a:rPr lang="nl-NL" sz="900" u="none" strike="noStrike" dirty="0">
                          <a:effectLst/>
                        </a:rPr>
                        <a:t>organisatie</a:t>
                      </a:r>
                      <a:endParaRPr lang="nl-NL" sz="900" b="0" i="0" u="none" strike="noStrike" dirty="0">
                        <a:solidFill>
                          <a:srgbClr val="000000"/>
                        </a:solidFill>
                        <a:effectLst/>
                        <a:latin typeface="Calibri" panose="020F0502020204030204" pitchFamily="34" charset="0"/>
                      </a:endParaRPr>
                    </a:p>
                  </a:txBody>
                  <a:tcPr marL="5020" marR="5020" marT="5020" marB="0"/>
                </a:tc>
                <a:extLst>
                  <a:ext uri="{0D108BD9-81ED-4DB2-BD59-A6C34878D82A}">
                    <a16:rowId xmlns:a16="http://schemas.microsoft.com/office/drawing/2014/main" val="913807690"/>
                  </a:ext>
                </a:extLst>
              </a:tr>
              <a:tr h="120481">
                <a:tc>
                  <a:txBody>
                    <a:bodyPr/>
                    <a:lstStyle/>
                    <a:p>
                      <a:pPr algn="l" fontAlgn="t"/>
                      <a:r>
                        <a:rPr lang="nl-NL" sz="900" u="none" strike="noStrike" dirty="0">
                          <a:effectLst/>
                        </a:rPr>
                        <a:t>26</a:t>
                      </a:r>
                      <a:endParaRPr lang="nl-NL" sz="900" b="0" i="0" u="none" strike="noStrike" dirty="0">
                        <a:solidFill>
                          <a:srgbClr val="000000"/>
                        </a:solidFill>
                        <a:effectLst/>
                        <a:latin typeface="Calibri" panose="020F0502020204030204" pitchFamily="34" charset="0"/>
                      </a:endParaRPr>
                    </a:p>
                  </a:txBody>
                  <a:tcPr marL="5020" marR="5020" marT="5020" marB="0"/>
                </a:tc>
                <a:tc>
                  <a:txBody>
                    <a:bodyPr/>
                    <a:lstStyle/>
                    <a:p>
                      <a:pPr algn="l" fontAlgn="t"/>
                      <a:r>
                        <a:rPr lang="nl-NL" sz="900" u="none" strike="noStrike">
                          <a:effectLst/>
                        </a:rPr>
                        <a:t>basis</a:t>
                      </a:r>
                      <a:endParaRPr lang="nl-NL" sz="900" b="0" i="0" u="none" strike="noStrike">
                        <a:solidFill>
                          <a:srgbClr val="000000"/>
                        </a:solidFill>
                        <a:effectLst/>
                        <a:latin typeface="Calibri" panose="020F0502020204030204" pitchFamily="34" charset="0"/>
                      </a:endParaRPr>
                    </a:p>
                  </a:txBody>
                  <a:tcPr marL="5020" marR="5020" marT="5020" marB="0"/>
                </a:tc>
                <a:tc>
                  <a:txBody>
                    <a:bodyPr/>
                    <a:lstStyle/>
                    <a:p>
                      <a:pPr algn="l" fontAlgn="t"/>
                      <a:r>
                        <a:rPr lang="nl-NL" sz="900" u="none" strike="noStrike">
                          <a:effectLst/>
                        </a:rPr>
                        <a:t>toegang tot (digitaal) lesmateriaal</a:t>
                      </a:r>
                      <a:endParaRPr lang="nl-NL" sz="900" b="0" i="0" u="none" strike="noStrike">
                        <a:solidFill>
                          <a:srgbClr val="000000"/>
                        </a:solidFill>
                        <a:effectLst/>
                        <a:latin typeface="Calibri" panose="020F0502020204030204" pitchFamily="34" charset="0"/>
                      </a:endParaRPr>
                    </a:p>
                  </a:txBody>
                  <a:tcPr marL="5020" marR="5020" marT="5020" marB="0"/>
                </a:tc>
                <a:tc>
                  <a:txBody>
                    <a:bodyPr/>
                    <a:lstStyle/>
                    <a:p>
                      <a:pPr algn="l" fontAlgn="t"/>
                      <a:r>
                        <a:rPr lang="nl-NL" sz="900" u="none" strike="noStrike">
                          <a:effectLst/>
                        </a:rPr>
                        <a:t> </a:t>
                      </a:r>
                      <a:endParaRPr lang="nl-NL" sz="900" b="0" i="0" u="none" strike="noStrike">
                        <a:solidFill>
                          <a:srgbClr val="000000"/>
                        </a:solidFill>
                        <a:effectLst/>
                        <a:latin typeface="Calibri" panose="020F0502020204030204" pitchFamily="34" charset="0"/>
                      </a:endParaRPr>
                    </a:p>
                  </a:txBody>
                  <a:tcPr marL="5020" marR="5020" marT="5020" marB="0"/>
                </a:tc>
                <a:tc>
                  <a:txBody>
                    <a:bodyPr/>
                    <a:lstStyle/>
                    <a:p>
                      <a:pPr algn="l" fontAlgn="t"/>
                      <a:r>
                        <a:rPr lang="nl-NL" sz="900" u="none" strike="noStrike" dirty="0">
                          <a:effectLst/>
                        </a:rPr>
                        <a:t>organisatie (ECK keten)</a:t>
                      </a:r>
                      <a:endParaRPr lang="nl-NL" sz="900" b="0" i="0" u="none" strike="noStrike" dirty="0">
                        <a:solidFill>
                          <a:srgbClr val="000000"/>
                        </a:solidFill>
                        <a:effectLst/>
                        <a:latin typeface="Calibri" panose="020F0502020204030204" pitchFamily="34" charset="0"/>
                      </a:endParaRPr>
                    </a:p>
                  </a:txBody>
                  <a:tcPr marL="5020" marR="5020" marT="5020" marB="0"/>
                </a:tc>
                <a:extLst>
                  <a:ext uri="{0D108BD9-81ED-4DB2-BD59-A6C34878D82A}">
                    <a16:rowId xmlns:a16="http://schemas.microsoft.com/office/drawing/2014/main" val="2257649842"/>
                  </a:ext>
                </a:extLst>
              </a:tr>
            </a:tbl>
          </a:graphicData>
        </a:graphic>
      </p:graphicFrame>
    </p:spTree>
    <p:extLst>
      <p:ext uri="{BB962C8B-B14F-4D97-AF65-F5344CB8AC3E}">
        <p14:creationId xmlns:p14="http://schemas.microsoft.com/office/powerpoint/2010/main" val="32024149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1"/>
          </p:nvPr>
        </p:nvSpPr>
        <p:spPr/>
        <p:txBody>
          <a:bodyPr/>
          <a:lstStyle/>
          <a:p>
            <a:fld id="{0E924C9A-6C93-49AE-BFE5-6539B145F2C9}" type="slidenum">
              <a:rPr lang="nl-NL" smtClean="0"/>
              <a:pPr/>
              <a:t>3</a:t>
            </a:fld>
            <a:endParaRPr lang="nl-NL"/>
          </a:p>
        </p:txBody>
      </p:sp>
      <p:pic>
        <p:nvPicPr>
          <p:cNvPr id="3" name="Afbeelding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23518"/>
            <a:ext cx="12829513" cy="9086675"/>
          </a:xfrm>
          <a:prstGeom prst="rect">
            <a:avLst/>
          </a:prstGeom>
        </p:spPr>
      </p:pic>
    </p:spTree>
    <p:extLst>
      <p:ext uri="{BB962C8B-B14F-4D97-AF65-F5344CB8AC3E}">
        <p14:creationId xmlns:p14="http://schemas.microsoft.com/office/powerpoint/2010/main" val="20069292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1"/>
          </p:nvPr>
        </p:nvSpPr>
        <p:spPr/>
        <p:txBody>
          <a:bodyPr/>
          <a:lstStyle/>
          <a:p>
            <a:fld id="{0E924C9A-6C93-49AE-BFE5-6539B145F2C9}" type="slidenum">
              <a:rPr lang="nl-NL" smtClean="0"/>
              <a:pPr/>
              <a:t>4</a:t>
            </a:fld>
            <a:endParaRPr lang="nl-NL"/>
          </a:p>
        </p:txBody>
      </p:sp>
      <p:graphicFrame>
        <p:nvGraphicFramePr>
          <p:cNvPr id="2" name="Tabel 1"/>
          <p:cNvGraphicFramePr>
            <a:graphicFrameLocks noGrp="1"/>
          </p:cNvGraphicFramePr>
          <p:nvPr>
            <p:extLst>
              <p:ext uri="{D42A27DB-BD31-4B8C-83A1-F6EECF244321}">
                <p14:modId xmlns:p14="http://schemas.microsoft.com/office/powerpoint/2010/main" val="2802301722"/>
              </p:ext>
            </p:extLst>
          </p:nvPr>
        </p:nvGraphicFramePr>
        <p:xfrm>
          <a:off x="424136" y="1344216"/>
          <a:ext cx="10147698" cy="6033355"/>
        </p:xfrm>
        <a:graphic>
          <a:graphicData uri="http://schemas.openxmlformats.org/drawingml/2006/table">
            <a:tbl>
              <a:tblPr>
                <a:tableStyleId>{5C22544A-7EE6-4342-B048-85BDC9FD1C3A}</a:tableStyleId>
              </a:tblPr>
              <a:tblGrid>
                <a:gridCol w="633548">
                  <a:extLst>
                    <a:ext uri="{9D8B030D-6E8A-4147-A177-3AD203B41FA5}">
                      <a16:colId xmlns:a16="http://schemas.microsoft.com/office/drawing/2014/main" val="982152938"/>
                    </a:ext>
                  </a:extLst>
                </a:gridCol>
                <a:gridCol w="1474639">
                  <a:extLst>
                    <a:ext uri="{9D8B030D-6E8A-4147-A177-3AD203B41FA5}">
                      <a16:colId xmlns:a16="http://schemas.microsoft.com/office/drawing/2014/main" val="3565690662"/>
                    </a:ext>
                  </a:extLst>
                </a:gridCol>
                <a:gridCol w="3517286">
                  <a:extLst>
                    <a:ext uri="{9D8B030D-6E8A-4147-A177-3AD203B41FA5}">
                      <a16:colId xmlns:a16="http://schemas.microsoft.com/office/drawing/2014/main" val="31940807"/>
                    </a:ext>
                  </a:extLst>
                </a:gridCol>
                <a:gridCol w="3331591">
                  <a:extLst>
                    <a:ext uri="{9D8B030D-6E8A-4147-A177-3AD203B41FA5}">
                      <a16:colId xmlns:a16="http://schemas.microsoft.com/office/drawing/2014/main" val="880980999"/>
                    </a:ext>
                  </a:extLst>
                </a:gridCol>
                <a:gridCol w="1190634">
                  <a:extLst>
                    <a:ext uri="{9D8B030D-6E8A-4147-A177-3AD203B41FA5}">
                      <a16:colId xmlns:a16="http://schemas.microsoft.com/office/drawing/2014/main" val="1784647037"/>
                    </a:ext>
                  </a:extLst>
                </a:gridCol>
              </a:tblGrid>
              <a:tr h="157295">
                <a:tc>
                  <a:txBody>
                    <a:bodyPr/>
                    <a:lstStyle/>
                    <a:p>
                      <a:pPr algn="l" fontAlgn="t"/>
                      <a:r>
                        <a:rPr lang="nl-NL" sz="900" u="none" strike="noStrike">
                          <a:effectLst/>
                        </a:rPr>
                        <a:t>Datastroom</a:t>
                      </a:r>
                      <a:endParaRPr lang="nl-NL" sz="900" b="0" i="0" u="none" strike="noStrike">
                        <a:solidFill>
                          <a:srgbClr val="000000"/>
                        </a:solidFill>
                        <a:effectLst/>
                        <a:latin typeface="Calibri" panose="020F0502020204030204" pitchFamily="34" charset="0"/>
                      </a:endParaRPr>
                    </a:p>
                  </a:txBody>
                  <a:tcPr marL="6554" marR="6554" marT="6554" marB="0"/>
                </a:tc>
                <a:tc>
                  <a:txBody>
                    <a:bodyPr/>
                    <a:lstStyle/>
                    <a:p>
                      <a:pPr algn="l" fontAlgn="t"/>
                      <a:r>
                        <a:rPr lang="nl-NL" sz="900" u="none" strike="noStrike">
                          <a:effectLst/>
                        </a:rPr>
                        <a:t>benaming</a:t>
                      </a:r>
                      <a:endParaRPr lang="nl-NL" sz="900" b="0" i="0" u="none" strike="noStrike">
                        <a:solidFill>
                          <a:srgbClr val="000000"/>
                        </a:solidFill>
                        <a:effectLst/>
                        <a:latin typeface="Calibri" panose="020F0502020204030204" pitchFamily="34" charset="0"/>
                      </a:endParaRPr>
                    </a:p>
                  </a:txBody>
                  <a:tcPr marL="6554" marR="6554" marT="6554" marB="0"/>
                </a:tc>
                <a:tc>
                  <a:txBody>
                    <a:bodyPr/>
                    <a:lstStyle/>
                    <a:p>
                      <a:pPr algn="l" fontAlgn="t"/>
                      <a:r>
                        <a:rPr lang="nl-NL" sz="900" u="none" strike="noStrike">
                          <a:effectLst/>
                        </a:rPr>
                        <a:t>beschrijving</a:t>
                      </a:r>
                      <a:endParaRPr lang="nl-NL" sz="900" b="0" i="0" u="none" strike="noStrike">
                        <a:solidFill>
                          <a:srgbClr val="000000"/>
                        </a:solidFill>
                        <a:effectLst/>
                        <a:latin typeface="Calibri" panose="020F0502020204030204" pitchFamily="34" charset="0"/>
                      </a:endParaRPr>
                    </a:p>
                  </a:txBody>
                  <a:tcPr marL="6554" marR="6554" marT="6554" marB="0"/>
                </a:tc>
                <a:tc>
                  <a:txBody>
                    <a:bodyPr/>
                    <a:lstStyle/>
                    <a:p>
                      <a:pPr algn="l" fontAlgn="t"/>
                      <a:r>
                        <a:rPr lang="nl-NL" sz="900" u="none" strike="noStrike">
                          <a:effectLst/>
                        </a:rPr>
                        <a:t>referentie</a:t>
                      </a:r>
                      <a:endParaRPr lang="nl-NL" sz="900" b="0" i="0" u="none" strike="noStrike">
                        <a:solidFill>
                          <a:srgbClr val="000000"/>
                        </a:solidFill>
                        <a:effectLst/>
                        <a:latin typeface="Calibri" panose="020F0502020204030204" pitchFamily="34" charset="0"/>
                      </a:endParaRPr>
                    </a:p>
                  </a:txBody>
                  <a:tcPr marL="6554" marR="6554" marT="6554" marB="0"/>
                </a:tc>
                <a:tc>
                  <a:txBody>
                    <a:bodyPr/>
                    <a:lstStyle/>
                    <a:p>
                      <a:pPr algn="l" fontAlgn="t"/>
                      <a:r>
                        <a:rPr lang="nl-NL" sz="900" u="none" strike="noStrike">
                          <a:effectLst/>
                        </a:rPr>
                        <a:t>grondslag</a:t>
                      </a:r>
                      <a:endParaRPr lang="nl-NL" sz="900" b="0" i="0" u="none" strike="noStrike">
                        <a:solidFill>
                          <a:srgbClr val="000000"/>
                        </a:solidFill>
                        <a:effectLst/>
                        <a:latin typeface="Calibri" panose="020F0502020204030204" pitchFamily="34" charset="0"/>
                      </a:endParaRPr>
                    </a:p>
                  </a:txBody>
                  <a:tcPr marL="6554" marR="6554" marT="6554" marB="0"/>
                </a:tc>
                <a:extLst>
                  <a:ext uri="{0D108BD9-81ED-4DB2-BD59-A6C34878D82A}">
                    <a16:rowId xmlns:a16="http://schemas.microsoft.com/office/drawing/2014/main" val="3672702523"/>
                  </a:ext>
                </a:extLst>
              </a:tr>
              <a:tr h="157295">
                <a:tc>
                  <a:txBody>
                    <a:bodyPr/>
                    <a:lstStyle/>
                    <a:p>
                      <a:pPr algn="l" fontAlgn="t"/>
                      <a:r>
                        <a:rPr lang="nl-NL" sz="900" u="none" strike="noStrike">
                          <a:effectLst/>
                        </a:rPr>
                        <a:t> </a:t>
                      </a:r>
                      <a:endParaRPr lang="nl-NL" sz="900" b="0" i="0" u="none" strike="noStrike">
                        <a:solidFill>
                          <a:srgbClr val="000000"/>
                        </a:solidFill>
                        <a:effectLst/>
                        <a:latin typeface="Calibri" panose="020F0502020204030204" pitchFamily="34" charset="0"/>
                      </a:endParaRPr>
                    </a:p>
                  </a:txBody>
                  <a:tcPr marL="6554" marR="6554" marT="6554" marB="0"/>
                </a:tc>
                <a:tc>
                  <a:txBody>
                    <a:bodyPr/>
                    <a:lstStyle/>
                    <a:p>
                      <a:pPr algn="l" fontAlgn="t"/>
                      <a:r>
                        <a:rPr lang="nl-NL" sz="900" u="none" strike="noStrike">
                          <a:effectLst/>
                        </a:rPr>
                        <a:t> </a:t>
                      </a:r>
                      <a:endParaRPr lang="nl-NL" sz="900" b="0" i="0" u="none" strike="noStrike">
                        <a:solidFill>
                          <a:srgbClr val="000000"/>
                        </a:solidFill>
                        <a:effectLst/>
                        <a:latin typeface="Calibri" panose="020F0502020204030204" pitchFamily="34" charset="0"/>
                      </a:endParaRPr>
                    </a:p>
                  </a:txBody>
                  <a:tcPr marL="6554" marR="6554" marT="6554" marB="0"/>
                </a:tc>
                <a:tc>
                  <a:txBody>
                    <a:bodyPr/>
                    <a:lstStyle/>
                    <a:p>
                      <a:pPr algn="l" fontAlgn="t"/>
                      <a:r>
                        <a:rPr lang="nl-NL" sz="900" u="none" strike="noStrike">
                          <a:effectLst/>
                        </a:rPr>
                        <a:t> </a:t>
                      </a:r>
                      <a:endParaRPr lang="nl-NL" sz="900" b="0" i="0" u="none" strike="noStrike">
                        <a:solidFill>
                          <a:srgbClr val="000000"/>
                        </a:solidFill>
                        <a:effectLst/>
                        <a:latin typeface="Calibri" panose="020F0502020204030204" pitchFamily="34" charset="0"/>
                      </a:endParaRPr>
                    </a:p>
                  </a:txBody>
                  <a:tcPr marL="6554" marR="6554" marT="6554" marB="0"/>
                </a:tc>
                <a:tc>
                  <a:txBody>
                    <a:bodyPr/>
                    <a:lstStyle/>
                    <a:p>
                      <a:pPr algn="l" fontAlgn="t"/>
                      <a:r>
                        <a:rPr lang="nl-NL" sz="900" u="none" strike="noStrike">
                          <a:effectLst/>
                        </a:rPr>
                        <a:t> </a:t>
                      </a:r>
                      <a:endParaRPr lang="nl-NL" sz="900" b="0" i="0" u="none" strike="noStrike">
                        <a:solidFill>
                          <a:srgbClr val="000000"/>
                        </a:solidFill>
                        <a:effectLst/>
                        <a:latin typeface="Calibri" panose="020F0502020204030204" pitchFamily="34" charset="0"/>
                      </a:endParaRPr>
                    </a:p>
                  </a:txBody>
                  <a:tcPr marL="6554" marR="6554" marT="6554" marB="0"/>
                </a:tc>
                <a:tc>
                  <a:txBody>
                    <a:bodyPr/>
                    <a:lstStyle/>
                    <a:p>
                      <a:pPr algn="l" fontAlgn="t"/>
                      <a:r>
                        <a:rPr lang="nl-NL" sz="900" u="none" strike="noStrike">
                          <a:effectLst/>
                        </a:rPr>
                        <a:t> </a:t>
                      </a:r>
                      <a:endParaRPr lang="nl-NL" sz="900" b="0" i="0" u="none" strike="noStrike">
                        <a:solidFill>
                          <a:srgbClr val="000000"/>
                        </a:solidFill>
                        <a:effectLst/>
                        <a:latin typeface="Calibri" panose="020F0502020204030204" pitchFamily="34" charset="0"/>
                      </a:endParaRPr>
                    </a:p>
                  </a:txBody>
                  <a:tcPr marL="6554" marR="6554" marT="6554" marB="0"/>
                </a:tc>
                <a:extLst>
                  <a:ext uri="{0D108BD9-81ED-4DB2-BD59-A6C34878D82A}">
                    <a16:rowId xmlns:a16="http://schemas.microsoft.com/office/drawing/2014/main" val="4259322601"/>
                  </a:ext>
                </a:extLst>
              </a:tr>
              <a:tr h="157295">
                <a:tc>
                  <a:txBody>
                    <a:bodyPr/>
                    <a:lstStyle/>
                    <a:p>
                      <a:pPr algn="l" fontAlgn="t"/>
                      <a:r>
                        <a:rPr lang="nl-NL" sz="900" u="none" strike="noStrike">
                          <a:effectLst/>
                        </a:rPr>
                        <a:t>1</a:t>
                      </a:r>
                      <a:endParaRPr lang="nl-NL" sz="900" b="0" i="0" u="none" strike="noStrike">
                        <a:solidFill>
                          <a:srgbClr val="000000"/>
                        </a:solidFill>
                        <a:effectLst/>
                        <a:latin typeface="Calibri" panose="020F0502020204030204" pitchFamily="34" charset="0"/>
                      </a:endParaRPr>
                    </a:p>
                  </a:txBody>
                  <a:tcPr marL="6554" marR="6554" marT="6554" marB="0"/>
                </a:tc>
                <a:tc>
                  <a:txBody>
                    <a:bodyPr/>
                    <a:lstStyle/>
                    <a:p>
                      <a:pPr algn="l" fontAlgn="t"/>
                      <a:r>
                        <a:rPr lang="nl-NL" sz="900" u="none" strike="noStrike">
                          <a:effectLst/>
                        </a:rPr>
                        <a:t>hrm</a:t>
                      </a:r>
                      <a:endParaRPr lang="nl-NL" sz="900" b="0" i="0" u="none" strike="noStrike">
                        <a:solidFill>
                          <a:srgbClr val="000000"/>
                        </a:solidFill>
                        <a:effectLst/>
                        <a:latin typeface="Calibri" panose="020F0502020204030204" pitchFamily="34" charset="0"/>
                      </a:endParaRPr>
                    </a:p>
                  </a:txBody>
                  <a:tcPr marL="6554" marR="6554" marT="6554" marB="0"/>
                </a:tc>
                <a:tc>
                  <a:txBody>
                    <a:bodyPr/>
                    <a:lstStyle/>
                    <a:p>
                      <a:pPr algn="l" fontAlgn="t"/>
                      <a:r>
                        <a:rPr lang="nl-NL" sz="900" u="none" strike="noStrike">
                          <a:effectLst/>
                        </a:rPr>
                        <a:t>personeelsgegevens t.b.v. RvT</a:t>
                      </a:r>
                      <a:endParaRPr lang="nl-NL" sz="900" b="0" i="0" u="none" strike="noStrike">
                        <a:solidFill>
                          <a:srgbClr val="000000"/>
                        </a:solidFill>
                        <a:effectLst/>
                        <a:latin typeface="Calibri" panose="020F0502020204030204" pitchFamily="34" charset="0"/>
                      </a:endParaRPr>
                    </a:p>
                  </a:txBody>
                  <a:tcPr marL="6554" marR="6554" marT="6554" marB="0"/>
                </a:tc>
                <a:tc>
                  <a:txBody>
                    <a:bodyPr/>
                    <a:lstStyle/>
                    <a:p>
                      <a:pPr algn="l" fontAlgn="t"/>
                      <a:r>
                        <a:rPr lang="nl-NL" sz="900" u="none" strike="noStrike">
                          <a:effectLst/>
                        </a:rPr>
                        <a:t> </a:t>
                      </a:r>
                      <a:endParaRPr lang="nl-NL" sz="900" b="0" i="0" u="none" strike="noStrike">
                        <a:solidFill>
                          <a:srgbClr val="000000"/>
                        </a:solidFill>
                        <a:effectLst/>
                        <a:latin typeface="Calibri" panose="020F0502020204030204" pitchFamily="34" charset="0"/>
                      </a:endParaRPr>
                    </a:p>
                  </a:txBody>
                  <a:tcPr marL="6554" marR="6554" marT="6554" marB="0"/>
                </a:tc>
                <a:tc>
                  <a:txBody>
                    <a:bodyPr/>
                    <a:lstStyle/>
                    <a:p>
                      <a:pPr algn="l" fontAlgn="t"/>
                      <a:r>
                        <a:rPr lang="nl-NL" sz="900" u="none" strike="noStrike">
                          <a:effectLst/>
                        </a:rPr>
                        <a:t>organisatie</a:t>
                      </a:r>
                      <a:endParaRPr lang="nl-NL" sz="900" b="0" i="0" u="none" strike="noStrike">
                        <a:solidFill>
                          <a:srgbClr val="000000"/>
                        </a:solidFill>
                        <a:effectLst/>
                        <a:latin typeface="Calibri" panose="020F0502020204030204" pitchFamily="34" charset="0"/>
                      </a:endParaRPr>
                    </a:p>
                  </a:txBody>
                  <a:tcPr marL="6554" marR="6554" marT="6554" marB="0"/>
                </a:tc>
                <a:extLst>
                  <a:ext uri="{0D108BD9-81ED-4DB2-BD59-A6C34878D82A}">
                    <a16:rowId xmlns:a16="http://schemas.microsoft.com/office/drawing/2014/main" val="3883302493"/>
                  </a:ext>
                </a:extLst>
              </a:tr>
              <a:tr h="786474">
                <a:tc>
                  <a:txBody>
                    <a:bodyPr/>
                    <a:lstStyle/>
                    <a:p>
                      <a:pPr algn="l" fontAlgn="t"/>
                      <a:r>
                        <a:rPr lang="nl-NL" sz="900" u="none" strike="noStrike">
                          <a:effectLst/>
                        </a:rPr>
                        <a:t>2</a:t>
                      </a:r>
                      <a:endParaRPr lang="nl-NL" sz="900" b="0" i="0" u="none" strike="noStrike">
                        <a:solidFill>
                          <a:srgbClr val="000000"/>
                        </a:solidFill>
                        <a:effectLst/>
                        <a:latin typeface="Calibri" panose="020F0502020204030204" pitchFamily="34" charset="0"/>
                      </a:endParaRPr>
                    </a:p>
                  </a:txBody>
                  <a:tcPr marL="6554" marR="6554" marT="6554" marB="0"/>
                </a:tc>
                <a:tc>
                  <a:txBody>
                    <a:bodyPr/>
                    <a:lstStyle/>
                    <a:p>
                      <a:pPr algn="l" fontAlgn="t"/>
                      <a:r>
                        <a:rPr lang="nl-NL" sz="900" u="none" strike="noStrike">
                          <a:effectLst/>
                        </a:rPr>
                        <a:t>basis, kwalificaties, salaris, inzet en verzuim</a:t>
                      </a:r>
                      <a:endParaRPr lang="nl-NL" sz="900" b="0" i="0" u="none" strike="noStrike">
                        <a:solidFill>
                          <a:srgbClr val="000000"/>
                        </a:solidFill>
                        <a:effectLst/>
                        <a:latin typeface="Calibri" panose="020F0502020204030204" pitchFamily="34" charset="0"/>
                      </a:endParaRPr>
                    </a:p>
                  </a:txBody>
                  <a:tcPr marL="6554" marR="6554" marT="6554" marB="0"/>
                </a:tc>
                <a:tc>
                  <a:txBody>
                    <a:bodyPr/>
                    <a:lstStyle/>
                    <a:p>
                      <a:pPr algn="l" fontAlgn="t"/>
                      <a:r>
                        <a:rPr lang="nl-NL" sz="900" u="none" strike="noStrike">
                          <a:effectLst/>
                        </a:rPr>
                        <a:t>gegevensleveranties aan DUO</a:t>
                      </a:r>
                      <a:endParaRPr lang="nl-NL" sz="900" b="0" i="0" u="none" strike="noStrike">
                        <a:solidFill>
                          <a:srgbClr val="000000"/>
                        </a:solidFill>
                        <a:effectLst/>
                        <a:latin typeface="Calibri" panose="020F0502020204030204" pitchFamily="34" charset="0"/>
                      </a:endParaRPr>
                    </a:p>
                  </a:txBody>
                  <a:tcPr marL="6554" marR="6554" marT="6554" marB="0"/>
                </a:tc>
                <a:tc>
                  <a:txBody>
                    <a:bodyPr/>
                    <a:lstStyle/>
                    <a:p>
                      <a:pPr algn="l" fontAlgn="t"/>
                      <a:r>
                        <a:rPr lang="nl-NL" sz="900" u="sng" strike="noStrike">
                          <a:effectLst/>
                          <a:hlinkClick r:id="rId2"/>
                        </a:rPr>
                        <a:t>https://duo.nl/zakelijk/voortgezet-onderwijs/personeel/levering-personeelsgegevens.jsp </a:t>
                      </a:r>
                      <a:br>
                        <a:rPr lang="nl-NL" sz="900" u="sng" strike="noStrike">
                          <a:effectLst/>
                          <a:hlinkClick r:id="rId2"/>
                        </a:rPr>
                      </a:br>
                      <a:r>
                        <a:rPr lang="nl-NL" sz="900" u="sng" strike="noStrike">
                          <a:effectLst/>
                          <a:hlinkClick r:id="rId2"/>
                        </a:rPr>
                        <a:t/>
                      </a:r>
                      <a:br>
                        <a:rPr lang="nl-NL" sz="900" u="sng" strike="noStrike">
                          <a:effectLst/>
                          <a:hlinkClick r:id="rId2"/>
                        </a:rPr>
                      </a:br>
                      <a:r>
                        <a:rPr lang="nl-NL" sz="900" u="sng" strike="noStrike">
                          <a:effectLst/>
                          <a:hlinkClick r:id="rId2"/>
                        </a:rPr>
                        <a:t>zie ook wet op de expertise centra artikel 38 (is voor speciaal onderwijs), wet PO (art38), </a:t>
                      </a:r>
                      <a:endParaRPr lang="nl-NL" sz="900" b="0" i="0" u="sng" strike="noStrike">
                        <a:solidFill>
                          <a:srgbClr val="000000"/>
                        </a:solidFill>
                        <a:effectLst/>
                        <a:latin typeface="Calibri" panose="020F0502020204030204" pitchFamily="34" charset="0"/>
                      </a:endParaRPr>
                    </a:p>
                  </a:txBody>
                  <a:tcPr marL="6554" marR="6554" marT="6554" marB="0"/>
                </a:tc>
                <a:tc>
                  <a:txBody>
                    <a:bodyPr/>
                    <a:lstStyle/>
                    <a:p>
                      <a:pPr algn="l" fontAlgn="t"/>
                      <a:r>
                        <a:rPr lang="nl-NL" sz="900" u="none" strike="noStrike">
                          <a:effectLst/>
                        </a:rPr>
                        <a:t>wettelijk</a:t>
                      </a:r>
                      <a:endParaRPr lang="nl-NL" sz="900" b="0" i="0" u="none" strike="noStrike">
                        <a:solidFill>
                          <a:srgbClr val="000000"/>
                        </a:solidFill>
                        <a:effectLst/>
                        <a:latin typeface="Calibri" panose="020F0502020204030204" pitchFamily="34" charset="0"/>
                      </a:endParaRPr>
                    </a:p>
                  </a:txBody>
                  <a:tcPr marL="6554" marR="6554" marT="6554" marB="0"/>
                </a:tc>
                <a:extLst>
                  <a:ext uri="{0D108BD9-81ED-4DB2-BD59-A6C34878D82A}">
                    <a16:rowId xmlns:a16="http://schemas.microsoft.com/office/drawing/2014/main" val="2120885422"/>
                  </a:ext>
                </a:extLst>
              </a:tr>
              <a:tr h="157295">
                <a:tc>
                  <a:txBody>
                    <a:bodyPr/>
                    <a:lstStyle/>
                    <a:p>
                      <a:pPr algn="l" fontAlgn="t"/>
                      <a:r>
                        <a:rPr lang="nl-NL" sz="900" u="none" strike="noStrike">
                          <a:effectLst/>
                        </a:rPr>
                        <a:t>3</a:t>
                      </a:r>
                      <a:endParaRPr lang="nl-NL" sz="900" b="0" i="0" u="none" strike="noStrike">
                        <a:solidFill>
                          <a:srgbClr val="000000"/>
                        </a:solidFill>
                        <a:effectLst/>
                        <a:latin typeface="Calibri" panose="020F0502020204030204" pitchFamily="34" charset="0"/>
                      </a:endParaRPr>
                    </a:p>
                  </a:txBody>
                  <a:tcPr marL="6554" marR="6554" marT="6554" marB="0"/>
                </a:tc>
                <a:tc>
                  <a:txBody>
                    <a:bodyPr/>
                    <a:lstStyle/>
                    <a:p>
                      <a:pPr algn="l" fontAlgn="t"/>
                      <a:r>
                        <a:rPr lang="nl-NL" sz="900" u="none" strike="noStrike">
                          <a:effectLst/>
                        </a:rPr>
                        <a:t>basis </a:t>
                      </a:r>
                      <a:endParaRPr lang="nl-NL" sz="900" b="0" i="0" u="none" strike="noStrike">
                        <a:solidFill>
                          <a:srgbClr val="000000"/>
                        </a:solidFill>
                        <a:effectLst/>
                        <a:latin typeface="Calibri" panose="020F0502020204030204" pitchFamily="34" charset="0"/>
                      </a:endParaRPr>
                    </a:p>
                  </a:txBody>
                  <a:tcPr marL="6554" marR="6554" marT="6554" marB="0"/>
                </a:tc>
                <a:tc>
                  <a:txBody>
                    <a:bodyPr/>
                    <a:lstStyle/>
                    <a:p>
                      <a:pPr algn="l" fontAlgn="t"/>
                      <a:r>
                        <a:rPr lang="nl-NL" sz="900" u="none" strike="noStrike">
                          <a:effectLst/>
                        </a:rPr>
                        <a:t>lidmaatschap medewerkers bij vakverenigingen</a:t>
                      </a:r>
                      <a:endParaRPr lang="nl-NL" sz="900" b="0" i="0" u="none" strike="noStrike">
                        <a:solidFill>
                          <a:srgbClr val="000000"/>
                        </a:solidFill>
                        <a:effectLst/>
                        <a:latin typeface="Calibri" panose="020F0502020204030204" pitchFamily="34" charset="0"/>
                      </a:endParaRPr>
                    </a:p>
                  </a:txBody>
                  <a:tcPr marL="6554" marR="6554" marT="6554" marB="0"/>
                </a:tc>
                <a:tc>
                  <a:txBody>
                    <a:bodyPr/>
                    <a:lstStyle/>
                    <a:p>
                      <a:pPr algn="l" fontAlgn="t"/>
                      <a:r>
                        <a:rPr lang="nl-NL" sz="900" u="none" strike="noStrike">
                          <a:effectLst/>
                        </a:rPr>
                        <a:t>Vrijstellingsbesluit Wbp, art 6</a:t>
                      </a:r>
                      <a:endParaRPr lang="nl-NL" sz="900" b="0" i="0" u="none" strike="noStrike">
                        <a:solidFill>
                          <a:srgbClr val="000000"/>
                        </a:solidFill>
                        <a:effectLst/>
                        <a:latin typeface="Calibri" panose="020F0502020204030204" pitchFamily="34" charset="0"/>
                      </a:endParaRPr>
                    </a:p>
                  </a:txBody>
                  <a:tcPr marL="6554" marR="6554" marT="6554" marB="0"/>
                </a:tc>
                <a:tc>
                  <a:txBody>
                    <a:bodyPr/>
                    <a:lstStyle/>
                    <a:p>
                      <a:pPr algn="l" fontAlgn="t"/>
                      <a:r>
                        <a:rPr lang="nl-NL" sz="900" u="none" strike="noStrike">
                          <a:effectLst/>
                        </a:rPr>
                        <a:t>organisatie</a:t>
                      </a:r>
                      <a:endParaRPr lang="nl-NL" sz="900" b="0" i="0" u="none" strike="noStrike">
                        <a:solidFill>
                          <a:srgbClr val="000000"/>
                        </a:solidFill>
                        <a:effectLst/>
                        <a:latin typeface="Calibri" panose="020F0502020204030204" pitchFamily="34" charset="0"/>
                      </a:endParaRPr>
                    </a:p>
                  </a:txBody>
                  <a:tcPr marL="6554" marR="6554" marT="6554" marB="0"/>
                </a:tc>
                <a:extLst>
                  <a:ext uri="{0D108BD9-81ED-4DB2-BD59-A6C34878D82A}">
                    <a16:rowId xmlns:a16="http://schemas.microsoft.com/office/drawing/2014/main" val="961196252"/>
                  </a:ext>
                </a:extLst>
              </a:tr>
              <a:tr h="157295">
                <a:tc>
                  <a:txBody>
                    <a:bodyPr/>
                    <a:lstStyle/>
                    <a:p>
                      <a:pPr algn="l" fontAlgn="t"/>
                      <a:r>
                        <a:rPr lang="nl-NL" sz="900" u="none" strike="noStrike">
                          <a:effectLst/>
                        </a:rPr>
                        <a:t>4</a:t>
                      </a:r>
                      <a:endParaRPr lang="nl-NL" sz="900" b="0" i="0" u="none" strike="noStrike">
                        <a:solidFill>
                          <a:srgbClr val="000000"/>
                        </a:solidFill>
                        <a:effectLst/>
                        <a:latin typeface="Calibri" panose="020F0502020204030204" pitchFamily="34" charset="0"/>
                      </a:endParaRPr>
                    </a:p>
                  </a:txBody>
                  <a:tcPr marL="6554" marR="6554" marT="6554" marB="0"/>
                </a:tc>
                <a:tc>
                  <a:txBody>
                    <a:bodyPr/>
                    <a:lstStyle/>
                    <a:p>
                      <a:pPr algn="l" fontAlgn="t"/>
                      <a:r>
                        <a:rPr lang="nl-NL" sz="900" u="none" strike="noStrike">
                          <a:effectLst/>
                        </a:rPr>
                        <a:t>basis en kwalificaties</a:t>
                      </a:r>
                      <a:endParaRPr lang="nl-NL" sz="900" b="0" i="0" u="none" strike="noStrike">
                        <a:solidFill>
                          <a:srgbClr val="000000"/>
                        </a:solidFill>
                        <a:effectLst/>
                        <a:latin typeface="Calibri" panose="020F0502020204030204" pitchFamily="34" charset="0"/>
                      </a:endParaRPr>
                    </a:p>
                  </a:txBody>
                  <a:tcPr marL="6554" marR="6554" marT="6554" marB="0"/>
                </a:tc>
                <a:tc>
                  <a:txBody>
                    <a:bodyPr/>
                    <a:lstStyle/>
                    <a:p>
                      <a:pPr algn="l" fontAlgn="t"/>
                      <a:r>
                        <a:rPr lang="nl-NL" sz="900" u="none" strike="noStrike" dirty="0">
                          <a:effectLst/>
                        </a:rPr>
                        <a:t>lidmaatschap beroepsorganisatie</a:t>
                      </a:r>
                      <a:endParaRPr lang="nl-NL" sz="900" b="0" i="0" u="none" strike="noStrike" dirty="0">
                        <a:solidFill>
                          <a:srgbClr val="000000"/>
                        </a:solidFill>
                        <a:effectLst/>
                        <a:latin typeface="Calibri" panose="020F0502020204030204" pitchFamily="34" charset="0"/>
                      </a:endParaRPr>
                    </a:p>
                  </a:txBody>
                  <a:tcPr marL="6554" marR="6554" marT="6554" marB="0"/>
                </a:tc>
                <a:tc>
                  <a:txBody>
                    <a:bodyPr/>
                    <a:lstStyle/>
                    <a:p>
                      <a:pPr algn="l" fontAlgn="t"/>
                      <a:r>
                        <a:rPr lang="nl-NL" sz="900" u="none" strike="noStrike">
                          <a:effectLst/>
                        </a:rPr>
                        <a:t> </a:t>
                      </a:r>
                      <a:endParaRPr lang="nl-NL" sz="900" b="0" i="0" u="none" strike="noStrike">
                        <a:solidFill>
                          <a:srgbClr val="000000"/>
                        </a:solidFill>
                        <a:effectLst/>
                        <a:latin typeface="Calibri" panose="020F0502020204030204" pitchFamily="34" charset="0"/>
                      </a:endParaRPr>
                    </a:p>
                  </a:txBody>
                  <a:tcPr marL="6554" marR="6554" marT="6554" marB="0"/>
                </a:tc>
                <a:tc>
                  <a:txBody>
                    <a:bodyPr/>
                    <a:lstStyle/>
                    <a:p>
                      <a:pPr algn="l" fontAlgn="t"/>
                      <a:r>
                        <a:rPr lang="nl-NL" sz="900" u="none" strike="noStrike">
                          <a:effectLst/>
                        </a:rPr>
                        <a:t>organisatie</a:t>
                      </a:r>
                      <a:endParaRPr lang="nl-NL" sz="900" b="0" i="0" u="none" strike="noStrike">
                        <a:solidFill>
                          <a:srgbClr val="000000"/>
                        </a:solidFill>
                        <a:effectLst/>
                        <a:latin typeface="Calibri" panose="020F0502020204030204" pitchFamily="34" charset="0"/>
                      </a:endParaRPr>
                    </a:p>
                  </a:txBody>
                  <a:tcPr marL="6554" marR="6554" marT="6554" marB="0"/>
                </a:tc>
                <a:extLst>
                  <a:ext uri="{0D108BD9-81ED-4DB2-BD59-A6C34878D82A}">
                    <a16:rowId xmlns:a16="http://schemas.microsoft.com/office/drawing/2014/main" val="604459448"/>
                  </a:ext>
                </a:extLst>
              </a:tr>
              <a:tr h="157295">
                <a:tc>
                  <a:txBody>
                    <a:bodyPr/>
                    <a:lstStyle/>
                    <a:p>
                      <a:pPr algn="l" fontAlgn="t"/>
                      <a:r>
                        <a:rPr lang="nl-NL" sz="900" u="none" strike="noStrike">
                          <a:effectLst/>
                        </a:rPr>
                        <a:t>5</a:t>
                      </a:r>
                      <a:endParaRPr lang="nl-NL" sz="900" b="0" i="0" u="none" strike="noStrike">
                        <a:solidFill>
                          <a:srgbClr val="000000"/>
                        </a:solidFill>
                        <a:effectLst/>
                        <a:latin typeface="Calibri" panose="020F0502020204030204" pitchFamily="34" charset="0"/>
                      </a:endParaRPr>
                    </a:p>
                  </a:txBody>
                  <a:tcPr marL="6554" marR="6554" marT="6554" marB="0"/>
                </a:tc>
                <a:tc>
                  <a:txBody>
                    <a:bodyPr/>
                    <a:lstStyle/>
                    <a:p>
                      <a:pPr algn="l" fontAlgn="t"/>
                      <a:r>
                        <a:rPr lang="nl-NL" sz="900" u="none" strike="noStrike">
                          <a:effectLst/>
                        </a:rPr>
                        <a:t>basis en functie</a:t>
                      </a:r>
                      <a:endParaRPr lang="nl-NL" sz="900" b="0" i="0" u="none" strike="noStrike">
                        <a:solidFill>
                          <a:srgbClr val="000000"/>
                        </a:solidFill>
                        <a:effectLst/>
                        <a:latin typeface="Calibri" panose="020F0502020204030204" pitchFamily="34" charset="0"/>
                      </a:endParaRPr>
                    </a:p>
                  </a:txBody>
                  <a:tcPr marL="6554" marR="6554" marT="6554" marB="0"/>
                </a:tc>
                <a:tc>
                  <a:txBody>
                    <a:bodyPr/>
                    <a:lstStyle/>
                    <a:p>
                      <a:pPr algn="l" fontAlgn="t"/>
                      <a:r>
                        <a:rPr lang="nl-NL" sz="900" u="none" strike="noStrike">
                          <a:effectLst/>
                        </a:rPr>
                        <a:t>gegevensuitwisseling met samenwerkingsverbanden passend onderwijs</a:t>
                      </a:r>
                      <a:endParaRPr lang="nl-NL" sz="900" b="0" i="0" u="none" strike="noStrike">
                        <a:solidFill>
                          <a:srgbClr val="000000"/>
                        </a:solidFill>
                        <a:effectLst/>
                        <a:latin typeface="Calibri" panose="020F0502020204030204" pitchFamily="34" charset="0"/>
                      </a:endParaRPr>
                    </a:p>
                  </a:txBody>
                  <a:tcPr marL="6554" marR="6554" marT="6554" marB="0"/>
                </a:tc>
                <a:tc>
                  <a:txBody>
                    <a:bodyPr/>
                    <a:lstStyle/>
                    <a:p>
                      <a:pPr algn="l" fontAlgn="t"/>
                      <a:r>
                        <a:rPr lang="nl-NL" sz="900" u="none" strike="noStrike">
                          <a:effectLst/>
                        </a:rPr>
                        <a:t>wet passend onderwijs</a:t>
                      </a:r>
                      <a:endParaRPr lang="nl-NL" sz="900" b="0" i="0" u="none" strike="noStrike">
                        <a:solidFill>
                          <a:srgbClr val="000000"/>
                        </a:solidFill>
                        <a:effectLst/>
                        <a:latin typeface="Calibri" panose="020F0502020204030204" pitchFamily="34" charset="0"/>
                      </a:endParaRPr>
                    </a:p>
                  </a:txBody>
                  <a:tcPr marL="6554" marR="6554" marT="6554" marB="0"/>
                </a:tc>
                <a:tc>
                  <a:txBody>
                    <a:bodyPr/>
                    <a:lstStyle/>
                    <a:p>
                      <a:pPr algn="l" fontAlgn="t"/>
                      <a:r>
                        <a:rPr lang="nl-NL" sz="900" u="none" strike="noStrike">
                          <a:effectLst/>
                        </a:rPr>
                        <a:t>wettelijk</a:t>
                      </a:r>
                      <a:endParaRPr lang="nl-NL" sz="900" b="0" i="0" u="none" strike="noStrike">
                        <a:solidFill>
                          <a:srgbClr val="000000"/>
                        </a:solidFill>
                        <a:effectLst/>
                        <a:latin typeface="Calibri" panose="020F0502020204030204" pitchFamily="34" charset="0"/>
                      </a:endParaRPr>
                    </a:p>
                  </a:txBody>
                  <a:tcPr marL="6554" marR="6554" marT="6554" marB="0"/>
                </a:tc>
                <a:extLst>
                  <a:ext uri="{0D108BD9-81ED-4DB2-BD59-A6C34878D82A}">
                    <a16:rowId xmlns:a16="http://schemas.microsoft.com/office/drawing/2014/main" val="3205191219"/>
                  </a:ext>
                </a:extLst>
              </a:tr>
              <a:tr h="157295">
                <a:tc>
                  <a:txBody>
                    <a:bodyPr/>
                    <a:lstStyle/>
                    <a:p>
                      <a:pPr algn="l" fontAlgn="t"/>
                      <a:r>
                        <a:rPr lang="nl-NL" sz="900" u="none" strike="noStrike">
                          <a:effectLst/>
                        </a:rPr>
                        <a:t>6</a:t>
                      </a:r>
                      <a:endParaRPr lang="nl-NL" sz="900" b="0" i="0" u="none" strike="noStrike">
                        <a:solidFill>
                          <a:srgbClr val="000000"/>
                        </a:solidFill>
                        <a:effectLst/>
                        <a:latin typeface="Calibri" panose="020F0502020204030204" pitchFamily="34" charset="0"/>
                      </a:endParaRPr>
                    </a:p>
                  </a:txBody>
                  <a:tcPr marL="6554" marR="6554" marT="6554" marB="0"/>
                </a:tc>
                <a:tc>
                  <a:txBody>
                    <a:bodyPr/>
                    <a:lstStyle/>
                    <a:p>
                      <a:pPr algn="l" fontAlgn="t"/>
                      <a:r>
                        <a:rPr lang="nl-NL" sz="900" u="none" strike="noStrike">
                          <a:effectLst/>
                        </a:rPr>
                        <a:t>basis en functie</a:t>
                      </a:r>
                      <a:endParaRPr lang="nl-NL" sz="900" b="0" i="0" u="none" strike="noStrike">
                        <a:solidFill>
                          <a:srgbClr val="000000"/>
                        </a:solidFill>
                        <a:effectLst/>
                        <a:latin typeface="Calibri" panose="020F0502020204030204" pitchFamily="34" charset="0"/>
                      </a:endParaRPr>
                    </a:p>
                  </a:txBody>
                  <a:tcPr marL="6554" marR="6554" marT="6554" marB="0"/>
                </a:tc>
                <a:tc>
                  <a:txBody>
                    <a:bodyPr/>
                    <a:lstStyle/>
                    <a:p>
                      <a:pPr algn="l" fontAlgn="t"/>
                      <a:r>
                        <a:rPr lang="nl-NL" sz="900" u="none" strike="noStrike">
                          <a:effectLst/>
                        </a:rPr>
                        <a:t>publicatie van personeel op de website</a:t>
                      </a:r>
                      <a:endParaRPr lang="nl-NL" sz="900" b="0" i="0" u="none" strike="noStrike">
                        <a:solidFill>
                          <a:srgbClr val="000000"/>
                        </a:solidFill>
                        <a:effectLst/>
                        <a:latin typeface="Calibri" panose="020F0502020204030204" pitchFamily="34" charset="0"/>
                      </a:endParaRPr>
                    </a:p>
                  </a:txBody>
                  <a:tcPr marL="6554" marR="6554" marT="6554" marB="0"/>
                </a:tc>
                <a:tc>
                  <a:txBody>
                    <a:bodyPr/>
                    <a:lstStyle/>
                    <a:p>
                      <a:pPr algn="l" fontAlgn="t"/>
                      <a:r>
                        <a:rPr lang="nl-NL" sz="900" u="none" strike="noStrike">
                          <a:effectLst/>
                        </a:rPr>
                        <a:t> </a:t>
                      </a:r>
                      <a:endParaRPr lang="nl-NL" sz="900" b="0" i="0" u="none" strike="noStrike">
                        <a:solidFill>
                          <a:srgbClr val="000000"/>
                        </a:solidFill>
                        <a:effectLst/>
                        <a:latin typeface="Calibri" panose="020F0502020204030204" pitchFamily="34" charset="0"/>
                      </a:endParaRPr>
                    </a:p>
                  </a:txBody>
                  <a:tcPr marL="6554" marR="6554" marT="6554" marB="0"/>
                </a:tc>
                <a:tc>
                  <a:txBody>
                    <a:bodyPr/>
                    <a:lstStyle/>
                    <a:p>
                      <a:pPr algn="l" fontAlgn="t"/>
                      <a:r>
                        <a:rPr lang="nl-NL" sz="900" u="none" strike="noStrike">
                          <a:effectLst/>
                        </a:rPr>
                        <a:t>bepaald door de school</a:t>
                      </a:r>
                      <a:endParaRPr lang="nl-NL" sz="900" b="0" i="0" u="none" strike="noStrike">
                        <a:solidFill>
                          <a:srgbClr val="000000"/>
                        </a:solidFill>
                        <a:effectLst/>
                        <a:latin typeface="Calibri" panose="020F0502020204030204" pitchFamily="34" charset="0"/>
                      </a:endParaRPr>
                    </a:p>
                  </a:txBody>
                  <a:tcPr marL="6554" marR="6554" marT="6554" marB="0"/>
                </a:tc>
                <a:extLst>
                  <a:ext uri="{0D108BD9-81ED-4DB2-BD59-A6C34878D82A}">
                    <a16:rowId xmlns:a16="http://schemas.microsoft.com/office/drawing/2014/main" val="1412191781"/>
                  </a:ext>
                </a:extLst>
              </a:tr>
              <a:tr h="157295">
                <a:tc>
                  <a:txBody>
                    <a:bodyPr/>
                    <a:lstStyle/>
                    <a:p>
                      <a:pPr algn="l" fontAlgn="t"/>
                      <a:r>
                        <a:rPr lang="nl-NL" sz="900" u="none" strike="noStrike">
                          <a:effectLst/>
                        </a:rPr>
                        <a:t>7</a:t>
                      </a:r>
                      <a:endParaRPr lang="nl-NL" sz="900" b="0" i="0" u="none" strike="noStrike">
                        <a:solidFill>
                          <a:srgbClr val="000000"/>
                        </a:solidFill>
                        <a:effectLst/>
                        <a:latin typeface="Calibri" panose="020F0502020204030204" pitchFamily="34" charset="0"/>
                      </a:endParaRPr>
                    </a:p>
                  </a:txBody>
                  <a:tcPr marL="6554" marR="6554" marT="6554" marB="0"/>
                </a:tc>
                <a:tc>
                  <a:txBody>
                    <a:bodyPr/>
                    <a:lstStyle/>
                    <a:p>
                      <a:pPr algn="l" fontAlgn="t"/>
                      <a:r>
                        <a:rPr lang="nl-NL" sz="900" u="none" strike="noStrike">
                          <a:effectLst/>
                        </a:rPr>
                        <a:t>basis en functie</a:t>
                      </a:r>
                      <a:endParaRPr lang="nl-NL" sz="900" b="0" i="0" u="none" strike="noStrike">
                        <a:solidFill>
                          <a:srgbClr val="000000"/>
                        </a:solidFill>
                        <a:effectLst/>
                        <a:latin typeface="Calibri" panose="020F0502020204030204" pitchFamily="34" charset="0"/>
                      </a:endParaRPr>
                    </a:p>
                  </a:txBody>
                  <a:tcPr marL="6554" marR="6554" marT="6554" marB="0"/>
                </a:tc>
                <a:tc>
                  <a:txBody>
                    <a:bodyPr/>
                    <a:lstStyle/>
                    <a:p>
                      <a:pPr algn="l" fontAlgn="t"/>
                      <a:r>
                        <a:rPr lang="nl-NL" sz="900" u="none" strike="noStrike">
                          <a:effectLst/>
                        </a:rPr>
                        <a:t>gegevens voor samenwerking in de zorg keten</a:t>
                      </a:r>
                      <a:endParaRPr lang="nl-NL" sz="900" b="0" i="0" u="none" strike="noStrike">
                        <a:solidFill>
                          <a:srgbClr val="000000"/>
                        </a:solidFill>
                        <a:effectLst/>
                        <a:latin typeface="Calibri" panose="020F0502020204030204" pitchFamily="34" charset="0"/>
                      </a:endParaRPr>
                    </a:p>
                  </a:txBody>
                  <a:tcPr marL="6554" marR="6554" marT="6554" marB="0"/>
                </a:tc>
                <a:tc>
                  <a:txBody>
                    <a:bodyPr/>
                    <a:lstStyle/>
                    <a:p>
                      <a:pPr algn="l" fontAlgn="t"/>
                      <a:r>
                        <a:rPr lang="nl-NL" sz="900" u="none" strike="noStrike">
                          <a:effectLst/>
                        </a:rPr>
                        <a:t> </a:t>
                      </a:r>
                      <a:endParaRPr lang="nl-NL" sz="900" b="0" i="0" u="none" strike="noStrike">
                        <a:solidFill>
                          <a:srgbClr val="000000"/>
                        </a:solidFill>
                        <a:effectLst/>
                        <a:latin typeface="Calibri" panose="020F0502020204030204" pitchFamily="34" charset="0"/>
                      </a:endParaRPr>
                    </a:p>
                  </a:txBody>
                  <a:tcPr marL="6554" marR="6554" marT="6554" marB="0"/>
                </a:tc>
                <a:tc>
                  <a:txBody>
                    <a:bodyPr/>
                    <a:lstStyle/>
                    <a:p>
                      <a:pPr algn="l" fontAlgn="t"/>
                      <a:r>
                        <a:rPr lang="nl-NL" sz="900" u="none" strike="noStrike">
                          <a:effectLst/>
                        </a:rPr>
                        <a:t>organisatie</a:t>
                      </a:r>
                      <a:endParaRPr lang="nl-NL" sz="900" b="0" i="0" u="none" strike="noStrike">
                        <a:solidFill>
                          <a:srgbClr val="000000"/>
                        </a:solidFill>
                        <a:effectLst/>
                        <a:latin typeface="Calibri" panose="020F0502020204030204" pitchFamily="34" charset="0"/>
                      </a:endParaRPr>
                    </a:p>
                  </a:txBody>
                  <a:tcPr marL="6554" marR="6554" marT="6554" marB="0"/>
                </a:tc>
                <a:extLst>
                  <a:ext uri="{0D108BD9-81ED-4DB2-BD59-A6C34878D82A}">
                    <a16:rowId xmlns:a16="http://schemas.microsoft.com/office/drawing/2014/main" val="4001175361"/>
                  </a:ext>
                </a:extLst>
              </a:tr>
              <a:tr h="157295">
                <a:tc>
                  <a:txBody>
                    <a:bodyPr/>
                    <a:lstStyle/>
                    <a:p>
                      <a:pPr algn="l" fontAlgn="t"/>
                      <a:r>
                        <a:rPr lang="nl-NL" sz="900" u="none" strike="noStrike">
                          <a:effectLst/>
                        </a:rPr>
                        <a:t>8</a:t>
                      </a:r>
                      <a:endParaRPr lang="nl-NL" sz="900" b="0" i="0" u="none" strike="noStrike">
                        <a:solidFill>
                          <a:srgbClr val="000000"/>
                        </a:solidFill>
                        <a:effectLst/>
                        <a:latin typeface="Calibri" panose="020F0502020204030204" pitchFamily="34" charset="0"/>
                      </a:endParaRPr>
                    </a:p>
                  </a:txBody>
                  <a:tcPr marL="6554" marR="6554" marT="6554" marB="0"/>
                </a:tc>
                <a:tc>
                  <a:txBody>
                    <a:bodyPr/>
                    <a:lstStyle/>
                    <a:p>
                      <a:pPr algn="l" fontAlgn="t"/>
                      <a:r>
                        <a:rPr lang="nl-NL" sz="900" u="none" strike="noStrike">
                          <a:effectLst/>
                        </a:rPr>
                        <a:t>basis en functie</a:t>
                      </a:r>
                      <a:endParaRPr lang="nl-NL" sz="900" b="0" i="0" u="none" strike="noStrike">
                        <a:solidFill>
                          <a:srgbClr val="000000"/>
                        </a:solidFill>
                        <a:effectLst/>
                        <a:latin typeface="Calibri" panose="020F0502020204030204" pitchFamily="34" charset="0"/>
                      </a:endParaRPr>
                    </a:p>
                  </a:txBody>
                  <a:tcPr marL="6554" marR="6554" marT="6554" marB="0"/>
                </a:tc>
                <a:tc>
                  <a:txBody>
                    <a:bodyPr/>
                    <a:lstStyle/>
                    <a:p>
                      <a:pPr algn="l" fontAlgn="t"/>
                      <a:r>
                        <a:rPr lang="nl-NL" sz="900" u="none" strike="noStrike">
                          <a:effectLst/>
                        </a:rPr>
                        <a:t>gegevensuitwisseling t.b.v. leerplicht</a:t>
                      </a:r>
                      <a:endParaRPr lang="nl-NL" sz="900" b="0" i="0" u="none" strike="noStrike">
                        <a:solidFill>
                          <a:srgbClr val="000000"/>
                        </a:solidFill>
                        <a:effectLst/>
                        <a:latin typeface="Calibri" panose="020F0502020204030204" pitchFamily="34" charset="0"/>
                      </a:endParaRPr>
                    </a:p>
                  </a:txBody>
                  <a:tcPr marL="6554" marR="6554" marT="6554" marB="0"/>
                </a:tc>
                <a:tc>
                  <a:txBody>
                    <a:bodyPr/>
                    <a:lstStyle/>
                    <a:p>
                      <a:pPr algn="l" fontAlgn="t"/>
                      <a:r>
                        <a:rPr lang="nl-NL" sz="900" u="none" strike="noStrike">
                          <a:effectLst/>
                        </a:rPr>
                        <a:t>leerplichtwet 1969</a:t>
                      </a:r>
                      <a:endParaRPr lang="nl-NL" sz="900" b="0" i="0" u="none" strike="noStrike">
                        <a:solidFill>
                          <a:srgbClr val="000000"/>
                        </a:solidFill>
                        <a:effectLst/>
                        <a:latin typeface="Calibri" panose="020F0502020204030204" pitchFamily="34" charset="0"/>
                      </a:endParaRPr>
                    </a:p>
                  </a:txBody>
                  <a:tcPr marL="6554" marR="6554" marT="6554" marB="0"/>
                </a:tc>
                <a:tc>
                  <a:txBody>
                    <a:bodyPr/>
                    <a:lstStyle/>
                    <a:p>
                      <a:pPr algn="l" fontAlgn="t"/>
                      <a:r>
                        <a:rPr lang="nl-NL" sz="900" u="none" strike="noStrike">
                          <a:effectLst/>
                        </a:rPr>
                        <a:t>wettelijk</a:t>
                      </a:r>
                      <a:endParaRPr lang="nl-NL" sz="900" b="0" i="0" u="none" strike="noStrike">
                        <a:solidFill>
                          <a:srgbClr val="000000"/>
                        </a:solidFill>
                        <a:effectLst/>
                        <a:latin typeface="Calibri" panose="020F0502020204030204" pitchFamily="34" charset="0"/>
                      </a:endParaRPr>
                    </a:p>
                  </a:txBody>
                  <a:tcPr marL="6554" marR="6554" marT="6554" marB="0"/>
                </a:tc>
                <a:extLst>
                  <a:ext uri="{0D108BD9-81ED-4DB2-BD59-A6C34878D82A}">
                    <a16:rowId xmlns:a16="http://schemas.microsoft.com/office/drawing/2014/main" val="1043797987"/>
                  </a:ext>
                </a:extLst>
              </a:tr>
              <a:tr h="157295">
                <a:tc>
                  <a:txBody>
                    <a:bodyPr/>
                    <a:lstStyle/>
                    <a:p>
                      <a:pPr algn="l" fontAlgn="t"/>
                      <a:r>
                        <a:rPr lang="nl-NL" sz="900" u="none" strike="noStrike">
                          <a:effectLst/>
                        </a:rPr>
                        <a:t>9</a:t>
                      </a:r>
                      <a:endParaRPr lang="nl-NL" sz="900" b="0" i="0" u="none" strike="noStrike">
                        <a:solidFill>
                          <a:srgbClr val="000000"/>
                        </a:solidFill>
                        <a:effectLst/>
                        <a:latin typeface="Calibri" panose="020F0502020204030204" pitchFamily="34" charset="0"/>
                      </a:endParaRPr>
                    </a:p>
                  </a:txBody>
                  <a:tcPr marL="6554" marR="6554" marT="6554" marB="0"/>
                </a:tc>
                <a:tc>
                  <a:txBody>
                    <a:bodyPr/>
                    <a:lstStyle/>
                    <a:p>
                      <a:pPr algn="l" fontAlgn="t"/>
                      <a:r>
                        <a:rPr lang="nl-NL" sz="900" u="none" strike="noStrike">
                          <a:effectLst/>
                        </a:rPr>
                        <a:t>basis en opleiding</a:t>
                      </a:r>
                      <a:endParaRPr lang="nl-NL" sz="900" b="0" i="0" u="none" strike="noStrike">
                        <a:solidFill>
                          <a:srgbClr val="000000"/>
                        </a:solidFill>
                        <a:effectLst/>
                        <a:latin typeface="Calibri" panose="020F0502020204030204" pitchFamily="34" charset="0"/>
                      </a:endParaRPr>
                    </a:p>
                  </a:txBody>
                  <a:tcPr marL="6554" marR="6554" marT="6554" marB="0"/>
                </a:tc>
                <a:tc>
                  <a:txBody>
                    <a:bodyPr/>
                    <a:lstStyle/>
                    <a:p>
                      <a:pPr algn="l" fontAlgn="t"/>
                      <a:r>
                        <a:rPr lang="nl-NL" sz="900" u="none" strike="noStrike">
                          <a:effectLst/>
                        </a:rPr>
                        <a:t>gegevensuitwisseling t.b.v. stage en na-/bijscholing</a:t>
                      </a:r>
                      <a:endParaRPr lang="nl-NL" sz="900" b="0" i="0" u="none" strike="noStrike">
                        <a:solidFill>
                          <a:srgbClr val="000000"/>
                        </a:solidFill>
                        <a:effectLst/>
                        <a:latin typeface="Calibri" panose="020F0502020204030204" pitchFamily="34" charset="0"/>
                      </a:endParaRPr>
                    </a:p>
                  </a:txBody>
                  <a:tcPr marL="6554" marR="6554" marT="6554" marB="0"/>
                </a:tc>
                <a:tc>
                  <a:txBody>
                    <a:bodyPr/>
                    <a:lstStyle/>
                    <a:p>
                      <a:pPr algn="l" fontAlgn="t"/>
                      <a:r>
                        <a:rPr lang="nl-NL" sz="900" u="none" strike="noStrike">
                          <a:effectLst/>
                        </a:rPr>
                        <a:t> </a:t>
                      </a:r>
                      <a:endParaRPr lang="nl-NL" sz="900" b="0" i="0" u="none" strike="noStrike">
                        <a:solidFill>
                          <a:srgbClr val="000000"/>
                        </a:solidFill>
                        <a:effectLst/>
                        <a:latin typeface="Calibri" panose="020F0502020204030204" pitchFamily="34" charset="0"/>
                      </a:endParaRPr>
                    </a:p>
                  </a:txBody>
                  <a:tcPr marL="6554" marR="6554" marT="6554" marB="0"/>
                </a:tc>
                <a:tc>
                  <a:txBody>
                    <a:bodyPr/>
                    <a:lstStyle/>
                    <a:p>
                      <a:pPr algn="l" fontAlgn="t"/>
                      <a:r>
                        <a:rPr lang="nl-NL" sz="900" u="none" strike="noStrike">
                          <a:effectLst/>
                        </a:rPr>
                        <a:t>organisatie</a:t>
                      </a:r>
                      <a:endParaRPr lang="nl-NL" sz="900" b="0" i="0" u="none" strike="noStrike">
                        <a:solidFill>
                          <a:srgbClr val="000000"/>
                        </a:solidFill>
                        <a:effectLst/>
                        <a:latin typeface="Calibri" panose="020F0502020204030204" pitchFamily="34" charset="0"/>
                      </a:endParaRPr>
                    </a:p>
                  </a:txBody>
                  <a:tcPr marL="6554" marR="6554" marT="6554" marB="0"/>
                </a:tc>
                <a:extLst>
                  <a:ext uri="{0D108BD9-81ED-4DB2-BD59-A6C34878D82A}">
                    <a16:rowId xmlns:a16="http://schemas.microsoft.com/office/drawing/2014/main" val="3942065566"/>
                  </a:ext>
                </a:extLst>
              </a:tr>
              <a:tr h="157295">
                <a:tc>
                  <a:txBody>
                    <a:bodyPr/>
                    <a:lstStyle/>
                    <a:p>
                      <a:pPr algn="l" fontAlgn="t"/>
                      <a:r>
                        <a:rPr lang="nl-NL" sz="900" u="none" strike="noStrike">
                          <a:effectLst/>
                        </a:rPr>
                        <a:t>10</a:t>
                      </a:r>
                      <a:endParaRPr lang="nl-NL" sz="900" b="0" i="0" u="none" strike="noStrike">
                        <a:solidFill>
                          <a:srgbClr val="000000"/>
                        </a:solidFill>
                        <a:effectLst/>
                        <a:latin typeface="Calibri" panose="020F0502020204030204" pitchFamily="34" charset="0"/>
                      </a:endParaRPr>
                    </a:p>
                  </a:txBody>
                  <a:tcPr marL="6554" marR="6554" marT="6554" marB="0"/>
                </a:tc>
                <a:tc>
                  <a:txBody>
                    <a:bodyPr/>
                    <a:lstStyle/>
                    <a:p>
                      <a:pPr algn="l" fontAlgn="t"/>
                      <a:r>
                        <a:rPr lang="nl-NL" sz="900" u="none" strike="noStrike">
                          <a:effectLst/>
                        </a:rPr>
                        <a:t>basis</a:t>
                      </a:r>
                      <a:endParaRPr lang="nl-NL" sz="900" b="0" i="0" u="none" strike="noStrike">
                        <a:solidFill>
                          <a:srgbClr val="000000"/>
                        </a:solidFill>
                        <a:effectLst/>
                        <a:latin typeface="Calibri" panose="020F0502020204030204" pitchFamily="34" charset="0"/>
                      </a:endParaRPr>
                    </a:p>
                  </a:txBody>
                  <a:tcPr marL="6554" marR="6554" marT="6554" marB="0"/>
                </a:tc>
                <a:tc>
                  <a:txBody>
                    <a:bodyPr/>
                    <a:lstStyle/>
                    <a:p>
                      <a:pPr algn="l" fontAlgn="t"/>
                      <a:r>
                        <a:rPr lang="nl-NL" sz="900" u="none" strike="noStrike">
                          <a:effectLst/>
                        </a:rPr>
                        <a:t>gegevens voor ouders</a:t>
                      </a:r>
                      <a:endParaRPr lang="nl-NL" sz="900" b="0" i="0" u="none" strike="noStrike">
                        <a:solidFill>
                          <a:srgbClr val="000000"/>
                        </a:solidFill>
                        <a:effectLst/>
                        <a:latin typeface="Calibri" panose="020F0502020204030204" pitchFamily="34" charset="0"/>
                      </a:endParaRPr>
                    </a:p>
                  </a:txBody>
                  <a:tcPr marL="6554" marR="6554" marT="6554" marB="0"/>
                </a:tc>
                <a:tc>
                  <a:txBody>
                    <a:bodyPr/>
                    <a:lstStyle/>
                    <a:p>
                      <a:pPr algn="l" fontAlgn="t"/>
                      <a:r>
                        <a:rPr lang="nl-NL" sz="900" u="none" strike="noStrike">
                          <a:effectLst/>
                        </a:rPr>
                        <a:t> </a:t>
                      </a:r>
                      <a:endParaRPr lang="nl-NL" sz="900" b="0" i="0" u="none" strike="noStrike">
                        <a:solidFill>
                          <a:srgbClr val="000000"/>
                        </a:solidFill>
                        <a:effectLst/>
                        <a:latin typeface="Calibri" panose="020F0502020204030204" pitchFamily="34" charset="0"/>
                      </a:endParaRPr>
                    </a:p>
                  </a:txBody>
                  <a:tcPr marL="6554" marR="6554" marT="6554" marB="0"/>
                </a:tc>
                <a:tc>
                  <a:txBody>
                    <a:bodyPr/>
                    <a:lstStyle/>
                    <a:p>
                      <a:pPr algn="l" fontAlgn="t"/>
                      <a:r>
                        <a:rPr lang="nl-NL" sz="900" u="none" strike="noStrike">
                          <a:effectLst/>
                        </a:rPr>
                        <a:t>organisatie</a:t>
                      </a:r>
                      <a:endParaRPr lang="nl-NL" sz="900" b="0" i="0" u="none" strike="noStrike">
                        <a:solidFill>
                          <a:srgbClr val="000000"/>
                        </a:solidFill>
                        <a:effectLst/>
                        <a:latin typeface="Calibri" panose="020F0502020204030204" pitchFamily="34" charset="0"/>
                      </a:endParaRPr>
                    </a:p>
                  </a:txBody>
                  <a:tcPr marL="6554" marR="6554" marT="6554" marB="0"/>
                </a:tc>
                <a:extLst>
                  <a:ext uri="{0D108BD9-81ED-4DB2-BD59-A6C34878D82A}">
                    <a16:rowId xmlns:a16="http://schemas.microsoft.com/office/drawing/2014/main" val="2554369010"/>
                  </a:ext>
                </a:extLst>
              </a:tr>
              <a:tr h="157295">
                <a:tc>
                  <a:txBody>
                    <a:bodyPr/>
                    <a:lstStyle/>
                    <a:p>
                      <a:pPr algn="l" fontAlgn="t"/>
                      <a:r>
                        <a:rPr lang="nl-NL" sz="900" u="none" strike="noStrike">
                          <a:effectLst/>
                        </a:rPr>
                        <a:t>11</a:t>
                      </a:r>
                      <a:endParaRPr lang="nl-NL" sz="900" b="0" i="0" u="none" strike="noStrike">
                        <a:solidFill>
                          <a:srgbClr val="000000"/>
                        </a:solidFill>
                        <a:effectLst/>
                        <a:latin typeface="Calibri" panose="020F0502020204030204" pitchFamily="34" charset="0"/>
                      </a:endParaRPr>
                    </a:p>
                  </a:txBody>
                  <a:tcPr marL="6554" marR="6554" marT="6554" marB="0"/>
                </a:tc>
                <a:tc>
                  <a:txBody>
                    <a:bodyPr/>
                    <a:lstStyle/>
                    <a:p>
                      <a:pPr algn="l" fontAlgn="t"/>
                      <a:r>
                        <a:rPr lang="nl-NL" sz="900" u="none" strike="noStrike">
                          <a:effectLst/>
                        </a:rPr>
                        <a:t>basis</a:t>
                      </a:r>
                      <a:endParaRPr lang="nl-NL" sz="900" b="0" i="0" u="none" strike="noStrike">
                        <a:solidFill>
                          <a:srgbClr val="000000"/>
                        </a:solidFill>
                        <a:effectLst/>
                        <a:latin typeface="Calibri" panose="020F0502020204030204" pitchFamily="34" charset="0"/>
                      </a:endParaRPr>
                    </a:p>
                  </a:txBody>
                  <a:tcPr marL="6554" marR="6554" marT="6554" marB="0"/>
                </a:tc>
                <a:tc>
                  <a:txBody>
                    <a:bodyPr/>
                    <a:lstStyle/>
                    <a:p>
                      <a:pPr algn="l" fontAlgn="t"/>
                      <a:r>
                        <a:rPr lang="nl-NL" sz="900" u="none" strike="noStrike">
                          <a:effectLst/>
                        </a:rPr>
                        <a:t>gegevens voor leerlingen</a:t>
                      </a:r>
                      <a:endParaRPr lang="nl-NL" sz="900" b="0" i="0" u="none" strike="noStrike">
                        <a:solidFill>
                          <a:srgbClr val="000000"/>
                        </a:solidFill>
                        <a:effectLst/>
                        <a:latin typeface="Calibri" panose="020F0502020204030204" pitchFamily="34" charset="0"/>
                      </a:endParaRPr>
                    </a:p>
                  </a:txBody>
                  <a:tcPr marL="6554" marR="6554" marT="6554" marB="0"/>
                </a:tc>
                <a:tc>
                  <a:txBody>
                    <a:bodyPr/>
                    <a:lstStyle/>
                    <a:p>
                      <a:pPr algn="l" fontAlgn="t"/>
                      <a:r>
                        <a:rPr lang="nl-NL" sz="900" u="none" strike="noStrike">
                          <a:effectLst/>
                        </a:rPr>
                        <a:t> </a:t>
                      </a:r>
                      <a:endParaRPr lang="nl-NL" sz="900" b="0" i="0" u="none" strike="noStrike">
                        <a:solidFill>
                          <a:srgbClr val="000000"/>
                        </a:solidFill>
                        <a:effectLst/>
                        <a:latin typeface="Calibri" panose="020F0502020204030204" pitchFamily="34" charset="0"/>
                      </a:endParaRPr>
                    </a:p>
                  </a:txBody>
                  <a:tcPr marL="6554" marR="6554" marT="6554" marB="0"/>
                </a:tc>
                <a:tc>
                  <a:txBody>
                    <a:bodyPr/>
                    <a:lstStyle/>
                    <a:p>
                      <a:pPr algn="l" fontAlgn="t"/>
                      <a:r>
                        <a:rPr lang="nl-NL" sz="900" u="none" strike="noStrike">
                          <a:effectLst/>
                        </a:rPr>
                        <a:t>organisatie</a:t>
                      </a:r>
                      <a:endParaRPr lang="nl-NL" sz="900" b="0" i="0" u="none" strike="noStrike">
                        <a:solidFill>
                          <a:srgbClr val="000000"/>
                        </a:solidFill>
                        <a:effectLst/>
                        <a:latin typeface="Calibri" panose="020F0502020204030204" pitchFamily="34" charset="0"/>
                      </a:endParaRPr>
                    </a:p>
                  </a:txBody>
                  <a:tcPr marL="6554" marR="6554" marT="6554" marB="0"/>
                </a:tc>
                <a:extLst>
                  <a:ext uri="{0D108BD9-81ED-4DB2-BD59-A6C34878D82A}">
                    <a16:rowId xmlns:a16="http://schemas.microsoft.com/office/drawing/2014/main" val="3344752669"/>
                  </a:ext>
                </a:extLst>
              </a:tr>
              <a:tr h="157295">
                <a:tc>
                  <a:txBody>
                    <a:bodyPr/>
                    <a:lstStyle/>
                    <a:p>
                      <a:pPr algn="l" fontAlgn="t"/>
                      <a:r>
                        <a:rPr lang="nl-NL" sz="900" u="none" strike="noStrike">
                          <a:effectLst/>
                        </a:rPr>
                        <a:t>12</a:t>
                      </a:r>
                      <a:endParaRPr lang="nl-NL" sz="900" b="0" i="0" u="none" strike="noStrike">
                        <a:solidFill>
                          <a:srgbClr val="000000"/>
                        </a:solidFill>
                        <a:effectLst/>
                        <a:latin typeface="Calibri" panose="020F0502020204030204" pitchFamily="34" charset="0"/>
                      </a:endParaRPr>
                    </a:p>
                  </a:txBody>
                  <a:tcPr marL="6554" marR="6554" marT="6554" marB="0"/>
                </a:tc>
                <a:tc>
                  <a:txBody>
                    <a:bodyPr/>
                    <a:lstStyle/>
                    <a:p>
                      <a:pPr algn="l" fontAlgn="t"/>
                      <a:r>
                        <a:rPr lang="nl-NL" sz="900" u="none" strike="noStrike">
                          <a:effectLst/>
                        </a:rPr>
                        <a:t>basis en functie</a:t>
                      </a:r>
                      <a:endParaRPr lang="nl-NL" sz="900" b="0" i="0" u="none" strike="noStrike">
                        <a:solidFill>
                          <a:srgbClr val="000000"/>
                        </a:solidFill>
                        <a:effectLst/>
                        <a:latin typeface="Calibri" panose="020F0502020204030204" pitchFamily="34" charset="0"/>
                      </a:endParaRPr>
                    </a:p>
                  </a:txBody>
                  <a:tcPr marL="6554" marR="6554" marT="6554" marB="0"/>
                </a:tc>
                <a:tc>
                  <a:txBody>
                    <a:bodyPr/>
                    <a:lstStyle/>
                    <a:p>
                      <a:pPr algn="l" fontAlgn="t"/>
                      <a:r>
                        <a:rPr lang="nl-NL" sz="900" u="none" strike="noStrike">
                          <a:effectLst/>
                        </a:rPr>
                        <a:t>gegevens t.b.v. inschrijving bij KvK (directeur, tekenbevoegde etc.)</a:t>
                      </a:r>
                      <a:endParaRPr lang="nl-NL" sz="900" b="0" i="0" u="none" strike="noStrike">
                        <a:solidFill>
                          <a:srgbClr val="000000"/>
                        </a:solidFill>
                        <a:effectLst/>
                        <a:latin typeface="Calibri" panose="020F0502020204030204" pitchFamily="34" charset="0"/>
                      </a:endParaRPr>
                    </a:p>
                  </a:txBody>
                  <a:tcPr marL="6554" marR="6554" marT="6554" marB="0"/>
                </a:tc>
                <a:tc>
                  <a:txBody>
                    <a:bodyPr/>
                    <a:lstStyle/>
                    <a:p>
                      <a:pPr algn="l" fontAlgn="t"/>
                      <a:r>
                        <a:rPr lang="nl-NL" sz="900" u="none" strike="noStrike">
                          <a:effectLst/>
                        </a:rPr>
                        <a:t>Wet op de Kamer van koophandel</a:t>
                      </a:r>
                      <a:endParaRPr lang="nl-NL" sz="900" b="0" i="0" u="none" strike="noStrike">
                        <a:solidFill>
                          <a:srgbClr val="000000"/>
                        </a:solidFill>
                        <a:effectLst/>
                        <a:latin typeface="Calibri" panose="020F0502020204030204" pitchFamily="34" charset="0"/>
                      </a:endParaRPr>
                    </a:p>
                  </a:txBody>
                  <a:tcPr marL="6554" marR="6554" marT="6554" marB="0"/>
                </a:tc>
                <a:tc>
                  <a:txBody>
                    <a:bodyPr/>
                    <a:lstStyle/>
                    <a:p>
                      <a:pPr algn="l" fontAlgn="t"/>
                      <a:r>
                        <a:rPr lang="nl-NL" sz="900" u="none" strike="noStrike">
                          <a:effectLst/>
                        </a:rPr>
                        <a:t>wettelijk</a:t>
                      </a:r>
                      <a:endParaRPr lang="nl-NL" sz="900" b="0" i="0" u="none" strike="noStrike">
                        <a:solidFill>
                          <a:srgbClr val="000000"/>
                        </a:solidFill>
                        <a:effectLst/>
                        <a:latin typeface="Calibri" panose="020F0502020204030204" pitchFamily="34" charset="0"/>
                      </a:endParaRPr>
                    </a:p>
                  </a:txBody>
                  <a:tcPr marL="6554" marR="6554" marT="6554" marB="0"/>
                </a:tc>
                <a:extLst>
                  <a:ext uri="{0D108BD9-81ED-4DB2-BD59-A6C34878D82A}">
                    <a16:rowId xmlns:a16="http://schemas.microsoft.com/office/drawing/2014/main" val="1796036989"/>
                  </a:ext>
                </a:extLst>
              </a:tr>
              <a:tr h="157295">
                <a:tc>
                  <a:txBody>
                    <a:bodyPr/>
                    <a:lstStyle/>
                    <a:p>
                      <a:pPr algn="l" fontAlgn="t"/>
                      <a:r>
                        <a:rPr lang="nl-NL" sz="900" u="none" strike="noStrike">
                          <a:effectLst/>
                        </a:rPr>
                        <a:t>13</a:t>
                      </a:r>
                      <a:endParaRPr lang="nl-NL" sz="900" b="0" i="0" u="none" strike="noStrike">
                        <a:solidFill>
                          <a:srgbClr val="000000"/>
                        </a:solidFill>
                        <a:effectLst/>
                        <a:latin typeface="Calibri" panose="020F0502020204030204" pitchFamily="34" charset="0"/>
                      </a:endParaRPr>
                    </a:p>
                  </a:txBody>
                  <a:tcPr marL="6554" marR="6554" marT="6554" marB="0"/>
                </a:tc>
                <a:tc>
                  <a:txBody>
                    <a:bodyPr/>
                    <a:lstStyle/>
                    <a:p>
                      <a:pPr algn="l" fontAlgn="t"/>
                      <a:r>
                        <a:rPr lang="nl-NL" sz="900" u="none" strike="noStrike">
                          <a:effectLst/>
                        </a:rPr>
                        <a:t>allemaal</a:t>
                      </a:r>
                      <a:endParaRPr lang="nl-NL" sz="900" b="0" i="0" u="none" strike="noStrike">
                        <a:solidFill>
                          <a:srgbClr val="000000"/>
                        </a:solidFill>
                        <a:effectLst/>
                        <a:latin typeface="Calibri" panose="020F0502020204030204" pitchFamily="34" charset="0"/>
                      </a:endParaRPr>
                    </a:p>
                  </a:txBody>
                  <a:tcPr marL="6554" marR="6554" marT="6554" marB="0"/>
                </a:tc>
                <a:tc>
                  <a:txBody>
                    <a:bodyPr/>
                    <a:lstStyle/>
                    <a:p>
                      <a:pPr algn="l" fontAlgn="t"/>
                      <a:r>
                        <a:rPr lang="nl-NL" sz="900" u="none" strike="noStrike">
                          <a:effectLst/>
                        </a:rPr>
                        <a:t>gegevens t.b.v. dienstverlening (fin, hrm, fac, etc.)</a:t>
                      </a:r>
                      <a:endParaRPr lang="nl-NL" sz="900" b="0" i="0" u="none" strike="noStrike">
                        <a:solidFill>
                          <a:srgbClr val="000000"/>
                        </a:solidFill>
                        <a:effectLst/>
                        <a:latin typeface="Calibri" panose="020F0502020204030204" pitchFamily="34" charset="0"/>
                      </a:endParaRPr>
                    </a:p>
                  </a:txBody>
                  <a:tcPr marL="6554" marR="6554" marT="6554" marB="0"/>
                </a:tc>
                <a:tc>
                  <a:txBody>
                    <a:bodyPr/>
                    <a:lstStyle/>
                    <a:p>
                      <a:pPr algn="l" fontAlgn="t"/>
                      <a:r>
                        <a:rPr lang="nl-NL" sz="900" u="none" strike="noStrike">
                          <a:effectLst/>
                        </a:rPr>
                        <a:t> </a:t>
                      </a:r>
                      <a:endParaRPr lang="nl-NL" sz="900" b="0" i="0" u="none" strike="noStrike">
                        <a:solidFill>
                          <a:srgbClr val="000000"/>
                        </a:solidFill>
                        <a:effectLst/>
                        <a:latin typeface="Calibri" panose="020F0502020204030204" pitchFamily="34" charset="0"/>
                      </a:endParaRPr>
                    </a:p>
                  </a:txBody>
                  <a:tcPr marL="6554" marR="6554" marT="6554" marB="0"/>
                </a:tc>
                <a:tc>
                  <a:txBody>
                    <a:bodyPr/>
                    <a:lstStyle/>
                    <a:p>
                      <a:pPr algn="l" fontAlgn="t"/>
                      <a:r>
                        <a:rPr lang="nl-NL" sz="900" u="none" strike="noStrike">
                          <a:effectLst/>
                        </a:rPr>
                        <a:t>organisatie</a:t>
                      </a:r>
                      <a:endParaRPr lang="nl-NL" sz="900" b="0" i="0" u="none" strike="noStrike">
                        <a:solidFill>
                          <a:srgbClr val="000000"/>
                        </a:solidFill>
                        <a:effectLst/>
                        <a:latin typeface="Calibri" panose="020F0502020204030204" pitchFamily="34" charset="0"/>
                      </a:endParaRPr>
                    </a:p>
                  </a:txBody>
                  <a:tcPr marL="6554" marR="6554" marT="6554" marB="0"/>
                </a:tc>
                <a:extLst>
                  <a:ext uri="{0D108BD9-81ED-4DB2-BD59-A6C34878D82A}">
                    <a16:rowId xmlns:a16="http://schemas.microsoft.com/office/drawing/2014/main" val="1130403706"/>
                  </a:ext>
                </a:extLst>
              </a:tr>
              <a:tr h="157295">
                <a:tc>
                  <a:txBody>
                    <a:bodyPr/>
                    <a:lstStyle/>
                    <a:p>
                      <a:pPr algn="l" fontAlgn="t"/>
                      <a:r>
                        <a:rPr lang="nl-NL" sz="900" u="none" strike="noStrike">
                          <a:effectLst/>
                        </a:rPr>
                        <a:t>14</a:t>
                      </a:r>
                      <a:endParaRPr lang="nl-NL" sz="900" b="0" i="0" u="none" strike="noStrike">
                        <a:solidFill>
                          <a:srgbClr val="000000"/>
                        </a:solidFill>
                        <a:effectLst/>
                        <a:latin typeface="Calibri" panose="020F0502020204030204" pitchFamily="34" charset="0"/>
                      </a:endParaRPr>
                    </a:p>
                  </a:txBody>
                  <a:tcPr marL="6554" marR="6554" marT="6554" marB="0"/>
                </a:tc>
                <a:tc>
                  <a:txBody>
                    <a:bodyPr/>
                    <a:lstStyle/>
                    <a:p>
                      <a:pPr algn="l" fontAlgn="t"/>
                      <a:r>
                        <a:rPr lang="nl-NL" sz="900" u="none" strike="noStrike">
                          <a:effectLst/>
                        </a:rPr>
                        <a:t>basis en functie</a:t>
                      </a:r>
                      <a:endParaRPr lang="nl-NL" sz="900" b="0" i="0" u="none" strike="noStrike">
                        <a:solidFill>
                          <a:srgbClr val="000000"/>
                        </a:solidFill>
                        <a:effectLst/>
                        <a:latin typeface="Calibri" panose="020F0502020204030204" pitchFamily="34" charset="0"/>
                      </a:endParaRPr>
                    </a:p>
                  </a:txBody>
                  <a:tcPr marL="6554" marR="6554" marT="6554" marB="0"/>
                </a:tc>
                <a:tc>
                  <a:txBody>
                    <a:bodyPr/>
                    <a:lstStyle/>
                    <a:p>
                      <a:pPr algn="l" fontAlgn="t"/>
                      <a:r>
                        <a:rPr lang="nl-NL" sz="900" u="none" strike="noStrike">
                          <a:effectLst/>
                        </a:rPr>
                        <a:t>gegevens t.b.v. advies en consultancy</a:t>
                      </a:r>
                      <a:endParaRPr lang="nl-NL" sz="900" b="0" i="0" u="none" strike="noStrike">
                        <a:solidFill>
                          <a:srgbClr val="000000"/>
                        </a:solidFill>
                        <a:effectLst/>
                        <a:latin typeface="Calibri" panose="020F0502020204030204" pitchFamily="34" charset="0"/>
                      </a:endParaRPr>
                    </a:p>
                  </a:txBody>
                  <a:tcPr marL="6554" marR="6554" marT="6554" marB="0"/>
                </a:tc>
                <a:tc>
                  <a:txBody>
                    <a:bodyPr/>
                    <a:lstStyle/>
                    <a:p>
                      <a:pPr algn="l" fontAlgn="t"/>
                      <a:r>
                        <a:rPr lang="nl-NL" sz="900" u="none" strike="noStrike">
                          <a:effectLst/>
                        </a:rPr>
                        <a:t> </a:t>
                      </a:r>
                      <a:endParaRPr lang="nl-NL" sz="900" b="0" i="0" u="none" strike="noStrike">
                        <a:solidFill>
                          <a:srgbClr val="000000"/>
                        </a:solidFill>
                        <a:effectLst/>
                        <a:latin typeface="Calibri" panose="020F0502020204030204" pitchFamily="34" charset="0"/>
                      </a:endParaRPr>
                    </a:p>
                  </a:txBody>
                  <a:tcPr marL="6554" marR="6554" marT="6554" marB="0"/>
                </a:tc>
                <a:tc>
                  <a:txBody>
                    <a:bodyPr/>
                    <a:lstStyle/>
                    <a:p>
                      <a:pPr algn="l" fontAlgn="t"/>
                      <a:r>
                        <a:rPr lang="nl-NL" sz="900" u="none" strike="noStrike">
                          <a:effectLst/>
                        </a:rPr>
                        <a:t>organisatie</a:t>
                      </a:r>
                      <a:endParaRPr lang="nl-NL" sz="900" b="0" i="0" u="none" strike="noStrike">
                        <a:solidFill>
                          <a:srgbClr val="000000"/>
                        </a:solidFill>
                        <a:effectLst/>
                        <a:latin typeface="Calibri" panose="020F0502020204030204" pitchFamily="34" charset="0"/>
                      </a:endParaRPr>
                    </a:p>
                  </a:txBody>
                  <a:tcPr marL="6554" marR="6554" marT="6554" marB="0"/>
                </a:tc>
                <a:extLst>
                  <a:ext uri="{0D108BD9-81ED-4DB2-BD59-A6C34878D82A}">
                    <a16:rowId xmlns:a16="http://schemas.microsoft.com/office/drawing/2014/main" val="2267782856"/>
                  </a:ext>
                </a:extLst>
              </a:tr>
              <a:tr h="157295">
                <a:tc>
                  <a:txBody>
                    <a:bodyPr/>
                    <a:lstStyle/>
                    <a:p>
                      <a:pPr algn="l" fontAlgn="t"/>
                      <a:r>
                        <a:rPr lang="nl-NL" sz="900" u="none" strike="noStrike">
                          <a:effectLst/>
                        </a:rPr>
                        <a:t>15</a:t>
                      </a:r>
                      <a:endParaRPr lang="nl-NL" sz="900" b="0" i="0" u="none" strike="noStrike">
                        <a:solidFill>
                          <a:srgbClr val="000000"/>
                        </a:solidFill>
                        <a:effectLst/>
                        <a:latin typeface="Calibri" panose="020F0502020204030204" pitchFamily="34" charset="0"/>
                      </a:endParaRPr>
                    </a:p>
                  </a:txBody>
                  <a:tcPr marL="6554" marR="6554" marT="6554" marB="0"/>
                </a:tc>
                <a:tc>
                  <a:txBody>
                    <a:bodyPr/>
                    <a:lstStyle/>
                    <a:p>
                      <a:pPr algn="l" fontAlgn="t"/>
                      <a:r>
                        <a:rPr lang="nl-NL" sz="900" u="none" strike="noStrike">
                          <a:effectLst/>
                        </a:rPr>
                        <a:t>basis en functie</a:t>
                      </a:r>
                      <a:endParaRPr lang="nl-NL" sz="900" b="0" i="0" u="none" strike="noStrike">
                        <a:solidFill>
                          <a:srgbClr val="000000"/>
                        </a:solidFill>
                        <a:effectLst/>
                        <a:latin typeface="Calibri" panose="020F0502020204030204" pitchFamily="34" charset="0"/>
                      </a:endParaRPr>
                    </a:p>
                  </a:txBody>
                  <a:tcPr marL="6554" marR="6554" marT="6554" marB="0"/>
                </a:tc>
                <a:tc>
                  <a:txBody>
                    <a:bodyPr/>
                    <a:lstStyle/>
                    <a:p>
                      <a:pPr algn="l" fontAlgn="t"/>
                      <a:r>
                        <a:rPr lang="nl-NL" sz="900" u="none" strike="noStrike">
                          <a:effectLst/>
                        </a:rPr>
                        <a:t>gegevens t.b.v. systeem/software gebruik e.d. (IM, FB, eigenaar, etc.)</a:t>
                      </a:r>
                      <a:endParaRPr lang="nl-NL" sz="900" b="0" i="0" u="none" strike="noStrike">
                        <a:solidFill>
                          <a:srgbClr val="000000"/>
                        </a:solidFill>
                        <a:effectLst/>
                        <a:latin typeface="Calibri" panose="020F0502020204030204" pitchFamily="34" charset="0"/>
                      </a:endParaRPr>
                    </a:p>
                  </a:txBody>
                  <a:tcPr marL="6554" marR="6554" marT="6554" marB="0"/>
                </a:tc>
                <a:tc>
                  <a:txBody>
                    <a:bodyPr/>
                    <a:lstStyle/>
                    <a:p>
                      <a:pPr algn="l" fontAlgn="t"/>
                      <a:r>
                        <a:rPr lang="nl-NL" sz="900" u="none" strike="noStrike">
                          <a:effectLst/>
                        </a:rPr>
                        <a:t> </a:t>
                      </a:r>
                      <a:endParaRPr lang="nl-NL" sz="900" b="0" i="0" u="none" strike="noStrike">
                        <a:solidFill>
                          <a:srgbClr val="000000"/>
                        </a:solidFill>
                        <a:effectLst/>
                        <a:latin typeface="Calibri" panose="020F0502020204030204" pitchFamily="34" charset="0"/>
                      </a:endParaRPr>
                    </a:p>
                  </a:txBody>
                  <a:tcPr marL="6554" marR="6554" marT="6554" marB="0"/>
                </a:tc>
                <a:tc>
                  <a:txBody>
                    <a:bodyPr/>
                    <a:lstStyle/>
                    <a:p>
                      <a:pPr algn="l" fontAlgn="t"/>
                      <a:r>
                        <a:rPr lang="nl-NL" sz="900" u="none" strike="noStrike">
                          <a:effectLst/>
                        </a:rPr>
                        <a:t>organisatie</a:t>
                      </a:r>
                      <a:endParaRPr lang="nl-NL" sz="900" b="0" i="0" u="none" strike="noStrike">
                        <a:solidFill>
                          <a:srgbClr val="000000"/>
                        </a:solidFill>
                        <a:effectLst/>
                        <a:latin typeface="Calibri" panose="020F0502020204030204" pitchFamily="34" charset="0"/>
                      </a:endParaRPr>
                    </a:p>
                  </a:txBody>
                  <a:tcPr marL="6554" marR="6554" marT="6554" marB="0"/>
                </a:tc>
                <a:extLst>
                  <a:ext uri="{0D108BD9-81ED-4DB2-BD59-A6C34878D82A}">
                    <a16:rowId xmlns:a16="http://schemas.microsoft.com/office/drawing/2014/main" val="3264048714"/>
                  </a:ext>
                </a:extLst>
              </a:tr>
              <a:tr h="157295">
                <a:tc>
                  <a:txBody>
                    <a:bodyPr/>
                    <a:lstStyle/>
                    <a:p>
                      <a:pPr algn="l" fontAlgn="t"/>
                      <a:r>
                        <a:rPr lang="nl-NL" sz="900" u="none" strike="noStrike">
                          <a:effectLst/>
                        </a:rPr>
                        <a:t>16</a:t>
                      </a:r>
                      <a:endParaRPr lang="nl-NL" sz="900" b="0" i="0" u="none" strike="noStrike">
                        <a:solidFill>
                          <a:srgbClr val="000000"/>
                        </a:solidFill>
                        <a:effectLst/>
                        <a:latin typeface="Calibri" panose="020F0502020204030204" pitchFamily="34" charset="0"/>
                      </a:endParaRPr>
                    </a:p>
                  </a:txBody>
                  <a:tcPr marL="6554" marR="6554" marT="6554" marB="0"/>
                </a:tc>
                <a:tc>
                  <a:txBody>
                    <a:bodyPr/>
                    <a:lstStyle/>
                    <a:p>
                      <a:pPr algn="l" fontAlgn="t"/>
                      <a:r>
                        <a:rPr lang="nl-NL" sz="900" u="none" strike="noStrike">
                          <a:effectLst/>
                        </a:rPr>
                        <a:t>basis en functie</a:t>
                      </a:r>
                      <a:endParaRPr lang="nl-NL" sz="900" b="0" i="0" u="none" strike="noStrike">
                        <a:solidFill>
                          <a:srgbClr val="000000"/>
                        </a:solidFill>
                        <a:effectLst/>
                        <a:latin typeface="Calibri" panose="020F0502020204030204" pitchFamily="34" charset="0"/>
                      </a:endParaRPr>
                    </a:p>
                  </a:txBody>
                  <a:tcPr marL="6554" marR="6554" marT="6554" marB="0"/>
                </a:tc>
                <a:tc>
                  <a:txBody>
                    <a:bodyPr/>
                    <a:lstStyle/>
                    <a:p>
                      <a:pPr algn="l" fontAlgn="t"/>
                      <a:r>
                        <a:rPr lang="nl-NL" sz="900" u="none" strike="noStrike">
                          <a:effectLst/>
                        </a:rPr>
                        <a:t>gegevens t.b.v. distributie van leermiddelen</a:t>
                      </a:r>
                      <a:endParaRPr lang="nl-NL" sz="900" b="0" i="0" u="none" strike="noStrike">
                        <a:solidFill>
                          <a:srgbClr val="000000"/>
                        </a:solidFill>
                        <a:effectLst/>
                        <a:latin typeface="Calibri" panose="020F0502020204030204" pitchFamily="34" charset="0"/>
                      </a:endParaRPr>
                    </a:p>
                  </a:txBody>
                  <a:tcPr marL="6554" marR="6554" marT="6554" marB="0"/>
                </a:tc>
                <a:tc>
                  <a:txBody>
                    <a:bodyPr/>
                    <a:lstStyle/>
                    <a:p>
                      <a:pPr algn="l" fontAlgn="t"/>
                      <a:r>
                        <a:rPr lang="nl-NL" sz="900" u="none" strike="noStrike">
                          <a:effectLst/>
                        </a:rPr>
                        <a:t> </a:t>
                      </a:r>
                      <a:endParaRPr lang="nl-NL" sz="900" b="0" i="0" u="none" strike="noStrike">
                        <a:solidFill>
                          <a:srgbClr val="000000"/>
                        </a:solidFill>
                        <a:effectLst/>
                        <a:latin typeface="Calibri" panose="020F0502020204030204" pitchFamily="34" charset="0"/>
                      </a:endParaRPr>
                    </a:p>
                  </a:txBody>
                  <a:tcPr marL="6554" marR="6554" marT="6554" marB="0"/>
                </a:tc>
                <a:tc>
                  <a:txBody>
                    <a:bodyPr/>
                    <a:lstStyle/>
                    <a:p>
                      <a:pPr algn="l" fontAlgn="t"/>
                      <a:r>
                        <a:rPr lang="nl-NL" sz="900" u="none" strike="noStrike">
                          <a:effectLst/>
                        </a:rPr>
                        <a:t>organisatie</a:t>
                      </a:r>
                      <a:endParaRPr lang="nl-NL" sz="900" b="0" i="0" u="none" strike="noStrike">
                        <a:solidFill>
                          <a:srgbClr val="000000"/>
                        </a:solidFill>
                        <a:effectLst/>
                        <a:latin typeface="Calibri" panose="020F0502020204030204" pitchFamily="34" charset="0"/>
                      </a:endParaRPr>
                    </a:p>
                  </a:txBody>
                  <a:tcPr marL="6554" marR="6554" marT="6554" marB="0"/>
                </a:tc>
                <a:extLst>
                  <a:ext uri="{0D108BD9-81ED-4DB2-BD59-A6C34878D82A}">
                    <a16:rowId xmlns:a16="http://schemas.microsoft.com/office/drawing/2014/main" val="19867504"/>
                  </a:ext>
                </a:extLst>
              </a:tr>
              <a:tr h="157295">
                <a:tc>
                  <a:txBody>
                    <a:bodyPr/>
                    <a:lstStyle/>
                    <a:p>
                      <a:pPr algn="l" fontAlgn="t"/>
                      <a:r>
                        <a:rPr lang="nl-NL" sz="900" u="none" strike="noStrike">
                          <a:effectLst/>
                        </a:rPr>
                        <a:t>17</a:t>
                      </a:r>
                      <a:endParaRPr lang="nl-NL" sz="900" b="0" i="0" u="none" strike="noStrike">
                        <a:solidFill>
                          <a:srgbClr val="000000"/>
                        </a:solidFill>
                        <a:effectLst/>
                        <a:latin typeface="Calibri" panose="020F0502020204030204" pitchFamily="34" charset="0"/>
                      </a:endParaRPr>
                    </a:p>
                  </a:txBody>
                  <a:tcPr marL="6554" marR="6554" marT="6554" marB="0"/>
                </a:tc>
                <a:tc>
                  <a:txBody>
                    <a:bodyPr/>
                    <a:lstStyle/>
                    <a:p>
                      <a:pPr algn="l" fontAlgn="t"/>
                      <a:r>
                        <a:rPr lang="nl-NL" sz="900" u="none" strike="noStrike">
                          <a:effectLst/>
                        </a:rPr>
                        <a:t>basis en functie</a:t>
                      </a:r>
                      <a:endParaRPr lang="nl-NL" sz="900" b="0" i="0" u="none" strike="noStrike">
                        <a:solidFill>
                          <a:srgbClr val="000000"/>
                        </a:solidFill>
                        <a:effectLst/>
                        <a:latin typeface="Calibri" panose="020F0502020204030204" pitchFamily="34" charset="0"/>
                      </a:endParaRPr>
                    </a:p>
                  </a:txBody>
                  <a:tcPr marL="6554" marR="6554" marT="6554" marB="0"/>
                </a:tc>
                <a:tc>
                  <a:txBody>
                    <a:bodyPr/>
                    <a:lstStyle/>
                    <a:p>
                      <a:pPr algn="l" fontAlgn="t"/>
                      <a:r>
                        <a:rPr lang="nl-NL" sz="900" u="none" strike="noStrike">
                          <a:effectLst/>
                        </a:rPr>
                        <a:t>gegevens t.b.v. toetsen</a:t>
                      </a:r>
                      <a:endParaRPr lang="nl-NL" sz="900" b="0" i="0" u="none" strike="noStrike">
                        <a:solidFill>
                          <a:srgbClr val="000000"/>
                        </a:solidFill>
                        <a:effectLst/>
                        <a:latin typeface="Calibri" panose="020F0502020204030204" pitchFamily="34" charset="0"/>
                      </a:endParaRPr>
                    </a:p>
                  </a:txBody>
                  <a:tcPr marL="6554" marR="6554" marT="6554" marB="0"/>
                </a:tc>
                <a:tc>
                  <a:txBody>
                    <a:bodyPr/>
                    <a:lstStyle/>
                    <a:p>
                      <a:pPr algn="l" fontAlgn="t"/>
                      <a:r>
                        <a:rPr lang="nl-NL" sz="900" u="none" strike="noStrike">
                          <a:effectLst/>
                        </a:rPr>
                        <a:t> </a:t>
                      </a:r>
                      <a:endParaRPr lang="nl-NL" sz="900" b="0" i="0" u="none" strike="noStrike">
                        <a:solidFill>
                          <a:srgbClr val="000000"/>
                        </a:solidFill>
                        <a:effectLst/>
                        <a:latin typeface="Calibri" panose="020F0502020204030204" pitchFamily="34" charset="0"/>
                      </a:endParaRPr>
                    </a:p>
                  </a:txBody>
                  <a:tcPr marL="6554" marR="6554" marT="6554" marB="0"/>
                </a:tc>
                <a:tc>
                  <a:txBody>
                    <a:bodyPr/>
                    <a:lstStyle/>
                    <a:p>
                      <a:pPr algn="l" fontAlgn="t"/>
                      <a:r>
                        <a:rPr lang="nl-NL" sz="900" u="none" strike="noStrike">
                          <a:effectLst/>
                        </a:rPr>
                        <a:t>organisatie</a:t>
                      </a:r>
                      <a:endParaRPr lang="nl-NL" sz="900" b="0" i="0" u="none" strike="noStrike">
                        <a:solidFill>
                          <a:srgbClr val="000000"/>
                        </a:solidFill>
                        <a:effectLst/>
                        <a:latin typeface="Calibri" panose="020F0502020204030204" pitchFamily="34" charset="0"/>
                      </a:endParaRPr>
                    </a:p>
                  </a:txBody>
                  <a:tcPr marL="6554" marR="6554" marT="6554" marB="0"/>
                </a:tc>
                <a:extLst>
                  <a:ext uri="{0D108BD9-81ED-4DB2-BD59-A6C34878D82A}">
                    <a16:rowId xmlns:a16="http://schemas.microsoft.com/office/drawing/2014/main" val="921875139"/>
                  </a:ext>
                </a:extLst>
              </a:tr>
              <a:tr h="157295">
                <a:tc>
                  <a:txBody>
                    <a:bodyPr/>
                    <a:lstStyle/>
                    <a:p>
                      <a:pPr algn="l" fontAlgn="t"/>
                      <a:r>
                        <a:rPr lang="nl-NL" sz="900" u="none" strike="noStrike">
                          <a:effectLst/>
                        </a:rPr>
                        <a:t>18</a:t>
                      </a:r>
                      <a:endParaRPr lang="nl-NL" sz="900" b="0" i="0" u="none" strike="noStrike">
                        <a:solidFill>
                          <a:srgbClr val="000000"/>
                        </a:solidFill>
                        <a:effectLst/>
                        <a:latin typeface="Calibri" panose="020F0502020204030204" pitchFamily="34" charset="0"/>
                      </a:endParaRPr>
                    </a:p>
                  </a:txBody>
                  <a:tcPr marL="6554" marR="6554" marT="6554" marB="0"/>
                </a:tc>
                <a:tc>
                  <a:txBody>
                    <a:bodyPr/>
                    <a:lstStyle/>
                    <a:p>
                      <a:pPr algn="l" fontAlgn="t"/>
                      <a:r>
                        <a:rPr lang="nl-NL" sz="900" u="none" strike="noStrike">
                          <a:effectLst/>
                        </a:rPr>
                        <a:t>basis en functie</a:t>
                      </a:r>
                      <a:endParaRPr lang="nl-NL" sz="900" b="0" i="0" u="none" strike="noStrike">
                        <a:solidFill>
                          <a:srgbClr val="000000"/>
                        </a:solidFill>
                        <a:effectLst/>
                        <a:latin typeface="Calibri" panose="020F0502020204030204" pitchFamily="34" charset="0"/>
                      </a:endParaRPr>
                    </a:p>
                  </a:txBody>
                  <a:tcPr marL="6554" marR="6554" marT="6554" marB="0"/>
                </a:tc>
                <a:tc>
                  <a:txBody>
                    <a:bodyPr/>
                    <a:lstStyle/>
                    <a:p>
                      <a:pPr algn="l" fontAlgn="t"/>
                      <a:r>
                        <a:rPr lang="nl-NL" sz="900" u="none" strike="noStrike">
                          <a:effectLst/>
                        </a:rPr>
                        <a:t>gegevens t.b.v. authenticatie</a:t>
                      </a:r>
                      <a:endParaRPr lang="nl-NL" sz="900" b="0" i="0" u="none" strike="noStrike">
                        <a:solidFill>
                          <a:srgbClr val="000000"/>
                        </a:solidFill>
                        <a:effectLst/>
                        <a:latin typeface="Calibri" panose="020F0502020204030204" pitchFamily="34" charset="0"/>
                      </a:endParaRPr>
                    </a:p>
                  </a:txBody>
                  <a:tcPr marL="6554" marR="6554" marT="6554" marB="0"/>
                </a:tc>
                <a:tc>
                  <a:txBody>
                    <a:bodyPr/>
                    <a:lstStyle/>
                    <a:p>
                      <a:pPr algn="l" fontAlgn="t"/>
                      <a:r>
                        <a:rPr lang="nl-NL" sz="900" u="none" strike="noStrike">
                          <a:effectLst/>
                        </a:rPr>
                        <a:t> </a:t>
                      </a:r>
                      <a:endParaRPr lang="nl-NL" sz="900" b="0" i="0" u="none" strike="noStrike">
                        <a:solidFill>
                          <a:srgbClr val="000000"/>
                        </a:solidFill>
                        <a:effectLst/>
                        <a:latin typeface="Calibri" panose="020F0502020204030204" pitchFamily="34" charset="0"/>
                      </a:endParaRPr>
                    </a:p>
                  </a:txBody>
                  <a:tcPr marL="6554" marR="6554" marT="6554" marB="0"/>
                </a:tc>
                <a:tc>
                  <a:txBody>
                    <a:bodyPr/>
                    <a:lstStyle/>
                    <a:p>
                      <a:pPr algn="l" fontAlgn="t"/>
                      <a:r>
                        <a:rPr lang="nl-NL" sz="900" u="none" strike="noStrike">
                          <a:effectLst/>
                        </a:rPr>
                        <a:t>organisatie</a:t>
                      </a:r>
                      <a:endParaRPr lang="nl-NL" sz="900" b="0" i="0" u="none" strike="noStrike">
                        <a:solidFill>
                          <a:srgbClr val="000000"/>
                        </a:solidFill>
                        <a:effectLst/>
                        <a:latin typeface="Calibri" panose="020F0502020204030204" pitchFamily="34" charset="0"/>
                      </a:endParaRPr>
                    </a:p>
                  </a:txBody>
                  <a:tcPr marL="6554" marR="6554" marT="6554" marB="0"/>
                </a:tc>
                <a:extLst>
                  <a:ext uri="{0D108BD9-81ED-4DB2-BD59-A6C34878D82A}">
                    <a16:rowId xmlns:a16="http://schemas.microsoft.com/office/drawing/2014/main" val="398045503"/>
                  </a:ext>
                </a:extLst>
              </a:tr>
              <a:tr h="157295">
                <a:tc>
                  <a:txBody>
                    <a:bodyPr/>
                    <a:lstStyle/>
                    <a:p>
                      <a:pPr algn="l" fontAlgn="t"/>
                      <a:r>
                        <a:rPr lang="nl-NL" sz="900" u="none" strike="noStrike">
                          <a:effectLst/>
                        </a:rPr>
                        <a:t>19</a:t>
                      </a:r>
                      <a:endParaRPr lang="nl-NL" sz="900" b="0" i="0" u="none" strike="noStrike">
                        <a:solidFill>
                          <a:srgbClr val="000000"/>
                        </a:solidFill>
                        <a:effectLst/>
                        <a:latin typeface="Calibri" panose="020F0502020204030204" pitchFamily="34" charset="0"/>
                      </a:endParaRPr>
                    </a:p>
                  </a:txBody>
                  <a:tcPr marL="6554" marR="6554" marT="6554" marB="0"/>
                </a:tc>
                <a:tc>
                  <a:txBody>
                    <a:bodyPr/>
                    <a:lstStyle/>
                    <a:p>
                      <a:pPr algn="l" fontAlgn="t"/>
                      <a:r>
                        <a:rPr lang="nl-NL" sz="900" u="none" strike="noStrike">
                          <a:effectLst/>
                        </a:rPr>
                        <a:t>alle</a:t>
                      </a:r>
                      <a:endParaRPr lang="nl-NL" sz="900" b="0" i="0" u="none" strike="noStrike">
                        <a:solidFill>
                          <a:srgbClr val="000000"/>
                        </a:solidFill>
                        <a:effectLst/>
                        <a:latin typeface="Calibri" panose="020F0502020204030204" pitchFamily="34" charset="0"/>
                      </a:endParaRPr>
                    </a:p>
                  </a:txBody>
                  <a:tcPr marL="6554" marR="6554" marT="6554" marB="0"/>
                </a:tc>
                <a:tc>
                  <a:txBody>
                    <a:bodyPr/>
                    <a:lstStyle/>
                    <a:p>
                      <a:pPr algn="l" fontAlgn="t"/>
                      <a:r>
                        <a:rPr lang="nl-NL" sz="900" u="none" strike="noStrike">
                          <a:effectLst/>
                        </a:rPr>
                        <a:t>gegevens van docent naar de school</a:t>
                      </a:r>
                      <a:endParaRPr lang="nl-NL" sz="900" b="0" i="0" u="none" strike="noStrike">
                        <a:solidFill>
                          <a:srgbClr val="000000"/>
                        </a:solidFill>
                        <a:effectLst/>
                        <a:latin typeface="Calibri" panose="020F0502020204030204" pitchFamily="34" charset="0"/>
                      </a:endParaRPr>
                    </a:p>
                  </a:txBody>
                  <a:tcPr marL="6554" marR="6554" marT="6554" marB="0"/>
                </a:tc>
                <a:tc>
                  <a:txBody>
                    <a:bodyPr/>
                    <a:lstStyle/>
                    <a:p>
                      <a:pPr algn="l" fontAlgn="t"/>
                      <a:r>
                        <a:rPr lang="nl-NL" sz="900" u="none" strike="noStrike">
                          <a:effectLst/>
                        </a:rPr>
                        <a:t>wet PO, wet VO, wet EC</a:t>
                      </a:r>
                      <a:endParaRPr lang="nl-NL" sz="900" b="0" i="0" u="none" strike="noStrike">
                        <a:solidFill>
                          <a:srgbClr val="000000"/>
                        </a:solidFill>
                        <a:effectLst/>
                        <a:latin typeface="Calibri" panose="020F0502020204030204" pitchFamily="34" charset="0"/>
                      </a:endParaRPr>
                    </a:p>
                  </a:txBody>
                  <a:tcPr marL="6554" marR="6554" marT="6554" marB="0"/>
                </a:tc>
                <a:tc>
                  <a:txBody>
                    <a:bodyPr/>
                    <a:lstStyle/>
                    <a:p>
                      <a:pPr algn="l" fontAlgn="t"/>
                      <a:r>
                        <a:rPr lang="nl-NL" sz="900" u="none" strike="noStrike">
                          <a:effectLst/>
                        </a:rPr>
                        <a:t>wettelijk</a:t>
                      </a:r>
                      <a:endParaRPr lang="nl-NL" sz="900" b="0" i="0" u="none" strike="noStrike">
                        <a:solidFill>
                          <a:srgbClr val="000000"/>
                        </a:solidFill>
                        <a:effectLst/>
                        <a:latin typeface="Calibri" panose="020F0502020204030204" pitchFamily="34" charset="0"/>
                      </a:endParaRPr>
                    </a:p>
                  </a:txBody>
                  <a:tcPr marL="6554" marR="6554" marT="6554" marB="0"/>
                </a:tc>
                <a:extLst>
                  <a:ext uri="{0D108BD9-81ED-4DB2-BD59-A6C34878D82A}">
                    <a16:rowId xmlns:a16="http://schemas.microsoft.com/office/drawing/2014/main" val="2521634088"/>
                  </a:ext>
                </a:extLst>
              </a:tr>
              <a:tr h="157295">
                <a:tc>
                  <a:txBody>
                    <a:bodyPr/>
                    <a:lstStyle/>
                    <a:p>
                      <a:pPr algn="l" fontAlgn="t"/>
                      <a:r>
                        <a:rPr lang="nl-NL" sz="900" u="none" strike="noStrike">
                          <a:effectLst/>
                        </a:rPr>
                        <a:t>20</a:t>
                      </a:r>
                      <a:endParaRPr lang="nl-NL" sz="900" b="0" i="0" u="none" strike="noStrike">
                        <a:solidFill>
                          <a:srgbClr val="000000"/>
                        </a:solidFill>
                        <a:effectLst/>
                        <a:latin typeface="Calibri" panose="020F0502020204030204" pitchFamily="34" charset="0"/>
                      </a:endParaRPr>
                    </a:p>
                  </a:txBody>
                  <a:tcPr marL="6554" marR="6554" marT="6554" marB="0"/>
                </a:tc>
                <a:tc>
                  <a:txBody>
                    <a:bodyPr/>
                    <a:lstStyle/>
                    <a:p>
                      <a:pPr algn="l" fontAlgn="t"/>
                      <a:r>
                        <a:rPr lang="nl-NL" sz="900" u="none" strike="noStrike">
                          <a:effectLst/>
                        </a:rPr>
                        <a:t>basis en functie</a:t>
                      </a:r>
                      <a:endParaRPr lang="nl-NL" sz="900" b="0" i="0" u="none" strike="noStrike">
                        <a:solidFill>
                          <a:srgbClr val="000000"/>
                        </a:solidFill>
                        <a:effectLst/>
                        <a:latin typeface="Calibri" panose="020F0502020204030204" pitchFamily="34" charset="0"/>
                      </a:endParaRPr>
                    </a:p>
                  </a:txBody>
                  <a:tcPr marL="6554" marR="6554" marT="6554" marB="0"/>
                </a:tc>
                <a:tc>
                  <a:txBody>
                    <a:bodyPr/>
                    <a:lstStyle/>
                    <a:p>
                      <a:pPr algn="l" fontAlgn="t"/>
                      <a:r>
                        <a:rPr lang="nl-NL" sz="900" u="none" strike="noStrike">
                          <a:effectLst/>
                        </a:rPr>
                        <a:t>gegevens t.b.v. Cito toetsen</a:t>
                      </a:r>
                      <a:endParaRPr lang="nl-NL" sz="900" b="0" i="0" u="none" strike="noStrike">
                        <a:solidFill>
                          <a:srgbClr val="000000"/>
                        </a:solidFill>
                        <a:effectLst/>
                        <a:latin typeface="Calibri" panose="020F0502020204030204" pitchFamily="34" charset="0"/>
                      </a:endParaRPr>
                    </a:p>
                  </a:txBody>
                  <a:tcPr marL="6554" marR="6554" marT="6554" marB="0"/>
                </a:tc>
                <a:tc>
                  <a:txBody>
                    <a:bodyPr/>
                    <a:lstStyle/>
                    <a:p>
                      <a:pPr algn="l" fontAlgn="t"/>
                      <a:r>
                        <a:rPr lang="nl-NL" sz="900" u="none" strike="noStrike">
                          <a:effectLst/>
                        </a:rPr>
                        <a:t> </a:t>
                      </a:r>
                      <a:endParaRPr lang="nl-NL" sz="900" b="0" i="0" u="none" strike="noStrike">
                        <a:solidFill>
                          <a:srgbClr val="000000"/>
                        </a:solidFill>
                        <a:effectLst/>
                        <a:latin typeface="Calibri" panose="020F0502020204030204" pitchFamily="34" charset="0"/>
                      </a:endParaRPr>
                    </a:p>
                  </a:txBody>
                  <a:tcPr marL="6554" marR="6554" marT="6554" marB="0"/>
                </a:tc>
                <a:tc>
                  <a:txBody>
                    <a:bodyPr/>
                    <a:lstStyle/>
                    <a:p>
                      <a:pPr algn="l" fontAlgn="t"/>
                      <a:r>
                        <a:rPr lang="nl-NL" sz="900" u="none" strike="noStrike">
                          <a:effectLst/>
                        </a:rPr>
                        <a:t>organisatie</a:t>
                      </a:r>
                      <a:endParaRPr lang="nl-NL" sz="900" b="0" i="0" u="none" strike="noStrike">
                        <a:solidFill>
                          <a:srgbClr val="000000"/>
                        </a:solidFill>
                        <a:effectLst/>
                        <a:latin typeface="Calibri" panose="020F0502020204030204" pitchFamily="34" charset="0"/>
                      </a:endParaRPr>
                    </a:p>
                  </a:txBody>
                  <a:tcPr marL="6554" marR="6554" marT="6554" marB="0"/>
                </a:tc>
                <a:extLst>
                  <a:ext uri="{0D108BD9-81ED-4DB2-BD59-A6C34878D82A}">
                    <a16:rowId xmlns:a16="http://schemas.microsoft.com/office/drawing/2014/main" val="1697795237"/>
                  </a:ext>
                </a:extLst>
              </a:tr>
              <a:tr h="157295">
                <a:tc>
                  <a:txBody>
                    <a:bodyPr/>
                    <a:lstStyle/>
                    <a:p>
                      <a:pPr algn="l" fontAlgn="t"/>
                      <a:r>
                        <a:rPr lang="nl-NL" sz="900" u="none" strike="noStrike">
                          <a:effectLst/>
                        </a:rPr>
                        <a:t>21</a:t>
                      </a:r>
                      <a:endParaRPr lang="nl-NL" sz="900" b="0" i="0" u="none" strike="noStrike">
                        <a:solidFill>
                          <a:srgbClr val="000000"/>
                        </a:solidFill>
                        <a:effectLst/>
                        <a:latin typeface="Calibri" panose="020F0502020204030204" pitchFamily="34" charset="0"/>
                      </a:endParaRPr>
                    </a:p>
                  </a:txBody>
                  <a:tcPr marL="6554" marR="6554" marT="6554" marB="0"/>
                </a:tc>
                <a:tc>
                  <a:txBody>
                    <a:bodyPr/>
                    <a:lstStyle/>
                    <a:p>
                      <a:pPr algn="l" fontAlgn="t"/>
                      <a:r>
                        <a:rPr lang="nl-NL" sz="900" u="none" strike="noStrike">
                          <a:effectLst/>
                        </a:rPr>
                        <a:t>alles </a:t>
                      </a:r>
                      <a:endParaRPr lang="nl-NL" sz="900" b="0" i="0" u="none" strike="noStrike">
                        <a:solidFill>
                          <a:srgbClr val="000000"/>
                        </a:solidFill>
                        <a:effectLst/>
                        <a:latin typeface="Calibri" panose="020F0502020204030204" pitchFamily="34" charset="0"/>
                      </a:endParaRPr>
                    </a:p>
                  </a:txBody>
                  <a:tcPr marL="6554" marR="6554" marT="6554" marB="0"/>
                </a:tc>
                <a:tc>
                  <a:txBody>
                    <a:bodyPr/>
                    <a:lstStyle/>
                    <a:p>
                      <a:pPr algn="l" fontAlgn="t"/>
                      <a:r>
                        <a:rPr lang="nl-NL" sz="900" u="none" strike="noStrike">
                          <a:effectLst/>
                        </a:rPr>
                        <a:t>gegevens ondersteunend personeel</a:t>
                      </a:r>
                      <a:endParaRPr lang="nl-NL" sz="900" b="0" i="0" u="none" strike="noStrike">
                        <a:solidFill>
                          <a:srgbClr val="000000"/>
                        </a:solidFill>
                        <a:effectLst/>
                        <a:latin typeface="Calibri" panose="020F0502020204030204" pitchFamily="34" charset="0"/>
                      </a:endParaRPr>
                    </a:p>
                  </a:txBody>
                  <a:tcPr marL="6554" marR="6554" marT="6554" marB="0"/>
                </a:tc>
                <a:tc>
                  <a:txBody>
                    <a:bodyPr/>
                    <a:lstStyle/>
                    <a:p>
                      <a:pPr algn="l" fontAlgn="t"/>
                      <a:r>
                        <a:rPr lang="nl-NL" sz="900" u="none" strike="noStrike">
                          <a:effectLst/>
                        </a:rPr>
                        <a:t>wet PO, wet VO, wet EC</a:t>
                      </a:r>
                      <a:endParaRPr lang="nl-NL" sz="900" b="0" i="0" u="none" strike="noStrike">
                        <a:solidFill>
                          <a:srgbClr val="000000"/>
                        </a:solidFill>
                        <a:effectLst/>
                        <a:latin typeface="Calibri" panose="020F0502020204030204" pitchFamily="34" charset="0"/>
                      </a:endParaRPr>
                    </a:p>
                  </a:txBody>
                  <a:tcPr marL="6554" marR="6554" marT="6554" marB="0"/>
                </a:tc>
                <a:tc>
                  <a:txBody>
                    <a:bodyPr/>
                    <a:lstStyle/>
                    <a:p>
                      <a:pPr algn="l" fontAlgn="t"/>
                      <a:r>
                        <a:rPr lang="nl-NL" sz="900" u="none" strike="noStrike">
                          <a:effectLst/>
                        </a:rPr>
                        <a:t>wettelijk</a:t>
                      </a:r>
                      <a:endParaRPr lang="nl-NL" sz="900" b="0" i="0" u="none" strike="noStrike">
                        <a:solidFill>
                          <a:srgbClr val="000000"/>
                        </a:solidFill>
                        <a:effectLst/>
                        <a:latin typeface="Calibri" panose="020F0502020204030204" pitchFamily="34" charset="0"/>
                      </a:endParaRPr>
                    </a:p>
                  </a:txBody>
                  <a:tcPr marL="6554" marR="6554" marT="6554" marB="0"/>
                </a:tc>
                <a:extLst>
                  <a:ext uri="{0D108BD9-81ED-4DB2-BD59-A6C34878D82A}">
                    <a16:rowId xmlns:a16="http://schemas.microsoft.com/office/drawing/2014/main" val="2635305842"/>
                  </a:ext>
                </a:extLst>
              </a:tr>
              <a:tr h="629179">
                <a:tc>
                  <a:txBody>
                    <a:bodyPr/>
                    <a:lstStyle/>
                    <a:p>
                      <a:pPr algn="l" fontAlgn="t"/>
                      <a:r>
                        <a:rPr lang="nl-NL" sz="900" u="none" strike="noStrike">
                          <a:effectLst/>
                        </a:rPr>
                        <a:t>22</a:t>
                      </a:r>
                      <a:endParaRPr lang="nl-NL" sz="900" b="0" i="0" u="none" strike="noStrike">
                        <a:solidFill>
                          <a:srgbClr val="000000"/>
                        </a:solidFill>
                        <a:effectLst/>
                        <a:latin typeface="Calibri" panose="020F0502020204030204" pitchFamily="34" charset="0"/>
                      </a:endParaRPr>
                    </a:p>
                  </a:txBody>
                  <a:tcPr marL="6554" marR="6554" marT="6554" marB="0"/>
                </a:tc>
                <a:tc>
                  <a:txBody>
                    <a:bodyPr/>
                    <a:lstStyle/>
                    <a:p>
                      <a:pPr algn="l" fontAlgn="t"/>
                      <a:r>
                        <a:rPr lang="nl-NL" sz="900" u="none" strike="noStrike">
                          <a:effectLst/>
                        </a:rPr>
                        <a:t>basis, functie en kwalificaties</a:t>
                      </a:r>
                      <a:endParaRPr lang="nl-NL" sz="900" b="0" i="0" u="none" strike="noStrike">
                        <a:solidFill>
                          <a:srgbClr val="000000"/>
                        </a:solidFill>
                        <a:effectLst/>
                        <a:latin typeface="Calibri" panose="020F0502020204030204" pitchFamily="34" charset="0"/>
                      </a:endParaRPr>
                    </a:p>
                  </a:txBody>
                  <a:tcPr marL="6554" marR="6554" marT="6554" marB="0"/>
                </a:tc>
                <a:tc>
                  <a:txBody>
                    <a:bodyPr/>
                    <a:lstStyle/>
                    <a:p>
                      <a:pPr algn="l" fontAlgn="t"/>
                      <a:r>
                        <a:rPr lang="nl-NL" sz="900" u="none" strike="noStrike">
                          <a:effectLst/>
                        </a:rPr>
                        <a:t>gegevens t.b.v. inspectie</a:t>
                      </a:r>
                      <a:endParaRPr lang="nl-NL" sz="900" b="0" i="0" u="none" strike="noStrike">
                        <a:solidFill>
                          <a:srgbClr val="000000"/>
                        </a:solidFill>
                        <a:effectLst/>
                        <a:latin typeface="Calibri" panose="020F0502020204030204" pitchFamily="34" charset="0"/>
                      </a:endParaRPr>
                    </a:p>
                  </a:txBody>
                  <a:tcPr marL="6554" marR="6554" marT="6554" marB="0"/>
                </a:tc>
                <a:tc>
                  <a:txBody>
                    <a:bodyPr/>
                    <a:lstStyle/>
                    <a:p>
                      <a:pPr algn="l" fontAlgn="t"/>
                      <a:r>
                        <a:rPr lang="nl-NL" sz="900" u="none" strike="noStrike">
                          <a:effectLst/>
                        </a:rPr>
                        <a:t>wet op het onderwijstoezicht (b.v. art 11b) zie ook  file:///C:/Users/delange01/Downloads/Schematische+weergave+beleidslijn+nieuwe+scholen+po+en+vo+per+1.8.2017%20(1).pdf</a:t>
                      </a:r>
                      <a:br>
                        <a:rPr lang="nl-NL" sz="900" u="none" strike="noStrike">
                          <a:effectLst/>
                        </a:rPr>
                      </a:br>
                      <a:endParaRPr lang="nl-NL" sz="900" b="0" i="0" u="none" strike="noStrike">
                        <a:solidFill>
                          <a:srgbClr val="000000"/>
                        </a:solidFill>
                        <a:effectLst/>
                        <a:latin typeface="Calibri" panose="020F0502020204030204" pitchFamily="34" charset="0"/>
                      </a:endParaRPr>
                    </a:p>
                  </a:txBody>
                  <a:tcPr marL="6554" marR="6554" marT="6554" marB="0"/>
                </a:tc>
                <a:tc>
                  <a:txBody>
                    <a:bodyPr/>
                    <a:lstStyle/>
                    <a:p>
                      <a:pPr algn="l" fontAlgn="t"/>
                      <a:r>
                        <a:rPr lang="nl-NL" sz="900" u="none" strike="noStrike">
                          <a:effectLst/>
                        </a:rPr>
                        <a:t> </a:t>
                      </a:r>
                      <a:endParaRPr lang="nl-NL" sz="900" b="0" i="0" u="none" strike="noStrike">
                        <a:solidFill>
                          <a:srgbClr val="000000"/>
                        </a:solidFill>
                        <a:effectLst/>
                        <a:latin typeface="Calibri" panose="020F0502020204030204" pitchFamily="34" charset="0"/>
                      </a:endParaRPr>
                    </a:p>
                  </a:txBody>
                  <a:tcPr marL="6554" marR="6554" marT="6554" marB="0"/>
                </a:tc>
                <a:extLst>
                  <a:ext uri="{0D108BD9-81ED-4DB2-BD59-A6C34878D82A}">
                    <a16:rowId xmlns:a16="http://schemas.microsoft.com/office/drawing/2014/main" val="112660330"/>
                  </a:ext>
                </a:extLst>
              </a:tr>
              <a:tr h="157295">
                <a:tc>
                  <a:txBody>
                    <a:bodyPr/>
                    <a:lstStyle/>
                    <a:p>
                      <a:pPr algn="l" fontAlgn="t"/>
                      <a:r>
                        <a:rPr lang="nl-NL" sz="900" u="none" strike="noStrike">
                          <a:effectLst/>
                        </a:rPr>
                        <a:t>23</a:t>
                      </a:r>
                      <a:endParaRPr lang="nl-NL" sz="900" b="0" i="0" u="none" strike="noStrike">
                        <a:solidFill>
                          <a:srgbClr val="000000"/>
                        </a:solidFill>
                        <a:effectLst/>
                        <a:latin typeface="Calibri" panose="020F0502020204030204" pitchFamily="34" charset="0"/>
                      </a:endParaRPr>
                    </a:p>
                  </a:txBody>
                  <a:tcPr marL="6554" marR="6554" marT="6554" marB="0"/>
                </a:tc>
                <a:tc>
                  <a:txBody>
                    <a:bodyPr/>
                    <a:lstStyle/>
                    <a:p>
                      <a:pPr algn="l" fontAlgn="t"/>
                      <a:r>
                        <a:rPr lang="nl-NL" sz="900" u="none" strike="noStrike">
                          <a:effectLst/>
                        </a:rPr>
                        <a:t>basis, functie en kwalificatie</a:t>
                      </a:r>
                      <a:endParaRPr lang="nl-NL" sz="900" b="0" i="0" u="none" strike="noStrike">
                        <a:solidFill>
                          <a:srgbClr val="000000"/>
                        </a:solidFill>
                        <a:effectLst/>
                        <a:latin typeface="Calibri" panose="020F0502020204030204" pitchFamily="34" charset="0"/>
                      </a:endParaRPr>
                    </a:p>
                  </a:txBody>
                  <a:tcPr marL="6554" marR="6554" marT="6554" marB="0"/>
                </a:tc>
                <a:tc>
                  <a:txBody>
                    <a:bodyPr/>
                    <a:lstStyle/>
                    <a:p>
                      <a:pPr algn="l" fontAlgn="t"/>
                      <a:r>
                        <a:rPr lang="nl-NL" sz="900" u="none" strike="noStrike">
                          <a:effectLst/>
                        </a:rPr>
                        <a:t>gegevens t.b.v. inspectie</a:t>
                      </a:r>
                      <a:endParaRPr lang="nl-NL" sz="900" b="0" i="0" u="none" strike="noStrike">
                        <a:solidFill>
                          <a:srgbClr val="000000"/>
                        </a:solidFill>
                        <a:effectLst/>
                        <a:latin typeface="Calibri" panose="020F0502020204030204" pitchFamily="34" charset="0"/>
                      </a:endParaRPr>
                    </a:p>
                  </a:txBody>
                  <a:tcPr marL="6554" marR="6554" marT="6554" marB="0"/>
                </a:tc>
                <a:tc>
                  <a:txBody>
                    <a:bodyPr/>
                    <a:lstStyle/>
                    <a:p>
                      <a:pPr algn="l" fontAlgn="t"/>
                      <a:r>
                        <a:rPr lang="nl-NL" sz="900" u="none" strike="noStrike">
                          <a:effectLst/>
                        </a:rPr>
                        <a:t>wet op het onderwijstoezicht (b.v. art 11b) zie ook </a:t>
                      </a:r>
                      <a:endParaRPr lang="nl-NL" sz="900" b="0" i="0" u="none" strike="noStrike">
                        <a:solidFill>
                          <a:srgbClr val="000000"/>
                        </a:solidFill>
                        <a:effectLst/>
                        <a:latin typeface="Calibri" panose="020F0502020204030204" pitchFamily="34" charset="0"/>
                      </a:endParaRPr>
                    </a:p>
                  </a:txBody>
                  <a:tcPr marL="6554" marR="6554" marT="6554" marB="0"/>
                </a:tc>
                <a:tc>
                  <a:txBody>
                    <a:bodyPr/>
                    <a:lstStyle/>
                    <a:p>
                      <a:pPr algn="l" fontAlgn="t"/>
                      <a:r>
                        <a:rPr lang="nl-NL" sz="900" u="none" strike="noStrike">
                          <a:effectLst/>
                        </a:rPr>
                        <a:t>wettelijk</a:t>
                      </a:r>
                      <a:endParaRPr lang="nl-NL" sz="900" b="0" i="0" u="none" strike="noStrike">
                        <a:solidFill>
                          <a:srgbClr val="000000"/>
                        </a:solidFill>
                        <a:effectLst/>
                        <a:latin typeface="Calibri" panose="020F0502020204030204" pitchFamily="34" charset="0"/>
                      </a:endParaRPr>
                    </a:p>
                  </a:txBody>
                  <a:tcPr marL="6554" marR="6554" marT="6554" marB="0"/>
                </a:tc>
                <a:extLst>
                  <a:ext uri="{0D108BD9-81ED-4DB2-BD59-A6C34878D82A}">
                    <a16:rowId xmlns:a16="http://schemas.microsoft.com/office/drawing/2014/main" val="2949456471"/>
                  </a:ext>
                </a:extLst>
              </a:tr>
              <a:tr h="157295">
                <a:tc>
                  <a:txBody>
                    <a:bodyPr/>
                    <a:lstStyle/>
                    <a:p>
                      <a:pPr algn="l" fontAlgn="t"/>
                      <a:r>
                        <a:rPr lang="nl-NL" sz="900" u="none" strike="noStrike">
                          <a:effectLst/>
                        </a:rPr>
                        <a:t>24</a:t>
                      </a:r>
                      <a:endParaRPr lang="nl-NL" sz="900" b="0" i="0" u="none" strike="noStrike">
                        <a:solidFill>
                          <a:srgbClr val="000000"/>
                        </a:solidFill>
                        <a:effectLst/>
                        <a:latin typeface="Calibri" panose="020F0502020204030204" pitchFamily="34" charset="0"/>
                      </a:endParaRPr>
                    </a:p>
                  </a:txBody>
                  <a:tcPr marL="6554" marR="6554" marT="6554" marB="0"/>
                </a:tc>
                <a:tc>
                  <a:txBody>
                    <a:bodyPr/>
                    <a:lstStyle/>
                    <a:p>
                      <a:pPr algn="l" fontAlgn="t"/>
                      <a:r>
                        <a:rPr lang="nl-NL" sz="900" u="none" strike="noStrike">
                          <a:effectLst/>
                        </a:rPr>
                        <a:t>statistische data</a:t>
                      </a:r>
                      <a:endParaRPr lang="nl-NL" sz="900" b="0" i="0" u="none" strike="noStrike">
                        <a:solidFill>
                          <a:srgbClr val="000000"/>
                        </a:solidFill>
                        <a:effectLst/>
                        <a:latin typeface="Calibri" panose="020F0502020204030204" pitchFamily="34" charset="0"/>
                      </a:endParaRPr>
                    </a:p>
                  </a:txBody>
                  <a:tcPr marL="6554" marR="6554" marT="6554" marB="0"/>
                </a:tc>
                <a:tc>
                  <a:txBody>
                    <a:bodyPr/>
                    <a:lstStyle/>
                    <a:p>
                      <a:pPr algn="l" fontAlgn="t"/>
                      <a:r>
                        <a:rPr lang="nl-NL" sz="900" u="none" strike="noStrike">
                          <a:effectLst/>
                        </a:rPr>
                        <a:t>data beschikbaar gesteld door DUO</a:t>
                      </a:r>
                      <a:endParaRPr lang="nl-NL" sz="900" b="0" i="0" u="none" strike="noStrike">
                        <a:solidFill>
                          <a:srgbClr val="000000"/>
                        </a:solidFill>
                        <a:effectLst/>
                        <a:latin typeface="Calibri" panose="020F0502020204030204" pitchFamily="34" charset="0"/>
                      </a:endParaRPr>
                    </a:p>
                  </a:txBody>
                  <a:tcPr marL="6554" marR="6554" marT="6554" marB="0"/>
                </a:tc>
                <a:tc>
                  <a:txBody>
                    <a:bodyPr/>
                    <a:lstStyle/>
                    <a:p>
                      <a:pPr algn="l" fontAlgn="t"/>
                      <a:r>
                        <a:rPr lang="nl-NL" sz="900" u="none" strike="noStrike">
                          <a:effectLst/>
                        </a:rPr>
                        <a:t> </a:t>
                      </a:r>
                      <a:endParaRPr lang="nl-NL" sz="900" b="0" i="0" u="none" strike="noStrike">
                        <a:solidFill>
                          <a:srgbClr val="000000"/>
                        </a:solidFill>
                        <a:effectLst/>
                        <a:latin typeface="Calibri" panose="020F0502020204030204" pitchFamily="34" charset="0"/>
                      </a:endParaRPr>
                    </a:p>
                  </a:txBody>
                  <a:tcPr marL="6554" marR="6554" marT="6554" marB="0"/>
                </a:tc>
                <a:tc>
                  <a:txBody>
                    <a:bodyPr/>
                    <a:lstStyle/>
                    <a:p>
                      <a:pPr algn="l" fontAlgn="t"/>
                      <a:r>
                        <a:rPr lang="nl-NL" sz="900" u="none" strike="noStrike">
                          <a:effectLst/>
                        </a:rPr>
                        <a:t>organisatie</a:t>
                      </a:r>
                      <a:endParaRPr lang="nl-NL" sz="900" b="0" i="0" u="none" strike="noStrike">
                        <a:solidFill>
                          <a:srgbClr val="000000"/>
                        </a:solidFill>
                        <a:effectLst/>
                        <a:latin typeface="Calibri" panose="020F0502020204030204" pitchFamily="34" charset="0"/>
                      </a:endParaRPr>
                    </a:p>
                  </a:txBody>
                  <a:tcPr marL="6554" marR="6554" marT="6554" marB="0"/>
                </a:tc>
                <a:extLst>
                  <a:ext uri="{0D108BD9-81ED-4DB2-BD59-A6C34878D82A}">
                    <a16:rowId xmlns:a16="http://schemas.microsoft.com/office/drawing/2014/main" val="2697216853"/>
                  </a:ext>
                </a:extLst>
              </a:tr>
              <a:tr h="314590">
                <a:tc>
                  <a:txBody>
                    <a:bodyPr/>
                    <a:lstStyle/>
                    <a:p>
                      <a:pPr algn="l" fontAlgn="t"/>
                      <a:r>
                        <a:rPr lang="nl-NL" sz="900" u="none" strike="noStrike">
                          <a:effectLst/>
                        </a:rPr>
                        <a:t>25</a:t>
                      </a:r>
                      <a:endParaRPr lang="nl-NL" sz="900" b="0" i="0" u="none" strike="noStrike">
                        <a:solidFill>
                          <a:srgbClr val="000000"/>
                        </a:solidFill>
                        <a:effectLst/>
                        <a:latin typeface="Calibri" panose="020F0502020204030204" pitchFamily="34" charset="0"/>
                      </a:endParaRPr>
                    </a:p>
                  </a:txBody>
                  <a:tcPr marL="6554" marR="6554" marT="6554" marB="0"/>
                </a:tc>
                <a:tc>
                  <a:txBody>
                    <a:bodyPr/>
                    <a:lstStyle/>
                    <a:p>
                      <a:pPr algn="l" fontAlgn="t"/>
                      <a:r>
                        <a:rPr lang="nl-NL" sz="900" u="none" strike="noStrike">
                          <a:effectLst/>
                        </a:rPr>
                        <a:t>basis en salaris</a:t>
                      </a:r>
                      <a:endParaRPr lang="nl-NL" sz="900" b="0" i="0" u="none" strike="noStrike">
                        <a:solidFill>
                          <a:srgbClr val="000000"/>
                        </a:solidFill>
                        <a:effectLst/>
                        <a:latin typeface="Calibri" panose="020F0502020204030204" pitchFamily="34" charset="0"/>
                      </a:endParaRPr>
                    </a:p>
                  </a:txBody>
                  <a:tcPr marL="6554" marR="6554" marT="6554" marB="0"/>
                </a:tc>
                <a:tc>
                  <a:txBody>
                    <a:bodyPr/>
                    <a:lstStyle/>
                    <a:p>
                      <a:pPr algn="l" fontAlgn="t"/>
                      <a:r>
                        <a:rPr lang="nl-NL" sz="900" u="none" strike="noStrike">
                          <a:effectLst/>
                        </a:rPr>
                        <a:t>gegevens t.b.v. (loon-)belasting</a:t>
                      </a:r>
                      <a:endParaRPr lang="nl-NL" sz="900" b="0" i="0" u="none" strike="noStrike">
                        <a:solidFill>
                          <a:srgbClr val="000000"/>
                        </a:solidFill>
                        <a:effectLst/>
                        <a:latin typeface="Calibri" panose="020F0502020204030204" pitchFamily="34" charset="0"/>
                      </a:endParaRPr>
                    </a:p>
                  </a:txBody>
                  <a:tcPr marL="6554" marR="6554" marT="6554" marB="0"/>
                </a:tc>
                <a:tc>
                  <a:txBody>
                    <a:bodyPr/>
                    <a:lstStyle/>
                    <a:p>
                      <a:pPr algn="l" fontAlgn="t"/>
                      <a:r>
                        <a:rPr lang="nl-NL" sz="900" u="none" strike="noStrike">
                          <a:effectLst/>
                        </a:rPr>
                        <a:t>wet op loonbelasting, (beperkte) vrijstelling van omzetbelasting, (beperkte) vrijstelling van vennootschapsbelasting</a:t>
                      </a:r>
                      <a:endParaRPr lang="nl-NL" sz="900" b="0" i="0" u="none" strike="noStrike">
                        <a:solidFill>
                          <a:srgbClr val="000000"/>
                        </a:solidFill>
                        <a:effectLst/>
                        <a:latin typeface="Calibri" panose="020F0502020204030204" pitchFamily="34" charset="0"/>
                      </a:endParaRPr>
                    </a:p>
                  </a:txBody>
                  <a:tcPr marL="6554" marR="6554" marT="6554" marB="0"/>
                </a:tc>
                <a:tc>
                  <a:txBody>
                    <a:bodyPr/>
                    <a:lstStyle/>
                    <a:p>
                      <a:pPr algn="l" fontAlgn="t"/>
                      <a:r>
                        <a:rPr lang="nl-NL" sz="900" u="none" strike="noStrike">
                          <a:effectLst/>
                        </a:rPr>
                        <a:t>wettelijk</a:t>
                      </a:r>
                      <a:endParaRPr lang="nl-NL" sz="900" b="0" i="0" u="none" strike="noStrike">
                        <a:solidFill>
                          <a:srgbClr val="000000"/>
                        </a:solidFill>
                        <a:effectLst/>
                        <a:latin typeface="Calibri" panose="020F0502020204030204" pitchFamily="34" charset="0"/>
                      </a:endParaRPr>
                    </a:p>
                  </a:txBody>
                  <a:tcPr marL="6554" marR="6554" marT="6554" marB="0"/>
                </a:tc>
                <a:extLst>
                  <a:ext uri="{0D108BD9-81ED-4DB2-BD59-A6C34878D82A}">
                    <a16:rowId xmlns:a16="http://schemas.microsoft.com/office/drawing/2014/main" val="2604867015"/>
                  </a:ext>
                </a:extLst>
              </a:tr>
              <a:tr h="157295">
                <a:tc>
                  <a:txBody>
                    <a:bodyPr/>
                    <a:lstStyle/>
                    <a:p>
                      <a:pPr algn="l" fontAlgn="t"/>
                      <a:r>
                        <a:rPr lang="nl-NL" sz="900" u="none" strike="noStrike" dirty="0">
                          <a:effectLst/>
                        </a:rPr>
                        <a:t>26</a:t>
                      </a:r>
                      <a:endParaRPr lang="nl-NL" sz="900" b="0" i="0" u="none" strike="noStrike" dirty="0">
                        <a:solidFill>
                          <a:srgbClr val="000000"/>
                        </a:solidFill>
                        <a:effectLst/>
                        <a:latin typeface="Calibri" panose="020F0502020204030204" pitchFamily="34" charset="0"/>
                      </a:endParaRPr>
                    </a:p>
                  </a:txBody>
                  <a:tcPr marL="6554" marR="6554" marT="6554" marB="0"/>
                </a:tc>
                <a:tc>
                  <a:txBody>
                    <a:bodyPr/>
                    <a:lstStyle/>
                    <a:p>
                      <a:pPr algn="l" fontAlgn="t"/>
                      <a:r>
                        <a:rPr lang="nl-NL" sz="900" u="none" strike="noStrike">
                          <a:effectLst/>
                        </a:rPr>
                        <a:t>basis en salaris</a:t>
                      </a:r>
                      <a:endParaRPr lang="nl-NL" sz="900" b="0" i="0" u="none" strike="noStrike">
                        <a:solidFill>
                          <a:srgbClr val="000000"/>
                        </a:solidFill>
                        <a:effectLst/>
                        <a:latin typeface="Calibri" panose="020F0502020204030204" pitchFamily="34" charset="0"/>
                      </a:endParaRPr>
                    </a:p>
                  </a:txBody>
                  <a:tcPr marL="6554" marR="6554" marT="6554" marB="0"/>
                </a:tc>
                <a:tc>
                  <a:txBody>
                    <a:bodyPr/>
                    <a:lstStyle/>
                    <a:p>
                      <a:pPr algn="l" fontAlgn="t"/>
                      <a:r>
                        <a:rPr lang="nl-NL" sz="900" u="none" strike="noStrike">
                          <a:effectLst/>
                        </a:rPr>
                        <a:t>gegevens t.b.v. pensioenvoorziening</a:t>
                      </a:r>
                      <a:endParaRPr lang="nl-NL" sz="900" b="0" i="0" u="none" strike="noStrike">
                        <a:solidFill>
                          <a:srgbClr val="000000"/>
                        </a:solidFill>
                        <a:effectLst/>
                        <a:latin typeface="Calibri" panose="020F0502020204030204" pitchFamily="34" charset="0"/>
                      </a:endParaRPr>
                    </a:p>
                  </a:txBody>
                  <a:tcPr marL="6554" marR="6554" marT="6554" marB="0"/>
                </a:tc>
                <a:tc>
                  <a:txBody>
                    <a:bodyPr/>
                    <a:lstStyle/>
                    <a:p>
                      <a:pPr algn="l" fontAlgn="t"/>
                      <a:r>
                        <a:rPr lang="nl-NL" sz="900" u="none" strike="noStrike">
                          <a:effectLst/>
                        </a:rPr>
                        <a:t>pensioenwet</a:t>
                      </a:r>
                      <a:endParaRPr lang="nl-NL" sz="900" b="0" i="0" u="none" strike="noStrike">
                        <a:solidFill>
                          <a:srgbClr val="000000"/>
                        </a:solidFill>
                        <a:effectLst/>
                        <a:latin typeface="Calibri" panose="020F0502020204030204" pitchFamily="34" charset="0"/>
                      </a:endParaRPr>
                    </a:p>
                  </a:txBody>
                  <a:tcPr marL="6554" marR="6554" marT="6554" marB="0"/>
                </a:tc>
                <a:tc>
                  <a:txBody>
                    <a:bodyPr/>
                    <a:lstStyle/>
                    <a:p>
                      <a:pPr algn="l" fontAlgn="t"/>
                      <a:r>
                        <a:rPr lang="nl-NL" sz="900" u="none" strike="noStrike" dirty="0">
                          <a:effectLst/>
                        </a:rPr>
                        <a:t>wettelijk</a:t>
                      </a:r>
                      <a:endParaRPr lang="nl-NL" sz="900" b="0" i="0" u="none" strike="noStrike" dirty="0">
                        <a:solidFill>
                          <a:srgbClr val="000000"/>
                        </a:solidFill>
                        <a:effectLst/>
                        <a:latin typeface="Calibri" panose="020F0502020204030204" pitchFamily="34" charset="0"/>
                      </a:endParaRPr>
                    </a:p>
                  </a:txBody>
                  <a:tcPr marL="6554" marR="6554" marT="6554" marB="0"/>
                </a:tc>
                <a:extLst>
                  <a:ext uri="{0D108BD9-81ED-4DB2-BD59-A6C34878D82A}">
                    <a16:rowId xmlns:a16="http://schemas.microsoft.com/office/drawing/2014/main" val="2483828106"/>
                  </a:ext>
                </a:extLst>
              </a:tr>
            </a:tbl>
          </a:graphicData>
        </a:graphic>
      </p:graphicFrame>
    </p:spTree>
    <p:extLst>
      <p:ext uri="{BB962C8B-B14F-4D97-AF65-F5344CB8AC3E}">
        <p14:creationId xmlns:p14="http://schemas.microsoft.com/office/powerpoint/2010/main" val="12814921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1"/>
          </p:nvPr>
        </p:nvSpPr>
        <p:spPr/>
        <p:txBody>
          <a:bodyPr/>
          <a:lstStyle/>
          <a:p>
            <a:fld id="{0E924C9A-6C93-49AE-BFE5-6539B145F2C9}" type="slidenum">
              <a:rPr lang="nl-NL" smtClean="0"/>
              <a:pPr/>
              <a:t>5</a:t>
            </a:fld>
            <a:endParaRPr lang="nl-NL"/>
          </a:p>
        </p:txBody>
      </p:sp>
      <p:pic>
        <p:nvPicPr>
          <p:cNvPr id="5"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80120"/>
            <a:ext cx="12801600" cy="9123715"/>
          </a:xfrm>
          <a:prstGeom prst="rect">
            <a:avLst/>
          </a:prstGeom>
        </p:spPr>
      </p:pic>
    </p:spTree>
    <p:extLst>
      <p:ext uri="{BB962C8B-B14F-4D97-AF65-F5344CB8AC3E}">
        <p14:creationId xmlns:p14="http://schemas.microsoft.com/office/powerpoint/2010/main" val="2578537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1"/>
          </p:nvPr>
        </p:nvSpPr>
        <p:spPr/>
        <p:txBody>
          <a:bodyPr/>
          <a:lstStyle/>
          <a:p>
            <a:fld id="{0E924C9A-6C93-49AE-BFE5-6539B145F2C9}" type="slidenum">
              <a:rPr lang="nl-NL" smtClean="0"/>
              <a:pPr/>
              <a:t>6</a:t>
            </a:fld>
            <a:endParaRPr lang="nl-NL"/>
          </a:p>
        </p:txBody>
      </p:sp>
      <p:graphicFrame>
        <p:nvGraphicFramePr>
          <p:cNvPr id="2" name="Tabel 1"/>
          <p:cNvGraphicFramePr>
            <a:graphicFrameLocks noGrp="1"/>
          </p:cNvGraphicFramePr>
          <p:nvPr>
            <p:extLst>
              <p:ext uri="{D42A27DB-BD31-4B8C-83A1-F6EECF244321}">
                <p14:modId xmlns:p14="http://schemas.microsoft.com/office/powerpoint/2010/main" val="2255128904"/>
              </p:ext>
            </p:extLst>
          </p:nvPr>
        </p:nvGraphicFramePr>
        <p:xfrm>
          <a:off x="64096" y="28551"/>
          <a:ext cx="8784975" cy="9312837"/>
        </p:xfrm>
        <a:graphic>
          <a:graphicData uri="http://schemas.openxmlformats.org/drawingml/2006/table">
            <a:tbl>
              <a:tblPr>
                <a:tableStyleId>{5C22544A-7EE6-4342-B048-85BDC9FD1C3A}</a:tableStyleId>
              </a:tblPr>
              <a:tblGrid>
                <a:gridCol w="582638">
                  <a:extLst>
                    <a:ext uri="{9D8B030D-6E8A-4147-A177-3AD203B41FA5}">
                      <a16:colId xmlns:a16="http://schemas.microsoft.com/office/drawing/2014/main" val="3341777959"/>
                    </a:ext>
                  </a:extLst>
                </a:gridCol>
                <a:gridCol w="1036642">
                  <a:extLst>
                    <a:ext uri="{9D8B030D-6E8A-4147-A177-3AD203B41FA5}">
                      <a16:colId xmlns:a16="http://schemas.microsoft.com/office/drawing/2014/main" val="1800278964"/>
                    </a:ext>
                  </a:extLst>
                </a:gridCol>
                <a:gridCol w="2913191">
                  <a:extLst>
                    <a:ext uri="{9D8B030D-6E8A-4147-A177-3AD203B41FA5}">
                      <a16:colId xmlns:a16="http://schemas.microsoft.com/office/drawing/2014/main" val="3072464226"/>
                    </a:ext>
                  </a:extLst>
                </a:gridCol>
                <a:gridCol w="2668329">
                  <a:extLst>
                    <a:ext uri="{9D8B030D-6E8A-4147-A177-3AD203B41FA5}">
                      <a16:colId xmlns:a16="http://schemas.microsoft.com/office/drawing/2014/main" val="51554752"/>
                    </a:ext>
                  </a:extLst>
                </a:gridCol>
                <a:gridCol w="608066">
                  <a:extLst>
                    <a:ext uri="{9D8B030D-6E8A-4147-A177-3AD203B41FA5}">
                      <a16:colId xmlns:a16="http://schemas.microsoft.com/office/drawing/2014/main" val="35235307"/>
                    </a:ext>
                  </a:extLst>
                </a:gridCol>
                <a:gridCol w="976109">
                  <a:extLst>
                    <a:ext uri="{9D8B030D-6E8A-4147-A177-3AD203B41FA5}">
                      <a16:colId xmlns:a16="http://schemas.microsoft.com/office/drawing/2014/main" val="1705449757"/>
                    </a:ext>
                  </a:extLst>
                </a:gridCol>
              </a:tblGrid>
              <a:tr h="110428">
                <a:tc>
                  <a:txBody>
                    <a:bodyPr/>
                    <a:lstStyle/>
                    <a:p>
                      <a:pPr algn="l" fontAlgn="t"/>
                      <a:r>
                        <a:rPr lang="nl-NL" sz="700" u="none" strike="noStrike">
                          <a:effectLst/>
                        </a:rPr>
                        <a:t>Datastroom</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benaming</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beschrijving</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referentie</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grondslag</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ROSA</a:t>
                      </a:r>
                      <a:endParaRPr lang="nl-NL" sz="700" b="0" i="0" u="none" strike="noStrike">
                        <a:solidFill>
                          <a:srgbClr val="000000"/>
                        </a:solidFill>
                        <a:effectLst/>
                        <a:latin typeface="Calibri" panose="020F0502020204030204" pitchFamily="34" charset="0"/>
                      </a:endParaRPr>
                    </a:p>
                  </a:txBody>
                  <a:tcPr marL="3146" marR="3146" marT="3146" marB="0"/>
                </a:tc>
                <a:extLst>
                  <a:ext uri="{0D108BD9-81ED-4DB2-BD59-A6C34878D82A}">
                    <a16:rowId xmlns:a16="http://schemas.microsoft.com/office/drawing/2014/main" val="1788583009"/>
                  </a:ext>
                </a:extLst>
              </a:tr>
              <a:tr h="110428">
                <a:tc>
                  <a:txBody>
                    <a:bodyPr/>
                    <a:lstStyle/>
                    <a:p>
                      <a:pPr algn="l" fontAlgn="t"/>
                      <a:r>
                        <a:rPr lang="nl-NL" sz="700" u="none" strike="noStrike">
                          <a:effectLst/>
                        </a:rPr>
                        <a:t> </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 </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 </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 </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 </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 </a:t>
                      </a:r>
                      <a:endParaRPr lang="nl-NL" sz="700" b="0" i="0" u="none" strike="noStrike">
                        <a:solidFill>
                          <a:srgbClr val="000000"/>
                        </a:solidFill>
                        <a:effectLst/>
                        <a:latin typeface="Calibri" panose="020F0502020204030204" pitchFamily="34" charset="0"/>
                      </a:endParaRPr>
                    </a:p>
                  </a:txBody>
                  <a:tcPr marL="3146" marR="3146" marT="3146" marB="0"/>
                </a:tc>
                <a:extLst>
                  <a:ext uri="{0D108BD9-81ED-4DB2-BD59-A6C34878D82A}">
                    <a16:rowId xmlns:a16="http://schemas.microsoft.com/office/drawing/2014/main" val="2556948333"/>
                  </a:ext>
                </a:extLst>
              </a:tr>
              <a:tr h="216478">
                <a:tc>
                  <a:txBody>
                    <a:bodyPr/>
                    <a:lstStyle/>
                    <a:p>
                      <a:pPr algn="l" fontAlgn="t"/>
                      <a:r>
                        <a:rPr lang="nl-NL" sz="700" u="none" strike="noStrike">
                          <a:effectLst/>
                        </a:rPr>
                        <a:t>1</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instelling en beleid</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instelling gegevens voor inspectie; inspectie beleid voor school, schoolbeleid voor inspectie</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wet op het onderwijstoezicht</a:t>
                      </a:r>
                      <a:br>
                        <a:rPr lang="nl-NL" sz="700" u="none" strike="noStrike">
                          <a:effectLst/>
                        </a:rPr>
                      </a:b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wettelijk</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ketenfunctie beleid en wetgeving</a:t>
                      </a:r>
                      <a:endParaRPr lang="nl-NL" sz="700" b="0" i="0" u="none" strike="noStrike">
                        <a:solidFill>
                          <a:srgbClr val="000000"/>
                        </a:solidFill>
                        <a:effectLst/>
                        <a:latin typeface="Calibri" panose="020F0502020204030204" pitchFamily="34" charset="0"/>
                      </a:endParaRPr>
                    </a:p>
                  </a:txBody>
                  <a:tcPr marL="3146" marR="3146" marT="3146" marB="0"/>
                </a:tc>
                <a:extLst>
                  <a:ext uri="{0D108BD9-81ED-4DB2-BD59-A6C34878D82A}">
                    <a16:rowId xmlns:a16="http://schemas.microsoft.com/office/drawing/2014/main" val="2749063685"/>
                  </a:ext>
                </a:extLst>
              </a:tr>
              <a:tr h="216478">
                <a:tc>
                  <a:txBody>
                    <a:bodyPr/>
                    <a:lstStyle/>
                    <a:p>
                      <a:pPr algn="l" fontAlgn="t"/>
                      <a:r>
                        <a:rPr lang="nl-NL" sz="700" u="none" strike="noStrike">
                          <a:effectLst/>
                        </a:rPr>
                        <a:t>2</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instelling en beleid</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instelling gegevens voor DUO; DUO beleid voor school</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wet onderwijstoezicht, wet PO, wet VO, wet expertisecentra</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wettelijk</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ketenfunctie beleid en wetgeving</a:t>
                      </a:r>
                      <a:endParaRPr lang="nl-NL" sz="700" b="0" i="0" u="none" strike="noStrike">
                        <a:solidFill>
                          <a:srgbClr val="000000"/>
                        </a:solidFill>
                        <a:effectLst/>
                        <a:latin typeface="Calibri" panose="020F0502020204030204" pitchFamily="34" charset="0"/>
                      </a:endParaRPr>
                    </a:p>
                  </a:txBody>
                  <a:tcPr marL="3146" marR="3146" marT="3146" marB="0"/>
                </a:tc>
                <a:extLst>
                  <a:ext uri="{0D108BD9-81ED-4DB2-BD59-A6C34878D82A}">
                    <a16:rowId xmlns:a16="http://schemas.microsoft.com/office/drawing/2014/main" val="1809159784"/>
                  </a:ext>
                </a:extLst>
              </a:tr>
              <a:tr h="216478">
                <a:tc>
                  <a:txBody>
                    <a:bodyPr/>
                    <a:lstStyle/>
                    <a:p>
                      <a:pPr algn="l" fontAlgn="t"/>
                      <a:r>
                        <a:rPr lang="nl-NL" sz="700" u="none" strike="noStrike">
                          <a:effectLst/>
                        </a:rPr>
                        <a:t>3</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verantwoording</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verantwoording naar Raad van Toezicht (actueel tot jaarverslag)</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burgerlijk wetboek (2 titel 9), wet PO (art 171), Wet VO, wet EC</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wettelijk</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 </a:t>
                      </a:r>
                      <a:endParaRPr lang="nl-NL" sz="700" b="0" i="0" u="none" strike="noStrike">
                        <a:solidFill>
                          <a:srgbClr val="000000"/>
                        </a:solidFill>
                        <a:effectLst/>
                        <a:latin typeface="Calibri" panose="020F0502020204030204" pitchFamily="34" charset="0"/>
                      </a:endParaRPr>
                    </a:p>
                  </a:txBody>
                  <a:tcPr marL="3146" marR="3146" marT="3146" marB="0"/>
                </a:tc>
                <a:extLst>
                  <a:ext uri="{0D108BD9-81ED-4DB2-BD59-A6C34878D82A}">
                    <a16:rowId xmlns:a16="http://schemas.microsoft.com/office/drawing/2014/main" val="2913475512"/>
                  </a:ext>
                </a:extLst>
              </a:tr>
              <a:tr h="110428">
                <a:tc>
                  <a:txBody>
                    <a:bodyPr/>
                    <a:lstStyle/>
                    <a:p>
                      <a:pPr algn="l" fontAlgn="t"/>
                      <a:r>
                        <a:rPr lang="nl-NL" sz="700" u="none" strike="noStrike">
                          <a:effectLst/>
                        </a:rPr>
                        <a:t>4</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beleid en verantwoording</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verantwoording van toetsresultaten, beleid van CvtE voor school</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wet college voor toetsen en examens</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wettelijk</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 </a:t>
                      </a:r>
                      <a:endParaRPr lang="nl-NL" sz="700" b="0" i="0" u="none" strike="noStrike">
                        <a:solidFill>
                          <a:srgbClr val="000000"/>
                        </a:solidFill>
                        <a:effectLst/>
                        <a:latin typeface="Calibri" panose="020F0502020204030204" pitchFamily="34" charset="0"/>
                      </a:endParaRPr>
                    </a:p>
                  </a:txBody>
                  <a:tcPr marL="3146" marR="3146" marT="3146" marB="0"/>
                </a:tc>
                <a:extLst>
                  <a:ext uri="{0D108BD9-81ED-4DB2-BD59-A6C34878D82A}">
                    <a16:rowId xmlns:a16="http://schemas.microsoft.com/office/drawing/2014/main" val="4009005735"/>
                  </a:ext>
                </a:extLst>
              </a:tr>
              <a:tr h="216478">
                <a:tc>
                  <a:txBody>
                    <a:bodyPr/>
                    <a:lstStyle/>
                    <a:p>
                      <a:pPr algn="l" fontAlgn="t"/>
                      <a:r>
                        <a:rPr lang="nl-NL" sz="700" u="none" strike="noStrike">
                          <a:effectLst/>
                        </a:rPr>
                        <a:t>5</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instelling en beleid</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instelling gegevens voor vakbond (OR), CAO, en ander beleid, voor school</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wet PO (art 38), wet VO, wet EC</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wettelijk</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ketenfunctie participatie en inspraak</a:t>
                      </a:r>
                      <a:endParaRPr lang="nl-NL" sz="700" b="0" i="0" u="none" strike="noStrike">
                        <a:solidFill>
                          <a:srgbClr val="000000"/>
                        </a:solidFill>
                        <a:effectLst/>
                        <a:latin typeface="Calibri" panose="020F0502020204030204" pitchFamily="34" charset="0"/>
                      </a:endParaRPr>
                    </a:p>
                  </a:txBody>
                  <a:tcPr marL="3146" marR="3146" marT="3146" marB="0"/>
                </a:tc>
                <a:extLst>
                  <a:ext uri="{0D108BD9-81ED-4DB2-BD59-A6C34878D82A}">
                    <a16:rowId xmlns:a16="http://schemas.microsoft.com/office/drawing/2014/main" val="3073853899"/>
                  </a:ext>
                </a:extLst>
              </a:tr>
              <a:tr h="216478">
                <a:tc>
                  <a:txBody>
                    <a:bodyPr/>
                    <a:lstStyle/>
                    <a:p>
                      <a:pPr algn="l" fontAlgn="t"/>
                      <a:r>
                        <a:rPr lang="nl-NL" sz="700" u="none" strike="noStrike">
                          <a:effectLst/>
                        </a:rPr>
                        <a:t>6</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instelling en verantwoording</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instellinggegevens en verantwoording naar sectorraden, b.v. voor scholen op de kaart</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 </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organisatie</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 </a:t>
                      </a:r>
                      <a:endParaRPr lang="nl-NL" sz="700" b="0" i="0" u="none" strike="noStrike">
                        <a:solidFill>
                          <a:srgbClr val="000000"/>
                        </a:solidFill>
                        <a:effectLst/>
                        <a:latin typeface="Calibri" panose="020F0502020204030204" pitchFamily="34" charset="0"/>
                      </a:endParaRPr>
                    </a:p>
                  </a:txBody>
                  <a:tcPr marL="3146" marR="3146" marT="3146" marB="0"/>
                </a:tc>
                <a:extLst>
                  <a:ext uri="{0D108BD9-81ED-4DB2-BD59-A6C34878D82A}">
                    <a16:rowId xmlns:a16="http://schemas.microsoft.com/office/drawing/2014/main" val="3493430299"/>
                  </a:ext>
                </a:extLst>
              </a:tr>
              <a:tr h="322528">
                <a:tc>
                  <a:txBody>
                    <a:bodyPr/>
                    <a:lstStyle/>
                    <a:p>
                      <a:pPr algn="l" fontAlgn="t"/>
                      <a:r>
                        <a:rPr lang="nl-NL" sz="700" u="none" strike="noStrike">
                          <a:effectLst/>
                        </a:rPr>
                        <a:t>7</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passend onderwijs</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alle bestuurlijke gegevens tussen het samenwerkingsverband passend onderwijs en de school, sterk afhankelijk van de gekozen werkvorm voor het samenwerkingsverband</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wet PO, wet VO, wet EC</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wettelijk</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 </a:t>
                      </a:r>
                      <a:endParaRPr lang="nl-NL" sz="700" b="0" i="0" u="none" strike="noStrike">
                        <a:solidFill>
                          <a:srgbClr val="000000"/>
                        </a:solidFill>
                        <a:effectLst/>
                        <a:latin typeface="Calibri" panose="020F0502020204030204" pitchFamily="34" charset="0"/>
                      </a:endParaRPr>
                    </a:p>
                  </a:txBody>
                  <a:tcPr marL="3146" marR="3146" marT="3146" marB="0"/>
                </a:tc>
                <a:extLst>
                  <a:ext uri="{0D108BD9-81ED-4DB2-BD59-A6C34878D82A}">
                    <a16:rowId xmlns:a16="http://schemas.microsoft.com/office/drawing/2014/main" val="3988760482"/>
                  </a:ext>
                </a:extLst>
              </a:tr>
              <a:tr h="322528">
                <a:tc>
                  <a:txBody>
                    <a:bodyPr/>
                    <a:lstStyle/>
                    <a:p>
                      <a:pPr algn="l" fontAlgn="t"/>
                      <a:r>
                        <a:rPr lang="nl-NL" sz="700" u="none" strike="noStrike">
                          <a:effectLst/>
                        </a:rPr>
                        <a:t>8</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instelling, visie, resultaten en verantwoording</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eigen bijdrage school aan vensters / scholen op de kaart en eigen publicatiekanalen</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 </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organisatie</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 </a:t>
                      </a:r>
                      <a:endParaRPr lang="nl-NL" sz="700" b="0" i="0" u="none" strike="noStrike">
                        <a:solidFill>
                          <a:srgbClr val="000000"/>
                        </a:solidFill>
                        <a:effectLst/>
                        <a:latin typeface="Calibri" panose="020F0502020204030204" pitchFamily="34" charset="0"/>
                      </a:endParaRPr>
                    </a:p>
                  </a:txBody>
                  <a:tcPr marL="3146" marR="3146" marT="3146" marB="0"/>
                </a:tc>
                <a:extLst>
                  <a:ext uri="{0D108BD9-81ED-4DB2-BD59-A6C34878D82A}">
                    <a16:rowId xmlns:a16="http://schemas.microsoft.com/office/drawing/2014/main" val="4279072819"/>
                  </a:ext>
                </a:extLst>
              </a:tr>
              <a:tr h="216478">
                <a:tc>
                  <a:txBody>
                    <a:bodyPr/>
                    <a:lstStyle/>
                    <a:p>
                      <a:pPr algn="l" fontAlgn="t"/>
                      <a:r>
                        <a:rPr lang="nl-NL" sz="700" u="none" strike="noStrike">
                          <a:effectLst/>
                        </a:rPr>
                        <a:t>9</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instelling en beleid</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instelling gegevens voor bureau leerplicht, beleid van leerplicht voor school, leerplichtbeleid school voor bureau leerplicht</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leerplichtwet 1969</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wettelijk</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 </a:t>
                      </a:r>
                      <a:endParaRPr lang="nl-NL" sz="700" b="0" i="0" u="none" strike="noStrike">
                        <a:solidFill>
                          <a:srgbClr val="000000"/>
                        </a:solidFill>
                        <a:effectLst/>
                        <a:latin typeface="Calibri" panose="020F0502020204030204" pitchFamily="34" charset="0"/>
                      </a:endParaRPr>
                    </a:p>
                  </a:txBody>
                  <a:tcPr marL="3146" marR="3146" marT="3146" marB="0"/>
                </a:tc>
                <a:extLst>
                  <a:ext uri="{0D108BD9-81ED-4DB2-BD59-A6C34878D82A}">
                    <a16:rowId xmlns:a16="http://schemas.microsoft.com/office/drawing/2014/main" val="1890850673"/>
                  </a:ext>
                </a:extLst>
              </a:tr>
              <a:tr h="216478">
                <a:tc>
                  <a:txBody>
                    <a:bodyPr/>
                    <a:lstStyle/>
                    <a:p>
                      <a:pPr algn="l" fontAlgn="t"/>
                      <a:r>
                        <a:rPr lang="nl-NL" sz="700" u="none" strike="noStrike">
                          <a:effectLst/>
                        </a:rPr>
                        <a:t>10</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instelling, visie en resultaten</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mede besturing van de school door medezeggenschapsraad</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wet medezeggenschap scholen</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wettelijk?</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ketenfunctie participatie en inspraak</a:t>
                      </a:r>
                      <a:endParaRPr lang="nl-NL" sz="700" b="0" i="0" u="none" strike="noStrike">
                        <a:solidFill>
                          <a:srgbClr val="000000"/>
                        </a:solidFill>
                        <a:effectLst/>
                        <a:latin typeface="Calibri" panose="020F0502020204030204" pitchFamily="34" charset="0"/>
                      </a:endParaRPr>
                    </a:p>
                  </a:txBody>
                  <a:tcPr marL="3146" marR="3146" marT="3146" marB="0"/>
                </a:tc>
                <a:extLst>
                  <a:ext uri="{0D108BD9-81ED-4DB2-BD59-A6C34878D82A}">
                    <a16:rowId xmlns:a16="http://schemas.microsoft.com/office/drawing/2014/main" val="3826437177"/>
                  </a:ext>
                </a:extLst>
              </a:tr>
              <a:tr h="746727">
                <a:tc>
                  <a:txBody>
                    <a:bodyPr/>
                    <a:lstStyle/>
                    <a:p>
                      <a:pPr algn="l" fontAlgn="t"/>
                      <a:r>
                        <a:rPr lang="nl-NL" sz="700" u="none" strike="noStrike">
                          <a:effectLst/>
                        </a:rPr>
                        <a:t>11</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instelling en beleid</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instelling gegevens voor de zorg keten, zorg beleid voor de school, schoolbeleid voor de zorgketen</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zie handreiking gegevensuitwisseling van het Nederlands Jeugdinstituut (2016), maar ook de brief van de VNG over het ontbreken van een wettelijk kader voor gegevensuitwisseling (Nji site) en overzicht wetten op de Nji site (zorgverzekeringswet, wet langdurige zorg, passend onderwijs, participatiewet, wet publieke gezondheid, WMO, jeugdstrafrecht)</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wettelijk</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 </a:t>
                      </a:r>
                      <a:endParaRPr lang="nl-NL" sz="700" b="0" i="0" u="none" strike="noStrike">
                        <a:solidFill>
                          <a:srgbClr val="000000"/>
                        </a:solidFill>
                        <a:effectLst/>
                        <a:latin typeface="Calibri" panose="020F0502020204030204" pitchFamily="34" charset="0"/>
                      </a:endParaRPr>
                    </a:p>
                  </a:txBody>
                  <a:tcPr marL="3146" marR="3146" marT="3146" marB="0"/>
                </a:tc>
                <a:extLst>
                  <a:ext uri="{0D108BD9-81ED-4DB2-BD59-A6C34878D82A}">
                    <a16:rowId xmlns:a16="http://schemas.microsoft.com/office/drawing/2014/main" val="1315293910"/>
                  </a:ext>
                </a:extLst>
              </a:tr>
              <a:tr h="534628">
                <a:tc>
                  <a:txBody>
                    <a:bodyPr/>
                    <a:lstStyle/>
                    <a:p>
                      <a:pPr algn="l" fontAlgn="t"/>
                      <a:r>
                        <a:rPr lang="nl-NL" sz="700" u="none" strike="noStrike">
                          <a:effectLst/>
                        </a:rPr>
                        <a:t>12</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instelling en beleid</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instellingsgegevens voor de gemeente, gemeentebeleid voor de school, schoolbeleid voor de gemeente</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wet PO, wet VO, wet EC, voor scholenplan e.d.</a:t>
                      </a:r>
                      <a:br>
                        <a:rPr lang="nl-NL" sz="700" u="none" strike="noStrike">
                          <a:effectLst/>
                        </a:rPr>
                      </a:br>
                      <a:r>
                        <a:rPr lang="nl-NL" sz="700" u="none" strike="noStrike">
                          <a:effectLst/>
                        </a:rPr>
                        <a:t>zie ook rapport "verkenning bestuurlijke verhoudingen tussen gemeenten en (primair) onderwijs" van Oberon: met 16 beleidsthema's die spelen tussen gemeente en school</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wettelijk</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 </a:t>
                      </a:r>
                      <a:endParaRPr lang="nl-NL" sz="700" b="0" i="0" u="none" strike="noStrike">
                        <a:solidFill>
                          <a:srgbClr val="000000"/>
                        </a:solidFill>
                        <a:effectLst/>
                        <a:latin typeface="Calibri" panose="020F0502020204030204" pitchFamily="34" charset="0"/>
                      </a:endParaRPr>
                    </a:p>
                  </a:txBody>
                  <a:tcPr marL="3146" marR="3146" marT="3146" marB="0"/>
                </a:tc>
                <a:extLst>
                  <a:ext uri="{0D108BD9-81ED-4DB2-BD59-A6C34878D82A}">
                    <a16:rowId xmlns:a16="http://schemas.microsoft.com/office/drawing/2014/main" val="323561304"/>
                  </a:ext>
                </a:extLst>
              </a:tr>
              <a:tr h="322528">
                <a:tc>
                  <a:txBody>
                    <a:bodyPr/>
                    <a:lstStyle/>
                    <a:p>
                      <a:pPr algn="l" fontAlgn="t"/>
                      <a:r>
                        <a:rPr lang="nl-NL" sz="700" u="none" strike="noStrike">
                          <a:effectLst/>
                        </a:rPr>
                        <a:t>13</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instelling en visie</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gegevensuitwisseling t.b.v. samenwerking met lerarenopleiding</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In de wet PO staat dat scholen verplicht zijn stages van leraren in opleiding mogelijk te maken. Art 36, wet VO staat dat niet!</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organisatie en wettelijk</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 </a:t>
                      </a:r>
                      <a:endParaRPr lang="nl-NL" sz="700" b="0" i="0" u="none" strike="noStrike">
                        <a:solidFill>
                          <a:srgbClr val="000000"/>
                        </a:solidFill>
                        <a:effectLst/>
                        <a:latin typeface="Calibri" panose="020F0502020204030204" pitchFamily="34" charset="0"/>
                      </a:endParaRPr>
                    </a:p>
                  </a:txBody>
                  <a:tcPr marL="3146" marR="3146" marT="3146" marB="0"/>
                </a:tc>
                <a:extLst>
                  <a:ext uri="{0D108BD9-81ED-4DB2-BD59-A6C34878D82A}">
                    <a16:rowId xmlns:a16="http://schemas.microsoft.com/office/drawing/2014/main" val="3540607306"/>
                  </a:ext>
                </a:extLst>
              </a:tr>
              <a:tr h="216478">
                <a:tc>
                  <a:txBody>
                    <a:bodyPr/>
                    <a:lstStyle/>
                    <a:p>
                      <a:pPr algn="l" fontAlgn="t"/>
                      <a:r>
                        <a:rPr lang="nl-NL" sz="700" u="none" strike="noStrike">
                          <a:effectLst/>
                        </a:rPr>
                        <a:t>14</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instelling, visie en resultaten</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communicatie met (potentiële) leerling</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wet PO, art 45a</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organisatie en wettelijk</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 </a:t>
                      </a:r>
                      <a:endParaRPr lang="nl-NL" sz="700" b="0" i="0" u="none" strike="noStrike">
                        <a:solidFill>
                          <a:srgbClr val="000000"/>
                        </a:solidFill>
                        <a:effectLst/>
                        <a:latin typeface="Calibri" panose="020F0502020204030204" pitchFamily="34" charset="0"/>
                      </a:endParaRPr>
                    </a:p>
                  </a:txBody>
                  <a:tcPr marL="3146" marR="3146" marT="3146" marB="0"/>
                </a:tc>
                <a:extLst>
                  <a:ext uri="{0D108BD9-81ED-4DB2-BD59-A6C34878D82A}">
                    <a16:rowId xmlns:a16="http://schemas.microsoft.com/office/drawing/2014/main" val="3780012693"/>
                  </a:ext>
                </a:extLst>
              </a:tr>
              <a:tr h="110428">
                <a:tc>
                  <a:txBody>
                    <a:bodyPr/>
                    <a:lstStyle/>
                    <a:p>
                      <a:pPr algn="l" fontAlgn="t"/>
                      <a:r>
                        <a:rPr lang="nl-NL" sz="700" u="none" strike="noStrike">
                          <a:effectLst/>
                        </a:rPr>
                        <a:t>15</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beleid</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(wetenschappelijke)  kennis t.b.v. beleid van de school</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 </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organisatie</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 </a:t>
                      </a:r>
                      <a:endParaRPr lang="nl-NL" sz="700" b="0" i="0" u="none" strike="noStrike">
                        <a:solidFill>
                          <a:srgbClr val="000000"/>
                        </a:solidFill>
                        <a:effectLst/>
                        <a:latin typeface="Calibri" panose="020F0502020204030204" pitchFamily="34" charset="0"/>
                      </a:endParaRPr>
                    </a:p>
                  </a:txBody>
                  <a:tcPr marL="3146" marR="3146" marT="3146" marB="0"/>
                </a:tc>
                <a:extLst>
                  <a:ext uri="{0D108BD9-81ED-4DB2-BD59-A6C34878D82A}">
                    <a16:rowId xmlns:a16="http://schemas.microsoft.com/office/drawing/2014/main" val="396234076"/>
                  </a:ext>
                </a:extLst>
              </a:tr>
              <a:tr h="110428">
                <a:tc>
                  <a:txBody>
                    <a:bodyPr/>
                    <a:lstStyle/>
                    <a:p>
                      <a:pPr algn="l" fontAlgn="t"/>
                      <a:r>
                        <a:rPr lang="nl-NL" sz="700" u="none" strike="noStrike">
                          <a:effectLst/>
                        </a:rPr>
                        <a:t>16</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instelling en regelgeving</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KvK regelgeving voor de school</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burgerlijk wetboek </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wettelijk</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 </a:t>
                      </a:r>
                      <a:endParaRPr lang="nl-NL" sz="700" b="0" i="0" u="none" strike="noStrike">
                        <a:solidFill>
                          <a:srgbClr val="000000"/>
                        </a:solidFill>
                        <a:effectLst/>
                        <a:latin typeface="Calibri" panose="020F0502020204030204" pitchFamily="34" charset="0"/>
                      </a:endParaRPr>
                    </a:p>
                  </a:txBody>
                  <a:tcPr marL="3146" marR="3146" marT="3146" marB="0"/>
                </a:tc>
                <a:extLst>
                  <a:ext uri="{0D108BD9-81ED-4DB2-BD59-A6C34878D82A}">
                    <a16:rowId xmlns:a16="http://schemas.microsoft.com/office/drawing/2014/main" val="3089175985"/>
                  </a:ext>
                </a:extLst>
              </a:tr>
              <a:tr h="110428">
                <a:tc>
                  <a:txBody>
                    <a:bodyPr/>
                    <a:lstStyle/>
                    <a:p>
                      <a:pPr algn="l" fontAlgn="t"/>
                      <a:r>
                        <a:rPr lang="nl-NL" sz="700" u="none" strike="noStrike">
                          <a:effectLst/>
                        </a:rPr>
                        <a:t>17</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instelling</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gegevens t.b.v. dienstverleners</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 </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organisatie</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 </a:t>
                      </a:r>
                      <a:endParaRPr lang="nl-NL" sz="700" b="0" i="0" u="none" strike="noStrike">
                        <a:solidFill>
                          <a:srgbClr val="000000"/>
                        </a:solidFill>
                        <a:effectLst/>
                        <a:latin typeface="Calibri" panose="020F0502020204030204" pitchFamily="34" charset="0"/>
                      </a:endParaRPr>
                    </a:p>
                  </a:txBody>
                  <a:tcPr marL="3146" marR="3146" marT="3146" marB="0"/>
                </a:tc>
                <a:extLst>
                  <a:ext uri="{0D108BD9-81ED-4DB2-BD59-A6C34878D82A}">
                    <a16:rowId xmlns:a16="http://schemas.microsoft.com/office/drawing/2014/main" val="2442690954"/>
                  </a:ext>
                </a:extLst>
              </a:tr>
              <a:tr h="110428">
                <a:tc>
                  <a:txBody>
                    <a:bodyPr/>
                    <a:lstStyle/>
                    <a:p>
                      <a:pPr algn="l" fontAlgn="t"/>
                      <a:r>
                        <a:rPr lang="nl-NL" sz="700" u="none" strike="noStrike">
                          <a:effectLst/>
                        </a:rPr>
                        <a:t>18</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instelling</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gegevens t.b.v. pensioenfonds</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pensioenwet</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wettelijk</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 </a:t>
                      </a:r>
                      <a:endParaRPr lang="nl-NL" sz="700" b="0" i="0" u="none" strike="noStrike">
                        <a:solidFill>
                          <a:srgbClr val="000000"/>
                        </a:solidFill>
                        <a:effectLst/>
                        <a:latin typeface="Calibri" panose="020F0502020204030204" pitchFamily="34" charset="0"/>
                      </a:endParaRPr>
                    </a:p>
                  </a:txBody>
                  <a:tcPr marL="3146" marR="3146" marT="3146" marB="0"/>
                </a:tc>
                <a:extLst>
                  <a:ext uri="{0D108BD9-81ED-4DB2-BD59-A6C34878D82A}">
                    <a16:rowId xmlns:a16="http://schemas.microsoft.com/office/drawing/2014/main" val="4228618047"/>
                  </a:ext>
                </a:extLst>
              </a:tr>
              <a:tr h="322528">
                <a:tc>
                  <a:txBody>
                    <a:bodyPr/>
                    <a:lstStyle/>
                    <a:p>
                      <a:pPr algn="l" fontAlgn="t"/>
                      <a:r>
                        <a:rPr lang="nl-NL" sz="700" u="none" strike="noStrike">
                          <a:effectLst/>
                        </a:rPr>
                        <a:t>19</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instelling</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gegevens t.b.v. belastingdienst</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wet op loonbelasting, (beperkte) vrijstelling van omzetbelasting, (beperkte) vrijstelling van vennootschapsbelasting</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wettelijk</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 </a:t>
                      </a:r>
                      <a:endParaRPr lang="nl-NL" sz="700" b="0" i="0" u="none" strike="noStrike">
                        <a:solidFill>
                          <a:srgbClr val="000000"/>
                        </a:solidFill>
                        <a:effectLst/>
                        <a:latin typeface="Calibri" panose="020F0502020204030204" pitchFamily="34" charset="0"/>
                      </a:endParaRPr>
                    </a:p>
                  </a:txBody>
                  <a:tcPr marL="3146" marR="3146" marT="3146" marB="0"/>
                </a:tc>
                <a:extLst>
                  <a:ext uri="{0D108BD9-81ED-4DB2-BD59-A6C34878D82A}">
                    <a16:rowId xmlns:a16="http://schemas.microsoft.com/office/drawing/2014/main" val="2745696653"/>
                  </a:ext>
                </a:extLst>
              </a:tr>
              <a:tr h="110428">
                <a:tc>
                  <a:txBody>
                    <a:bodyPr/>
                    <a:lstStyle/>
                    <a:p>
                      <a:pPr algn="l" fontAlgn="t"/>
                      <a:r>
                        <a:rPr lang="nl-NL" sz="700" u="none" strike="noStrike">
                          <a:effectLst/>
                        </a:rPr>
                        <a:t>20</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instelling</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gegevens t.b.v. systeem leveranciers</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 </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organisatie</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 </a:t>
                      </a:r>
                      <a:endParaRPr lang="nl-NL" sz="700" b="0" i="0" u="none" strike="noStrike">
                        <a:solidFill>
                          <a:srgbClr val="000000"/>
                        </a:solidFill>
                        <a:effectLst/>
                        <a:latin typeface="Calibri" panose="020F0502020204030204" pitchFamily="34" charset="0"/>
                      </a:endParaRPr>
                    </a:p>
                  </a:txBody>
                  <a:tcPr marL="3146" marR="3146" marT="3146" marB="0"/>
                </a:tc>
                <a:extLst>
                  <a:ext uri="{0D108BD9-81ED-4DB2-BD59-A6C34878D82A}">
                    <a16:rowId xmlns:a16="http://schemas.microsoft.com/office/drawing/2014/main" val="3651440759"/>
                  </a:ext>
                </a:extLst>
              </a:tr>
              <a:tr h="110428">
                <a:tc>
                  <a:txBody>
                    <a:bodyPr/>
                    <a:lstStyle/>
                    <a:p>
                      <a:pPr algn="l" fontAlgn="t"/>
                      <a:r>
                        <a:rPr lang="nl-NL" sz="700" u="none" strike="noStrike">
                          <a:effectLst/>
                        </a:rPr>
                        <a:t>20a</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instelling en richtlijnen</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gegevens t.b.v. ECK keten, richtlijnen gebruik ECK keten </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ontbreekt nog in schema</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organisatie</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 </a:t>
                      </a:r>
                      <a:endParaRPr lang="nl-NL" sz="700" b="0" i="0" u="none" strike="noStrike">
                        <a:solidFill>
                          <a:srgbClr val="000000"/>
                        </a:solidFill>
                        <a:effectLst/>
                        <a:latin typeface="Calibri" panose="020F0502020204030204" pitchFamily="34" charset="0"/>
                      </a:endParaRPr>
                    </a:p>
                  </a:txBody>
                  <a:tcPr marL="3146" marR="3146" marT="3146" marB="0"/>
                </a:tc>
                <a:extLst>
                  <a:ext uri="{0D108BD9-81ED-4DB2-BD59-A6C34878D82A}">
                    <a16:rowId xmlns:a16="http://schemas.microsoft.com/office/drawing/2014/main" val="2154846063"/>
                  </a:ext>
                </a:extLst>
              </a:tr>
              <a:tr h="216478">
                <a:tc>
                  <a:txBody>
                    <a:bodyPr/>
                    <a:lstStyle/>
                    <a:p>
                      <a:pPr algn="l" fontAlgn="t"/>
                      <a:r>
                        <a:rPr lang="nl-NL" sz="700" u="none" strike="noStrike">
                          <a:effectLst/>
                        </a:rPr>
                        <a:t>21</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instelling en beleid</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gegevens voor de toets leverancier, richtlijnen voor afnemen toets voor de school</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wet PO, wet VO, wet CE, wet CvtE</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wettelijk</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 </a:t>
                      </a:r>
                      <a:endParaRPr lang="nl-NL" sz="700" b="0" i="0" u="none" strike="noStrike">
                        <a:solidFill>
                          <a:srgbClr val="000000"/>
                        </a:solidFill>
                        <a:effectLst/>
                        <a:latin typeface="Calibri" panose="020F0502020204030204" pitchFamily="34" charset="0"/>
                      </a:endParaRPr>
                    </a:p>
                  </a:txBody>
                  <a:tcPr marL="3146" marR="3146" marT="3146" marB="0"/>
                </a:tc>
                <a:extLst>
                  <a:ext uri="{0D108BD9-81ED-4DB2-BD59-A6C34878D82A}">
                    <a16:rowId xmlns:a16="http://schemas.microsoft.com/office/drawing/2014/main" val="2956265567"/>
                  </a:ext>
                </a:extLst>
              </a:tr>
              <a:tr h="110428">
                <a:tc>
                  <a:txBody>
                    <a:bodyPr/>
                    <a:lstStyle/>
                    <a:p>
                      <a:pPr algn="l" fontAlgn="t"/>
                      <a:r>
                        <a:rPr lang="nl-NL" sz="700" u="none" strike="noStrike">
                          <a:effectLst/>
                        </a:rPr>
                        <a:t>22</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instelling en richtlijnen</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gegevens voor de ECK keten, richtlijnen voor gebruik ECK keten</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 </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organisatie</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 </a:t>
                      </a:r>
                      <a:endParaRPr lang="nl-NL" sz="700" b="0" i="0" u="none" strike="noStrike">
                        <a:solidFill>
                          <a:srgbClr val="000000"/>
                        </a:solidFill>
                        <a:effectLst/>
                        <a:latin typeface="Calibri" panose="020F0502020204030204" pitchFamily="34" charset="0"/>
                      </a:endParaRPr>
                    </a:p>
                  </a:txBody>
                  <a:tcPr marL="3146" marR="3146" marT="3146" marB="0"/>
                </a:tc>
                <a:extLst>
                  <a:ext uri="{0D108BD9-81ED-4DB2-BD59-A6C34878D82A}">
                    <a16:rowId xmlns:a16="http://schemas.microsoft.com/office/drawing/2014/main" val="1595144939"/>
                  </a:ext>
                </a:extLst>
              </a:tr>
              <a:tr h="216478">
                <a:tc>
                  <a:txBody>
                    <a:bodyPr/>
                    <a:lstStyle/>
                    <a:p>
                      <a:pPr algn="l" fontAlgn="t"/>
                      <a:r>
                        <a:rPr lang="nl-NL" sz="700" u="none" strike="noStrike">
                          <a:effectLst/>
                        </a:rPr>
                        <a:t>23</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instelling en richtlijnen</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gegevens voor authenticatiediensten, richtlijnen gebruik authenticatiediensten</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 </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organisatie</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 </a:t>
                      </a:r>
                      <a:endParaRPr lang="nl-NL" sz="700" b="0" i="0" u="none" strike="noStrike">
                        <a:solidFill>
                          <a:srgbClr val="000000"/>
                        </a:solidFill>
                        <a:effectLst/>
                        <a:latin typeface="Calibri" panose="020F0502020204030204" pitchFamily="34" charset="0"/>
                      </a:endParaRPr>
                    </a:p>
                  </a:txBody>
                  <a:tcPr marL="3146" marR="3146" marT="3146" marB="0"/>
                </a:tc>
                <a:extLst>
                  <a:ext uri="{0D108BD9-81ED-4DB2-BD59-A6C34878D82A}">
                    <a16:rowId xmlns:a16="http://schemas.microsoft.com/office/drawing/2014/main" val="226872326"/>
                  </a:ext>
                </a:extLst>
              </a:tr>
              <a:tr h="216478">
                <a:tc>
                  <a:txBody>
                    <a:bodyPr/>
                    <a:lstStyle/>
                    <a:p>
                      <a:pPr algn="l" fontAlgn="t"/>
                      <a:r>
                        <a:rPr lang="nl-NL" sz="700" u="none" strike="noStrike">
                          <a:effectLst/>
                        </a:rPr>
                        <a:t>24</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instelling en interne richtlijnen</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interne regelgeving voor de docenten en medewerkers</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 </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organisatie</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 </a:t>
                      </a:r>
                      <a:endParaRPr lang="nl-NL" sz="700" b="0" i="0" u="none" strike="noStrike">
                        <a:solidFill>
                          <a:srgbClr val="000000"/>
                        </a:solidFill>
                        <a:effectLst/>
                        <a:latin typeface="Calibri" panose="020F0502020204030204" pitchFamily="34" charset="0"/>
                      </a:endParaRPr>
                    </a:p>
                  </a:txBody>
                  <a:tcPr marL="3146" marR="3146" marT="3146" marB="0"/>
                </a:tc>
                <a:extLst>
                  <a:ext uri="{0D108BD9-81ED-4DB2-BD59-A6C34878D82A}">
                    <a16:rowId xmlns:a16="http://schemas.microsoft.com/office/drawing/2014/main" val="491194175"/>
                  </a:ext>
                </a:extLst>
              </a:tr>
              <a:tr h="216478">
                <a:tc>
                  <a:txBody>
                    <a:bodyPr/>
                    <a:lstStyle/>
                    <a:p>
                      <a:pPr algn="l" fontAlgn="t"/>
                      <a:r>
                        <a:rPr lang="nl-NL" sz="700" u="none" strike="noStrike">
                          <a:effectLst/>
                        </a:rPr>
                        <a:t>25</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instelling</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gegevens voor de OR</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wet op de ondernemingsraden</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wettelijk</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ketenfunctie participatie en inspraak</a:t>
                      </a:r>
                      <a:endParaRPr lang="nl-NL" sz="700" b="0" i="0" u="none" strike="noStrike">
                        <a:solidFill>
                          <a:srgbClr val="000000"/>
                        </a:solidFill>
                        <a:effectLst/>
                        <a:latin typeface="Calibri" panose="020F0502020204030204" pitchFamily="34" charset="0"/>
                      </a:endParaRPr>
                    </a:p>
                  </a:txBody>
                  <a:tcPr marL="3146" marR="3146" marT="3146" marB="0"/>
                </a:tc>
                <a:extLst>
                  <a:ext uri="{0D108BD9-81ED-4DB2-BD59-A6C34878D82A}">
                    <a16:rowId xmlns:a16="http://schemas.microsoft.com/office/drawing/2014/main" val="1734870845"/>
                  </a:ext>
                </a:extLst>
              </a:tr>
              <a:tr h="110428">
                <a:tc>
                  <a:txBody>
                    <a:bodyPr/>
                    <a:lstStyle/>
                    <a:p>
                      <a:pPr algn="l" fontAlgn="t"/>
                      <a:r>
                        <a:rPr lang="nl-NL" sz="700" u="none" strike="noStrike">
                          <a:effectLst/>
                        </a:rPr>
                        <a:t>26</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instelling en beleid</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instelling gegevens voor Cito, CITO-beleid en richtlijnen voor de school</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 </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organisatie</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 </a:t>
                      </a:r>
                      <a:endParaRPr lang="nl-NL" sz="700" b="0" i="0" u="none" strike="noStrike">
                        <a:solidFill>
                          <a:srgbClr val="000000"/>
                        </a:solidFill>
                        <a:effectLst/>
                        <a:latin typeface="Calibri" panose="020F0502020204030204" pitchFamily="34" charset="0"/>
                      </a:endParaRPr>
                    </a:p>
                  </a:txBody>
                  <a:tcPr marL="3146" marR="3146" marT="3146" marB="0"/>
                </a:tc>
                <a:extLst>
                  <a:ext uri="{0D108BD9-81ED-4DB2-BD59-A6C34878D82A}">
                    <a16:rowId xmlns:a16="http://schemas.microsoft.com/office/drawing/2014/main" val="536545799"/>
                  </a:ext>
                </a:extLst>
              </a:tr>
              <a:tr h="110428">
                <a:tc>
                  <a:txBody>
                    <a:bodyPr/>
                    <a:lstStyle/>
                    <a:p>
                      <a:pPr algn="l" fontAlgn="t"/>
                      <a:r>
                        <a:rPr lang="nl-NL" sz="700" u="none" strike="noStrike">
                          <a:effectLst/>
                        </a:rPr>
                        <a:t>27</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beleid</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wetgeving van OCW voor DUO</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wet PO, wet VO, wet EC</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wettelijk</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 </a:t>
                      </a:r>
                      <a:endParaRPr lang="nl-NL" sz="700" b="0" i="0" u="none" strike="noStrike">
                        <a:solidFill>
                          <a:srgbClr val="000000"/>
                        </a:solidFill>
                        <a:effectLst/>
                        <a:latin typeface="Calibri" panose="020F0502020204030204" pitchFamily="34" charset="0"/>
                      </a:endParaRPr>
                    </a:p>
                  </a:txBody>
                  <a:tcPr marL="3146" marR="3146" marT="3146" marB="0"/>
                </a:tc>
                <a:extLst>
                  <a:ext uri="{0D108BD9-81ED-4DB2-BD59-A6C34878D82A}">
                    <a16:rowId xmlns:a16="http://schemas.microsoft.com/office/drawing/2014/main" val="4183776302"/>
                  </a:ext>
                </a:extLst>
              </a:tr>
              <a:tr h="110428">
                <a:tc>
                  <a:txBody>
                    <a:bodyPr/>
                    <a:lstStyle/>
                    <a:p>
                      <a:pPr algn="l" fontAlgn="t"/>
                      <a:r>
                        <a:rPr lang="nl-NL" sz="700" u="none" strike="noStrike">
                          <a:effectLst/>
                        </a:rPr>
                        <a:t>28</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beleid</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richtlijnen voor gebruik van DUO voorzieningen door ICT leveranciers</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 </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organisatie</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 </a:t>
                      </a:r>
                      <a:endParaRPr lang="nl-NL" sz="700" b="0" i="0" u="none" strike="noStrike">
                        <a:solidFill>
                          <a:srgbClr val="000000"/>
                        </a:solidFill>
                        <a:effectLst/>
                        <a:latin typeface="Calibri" panose="020F0502020204030204" pitchFamily="34" charset="0"/>
                      </a:endParaRPr>
                    </a:p>
                  </a:txBody>
                  <a:tcPr marL="3146" marR="3146" marT="3146" marB="0"/>
                </a:tc>
                <a:extLst>
                  <a:ext uri="{0D108BD9-81ED-4DB2-BD59-A6C34878D82A}">
                    <a16:rowId xmlns:a16="http://schemas.microsoft.com/office/drawing/2014/main" val="558257577"/>
                  </a:ext>
                </a:extLst>
              </a:tr>
              <a:tr h="428578">
                <a:tc>
                  <a:txBody>
                    <a:bodyPr/>
                    <a:lstStyle/>
                    <a:p>
                      <a:pPr algn="l" fontAlgn="t"/>
                      <a:r>
                        <a:rPr lang="nl-NL" sz="700" u="none" strike="noStrike">
                          <a:effectLst/>
                        </a:rPr>
                        <a:t>29</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verantwoording</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verantwoording naar DUO</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pl-PL" sz="700" u="sng" strike="noStrike" dirty="0">
                          <a:solidFill>
                            <a:schemeClr val="tx1"/>
                          </a:solidFill>
                          <a:effectLst/>
                          <a:hlinkClick r:id="rId2"/>
                        </a:rPr>
                        <a:t>https://duo.nl/zakelijk/voortgezet-onderwijs/verantwoording/jaarstukken-indienen.jsp</a:t>
                      </a:r>
                      <a:br>
                        <a:rPr lang="pl-PL" sz="700" u="sng" strike="noStrike" dirty="0">
                          <a:solidFill>
                            <a:schemeClr val="tx1"/>
                          </a:solidFill>
                          <a:effectLst/>
                          <a:hlinkClick r:id="rId2"/>
                        </a:rPr>
                      </a:br>
                      <a:r>
                        <a:rPr lang="pl-PL" sz="700" u="sng" strike="noStrike" dirty="0">
                          <a:solidFill>
                            <a:schemeClr val="tx1"/>
                          </a:solidFill>
                          <a:effectLst/>
                          <a:hlinkClick r:id="rId2"/>
                        </a:rPr>
                        <a:t/>
                      </a:r>
                      <a:br>
                        <a:rPr lang="pl-PL" sz="700" u="sng" strike="noStrike" dirty="0">
                          <a:solidFill>
                            <a:schemeClr val="tx1"/>
                          </a:solidFill>
                          <a:effectLst/>
                          <a:hlinkClick r:id="rId2"/>
                        </a:rPr>
                      </a:br>
                      <a:r>
                        <a:rPr lang="pl-PL" sz="700" u="sng" strike="noStrike" dirty="0">
                          <a:solidFill>
                            <a:schemeClr val="tx1"/>
                          </a:solidFill>
                          <a:effectLst/>
                          <a:hlinkClick r:id="rId2"/>
                        </a:rPr>
                        <a:t>wet PO art 171</a:t>
                      </a:r>
                      <a:endParaRPr lang="pl-PL" sz="700" b="0" i="0" u="sng" strike="noStrike" dirty="0">
                        <a:solidFill>
                          <a:schemeClr val="tx1"/>
                        </a:solidFill>
                        <a:effectLst/>
                        <a:latin typeface="Calibri" panose="020F0502020204030204" pitchFamily="34" charset="0"/>
                      </a:endParaRPr>
                    </a:p>
                  </a:txBody>
                  <a:tcPr marL="3146" marR="3146" marT="3146" marB="0"/>
                </a:tc>
                <a:tc>
                  <a:txBody>
                    <a:bodyPr/>
                    <a:lstStyle/>
                    <a:p>
                      <a:pPr algn="l" fontAlgn="t"/>
                      <a:r>
                        <a:rPr lang="nl-NL" sz="700" u="none" strike="noStrike" dirty="0">
                          <a:solidFill>
                            <a:schemeClr val="tx1"/>
                          </a:solidFill>
                          <a:effectLst/>
                        </a:rPr>
                        <a:t>wettelijk</a:t>
                      </a:r>
                      <a:endParaRPr lang="nl-NL" sz="700" b="0" i="0" u="none" strike="noStrike" dirty="0">
                        <a:solidFill>
                          <a:schemeClr val="tx1"/>
                        </a:solidFill>
                        <a:effectLst/>
                        <a:latin typeface="Calibri" panose="020F0502020204030204" pitchFamily="34" charset="0"/>
                      </a:endParaRPr>
                    </a:p>
                  </a:txBody>
                  <a:tcPr marL="3146" marR="3146" marT="3146" marB="0"/>
                </a:tc>
                <a:tc>
                  <a:txBody>
                    <a:bodyPr/>
                    <a:lstStyle/>
                    <a:p>
                      <a:pPr algn="l" fontAlgn="t"/>
                      <a:r>
                        <a:rPr lang="nl-NL" sz="700" u="none" strike="noStrike">
                          <a:effectLst/>
                        </a:rPr>
                        <a:t> </a:t>
                      </a:r>
                      <a:endParaRPr lang="nl-NL" sz="700" b="0" i="0" u="none" strike="noStrike">
                        <a:solidFill>
                          <a:srgbClr val="000000"/>
                        </a:solidFill>
                        <a:effectLst/>
                        <a:latin typeface="Calibri" panose="020F0502020204030204" pitchFamily="34" charset="0"/>
                      </a:endParaRPr>
                    </a:p>
                  </a:txBody>
                  <a:tcPr marL="3146" marR="3146" marT="3146" marB="0"/>
                </a:tc>
                <a:extLst>
                  <a:ext uri="{0D108BD9-81ED-4DB2-BD59-A6C34878D82A}">
                    <a16:rowId xmlns:a16="http://schemas.microsoft.com/office/drawing/2014/main" val="1515046332"/>
                  </a:ext>
                </a:extLst>
              </a:tr>
              <a:tr h="534628">
                <a:tc>
                  <a:txBody>
                    <a:bodyPr/>
                    <a:lstStyle/>
                    <a:p>
                      <a:pPr algn="l" fontAlgn="t"/>
                      <a:r>
                        <a:rPr lang="nl-NL" sz="700" u="none" strike="noStrike">
                          <a:effectLst/>
                        </a:rPr>
                        <a:t>30</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beleid</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subsidieregels voor bestuurlijke organisatie</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bijvoorbeeld: </a:t>
                      </a:r>
                      <a:br>
                        <a:rPr lang="nl-NL" sz="700" u="none" strike="noStrike">
                          <a:effectLst/>
                        </a:rPr>
                      </a:br>
                      <a:r>
                        <a:rPr lang="nl-NL" sz="700" u="none" strike="noStrike">
                          <a:effectLst/>
                        </a:rPr>
                        <a:t>https://www.dus-i.nl/subsidies/lerarenontwikkelfonds</a:t>
                      </a:r>
                      <a:br>
                        <a:rPr lang="nl-NL" sz="700" u="none" strike="noStrike">
                          <a:effectLst/>
                        </a:rPr>
                      </a:br>
                      <a:r>
                        <a:rPr lang="nl-NL" sz="700" u="none" strike="noStrike">
                          <a:effectLst/>
                        </a:rPr>
                        <a:t>zie ook: https://www.rijksoverheid.nl/documenten/rapporten/2005/06/10/lijst-voorbeelden-publiekrechtelijke-instelli</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wettelijk</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 </a:t>
                      </a:r>
                      <a:endParaRPr lang="nl-NL" sz="700" b="0" i="0" u="none" strike="noStrike">
                        <a:solidFill>
                          <a:srgbClr val="000000"/>
                        </a:solidFill>
                        <a:effectLst/>
                        <a:latin typeface="Calibri" panose="020F0502020204030204" pitchFamily="34" charset="0"/>
                      </a:endParaRPr>
                    </a:p>
                  </a:txBody>
                  <a:tcPr marL="3146" marR="3146" marT="3146" marB="0"/>
                </a:tc>
                <a:extLst>
                  <a:ext uri="{0D108BD9-81ED-4DB2-BD59-A6C34878D82A}">
                    <a16:rowId xmlns:a16="http://schemas.microsoft.com/office/drawing/2014/main" val="1231132972"/>
                  </a:ext>
                </a:extLst>
              </a:tr>
              <a:tr h="110428">
                <a:tc>
                  <a:txBody>
                    <a:bodyPr/>
                    <a:lstStyle/>
                    <a:p>
                      <a:pPr algn="l" fontAlgn="t"/>
                      <a:r>
                        <a:rPr lang="nl-NL" sz="700" u="none" strike="noStrike">
                          <a:effectLst/>
                        </a:rPr>
                        <a:t>31</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beleid en verantwoording</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gegevensleveranties aan raden plus beleid</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Ik kan daar niets wettelijks voor vinden</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wettelijk</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 </a:t>
                      </a:r>
                      <a:endParaRPr lang="nl-NL" sz="700" b="0" i="0" u="none" strike="noStrike">
                        <a:solidFill>
                          <a:srgbClr val="000000"/>
                        </a:solidFill>
                        <a:effectLst/>
                        <a:latin typeface="Calibri" panose="020F0502020204030204" pitchFamily="34" charset="0"/>
                      </a:endParaRPr>
                    </a:p>
                  </a:txBody>
                  <a:tcPr marL="3146" marR="3146" marT="3146" marB="0"/>
                </a:tc>
                <a:extLst>
                  <a:ext uri="{0D108BD9-81ED-4DB2-BD59-A6C34878D82A}">
                    <a16:rowId xmlns:a16="http://schemas.microsoft.com/office/drawing/2014/main" val="4100644207"/>
                  </a:ext>
                </a:extLst>
              </a:tr>
              <a:tr h="216478">
                <a:tc>
                  <a:txBody>
                    <a:bodyPr/>
                    <a:lstStyle/>
                    <a:p>
                      <a:pPr algn="l" fontAlgn="t"/>
                      <a:r>
                        <a:rPr lang="nl-NL" sz="700" u="none" strike="noStrike">
                          <a:effectLst/>
                        </a:rPr>
                        <a:t>32</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beleid</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aansturing DUO door OCW</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wet PO art 178b e.v., wet VO, wet EC</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wettelijk</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ketenfunctie beleid en wetgeving</a:t>
                      </a:r>
                      <a:endParaRPr lang="nl-NL" sz="700" b="0" i="0" u="none" strike="noStrike">
                        <a:solidFill>
                          <a:srgbClr val="000000"/>
                        </a:solidFill>
                        <a:effectLst/>
                        <a:latin typeface="Calibri" panose="020F0502020204030204" pitchFamily="34" charset="0"/>
                      </a:endParaRPr>
                    </a:p>
                  </a:txBody>
                  <a:tcPr marL="3146" marR="3146" marT="3146" marB="0"/>
                </a:tc>
                <a:extLst>
                  <a:ext uri="{0D108BD9-81ED-4DB2-BD59-A6C34878D82A}">
                    <a16:rowId xmlns:a16="http://schemas.microsoft.com/office/drawing/2014/main" val="4056210540"/>
                  </a:ext>
                </a:extLst>
              </a:tr>
              <a:tr h="110428">
                <a:tc>
                  <a:txBody>
                    <a:bodyPr/>
                    <a:lstStyle/>
                    <a:p>
                      <a:pPr algn="l" fontAlgn="t"/>
                      <a:r>
                        <a:rPr lang="nl-NL" sz="700" u="none" strike="noStrike">
                          <a:effectLst/>
                        </a:rPr>
                        <a:t>33</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beleidsadvies</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gebruik van adviezen van de onderwijsraad</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 </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organisatie</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 </a:t>
                      </a:r>
                      <a:endParaRPr lang="nl-NL" sz="700" b="0" i="0" u="none" strike="noStrike">
                        <a:solidFill>
                          <a:srgbClr val="000000"/>
                        </a:solidFill>
                        <a:effectLst/>
                        <a:latin typeface="Calibri" panose="020F0502020204030204" pitchFamily="34" charset="0"/>
                      </a:endParaRPr>
                    </a:p>
                  </a:txBody>
                  <a:tcPr marL="3146" marR="3146" marT="3146" marB="0"/>
                </a:tc>
                <a:extLst>
                  <a:ext uri="{0D108BD9-81ED-4DB2-BD59-A6C34878D82A}">
                    <a16:rowId xmlns:a16="http://schemas.microsoft.com/office/drawing/2014/main" val="3907893865"/>
                  </a:ext>
                </a:extLst>
              </a:tr>
              <a:tr h="322528">
                <a:tc>
                  <a:txBody>
                    <a:bodyPr/>
                    <a:lstStyle/>
                    <a:p>
                      <a:pPr algn="l" fontAlgn="t"/>
                      <a:r>
                        <a:rPr lang="nl-NL" sz="700" u="none" strike="noStrike">
                          <a:effectLst/>
                        </a:rPr>
                        <a:t>34</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beleid</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beleid voor samenwerkingsverbanden passend onderwijs</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wet passend onderwijs; dus vooral wet PO, wet VO en wet EC, plus besluit uitwisseling leer- en begeleidingsgegevens</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wettelijk</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ketenfunctie beleid en wetgeving</a:t>
                      </a:r>
                      <a:endParaRPr lang="nl-NL" sz="700" b="0" i="0" u="none" strike="noStrike">
                        <a:solidFill>
                          <a:srgbClr val="000000"/>
                        </a:solidFill>
                        <a:effectLst/>
                        <a:latin typeface="Calibri" panose="020F0502020204030204" pitchFamily="34" charset="0"/>
                      </a:endParaRPr>
                    </a:p>
                  </a:txBody>
                  <a:tcPr marL="3146" marR="3146" marT="3146" marB="0"/>
                </a:tc>
                <a:extLst>
                  <a:ext uri="{0D108BD9-81ED-4DB2-BD59-A6C34878D82A}">
                    <a16:rowId xmlns:a16="http://schemas.microsoft.com/office/drawing/2014/main" val="4206199054"/>
                  </a:ext>
                </a:extLst>
              </a:tr>
              <a:tr h="216478">
                <a:tc>
                  <a:txBody>
                    <a:bodyPr/>
                    <a:lstStyle/>
                    <a:p>
                      <a:pPr algn="l" fontAlgn="t"/>
                      <a:r>
                        <a:rPr lang="nl-NL" sz="700" u="none" strike="noStrike">
                          <a:effectLst/>
                        </a:rPr>
                        <a:t>34B</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passend onderwijs ondersteuningsplan</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afstemming ondersteuningsplan met B&amp;W</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pl-PL" sz="700" u="none" strike="noStrike">
                          <a:effectLst/>
                        </a:rPr>
                        <a:t>wet PO, art 18a.9. wet VO</a:t>
                      </a:r>
                      <a:endParaRPr lang="pl-P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wettelijk</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 </a:t>
                      </a:r>
                      <a:endParaRPr lang="nl-NL" sz="700" b="0" i="0" u="none" strike="noStrike">
                        <a:solidFill>
                          <a:srgbClr val="000000"/>
                        </a:solidFill>
                        <a:effectLst/>
                        <a:latin typeface="Calibri" panose="020F0502020204030204" pitchFamily="34" charset="0"/>
                      </a:endParaRPr>
                    </a:p>
                  </a:txBody>
                  <a:tcPr marL="3146" marR="3146" marT="3146" marB="0"/>
                </a:tc>
                <a:extLst>
                  <a:ext uri="{0D108BD9-81ED-4DB2-BD59-A6C34878D82A}">
                    <a16:rowId xmlns:a16="http://schemas.microsoft.com/office/drawing/2014/main" val="1589653524"/>
                  </a:ext>
                </a:extLst>
              </a:tr>
              <a:tr h="110428">
                <a:tc>
                  <a:txBody>
                    <a:bodyPr/>
                    <a:lstStyle/>
                    <a:p>
                      <a:pPr algn="l" fontAlgn="t"/>
                      <a:r>
                        <a:rPr lang="nl-NL" sz="700" u="none" strike="noStrike">
                          <a:effectLst/>
                        </a:rPr>
                        <a:t>35</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beleid</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ondersteuning van raden van bestuurders</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 </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organisatie</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 </a:t>
                      </a:r>
                      <a:endParaRPr lang="nl-NL" sz="700" b="0" i="0" u="none" strike="noStrike">
                        <a:solidFill>
                          <a:srgbClr val="000000"/>
                        </a:solidFill>
                        <a:effectLst/>
                        <a:latin typeface="Calibri" panose="020F0502020204030204" pitchFamily="34" charset="0"/>
                      </a:endParaRPr>
                    </a:p>
                  </a:txBody>
                  <a:tcPr marL="3146" marR="3146" marT="3146" marB="0"/>
                </a:tc>
                <a:extLst>
                  <a:ext uri="{0D108BD9-81ED-4DB2-BD59-A6C34878D82A}">
                    <a16:rowId xmlns:a16="http://schemas.microsoft.com/office/drawing/2014/main" val="298192021"/>
                  </a:ext>
                </a:extLst>
              </a:tr>
              <a:tr h="216478">
                <a:tc>
                  <a:txBody>
                    <a:bodyPr/>
                    <a:lstStyle/>
                    <a:p>
                      <a:pPr algn="l" fontAlgn="t"/>
                      <a:r>
                        <a:rPr lang="nl-NL" sz="700" u="none" strike="noStrike">
                          <a:effectLst/>
                        </a:rPr>
                        <a:t>36</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beleid</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OCW beleid voor gemeenten</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wet PO, wet VO, wet EC</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wettelijk</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ketenfunctie beleid en wetgeving</a:t>
                      </a:r>
                      <a:endParaRPr lang="nl-NL" sz="700" b="0" i="0" u="none" strike="noStrike">
                        <a:solidFill>
                          <a:srgbClr val="000000"/>
                        </a:solidFill>
                        <a:effectLst/>
                        <a:latin typeface="Calibri" panose="020F0502020204030204" pitchFamily="34" charset="0"/>
                      </a:endParaRPr>
                    </a:p>
                  </a:txBody>
                  <a:tcPr marL="3146" marR="3146" marT="3146" marB="0"/>
                </a:tc>
                <a:extLst>
                  <a:ext uri="{0D108BD9-81ED-4DB2-BD59-A6C34878D82A}">
                    <a16:rowId xmlns:a16="http://schemas.microsoft.com/office/drawing/2014/main" val="973003748"/>
                  </a:ext>
                </a:extLst>
              </a:tr>
              <a:tr h="216478">
                <a:tc>
                  <a:txBody>
                    <a:bodyPr/>
                    <a:lstStyle/>
                    <a:p>
                      <a:pPr algn="l" fontAlgn="t"/>
                      <a:r>
                        <a:rPr lang="nl-NL" sz="700" u="none" strike="noStrike">
                          <a:effectLst/>
                        </a:rPr>
                        <a:t>37</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instelling en beleid</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aanvraag fusie effect rapportage (Loopt echter niet via de KvK maar direct</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wet PO artikel 64b, </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wettelijk</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 </a:t>
                      </a:r>
                      <a:endParaRPr lang="nl-NL" sz="700" b="0" i="0" u="none" strike="noStrike">
                        <a:solidFill>
                          <a:srgbClr val="000000"/>
                        </a:solidFill>
                        <a:effectLst/>
                        <a:latin typeface="Calibri" panose="020F0502020204030204" pitchFamily="34" charset="0"/>
                      </a:endParaRPr>
                    </a:p>
                  </a:txBody>
                  <a:tcPr marL="3146" marR="3146" marT="3146" marB="0"/>
                </a:tc>
                <a:extLst>
                  <a:ext uri="{0D108BD9-81ED-4DB2-BD59-A6C34878D82A}">
                    <a16:rowId xmlns:a16="http://schemas.microsoft.com/office/drawing/2014/main" val="4235862210"/>
                  </a:ext>
                </a:extLst>
              </a:tr>
              <a:tr h="110428">
                <a:tc>
                  <a:txBody>
                    <a:bodyPr/>
                    <a:lstStyle/>
                    <a:p>
                      <a:pPr algn="l" fontAlgn="t"/>
                      <a:r>
                        <a:rPr lang="nl-NL" sz="700" u="none" strike="noStrike">
                          <a:effectLst/>
                        </a:rPr>
                        <a:t>38</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richtlijnen ECK keten</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richtlijnen voor beschikbaar stellen van lesmateriaal in ECK keten</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 </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organisatie</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 </a:t>
                      </a:r>
                      <a:endParaRPr lang="nl-NL" sz="700" b="0" i="0" u="none" strike="noStrike">
                        <a:solidFill>
                          <a:srgbClr val="000000"/>
                        </a:solidFill>
                        <a:effectLst/>
                        <a:latin typeface="Calibri" panose="020F0502020204030204" pitchFamily="34" charset="0"/>
                      </a:endParaRPr>
                    </a:p>
                  </a:txBody>
                  <a:tcPr marL="3146" marR="3146" marT="3146" marB="0"/>
                </a:tc>
                <a:extLst>
                  <a:ext uri="{0D108BD9-81ED-4DB2-BD59-A6C34878D82A}">
                    <a16:rowId xmlns:a16="http://schemas.microsoft.com/office/drawing/2014/main" val="4150001996"/>
                  </a:ext>
                </a:extLst>
              </a:tr>
              <a:tr h="110428">
                <a:tc>
                  <a:txBody>
                    <a:bodyPr/>
                    <a:lstStyle/>
                    <a:p>
                      <a:pPr algn="l" fontAlgn="t"/>
                      <a:r>
                        <a:rPr lang="nl-NL" sz="700" u="none" strike="noStrike" dirty="0">
                          <a:effectLst/>
                        </a:rPr>
                        <a:t>39</a:t>
                      </a:r>
                      <a:endParaRPr lang="nl-NL" sz="700" b="0" i="0" u="none" strike="noStrike" dirty="0">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richtlijnen ECK keten</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richtlijnen voor beschikbaar stellen van lesmateriaal in ECK keten</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 </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a:effectLst/>
                        </a:rPr>
                        <a:t>organisatie</a:t>
                      </a:r>
                      <a:endParaRPr lang="nl-NL" sz="700" b="0" i="0" u="none" strike="noStrike">
                        <a:solidFill>
                          <a:srgbClr val="000000"/>
                        </a:solidFill>
                        <a:effectLst/>
                        <a:latin typeface="Calibri" panose="020F0502020204030204" pitchFamily="34" charset="0"/>
                      </a:endParaRPr>
                    </a:p>
                  </a:txBody>
                  <a:tcPr marL="3146" marR="3146" marT="3146" marB="0"/>
                </a:tc>
                <a:tc>
                  <a:txBody>
                    <a:bodyPr/>
                    <a:lstStyle/>
                    <a:p>
                      <a:pPr algn="l" fontAlgn="t"/>
                      <a:r>
                        <a:rPr lang="nl-NL" sz="700" u="none" strike="noStrike" dirty="0">
                          <a:effectLst/>
                        </a:rPr>
                        <a:t> </a:t>
                      </a:r>
                      <a:endParaRPr lang="nl-NL" sz="700" b="0" i="0" u="none" strike="noStrike" dirty="0">
                        <a:solidFill>
                          <a:srgbClr val="000000"/>
                        </a:solidFill>
                        <a:effectLst/>
                        <a:latin typeface="Calibri" panose="020F0502020204030204" pitchFamily="34" charset="0"/>
                      </a:endParaRPr>
                    </a:p>
                  </a:txBody>
                  <a:tcPr marL="3146" marR="3146" marT="3146" marB="0"/>
                </a:tc>
                <a:extLst>
                  <a:ext uri="{0D108BD9-81ED-4DB2-BD59-A6C34878D82A}">
                    <a16:rowId xmlns:a16="http://schemas.microsoft.com/office/drawing/2014/main" val="1906501802"/>
                  </a:ext>
                </a:extLst>
              </a:tr>
            </a:tbl>
          </a:graphicData>
        </a:graphic>
      </p:graphicFrame>
    </p:spTree>
    <p:extLst>
      <p:ext uri="{BB962C8B-B14F-4D97-AF65-F5344CB8AC3E}">
        <p14:creationId xmlns:p14="http://schemas.microsoft.com/office/powerpoint/2010/main" val="15129846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1"/>
          </p:nvPr>
        </p:nvSpPr>
        <p:spPr/>
        <p:txBody>
          <a:bodyPr/>
          <a:lstStyle/>
          <a:p>
            <a:fld id="{0E924C9A-6C93-49AE-BFE5-6539B145F2C9}" type="slidenum">
              <a:rPr lang="nl-NL" smtClean="0"/>
              <a:pPr/>
              <a:t>7</a:t>
            </a:fld>
            <a:endParaRPr lang="nl-NL"/>
          </a:p>
        </p:txBody>
      </p:sp>
      <p:pic>
        <p:nvPicPr>
          <p:cNvPr id="5"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80121"/>
            <a:ext cx="12801600" cy="9121080"/>
          </a:xfrm>
          <a:prstGeom prst="rect">
            <a:avLst/>
          </a:prstGeom>
        </p:spPr>
      </p:pic>
    </p:spTree>
    <p:extLst>
      <p:ext uri="{BB962C8B-B14F-4D97-AF65-F5344CB8AC3E}">
        <p14:creationId xmlns:p14="http://schemas.microsoft.com/office/powerpoint/2010/main" val="33229769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1"/>
          </p:nvPr>
        </p:nvSpPr>
        <p:spPr/>
        <p:txBody>
          <a:bodyPr/>
          <a:lstStyle/>
          <a:p>
            <a:fld id="{0E924C9A-6C93-49AE-BFE5-6539B145F2C9}" type="slidenum">
              <a:rPr lang="nl-NL" smtClean="0"/>
              <a:pPr/>
              <a:t>8</a:t>
            </a:fld>
            <a:endParaRPr lang="nl-NL"/>
          </a:p>
        </p:txBody>
      </p:sp>
      <p:graphicFrame>
        <p:nvGraphicFramePr>
          <p:cNvPr id="5" name="Tabel 4"/>
          <p:cNvGraphicFramePr>
            <a:graphicFrameLocks noGrp="1"/>
          </p:cNvGraphicFramePr>
          <p:nvPr>
            <p:extLst>
              <p:ext uri="{D42A27DB-BD31-4B8C-83A1-F6EECF244321}">
                <p14:modId xmlns:p14="http://schemas.microsoft.com/office/powerpoint/2010/main" val="3186013013"/>
              </p:ext>
            </p:extLst>
          </p:nvPr>
        </p:nvGraphicFramePr>
        <p:xfrm>
          <a:off x="208112" y="192088"/>
          <a:ext cx="8928991" cy="8860382"/>
        </p:xfrm>
        <a:graphic>
          <a:graphicData uri="http://schemas.openxmlformats.org/drawingml/2006/table">
            <a:tbl>
              <a:tblPr>
                <a:tableStyleId>{5C22544A-7EE6-4342-B048-85BDC9FD1C3A}</a:tableStyleId>
              </a:tblPr>
              <a:tblGrid>
                <a:gridCol w="648072">
                  <a:extLst>
                    <a:ext uri="{9D8B030D-6E8A-4147-A177-3AD203B41FA5}">
                      <a16:colId xmlns:a16="http://schemas.microsoft.com/office/drawing/2014/main" val="2993712566"/>
                    </a:ext>
                  </a:extLst>
                </a:gridCol>
                <a:gridCol w="1080120">
                  <a:extLst>
                    <a:ext uri="{9D8B030D-6E8A-4147-A177-3AD203B41FA5}">
                      <a16:colId xmlns:a16="http://schemas.microsoft.com/office/drawing/2014/main" val="3475556417"/>
                    </a:ext>
                  </a:extLst>
                </a:gridCol>
                <a:gridCol w="3414455">
                  <a:extLst>
                    <a:ext uri="{9D8B030D-6E8A-4147-A177-3AD203B41FA5}">
                      <a16:colId xmlns:a16="http://schemas.microsoft.com/office/drawing/2014/main" val="3217699195"/>
                    </a:ext>
                  </a:extLst>
                </a:gridCol>
                <a:gridCol w="2759699">
                  <a:extLst>
                    <a:ext uri="{9D8B030D-6E8A-4147-A177-3AD203B41FA5}">
                      <a16:colId xmlns:a16="http://schemas.microsoft.com/office/drawing/2014/main" val="3548181833"/>
                    </a:ext>
                  </a:extLst>
                </a:gridCol>
                <a:gridCol w="1026645">
                  <a:extLst>
                    <a:ext uri="{9D8B030D-6E8A-4147-A177-3AD203B41FA5}">
                      <a16:colId xmlns:a16="http://schemas.microsoft.com/office/drawing/2014/main" val="594997328"/>
                    </a:ext>
                  </a:extLst>
                </a:gridCol>
              </a:tblGrid>
              <a:tr h="157351">
                <a:tc>
                  <a:txBody>
                    <a:bodyPr/>
                    <a:lstStyle/>
                    <a:p>
                      <a:pPr algn="l" fontAlgn="t"/>
                      <a:r>
                        <a:rPr lang="nl-NL" sz="800" u="none" strike="noStrike">
                          <a:effectLst/>
                        </a:rPr>
                        <a:t>Datastroom</a:t>
                      </a:r>
                      <a:endParaRPr lang="nl-NL" sz="800" b="0" i="0" u="none" strike="noStrike">
                        <a:solidFill>
                          <a:srgbClr val="000000"/>
                        </a:solidFill>
                        <a:effectLst/>
                        <a:latin typeface="Calibri" panose="020F0502020204030204" pitchFamily="34" charset="0"/>
                      </a:endParaRPr>
                    </a:p>
                  </a:txBody>
                  <a:tcPr marL="4369" marR="4369" marT="4369" marB="0"/>
                </a:tc>
                <a:tc>
                  <a:txBody>
                    <a:bodyPr/>
                    <a:lstStyle/>
                    <a:p>
                      <a:pPr algn="l" fontAlgn="t"/>
                      <a:r>
                        <a:rPr lang="nl-NL" sz="800" u="none" strike="noStrike">
                          <a:effectLst/>
                        </a:rPr>
                        <a:t>benaming</a:t>
                      </a:r>
                      <a:endParaRPr lang="nl-NL" sz="800" b="0" i="0" u="none" strike="noStrike">
                        <a:solidFill>
                          <a:srgbClr val="000000"/>
                        </a:solidFill>
                        <a:effectLst/>
                        <a:latin typeface="Calibri" panose="020F0502020204030204" pitchFamily="34" charset="0"/>
                      </a:endParaRPr>
                    </a:p>
                  </a:txBody>
                  <a:tcPr marL="4369" marR="4369" marT="4369" marB="0"/>
                </a:tc>
                <a:tc>
                  <a:txBody>
                    <a:bodyPr/>
                    <a:lstStyle/>
                    <a:p>
                      <a:pPr algn="l" fontAlgn="t"/>
                      <a:r>
                        <a:rPr lang="nl-NL" sz="800" u="none" strike="noStrike">
                          <a:effectLst/>
                        </a:rPr>
                        <a:t>beschrijving</a:t>
                      </a:r>
                      <a:endParaRPr lang="nl-NL" sz="800" b="0" i="0" u="none" strike="noStrike">
                        <a:solidFill>
                          <a:srgbClr val="000000"/>
                        </a:solidFill>
                        <a:effectLst/>
                        <a:latin typeface="Calibri" panose="020F0502020204030204" pitchFamily="34" charset="0"/>
                      </a:endParaRPr>
                    </a:p>
                  </a:txBody>
                  <a:tcPr marL="4369" marR="4369" marT="4369" marB="0"/>
                </a:tc>
                <a:tc>
                  <a:txBody>
                    <a:bodyPr/>
                    <a:lstStyle/>
                    <a:p>
                      <a:pPr algn="l" fontAlgn="t"/>
                      <a:r>
                        <a:rPr lang="nl-NL" sz="800" u="none" strike="noStrike">
                          <a:effectLst/>
                        </a:rPr>
                        <a:t>referentie</a:t>
                      </a:r>
                      <a:endParaRPr lang="nl-NL" sz="800" b="0" i="0" u="none" strike="noStrike">
                        <a:solidFill>
                          <a:srgbClr val="000000"/>
                        </a:solidFill>
                        <a:effectLst/>
                        <a:latin typeface="Calibri" panose="020F0502020204030204" pitchFamily="34" charset="0"/>
                      </a:endParaRPr>
                    </a:p>
                  </a:txBody>
                  <a:tcPr marL="4369" marR="4369" marT="4369" marB="0"/>
                </a:tc>
                <a:tc>
                  <a:txBody>
                    <a:bodyPr/>
                    <a:lstStyle/>
                    <a:p>
                      <a:pPr algn="l" fontAlgn="t"/>
                      <a:r>
                        <a:rPr lang="nl-NL" sz="800" u="none" strike="noStrike">
                          <a:effectLst/>
                        </a:rPr>
                        <a:t>grondslag</a:t>
                      </a:r>
                      <a:endParaRPr lang="nl-NL" sz="800" b="0" i="0" u="none" strike="noStrike">
                        <a:solidFill>
                          <a:srgbClr val="000000"/>
                        </a:solidFill>
                        <a:effectLst/>
                        <a:latin typeface="Calibri" panose="020F0502020204030204" pitchFamily="34" charset="0"/>
                      </a:endParaRPr>
                    </a:p>
                  </a:txBody>
                  <a:tcPr marL="4369" marR="4369" marT="4369" marB="0"/>
                </a:tc>
                <a:extLst>
                  <a:ext uri="{0D108BD9-81ED-4DB2-BD59-A6C34878D82A}">
                    <a16:rowId xmlns:a16="http://schemas.microsoft.com/office/drawing/2014/main" val="43406813"/>
                  </a:ext>
                </a:extLst>
              </a:tr>
              <a:tr h="157351">
                <a:tc>
                  <a:txBody>
                    <a:bodyPr/>
                    <a:lstStyle/>
                    <a:p>
                      <a:pPr algn="l" fontAlgn="t"/>
                      <a:r>
                        <a:rPr lang="nl-NL" sz="800" u="none" strike="noStrike">
                          <a:effectLst/>
                        </a:rPr>
                        <a:t> </a:t>
                      </a:r>
                      <a:endParaRPr lang="nl-NL" sz="800" b="0" i="0" u="none" strike="noStrike">
                        <a:solidFill>
                          <a:srgbClr val="000000"/>
                        </a:solidFill>
                        <a:effectLst/>
                        <a:latin typeface="Calibri" panose="020F0502020204030204" pitchFamily="34" charset="0"/>
                      </a:endParaRPr>
                    </a:p>
                  </a:txBody>
                  <a:tcPr marL="4369" marR="4369" marT="4369" marB="0"/>
                </a:tc>
                <a:tc>
                  <a:txBody>
                    <a:bodyPr/>
                    <a:lstStyle/>
                    <a:p>
                      <a:pPr algn="l" fontAlgn="t"/>
                      <a:r>
                        <a:rPr lang="nl-NL" sz="800" u="none" strike="noStrike">
                          <a:effectLst/>
                        </a:rPr>
                        <a:t> </a:t>
                      </a:r>
                      <a:endParaRPr lang="nl-NL" sz="800" b="0" i="0" u="none" strike="noStrike">
                        <a:solidFill>
                          <a:srgbClr val="000000"/>
                        </a:solidFill>
                        <a:effectLst/>
                        <a:latin typeface="Calibri" panose="020F0502020204030204" pitchFamily="34" charset="0"/>
                      </a:endParaRPr>
                    </a:p>
                  </a:txBody>
                  <a:tcPr marL="4369" marR="4369" marT="4369" marB="0"/>
                </a:tc>
                <a:tc>
                  <a:txBody>
                    <a:bodyPr/>
                    <a:lstStyle/>
                    <a:p>
                      <a:pPr algn="l" fontAlgn="t"/>
                      <a:r>
                        <a:rPr lang="nl-NL" sz="800" u="none" strike="noStrike">
                          <a:effectLst/>
                        </a:rPr>
                        <a:t> </a:t>
                      </a:r>
                      <a:endParaRPr lang="nl-NL" sz="800" b="0" i="0" u="none" strike="noStrike">
                        <a:solidFill>
                          <a:srgbClr val="000000"/>
                        </a:solidFill>
                        <a:effectLst/>
                        <a:latin typeface="Calibri" panose="020F0502020204030204" pitchFamily="34" charset="0"/>
                      </a:endParaRPr>
                    </a:p>
                  </a:txBody>
                  <a:tcPr marL="4369" marR="4369" marT="4369" marB="0"/>
                </a:tc>
                <a:tc>
                  <a:txBody>
                    <a:bodyPr/>
                    <a:lstStyle/>
                    <a:p>
                      <a:pPr algn="l" fontAlgn="t"/>
                      <a:r>
                        <a:rPr lang="nl-NL" sz="800" u="none" strike="noStrike">
                          <a:effectLst/>
                        </a:rPr>
                        <a:t> </a:t>
                      </a:r>
                      <a:endParaRPr lang="nl-NL" sz="800" b="0" i="0" u="none" strike="noStrike">
                        <a:solidFill>
                          <a:srgbClr val="000000"/>
                        </a:solidFill>
                        <a:effectLst/>
                        <a:latin typeface="Calibri" panose="020F0502020204030204" pitchFamily="34" charset="0"/>
                      </a:endParaRPr>
                    </a:p>
                  </a:txBody>
                  <a:tcPr marL="4369" marR="4369" marT="4369" marB="0"/>
                </a:tc>
                <a:tc>
                  <a:txBody>
                    <a:bodyPr/>
                    <a:lstStyle/>
                    <a:p>
                      <a:pPr algn="l" fontAlgn="t"/>
                      <a:r>
                        <a:rPr lang="nl-NL" sz="800" u="none" strike="noStrike">
                          <a:effectLst/>
                        </a:rPr>
                        <a:t> </a:t>
                      </a:r>
                      <a:endParaRPr lang="nl-NL" sz="800" b="0" i="0" u="none" strike="noStrike">
                        <a:solidFill>
                          <a:srgbClr val="000000"/>
                        </a:solidFill>
                        <a:effectLst/>
                        <a:latin typeface="Calibri" panose="020F0502020204030204" pitchFamily="34" charset="0"/>
                      </a:endParaRPr>
                    </a:p>
                  </a:txBody>
                  <a:tcPr marL="4369" marR="4369" marT="4369" marB="0"/>
                </a:tc>
                <a:extLst>
                  <a:ext uri="{0D108BD9-81ED-4DB2-BD59-A6C34878D82A}">
                    <a16:rowId xmlns:a16="http://schemas.microsoft.com/office/drawing/2014/main" val="105965258"/>
                  </a:ext>
                </a:extLst>
              </a:tr>
              <a:tr h="472054">
                <a:tc>
                  <a:txBody>
                    <a:bodyPr/>
                    <a:lstStyle/>
                    <a:p>
                      <a:pPr algn="l" fontAlgn="t"/>
                      <a:r>
                        <a:rPr lang="nl-NL" sz="800" u="none" strike="noStrike">
                          <a:effectLst/>
                        </a:rPr>
                        <a:t>1</a:t>
                      </a:r>
                      <a:endParaRPr lang="nl-NL" sz="800" b="0" i="0" u="none" strike="noStrike">
                        <a:solidFill>
                          <a:srgbClr val="000000"/>
                        </a:solidFill>
                        <a:effectLst/>
                        <a:latin typeface="Calibri" panose="020F0502020204030204" pitchFamily="34" charset="0"/>
                      </a:endParaRPr>
                    </a:p>
                  </a:txBody>
                  <a:tcPr marL="4369" marR="4369" marT="4369" marB="0"/>
                </a:tc>
                <a:tc>
                  <a:txBody>
                    <a:bodyPr/>
                    <a:lstStyle/>
                    <a:p>
                      <a:pPr algn="l" fontAlgn="t"/>
                      <a:r>
                        <a:rPr lang="nl-NL" sz="800" u="none" strike="noStrike">
                          <a:effectLst/>
                        </a:rPr>
                        <a:t>richten en oprichten</a:t>
                      </a:r>
                      <a:endParaRPr lang="nl-NL" sz="800" b="0" i="0" u="none" strike="noStrike">
                        <a:solidFill>
                          <a:srgbClr val="000000"/>
                        </a:solidFill>
                        <a:effectLst/>
                        <a:latin typeface="Calibri" panose="020F0502020204030204" pitchFamily="34" charset="0"/>
                      </a:endParaRPr>
                    </a:p>
                  </a:txBody>
                  <a:tcPr marL="4369" marR="4369" marT="4369" marB="0"/>
                </a:tc>
                <a:tc>
                  <a:txBody>
                    <a:bodyPr/>
                    <a:lstStyle/>
                    <a:p>
                      <a:pPr algn="l" fontAlgn="t"/>
                      <a:r>
                        <a:rPr lang="nl-NL" sz="800" u="none" strike="noStrike">
                          <a:effectLst/>
                        </a:rPr>
                        <a:t>formeren van een raad van toezicht</a:t>
                      </a:r>
                      <a:endParaRPr lang="nl-NL" sz="800" b="0" i="0" u="none" strike="noStrike">
                        <a:solidFill>
                          <a:srgbClr val="000000"/>
                        </a:solidFill>
                        <a:effectLst/>
                        <a:latin typeface="Calibri" panose="020F0502020204030204" pitchFamily="34" charset="0"/>
                      </a:endParaRPr>
                    </a:p>
                  </a:txBody>
                  <a:tcPr marL="4369" marR="4369" marT="4369" marB="0"/>
                </a:tc>
                <a:tc>
                  <a:txBody>
                    <a:bodyPr/>
                    <a:lstStyle/>
                    <a:p>
                      <a:pPr algn="l" fontAlgn="t"/>
                      <a:r>
                        <a:rPr lang="nl-NL" sz="800" u="none" strike="noStrike">
                          <a:effectLst/>
                        </a:rPr>
                        <a:t>wet PO (17a, e.a.), wet VO, wet  EC</a:t>
                      </a:r>
                      <a:br>
                        <a:rPr lang="nl-NL" sz="800" u="none" strike="noStrike">
                          <a:effectLst/>
                        </a:rPr>
                      </a:br>
                      <a:r>
                        <a:rPr lang="nl-NL" sz="800" u="none" strike="noStrike">
                          <a:effectLst/>
                        </a:rPr>
                        <a:t/>
                      </a:r>
                      <a:br>
                        <a:rPr lang="nl-NL" sz="800" u="none" strike="noStrike">
                          <a:effectLst/>
                        </a:rPr>
                      </a:br>
                      <a:r>
                        <a:rPr lang="nl-NL" sz="800" u="none" strike="noStrike">
                          <a:effectLst/>
                        </a:rPr>
                        <a:t>ROSA: ketenfunctie: visievorming en governance</a:t>
                      </a:r>
                      <a:endParaRPr lang="nl-NL" sz="800" b="0" i="0" u="none" strike="noStrike">
                        <a:solidFill>
                          <a:srgbClr val="000000"/>
                        </a:solidFill>
                        <a:effectLst/>
                        <a:latin typeface="Calibri" panose="020F0502020204030204" pitchFamily="34" charset="0"/>
                      </a:endParaRPr>
                    </a:p>
                  </a:txBody>
                  <a:tcPr marL="4369" marR="4369" marT="4369" marB="0"/>
                </a:tc>
                <a:tc>
                  <a:txBody>
                    <a:bodyPr/>
                    <a:lstStyle/>
                    <a:p>
                      <a:pPr algn="l" fontAlgn="t"/>
                      <a:r>
                        <a:rPr lang="nl-NL" sz="800" u="none" strike="noStrike">
                          <a:effectLst/>
                        </a:rPr>
                        <a:t>wettelijk</a:t>
                      </a:r>
                      <a:endParaRPr lang="nl-NL" sz="800" b="0" i="0" u="none" strike="noStrike">
                        <a:solidFill>
                          <a:srgbClr val="000000"/>
                        </a:solidFill>
                        <a:effectLst/>
                        <a:latin typeface="Calibri" panose="020F0502020204030204" pitchFamily="34" charset="0"/>
                      </a:endParaRPr>
                    </a:p>
                  </a:txBody>
                  <a:tcPr marL="4369" marR="4369" marT="4369" marB="0"/>
                </a:tc>
                <a:extLst>
                  <a:ext uri="{0D108BD9-81ED-4DB2-BD59-A6C34878D82A}">
                    <a16:rowId xmlns:a16="http://schemas.microsoft.com/office/drawing/2014/main" val="3750446370"/>
                  </a:ext>
                </a:extLst>
              </a:tr>
              <a:tr h="157351">
                <a:tc>
                  <a:txBody>
                    <a:bodyPr/>
                    <a:lstStyle/>
                    <a:p>
                      <a:pPr algn="l" fontAlgn="t"/>
                      <a:r>
                        <a:rPr lang="nl-NL" sz="800" u="none" strike="noStrike">
                          <a:effectLst/>
                        </a:rPr>
                        <a:t>2</a:t>
                      </a:r>
                      <a:endParaRPr lang="nl-NL" sz="800" b="0" i="0" u="none" strike="noStrike">
                        <a:solidFill>
                          <a:srgbClr val="000000"/>
                        </a:solidFill>
                        <a:effectLst/>
                        <a:latin typeface="Calibri" panose="020F0502020204030204" pitchFamily="34" charset="0"/>
                      </a:endParaRPr>
                    </a:p>
                  </a:txBody>
                  <a:tcPr marL="4369" marR="4369" marT="4369" marB="0"/>
                </a:tc>
                <a:tc>
                  <a:txBody>
                    <a:bodyPr/>
                    <a:lstStyle/>
                    <a:p>
                      <a:pPr algn="l" fontAlgn="t"/>
                      <a:r>
                        <a:rPr lang="nl-NL" sz="800" u="none" strike="noStrike">
                          <a:effectLst/>
                        </a:rPr>
                        <a:t>richten en oprichten</a:t>
                      </a:r>
                      <a:endParaRPr lang="nl-NL" sz="800" b="0" i="0" u="none" strike="noStrike">
                        <a:solidFill>
                          <a:srgbClr val="000000"/>
                        </a:solidFill>
                        <a:effectLst/>
                        <a:latin typeface="Calibri" panose="020F0502020204030204" pitchFamily="34" charset="0"/>
                      </a:endParaRPr>
                    </a:p>
                  </a:txBody>
                  <a:tcPr marL="4369" marR="4369" marT="4369" marB="0"/>
                </a:tc>
                <a:tc>
                  <a:txBody>
                    <a:bodyPr/>
                    <a:lstStyle/>
                    <a:p>
                      <a:pPr algn="l" fontAlgn="t"/>
                      <a:r>
                        <a:rPr lang="nl-NL" sz="800" u="none" strike="noStrike">
                          <a:effectLst/>
                        </a:rPr>
                        <a:t>informatiebron voor ontwikkelen onderwijs</a:t>
                      </a:r>
                      <a:endParaRPr lang="nl-NL" sz="800" b="0" i="0" u="none" strike="noStrike">
                        <a:solidFill>
                          <a:srgbClr val="000000"/>
                        </a:solidFill>
                        <a:effectLst/>
                        <a:latin typeface="Calibri" panose="020F0502020204030204" pitchFamily="34" charset="0"/>
                      </a:endParaRPr>
                    </a:p>
                  </a:txBody>
                  <a:tcPr marL="4369" marR="4369" marT="4369" marB="0"/>
                </a:tc>
                <a:tc>
                  <a:txBody>
                    <a:bodyPr/>
                    <a:lstStyle/>
                    <a:p>
                      <a:pPr algn="l" fontAlgn="t"/>
                      <a:r>
                        <a:rPr lang="nl-NL" sz="800" u="none" strike="noStrike">
                          <a:effectLst/>
                        </a:rPr>
                        <a:t> </a:t>
                      </a:r>
                      <a:endParaRPr lang="nl-NL" sz="800" b="0" i="0" u="none" strike="noStrike">
                        <a:solidFill>
                          <a:srgbClr val="000000"/>
                        </a:solidFill>
                        <a:effectLst/>
                        <a:latin typeface="Calibri" panose="020F0502020204030204" pitchFamily="34" charset="0"/>
                      </a:endParaRPr>
                    </a:p>
                  </a:txBody>
                  <a:tcPr marL="4369" marR="4369" marT="4369" marB="0"/>
                </a:tc>
                <a:tc>
                  <a:txBody>
                    <a:bodyPr/>
                    <a:lstStyle/>
                    <a:p>
                      <a:pPr algn="l" fontAlgn="t"/>
                      <a:r>
                        <a:rPr lang="nl-NL" sz="800" u="none" strike="noStrike">
                          <a:effectLst/>
                        </a:rPr>
                        <a:t>organisatie</a:t>
                      </a:r>
                      <a:endParaRPr lang="nl-NL" sz="800" b="0" i="0" u="none" strike="noStrike">
                        <a:solidFill>
                          <a:srgbClr val="000000"/>
                        </a:solidFill>
                        <a:effectLst/>
                        <a:latin typeface="Calibri" panose="020F0502020204030204" pitchFamily="34" charset="0"/>
                      </a:endParaRPr>
                    </a:p>
                  </a:txBody>
                  <a:tcPr marL="4369" marR="4369" marT="4369" marB="0"/>
                </a:tc>
                <a:extLst>
                  <a:ext uri="{0D108BD9-81ED-4DB2-BD59-A6C34878D82A}">
                    <a16:rowId xmlns:a16="http://schemas.microsoft.com/office/drawing/2014/main" val="1030609812"/>
                  </a:ext>
                </a:extLst>
              </a:tr>
              <a:tr h="157351">
                <a:tc>
                  <a:txBody>
                    <a:bodyPr/>
                    <a:lstStyle/>
                    <a:p>
                      <a:pPr algn="l" fontAlgn="t"/>
                      <a:r>
                        <a:rPr lang="nl-NL" sz="800" u="none" strike="noStrike">
                          <a:effectLst/>
                        </a:rPr>
                        <a:t>3</a:t>
                      </a:r>
                      <a:endParaRPr lang="nl-NL" sz="800" b="0" i="0" u="none" strike="noStrike">
                        <a:solidFill>
                          <a:srgbClr val="000000"/>
                        </a:solidFill>
                        <a:effectLst/>
                        <a:latin typeface="Calibri" panose="020F0502020204030204" pitchFamily="34" charset="0"/>
                      </a:endParaRPr>
                    </a:p>
                  </a:txBody>
                  <a:tcPr marL="4369" marR="4369" marT="4369" marB="0"/>
                </a:tc>
                <a:tc>
                  <a:txBody>
                    <a:bodyPr/>
                    <a:lstStyle/>
                    <a:p>
                      <a:pPr algn="l" fontAlgn="t"/>
                      <a:r>
                        <a:rPr lang="nl-NL" sz="800" u="none" strike="noStrike">
                          <a:effectLst/>
                        </a:rPr>
                        <a:t>richten en inrichten</a:t>
                      </a:r>
                      <a:endParaRPr lang="nl-NL" sz="800" b="0" i="0" u="none" strike="noStrike">
                        <a:solidFill>
                          <a:srgbClr val="000000"/>
                        </a:solidFill>
                        <a:effectLst/>
                        <a:latin typeface="Calibri" panose="020F0502020204030204" pitchFamily="34" charset="0"/>
                      </a:endParaRPr>
                    </a:p>
                  </a:txBody>
                  <a:tcPr marL="4369" marR="4369" marT="4369" marB="0"/>
                </a:tc>
                <a:tc>
                  <a:txBody>
                    <a:bodyPr/>
                    <a:lstStyle/>
                    <a:p>
                      <a:pPr algn="l" fontAlgn="t"/>
                      <a:r>
                        <a:rPr lang="nl-NL" sz="800" u="none" strike="noStrike">
                          <a:effectLst/>
                        </a:rPr>
                        <a:t>informatiebron voor ontwikkelen onderwijs</a:t>
                      </a:r>
                      <a:endParaRPr lang="nl-NL" sz="800" b="0" i="0" u="none" strike="noStrike">
                        <a:solidFill>
                          <a:srgbClr val="000000"/>
                        </a:solidFill>
                        <a:effectLst/>
                        <a:latin typeface="Calibri" panose="020F0502020204030204" pitchFamily="34" charset="0"/>
                      </a:endParaRPr>
                    </a:p>
                  </a:txBody>
                  <a:tcPr marL="4369" marR="4369" marT="4369" marB="0"/>
                </a:tc>
                <a:tc>
                  <a:txBody>
                    <a:bodyPr/>
                    <a:lstStyle/>
                    <a:p>
                      <a:pPr algn="l" fontAlgn="t"/>
                      <a:r>
                        <a:rPr lang="nl-NL" sz="800" u="none" strike="noStrike">
                          <a:effectLst/>
                        </a:rPr>
                        <a:t> </a:t>
                      </a:r>
                      <a:endParaRPr lang="nl-NL" sz="800" b="0" i="0" u="none" strike="noStrike">
                        <a:solidFill>
                          <a:srgbClr val="000000"/>
                        </a:solidFill>
                        <a:effectLst/>
                        <a:latin typeface="Calibri" panose="020F0502020204030204" pitchFamily="34" charset="0"/>
                      </a:endParaRPr>
                    </a:p>
                  </a:txBody>
                  <a:tcPr marL="4369" marR="4369" marT="4369" marB="0"/>
                </a:tc>
                <a:tc>
                  <a:txBody>
                    <a:bodyPr/>
                    <a:lstStyle/>
                    <a:p>
                      <a:pPr algn="l" fontAlgn="t"/>
                      <a:r>
                        <a:rPr lang="nl-NL" sz="800" u="none" strike="noStrike">
                          <a:effectLst/>
                        </a:rPr>
                        <a:t>organisatie</a:t>
                      </a:r>
                      <a:endParaRPr lang="nl-NL" sz="800" b="0" i="0" u="none" strike="noStrike">
                        <a:solidFill>
                          <a:srgbClr val="000000"/>
                        </a:solidFill>
                        <a:effectLst/>
                        <a:latin typeface="Calibri" panose="020F0502020204030204" pitchFamily="34" charset="0"/>
                      </a:endParaRPr>
                    </a:p>
                  </a:txBody>
                  <a:tcPr marL="4369" marR="4369" marT="4369" marB="0"/>
                </a:tc>
                <a:extLst>
                  <a:ext uri="{0D108BD9-81ED-4DB2-BD59-A6C34878D82A}">
                    <a16:rowId xmlns:a16="http://schemas.microsoft.com/office/drawing/2014/main" val="3801345520"/>
                  </a:ext>
                </a:extLst>
              </a:tr>
              <a:tr h="314701">
                <a:tc>
                  <a:txBody>
                    <a:bodyPr/>
                    <a:lstStyle/>
                    <a:p>
                      <a:pPr algn="l" fontAlgn="t"/>
                      <a:r>
                        <a:rPr lang="nl-NL" sz="800" u="none" strike="noStrike">
                          <a:effectLst/>
                        </a:rPr>
                        <a:t>4</a:t>
                      </a:r>
                      <a:endParaRPr lang="nl-NL" sz="800" b="0" i="0" u="none" strike="noStrike">
                        <a:solidFill>
                          <a:srgbClr val="000000"/>
                        </a:solidFill>
                        <a:effectLst/>
                        <a:latin typeface="Calibri" panose="020F0502020204030204" pitchFamily="34" charset="0"/>
                      </a:endParaRPr>
                    </a:p>
                  </a:txBody>
                  <a:tcPr marL="4369" marR="4369" marT="4369" marB="0"/>
                </a:tc>
                <a:tc>
                  <a:txBody>
                    <a:bodyPr/>
                    <a:lstStyle/>
                    <a:p>
                      <a:pPr algn="l" fontAlgn="t"/>
                      <a:r>
                        <a:rPr lang="nl-NL" sz="800" u="none" strike="noStrike">
                          <a:effectLst/>
                        </a:rPr>
                        <a:t>richten, oprichten en inrichten</a:t>
                      </a:r>
                      <a:endParaRPr lang="nl-NL" sz="800" b="0" i="0" u="none" strike="noStrike">
                        <a:solidFill>
                          <a:srgbClr val="000000"/>
                        </a:solidFill>
                        <a:effectLst/>
                        <a:latin typeface="Calibri" panose="020F0502020204030204" pitchFamily="34" charset="0"/>
                      </a:endParaRPr>
                    </a:p>
                  </a:txBody>
                  <a:tcPr marL="4369" marR="4369" marT="4369" marB="0"/>
                </a:tc>
                <a:tc>
                  <a:txBody>
                    <a:bodyPr/>
                    <a:lstStyle/>
                    <a:p>
                      <a:pPr algn="l" fontAlgn="t"/>
                      <a:r>
                        <a:rPr lang="nl-NL" sz="800" u="none" strike="noStrike">
                          <a:effectLst/>
                        </a:rPr>
                        <a:t>informatiebron voor schoolbestuurders</a:t>
                      </a:r>
                      <a:endParaRPr lang="nl-NL" sz="800" b="0" i="0" u="none" strike="noStrike">
                        <a:solidFill>
                          <a:srgbClr val="000000"/>
                        </a:solidFill>
                        <a:effectLst/>
                        <a:latin typeface="Calibri" panose="020F0502020204030204" pitchFamily="34" charset="0"/>
                      </a:endParaRPr>
                    </a:p>
                  </a:txBody>
                  <a:tcPr marL="4369" marR="4369" marT="4369" marB="0"/>
                </a:tc>
                <a:tc>
                  <a:txBody>
                    <a:bodyPr/>
                    <a:lstStyle/>
                    <a:p>
                      <a:pPr algn="l" fontAlgn="t"/>
                      <a:r>
                        <a:rPr lang="nl-NL" sz="800" u="none" strike="noStrike">
                          <a:effectLst/>
                        </a:rPr>
                        <a:t> </a:t>
                      </a:r>
                      <a:endParaRPr lang="nl-NL" sz="800" b="0" i="0" u="none" strike="noStrike">
                        <a:solidFill>
                          <a:srgbClr val="000000"/>
                        </a:solidFill>
                        <a:effectLst/>
                        <a:latin typeface="Calibri" panose="020F0502020204030204" pitchFamily="34" charset="0"/>
                      </a:endParaRPr>
                    </a:p>
                  </a:txBody>
                  <a:tcPr marL="4369" marR="4369" marT="4369" marB="0"/>
                </a:tc>
                <a:tc>
                  <a:txBody>
                    <a:bodyPr/>
                    <a:lstStyle/>
                    <a:p>
                      <a:pPr algn="l" fontAlgn="t"/>
                      <a:r>
                        <a:rPr lang="nl-NL" sz="800" u="none" strike="noStrike">
                          <a:effectLst/>
                        </a:rPr>
                        <a:t>organisatie</a:t>
                      </a:r>
                      <a:endParaRPr lang="nl-NL" sz="800" b="0" i="0" u="none" strike="noStrike">
                        <a:solidFill>
                          <a:srgbClr val="000000"/>
                        </a:solidFill>
                        <a:effectLst/>
                        <a:latin typeface="Calibri" panose="020F0502020204030204" pitchFamily="34" charset="0"/>
                      </a:endParaRPr>
                    </a:p>
                  </a:txBody>
                  <a:tcPr marL="4369" marR="4369" marT="4369" marB="0"/>
                </a:tc>
                <a:extLst>
                  <a:ext uri="{0D108BD9-81ED-4DB2-BD59-A6C34878D82A}">
                    <a16:rowId xmlns:a16="http://schemas.microsoft.com/office/drawing/2014/main" val="3468556506"/>
                  </a:ext>
                </a:extLst>
              </a:tr>
              <a:tr h="157351">
                <a:tc>
                  <a:txBody>
                    <a:bodyPr/>
                    <a:lstStyle/>
                    <a:p>
                      <a:pPr algn="l" fontAlgn="t"/>
                      <a:r>
                        <a:rPr lang="nl-NL" sz="800" u="none" strike="noStrike">
                          <a:effectLst/>
                        </a:rPr>
                        <a:t>5</a:t>
                      </a:r>
                      <a:endParaRPr lang="nl-NL" sz="800" b="0" i="0" u="none" strike="noStrike">
                        <a:solidFill>
                          <a:srgbClr val="000000"/>
                        </a:solidFill>
                        <a:effectLst/>
                        <a:latin typeface="Calibri" panose="020F0502020204030204" pitchFamily="34" charset="0"/>
                      </a:endParaRPr>
                    </a:p>
                  </a:txBody>
                  <a:tcPr marL="4369" marR="4369" marT="4369" marB="0"/>
                </a:tc>
                <a:tc>
                  <a:txBody>
                    <a:bodyPr/>
                    <a:lstStyle/>
                    <a:p>
                      <a:pPr algn="l" fontAlgn="t"/>
                      <a:r>
                        <a:rPr lang="nl-NL" sz="800" u="none" strike="noStrike">
                          <a:effectLst/>
                        </a:rPr>
                        <a:t>oprichten en inrichten</a:t>
                      </a:r>
                      <a:endParaRPr lang="nl-NL" sz="800" b="0" i="0" u="none" strike="noStrike">
                        <a:solidFill>
                          <a:srgbClr val="000000"/>
                        </a:solidFill>
                        <a:effectLst/>
                        <a:latin typeface="Calibri" panose="020F0502020204030204" pitchFamily="34" charset="0"/>
                      </a:endParaRPr>
                    </a:p>
                  </a:txBody>
                  <a:tcPr marL="4369" marR="4369" marT="4369" marB="0"/>
                </a:tc>
                <a:tc>
                  <a:txBody>
                    <a:bodyPr/>
                    <a:lstStyle/>
                    <a:p>
                      <a:pPr algn="l" fontAlgn="t"/>
                      <a:r>
                        <a:rPr lang="nl-NL" sz="800" u="none" strike="noStrike">
                          <a:effectLst/>
                        </a:rPr>
                        <a:t>aanmelden bij samenwerkingsverband(en) passend onderwijs</a:t>
                      </a:r>
                      <a:endParaRPr lang="nl-NL" sz="800" b="0" i="0" u="none" strike="noStrike">
                        <a:solidFill>
                          <a:srgbClr val="000000"/>
                        </a:solidFill>
                        <a:effectLst/>
                        <a:latin typeface="Calibri" panose="020F0502020204030204" pitchFamily="34" charset="0"/>
                      </a:endParaRPr>
                    </a:p>
                  </a:txBody>
                  <a:tcPr marL="4369" marR="4369" marT="4369" marB="0"/>
                </a:tc>
                <a:tc>
                  <a:txBody>
                    <a:bodyPr/>
                    <a:lstStyle/>
                    <a:p>
                      <a:pPr algn="l" fontAlgn="t"/>
                      <a:r>
                        <a:rPr lang="nl-NL" sz="800" u="none" strike="noStrike">
                          <a:effectLst/>
                        </a:rPr>
                        <a:t> </a:t>
                      </a:r>
                      <a:endParaRPr lang="nl-NL" sz="800" b="0" i="0" u="none" strike="noStrike">
                        <a:solidFill>
                          <a:srgbClr val="000000"/>
                        </a:solidFill>
                        <a:effectLst/>
                        <a:latin typeface="Calibri" panose="020F0502020204030204" pitchFamily="34" charset="0"/>
                      </a:endParaRPr>
                    </a:p>
                  </a:txBody>
                  <a:tcPr marL="4369" marR="4369" marT="4369" marB="0"/>
                </a:tc>
                <a:tc>
                  <a:txBody>
                    <a:bodyPr/>
                    <a:lstStyle/>
                    <a:p>
                      <a:pPr algn="l" fontAlgn="t"/>
                      <a:r>
                        <a:rPr lang="nl-NL" sz="800" u="none" strike="noStrike">
                          <a:effectLst/>
                        </a:rPr>
                        <a:t>wettelijk</a:t>
                      </a:r>
                      <a:endParaRPr lang="nl-NL" sz="800" b="0" i="0" u="none" strike="noStrike">
                        <a:solidFill>
                          <a:srgbClr val="000000"/>
                        </a:solidFill>
                        <a:effectLst/>
                        <a:latin typeface="Calibri" panose="020F0502020204030204" pitchFamily="34" charset="0"/>
                      </a:endParaRPr>
                    </a:p>
                  </a:txBody>
                  <a:tcPr marL="4369" marR="4369" marT="4369" marB="0"/>
                </a:tc>
                <a:extLst>
                  <a:ext uri="{0D108BD9-81ED-4DB2-BD59-A6C34878D82A}">
                    <a16:rowId xmlns:a16="http://schemas.microsoft.com/office/drawing/2014/main" val="1665398040"/>
                  </a:ext>
                </a:extLst>
              </a:tr>
              <a:tr h="314701">
                <a:tc>
                  <a:txBody>
                    <a:bodyPr/>
                    <a:lstStyle/>
                    <a:p>
                      <a:pPr algn="l" fontAlgn="t"/>
                      <a:r>
                        <a:rPr lang="nl-NL" sz="800" u="none" strike="noStrike">
                          <a:effectLst/>
                        </a:rPr>
                        <a:t>6</a:t>
                      </a:r>
                      <a:endParaRPr lang="nl-NL" sz="800" b="0" i="0" u="none" strike="noStrike">
                        <a:solidFill>
                          <a:srgbClr val="000000"/>
                        </a:solidFill>
                        <a:effectLst/>
                        <a:latin typeface="Calibri" panose="020F0502020204030204" pitchFamily="34" charset="0"/>
                      </a:endParaRPr>
                    </a:p>
                  </a:txBody>
                  <a:tcPr marL="4369" marR="4369" marT="4369" marB="0"/>
                </a:tc>
                <a:tc>
                  <a:txBody>
                    <a:bodyPr/>
                    <a:lstStyle/>
                    <a:p>
                      <a:pPr algn="l" fontAlgn="t"/>
                      <a:r>
                        <a:rPr lang="nl-NL" sz="800" u="none" strike="noStrike">
                          <a:effectLst/>
                        </a:rPr>
                        <a:t>richten, oprichten en inrichten</a:t>
                      </a:r>
                      <a:endParaRPr lang="nl-NL" sz="800" b="0" i="0" u="none" strike="noStrike">
                        <a:solidFill>
                          <a:srgbClr val="000000"/>
                        </a:solidFill>
                        <a:effectLst/>
                        <a:latin typeface="Calibri" panose="020F0502020204030204" pitchFamily="34" charset="0"/>
                      </a:endParaRPr>
                    </a:p>
                  </a:txBody>
                  <a:tcPr marL="4369" marR="4369" marT="4369" marB="0"/>
                </a:tc>
                <a:tc>
                  <a:txBody>
                    <a:bodyPr/>
                    <a:lstStyle/>
                    <a:p>
                      <a:pPr algn="l" fontAlgn="t"/>
                      <a:r>
                        <a:rPr lang="nl-NL" sz="800" u="none" strike="noStrike">
                          <a:effectLst/>
                        </a:rPr>
                        <a:t>samenwerking met kinderdagverblijven c.q. integratie met kinderdagverblijf (IKC)</a:t>
                      </a:r>
                      <a:endParaRPr lang="nl-NL" sz="800" b="0" i="0" u="none" strike="noStrike">
                        <a:solidFill>
                          <a:srgbClr val="000000"/>
                        </a:solidFill>
                        <a:effectLst/>
                        <a:latin typeface="Calibri" panose="020F0502020204030204" pitchFamily="34" charset="0"/>
                      </a:endParaRPr>
                    </a:p>
                  </a:txBody>
                  <a:tcPr marL="4369" marR="4369" marT="4369" marB="0"/>
                </a:tc>
                <a:tc>
                  <a:txBody>
                    <a:bodyPr/>
                    <a:lstStyle/>
                    <a:p>
                      <a:pPr algn="l" fontAlgn="t"/>
                      <a:r>
                        <a:rPr lang="nl-NL" sz="800" u="none" strike="noStrike">
                          <a:effectLst/>
                        </a:rPr>
                        <a:t>wet PO art 45</a:t>
                      </a:r>
                      <a:endParaRPr lang="nl-NL" sz="800" b="0" i="0" u="none" strike="noStrike">
                        <a:solidFill>
                          <a:srgbClr val="000000"/>
                        </a:solidFill>
                        <a:effectLst/>
                        <a:latin typeface="Calibri" panose="020F0502020204030204" pitchFamily="34" charset="0"/>
                      </a:endParaRPr>
                    </a:p>
                  </a:txBody>
                  <a:tcPr marL="4369" marR="4369" marT="4369" marB="0"/>
                </a:tc>
                <a:tc>
                  <a:txBody>
                    <a:bodyPr/>
                    <a:lstStyle/>
                    <a:p>
                      <a:pPr algn="l" fontAlgn="t"/>
                      <a:r>
                        <a:rPr lang="nl-NL" sz="800" u="none" strike="noStrike">
                          <a:effectLst/>
                        </a:rPr>
                        <a:t>wettelijk</a:t>
                      </a:r>
                      <a:endParaRPr lang="nl-NL" sz="800" b="0" i="0" u="none" strike="noStrike">
                        <a:solidFill>
                          <a:srgbClr val="000000"/>
                        </a:solidFill>
                        <a:effectLst/>
                        <a:latin typeface="Calibri" panose="020F0502020204030204" pitchFamily="34" charset="0"/>
                      </a:endParaRPr>
                    </a:p>
                  </a:txBody>
                  <a:tcPr marL="4369" marR="4369" marT="4369" marB="0"/>
                </a:tc>
                <a:extLst>
                  <a:ext uri="{0D108BD9-81ED-4DB2-BD59-A6C34878D82A}">
                    <a16:rowId xmlns:a16="http://schemas.microsoft.com/office/drawing/2014/main" val="2670739534"/>
                  </a:ext>
                </a:extLst>
              </a:tr>
              <a:tr h="157351">
                <a:tc>
                  <a:txBody>
                    <a:bodyPr/>
                    <a:lstStyle/>
                    <a:p>
                      <a:pPr algn="l" fontAlgn="t"/>
                      <a:r>
                        <a:rPr lang="nl-NL" sz="800" u="none" strike="noStrike">
                          <a:effectLst/>
                        </a:rPr>
                        <a:t>7</a:t>
                      </a:r>
                      <a:endParaRPr lang="nl-NL" sz="800" b="0" i="0" u="none" strike="noStrike">
                        <a:solidFill>
                          <a:srgbClr val="000000"/>
                        </a:solidFill>
                        <a:effectLst/>
                        <a:latin typeface="Calibri" panose="020F0502020204030204" pitchFamily="34" charset="0"/>
                      </a:endParaRPr>
                    </a:p>
                  </a:txBody>
                  <a:tcPr marL="4369" marR="4369" marT="4369" marB="0"/>
                </a:tc>
                <a:tc>
                  <a:txBody>
                    <a:bodyPr/>
                    <a:lstStyle/>
                    <a:p>
                      <a:pPr algn="l" fontAlgn="t"/>
                      <a:r>
                        <a:rPr lang="nl-NL" sz="800" u="none" strike="noStrike">
                          <a:effectLst/>
                        </a:rPr>
                        <a:t>oprichten </a:t>
                      </a:r>
                      <a:endParaRPr lang="nl-NL" sz="800" b="0" i="0" u="none" strike="noStrike">
                        <a:solidFill>
                          <a:srgbClr val="000000"/>
                        </a:solidFill>
                        <a:effectLst/>
                        <a:latin typeface="Calibri" panose="020F0502020204030204" pitchFamily="34" charset="0"/>
                      </a:endParaRPr>
                    </a:p>
                  </a:txBody>
                  <a:tcPr marL="4369" marR="4369" marT="4369" marB="0"/>
                </a:tc>
                <a:tc>
                  <a:txBody>
                    <a:bodyPr/>
                    <a:lstStyle/>
                    <a:p>
                      <a:pPr algn="l" fontAlgn="t"/>
                      <a:r>
                        <a:rPr lang="nl-NL" sz="800" u="none" strike="noStrike">
                          <a:effectLst/>
                        </a:rPr>
                        <a:t>aanmelden bij bureau leerplicht</a:t>
                      </a:r>
                      <a:endParaRPr lang="nl-NL" sz="800" b="0" i="0" u="none" strike="noStrike">
                        <a:solidFill>
                          <a:srgbClr val="000000"/>
                        </a:solidFill>
                        <a:effectLst/>
                        <a:latin typeface="Calibri" panose="020F0502020204030204" pitchFamily="34" charset="0"/>
                      </a:endParaRPr>
                    </a:p>
                  </a:txBody>
                  <a:tcPr marL="4369" marR="4369" marT="4369" marB="0"/>
                </a:tc>
                <a:tc>
                  <a:txBody>
                    <a:bodyPr/>
                    <a:lstStyle/>
                    <a:p>
                      <a:pPr algn="l" fontAlgn="t"/>
                      <a:r>
                        <a:rPr lang="nl-NL" sz="800" u="none" strike="noStrike">
                          <a:effectLst/>
                        </a:rPr>
                        <a:t>leerplichtwet 1969</a:t>
                      </a:r>
                      <a:endParaRPr lang="nl-NL" sz="800" b="0" i="0" u="none" strike="noStrike">
                        <a:solidFill>
                          <a:srgbClr val="000000"/>
                        </a:solidFill>
                        <a:effectLst/>
                        <a:latin typeface="Calibri" panose="020F0502020204030204" pitchFamily="34" charset="0"/>
                      </a:endParaRPr>
                    </a:p>
                  </a:txBody>
                  <a:tcPr marL="4369" marR="4369" marT="4369" marB="0"/>
                </a:tc>
                <a:tc>
                  <a:txBody>
                    <a:bodyPr/>
                    <a:lstStyle/>
                    <a:p>
                      <a:pPr algn="l" fontAlgn="t"/>
                      <a:r>
                        <a:rPr lang="nl-NL" sz="800" u="none" strike="noStrike">
                          <a:effectLst/>
                        </a:rPr>
                        <a:t>wettelijk</a:t>
                      </a:r>
                      <a:endParaRPr lang="nl-NL" sz="800" b="0" i="0" u="none" strike="noStrike">
                        <a:solidFill>
                          <a:srgbClr val="000000"/>
                        </a:solidFill>
                        <a:effectLst/>
                        <a:latin typeface="Calibri" panose="020F0502020204030204" pitchFamily="34" charset="0"/>
                      </a:endParaRPr>
                    </a:p>
                  </a:txBody>
                  <a:tcPr marL="4369" marR="4369" marT="4369" marB="0"/>
                </a:tc>
                <a:extLst>
                  <a:ext uri="{0D108BD9-81ED-4DB2-BD59-A6C34878D82A}">
                    <a16:rowId xmlns:a16="http://schemas.microsoft.com/office/drawing/2014/main" val="2000026093"/>
                  </a:ext>
                </a:extLst>
              </a:tr>
              <a:tr h="157351">
                <a:tc>
                  <a:txBody>
                    <a:bodyPr/>
                    <a:lstStyle/>
                    <a:p>
                      <a:pPr algn="l" fontAlgn="t"/>
                      <a:r>
                        <a:rPr lang="nl-NL" sz="800" u="none" strike="noStrike">
                          <a:effectLst/>
                        </a:rPr>
                        <a:t>8</a:t>
                      </a:r>
                      <a:endParaRPr lang="nl-NL" sz="800" b="0" i="0" u="none" strike="noStrike">
                        <a:solidFill>
                          <a:srgbClr val="000000"/>
                        </a:solidFill>
                        <a:effectLst/>
                        <a:latin typeface="Calibri" panose="020F0502020204030204" pitchFamily="34" charset="0"/>
                      </a:endParaRPr>
                    </a:p>
                  </a:txBody>
                  <a:tcPr marL="4369" marR="4369" marT="4369" marB="0"/>
                </a:tc>
                <a:tc>
                  <a:txBody>
                    <a:bodyPr/>
                    <a:lstStyle/>
                    <a:p>
                      <a:pPr algn="l" fontAlgn="t"/>
                      <a:r>
                        <a:rPr lang="nl-NL" sz="800" u="none" strike="noStrike">
                          <a:effectLst/>
                        </a:rPr>
                        <a:t>richten en inrichten</a:t>
                      </a:r>
                      <a:endParaRPr lang="nl-NL" sz="800" b="0" i="0" u="none" strike="noStrike">
                        <a:solidFill>
                          <a:srgbClr val="000000"/>
                        </a:solidFill>
                        <a:effectLst/>
                        <a:latin typeface="Calibri" panose="020F0502020204030204" pitchFamily="34" charset="0"/>
                      </a:endParaRPr>
                    </a:p>
                  </a:txBody>
                  <a:tcPr marL="4369" marR="4369" marT="4369" marB="0"/>
                </a:tc>
                <a:tc>
                  <a:txBody>
                    <a:bodyPr/>
                    <a:lstStyle/>
                    <a:p>
                      <a:pPr algn="l" fontAlgn="t"/>
                      <a:r>
                        <a:rPr lang="nl-NL" sz="800" u="none" strike="noStrike">
                          <a:effectLst/>
                        </a:rPr>
                        <a:t>Publicatie en PR van onderwijs, werven van personeel</a:t>
                      </a:r>
                      <a:endParaRPr lang="nl-NL" sz="800" b="0" i="0" u="none" strike="noStrike">
                        <a:solidFill>
                          <a:srgbClr val="000000"/>
                        </a:solidFill>
                        <a:effectLst/>
                        <a:latin typeface="Calibri" panose="020F0502020204030204" pitchFamily="34" charset="0"/>
                      </a:endParaRPr>
                    </a:p>
                  </a:txBody>
                  <a:tcPr marL="4369" marR="4369" marT="4369" marB="0"/>
                </a:tc>
                <a:tc>
                  <a:txBody>
                    <a:bodyPr/>
                    <a:lstStyle/>
                    <a:p>
                      <a:pPr algn="l" fontAlgn="t"/>
                      <a:r>
                        <a:rPr lang="nl-NL" sz="800" u="none" strike="noStrike">
                          <a:effectLst/>
                        </a:rPr>
                        <a:t>wet PO (17a), wet VO, wet  EC</a:t>
                      </a:r>
                      <a:endParaRPr lang="nl-NL" sz="800" b="0" i="0" u="none" strike="noStrike">
                        <a:solidFill>
                          <a:srgbClr val="000000"/>
                        </a:solidFill>
                        <a:effectLst/>
                        <a:latin typeface="Calibri" panose="020F0502020204030204" pitchFamily="34" charset="0"/>
                      </a:endParaRPr>
                    </a:p>
                  </a:txBody>
                  <a:tcPr marL="4369" marR="4369" marT="4369" marB="0"/>
                </a:tc>
                <a:tc>
                  <a:txBody>
                    <a:bodyPr/>
                    <a:lstStyle/>
                    <a:p>
                      <a:pPr algn="l" fontAlgn="t"/>
                      <a:r>
                        <a:rPr lang="nl-NL" sz="800" u="none" strike="noStrike">
                          <a:effectLst/>
                        </a:rPr>
                        <a:t>organisatie en wettelijk</a:t>
                      </a:r>
                      <a:endParaRPr lang="nl-NL" sz="800" b="0" i="0" u="none" strike="noStrike">
                        <a:solidFill>
                          <a:srgbClr val="000000"/>
                        </a:solidFill>
                        <a:effectLst/>
                        <a:latin typeface="Calibri" panose="020F0502020204030204" pitchFamily="34" charset="0"/>
                      </a:endParaRPr>
                    </a:p>
                  </a:txBody>
                  <a:tcPr marL="4369" marR="4369" marT="4369" marB="0"/>
                </a:tc>
                <a:extLst>
                  <a:ext uri="{0D108BD9-81ED-4DB2-BD59-A6C34878D82A}">
                    <a16:rowId xmlns:a16="http://schemas.microsoft.com/office/drawing/2014/main" val="40246763"/>
                  </a:ext>
                </a:extLst>
              </a:tr>
              <a:tr h="157351">
                <a:tc>
                  <a:txBody>
                    <a:bodyPr/>
                    <a:lstStyle/>
                    <a:p>
                      <a:pPr algn="l" fontAlgn="t"/>
                      <a:r>
                        <a:rPr lang="nl-NL" sz="800" u="none" strike="noStrike">
                          <a:effectLst/>
                        </a:rPr>
                        <a:t>9</a:t>
                      </a:r>
                      <a:endParaRPr lang="nl-NL" sz="800" b="0" i="0" u="none" strike="noStrike">
                        <a:solidFill>
                          <a:srgbClr val="000000"/>
                        </a:solidFill>
                        <a:effectLst/>
                        <a:latin typeface="Calibri" panose="020F0502020204030204" pitchFamily="34" charset="0"/>
                      </a:endParaRPr>
                    </a:p>
                  </a:txBody>
                  <a:tcPr marL="4369" marR="4369" marT="4369" marB="0"/>
                </a:tc>
                <a:tc>
                  <a:txBody>
                    <a:bodyPr/>
                    <a:lstStyle/>
                    <a:p>
                      <a:pPr algn="l" fontAlgn="t"/>
                      <a:r>
                        <a:rPr lang="nl-NL" sz="800" u="none" strike="noStrike">
                          <a:effectLst/>
                        </a:rPr>
                        <a:t>oprichten en inrichten</a:t>
                      </a:r>
                      <a:endParaRPr lang="nl-NL" sz="800" b="0" i="0" u="none" strike="noStrike">
                        <a:solidFill>
                          <a:srgbClr val="000000"/>
                        </a:solidFill>
                        <a:effectLst/>
                        <a:latin typeface="Calibri" panose="020F0502020204030204" pitchFamily="34" charset="0"/>
                      </a:endParaRPr>
                    </a:p>
                  </a:txBody>
                  <a:tcPr marL="4369" marR="4369" marT="4369" marB="0"/>
                </a:tc>
                <a:tc>
                  <a:txBody>
                    <a:bodyPr/>
                    <a:lstStyle/>
                    <a:p>
                      <a:pPr algn="l" fontAlgn="t"/>
                      <a:r>
                        <a:rPr lang="nl-NL" sz="800" u="none" strike="noStrike">
                          <a:effectLst/>
                        </a:rPr>
                        <a:t>aansluiten bij (gemeentelijke) zorgketen</a:t>
                      </a:r>
                      <a:endParaRPr lang="nl-NL" sz="800" b="0" i="0" u="none" strike="noStrike">
                        <a:solidFill>
                          <a:srgbClr val="000000"/>
                        </a:solidFill>
                        <a:effectLst/>
                        <a:latin typeface="Calibri" panose="020F0502020204030204" pitchFamily="34" charset="0"/>
                      </a:endParaRPr>
                    </a:p>
                  </a:txBody>
                  <a:tcPr marL="4369" marR="4369" marT="4369" marB="0"/>
                </a:tc>
                <a:tc>
                  <a:txBody>
                    <a:bodyPr/>
                    <a:lstStyle/>
                    <a:p>
                      <a:pPr algn="l" fontAlgn="t"/>
                      <a:r>
                        <a:rPr lang="pl-PL" sz="800" u="none" strike="noStrike">
                          <a:effectLst/>
                        </a:rPr>
                        <a:t>wet PO (art 8), wet VO 9art 17b), wet EC</a:t>
                      </a:r>
                      <a:endParaRPr lang="pl-PL" sz="800" b="0" i="0" u="none" strike="noStrike">
                        <a:solidFill>
                          <a:srgbClr val="000000"/>
                        </a:solidFill>
                        <a:effectLst/>
                        <a:latin typeface="Calibri" panose="020F0502020204030204" pitchFamily="34" charset="0"/>
                      </a:endParaRPr>
                    </a:p>
                  </a:txBody>
                  <a:tcPr marL="4369" marR="4369" marT="4369" marB="0"/>
                </a:tc>
                <a:tc>
                  <a:txBody>
                    <a:bodyPr/>
                    <a:lstStyle/>
                    <a:p>
                      <a:pPr algn="l" fontAlgn="t"/>
                      <a:r>
                        <a:rPr lang="nl-NL" sz="800" u="none" strike="noStrike">
                          <a:effectLst/>
                        </a:rPr>
                        <a:t>wettelijk</a:t>
                      </a:r>
                      <a:endParaRPr lang="nl-NL" sz="800" b="0" i="0" u="none" strike="noStrike">
                        <a:solidFill>
                          <a:srgbClr val="000000"/>
                        </a:solidFill>
                        <a:effectLst/>
                        <a:latin typeface="Calibri" panose="020F0502020204030204" pitchFamily="34" charset="0"/>
                      </a:endParaRPr>
                    </a:p>
                  </a:txBody>
                  <a:tcPr marL="4369" marR="4369" marT="4369" marB="0"/>
                </a:tc>
                <a:extLst>
                  <a:ext uri="{0D108BD9-81ED-4DB2-BD59-A6C34878D82A}">
                    <a16:rowId xmlns:a16="http://schemas.microsoft.com/office/drawing/2014/main" val="1995515334"/>
                  </a:ext>
                </a:extLst>
              </a:tr>
              <a:tr h="314701">
                <a:tc>
                  <a:txBody>
                    <a:bodyPr/>
                    <a:lstStyle/>
                    <a:p>
                      <a:pPr algn="l" fontAlgn="t"/>
                      <a:r>
                        <a:rPr lang="nl-NL" sz="800" u="none" strike="noStrike">
                          <a:effectLst/>
                        </a:rPr>
                        <a:t>10</a:t>
                      </a:r>
                      <a:endParaRPr lang="nl-NL" sz="800" b="0" i="0" u="none" strike="noStrike">
                        <a:solidFill>
                          <a:srgbClr val="000000"/>
                        </a:solidFill>
                        <a:effectLst/>
                        <a:latin typeface="Calibri" panose="020F0502020204030204" pitchFamily="34" charset="0"/>
                      </a:endParaRPr>
                    </a:p>
                  </a:txBody>
                  <a:tcPr marL="4369" marR="4369" marT="4369" marB="0"/>
                </a:tc>
                <a:tc>
                  <a:txBody>
                    <a:bodyPr/>
                    <a:lstStyle/>
                    <a:p>
                      <a:pPr algn="l" fontAlgn="t"/>
                      <a:r>
                        <a:rPr lang="nl-NL" sz="800" u="none" strike="noStrike">
                          <a:effectLst/>
                        </a:rPr>
                        <a:t>oprichten</a:t>
                      </a:r>
                      <a:endParaRPr lang="nl-NL" sz="800" b="0" i="0" u="none" strike="noStrike">
                        <a:solidFill>
                          <a:srgbClr val="000000"/>
                        </a:solidFill>
                        <a:effectLst/>
                        <a:latin typeface="Calibri" panose="020F0502020204030204" pitchFamily="34" charset="0"/>
                      </a:endParaRPr>
                    </a:p>
                  </a:txBody>
                  <a:tcPr marL="4369" marR="4369" marT="4369" marB="0"/>
                </a:tc>
                <a:tc>
                  <a:txBody>
                    <a:bodyPr/>
                    <a:lstStyle/>
                    <a:p>
                      <a:pPr algn="l" fontAlgn="t"/>
                      <a:r>
                        <a:rPr lang="nl-NL" sz="800" u="none" strike="noStrike">
                          <a:effectLst/>
                        </a:rPr>
                        <a:t>aanmelding bij gemeente</a:t>
                      </a:r>
                      <a:endParaRPr lang="nl-NL" sz="800" b="0" i="0" u="none" strike="noStrike">
                        <a:solidFill>
                          <a:srgbClr val="000000"/>
                        </a:solidFill>
                        <a:effectLst/>
                        <a:latin typeface="Calibri" panose="020F0502020204030204" pitchFamily="34" charset="0"/>
                      </a:endParaRPr>
                    </a:p>
                  </a:txBody>
                  <a:tcPr marL="4369" marR="4369" marT="4369" marB="0"/>
                </a:tc>
                <a:tc>
                  <a:txBody>
                    <a:bodyPr/>
                    <a:lstStyle/>
                    <a:p>
                      <a:pPr algn="l" fontAlgn="t"/>
                      <a:r>
                        <a:rPr lang="nl-NL" sz="800" u="none" strike="noStrike">
                          <a:effectLst/>
                        </a:rPr>
                        <a:t>wet op primair onderwijs art 74-85, art 112, wet op voorgezet onderwijs, wet op expertisecentra, enz.</a:t>
                      </a:r>
                      <a:endParaRPr lang="nl-NL" sz="800" b="0" i="0" u="none" strike="noStrike">
                        <a:solidFill>
                          <a:srgbClr val="000000"/>
                        </a:solidFill>
                        <a:effectLst/>
                        <a:latin typeface="Calibri" panose="020F0502020204030204" pitchFamily="34" charset="0"/>
                      </a:endParaRPr>
                    </a:p>
                  </a:txBody>
                  <a:tcPr marL="4369" marR="4369" marT="4369" marB="0"/>
                </a:tc>
                <a:tc>
                  <a:txBody>
                    <a:bodyPr/>
                    <a:lstStyle/>
                    <a:p>
                      <a:pPr algn="l" fontAlgn="t"/>
                      <a:r>
                        <a:rPr lang="nl-NL" sz="800" u="none" strike="noStrike">
                          <a:effectLst/>
                        </a:rPr>
                        <a:t>wettelijk</a:t>
                      </a:r>
                      <a:endParaRPr lang="nl-NL" sz="800" b="0" i="0" u="none" strike="noStrike">
                        <a:solidFill>
                          <a:srgbClr val="000000"/>
                        </a:solidFill>
                        <a:effectLst/>
                        <a:latin typeface="Calibri" panose="020F0502020204030204" pitchFamily="34" charset="0"/>
                      </a:endParaRPr>
                    </a:p>
                  </a:txBody>
                  <a:tcPr marL="4369" marR="4369" marT="4369" marB="0"/>
                </a:tc>
                <a:extLst>
                  <a:ext uri="{0D108BD9-81ED-4DB2-BD59-A6C34878D82A}">
                    <a16:rowId xmlns:a16="http://schemas.microsoft.com/office/drawing/2014/main" val="2530332591"/>
                  </a:ext>
                </a:extLst>
              </a:tr>
              <a:tr h="157351">
                <a:tc>
                  <a:txBody>
                    <a:bodyPr/>
                    <a:lstStyle/>
                    <a:p>
                      <a:pPr algn="l" fontAlgn="t"/>
                      <a:r>
                        <a:rPr lang="nl-NL" sz="800" u="none" strike="noStrike">
                          <a:effectLst/>
                        </a:rPr>
                        <a:t>11</a:t>
                      </a:r>
                      <a:endParaRPr lang="nl-NL" sz="800" b="0" i="0" u="none" strike="noStrike">
                        <a:solidFill>
                          <a:srgbClr val="000000"/>
                        </a:solidFill>
                        <a:effectLst/>
                        <a:latin typeface="Calibri" panose="020F0502020204030204" pitchFamily="34" charset="0"/>
                      </a:endParaRPr>
                    </a:p>
                  </a:txBody>
                  <a:tcPr marL="4369" marR="4369" marT="4369" marB="0"/>
                </a:tc>
                <a:tc>
                  <a:txBody>
                    <a:bodyPr/>
                    <a:lstStyle/>
                    <a:p>
                      <a:pPr algn="l" fontAlgn="t"/>
                      <a:r>
                        <a:rPr lang="nl-NL" sz="800" u="none" strike="noStrike">
                          <a:effectLst/>
                        </a:rPr>
                        <a:t>richten</a:t>
                      </a:r>
                      <a:endParaRPr lang="nl-NL" sz="800" b="0" i="0" u="none" strike="noStrike">
                        <a:solidFill>
                          <a:srgbClr val="000000"/>
                        </a:solidFill>
                        <a:effectLst/>
                        <a:latin typeface="Calibri" panose="020F0502020204030204" pitchFamily="34" charset="0"/>
                      </a:endParaRPr>
                    </a:p>
                  </a:txBody>
                  <a:tcPr marL="4369" marR="4369" marT="4369" marB="0"/>
                </a:tc>
                <a:tc>
                  <a:txBody>
                    <a:bodyPr/>
                    <a:lstStyle/>
                    <a:p>
                      <a:pPr algn="l" fontAlgn="t"/>
                      <a:r>
                        <a:rPr lang="nl-NL" sz="800" u="none" strike="noStrike">
                          <a:effectLst/>
                        </a:rPr>
                        <a:t>educatieve informatie over onderwijs</a:t>
                      </a:r>
                      <a:endParaRPr lang="nl-NL" sz="800" b="0" i="0" u="none" strike="noStrike">
                        <a:solidFill>
                          <a:srgbClr val="000000"/>
                        </a:solidFill>
                        <a:effectLst/>
                        <a:latin typeface="Calibri" panose="020F0502020204030204" pitchFamily="34" charset="0"/>
                      </a:endParaRPr>
                    </a:p>
                  </a:txBody>
                  <a:tcPr marL="4369" marR="4369" marT="4369" marB="0"/>
                </a:tc>
                <a:tc>
                  <a:txBody>
                    <a:bodyPr/>
                    <a:lstStyle/>
                    <a:p>
                      <a:pPr algn="l" fontAlgn="t"/>
                      <a:r>
                        <a:rPr lang="nl-NL" sz="800" u="none" strike="noStrike">
                          <a:effectLst/>
                        </a:rPr>
                        <a:t>ROSA: ketenfunctie onderwijsontwikkeling</a:t>
                      </a:r>
                      <a:endParaRPr lang="nl-NL" sz="800" b="1" i="0" u="none" strike="noStrike">
                        <a:solidFill>
                          <a:srgbClr val="000000"/>
                        </a:solidFill>
                        <a:effectLst/>
                        <a:latin typeface="Calibri" panose="020F0502020204030204" pitchFamily="34" charset="0"/>
                      </a:endParaRPr>
                    </a:p>
                  </a:txBody>
                  <a:tcPr marL="4369" marR="4369" marT="4369" marB="0"/>
                </a:tc>
                <a:tc>
                  <a:txBody>
                    <a:bodyPr/>
                    <a:lstStyle/>
                    <a:p>
                      <a:pPr algn="l" fontAlgn="t"/>
                      <a:r>
                        <a:rPr lang="nl-NL" sz="800" u="none" strike="noStrike">
                          <a:effectLst/>
                        </a:rPr>
                        <a:t>organisatie</a:t>
                      </a:r>
                      <a:endParaRPr lang="nl-NL" sz="800" b="0" i="0" u="none" strike="noStrike">
                        <a:solidFill>
                          <a:srgbClr val="000000"/>
                        </a:solidFill>
                        <a:effectLst/>
                        <a:latin typeface="Calibri" panose="020F0502020204030204" pitchFamily="34" charset="0"/>
                      </a:endParaRPr>
                    </a:p>
                  </a:txBody>
                  <a:tcPr marL="4369" marR="4369" marT="4369" marB="0"/>
                </a:tc>
                <a:extLst>
                  <a:ext uri="{0D108BD9-81ED-4DB2-BD59-A6C34878D82A}">
                    <a16:rowId xmlns:a16="http://schemas.microsoft.com/office/drawing/2014/main" val="2903136"/>
                  </a:ext>
                </a:extLst>
              </a:tr>
              <a:tr h="157351">
                <a:tc>
                  <a:txBody>
                    <a:bodyPr/>
                    <a:lstStyle/>
                    <a:p>
                      <a:pPr algn="l" fontAlgn="t"/>
                      <a:r>
                        <a:rPr lang="nl-NL" sz="800" u="none" strike="noStrike">
                          <a:effectLst/>
                        </a:rPr>
                        <a:t>12</a:t>
                      </a:r>
                      <a:endParaRPr lang="nl-NL" sz="800" b="0" i="0" u="none" strike="noStrike">
                        <a:solidFill>
                          <a:srgbClr val="000000"/>
                        </a:solidFill>
                        <a:effectLst/>
                        <a:latin typeface="Calibri" panose="020F0502020204030204" pitchFamily="34" charset="0"/>
                      </a:endParaRPr>
                    </a:p>
                  </a:txBody>
                  <a:tcPr marL="4369" marR="4369" marT="4369" marB="0"/>
                </a:tc>
                <a:tc>
                  <a:txBody>
                    <a:bodyPr/>
                    <a:lstStyle/>
                    <a:p>
                      <a:pPr algn="l" fontAlgn="t"/>
                      <a:r>
                        <a:rPr lang="nl-NL" sz="800" u="none" strike="noStrike">
                          <a:effectLst/>
                        </a:rPr>
                        <a:t>richten</a:t>
                      </a:r>
                      <a:endParaRPr lang="nl-NL" sz="800" b="0" i="0" u="none" strike="noStrike">
                        <a:solidFill>
                          <a:srgbClr val="000000"/>
                        </a:solidFill>
                        <a:effectLst/>
                        <a:latin typeface="Calibri" panose="020F0502020204030204" pitchFamily="34" charset="0"/>
                      </a:endParaRPr>
                    </a:p>
                  </a:txBody>
                  <a:tcPr marL="4369" marR="4369" marT="4369" marB="0"/>
                </a:tc>
                <a:tc>
                  <a:txBody>
                    <a:bodyPr/>
                    <a:lstStyle/>
                    <a:p>
                      <a:pPr algn="l" fontAlgn="t"/>
                      <a:r>
                        <a:rPr lang="nl-NL" sz="800" u="none" strike="noStrike">
                          <a:effectLst/>
                        </a:rPr>
                        <a:t>wetenschappelijke informatie over onderwijs</a:t>
                      </a:r>
                      <a:endParaRPr lang="nl-NL" sz="800" b="0" i="0" u="none" strike="noStrike">
                        <a:solidFill>
                          <a:srgbClr val="000000"/>
                        </a:solidFill>
                        <a:effectLst/>
                        <a:latin typeface="Calibri" panose="020F0502020204030204" pitchFamily="34" charset="0"/>
                      </a:endParaRPr>
                    </a:p>
                  </a:txBody>
                  <a:tcPr marL="4369" marR="4369" marT="4369" marB="0"/>
                </a:tc>
                <a:tc>
                  <a:txBody>
                    <a:bodyPr/>
                    <a:lstStyle/>
                    <a:p>
                      <a:pPr algn="l" fontAlgn="t"/>
                      <a:r>
                        <a:rPr lang="nl-NL" sz="800" u="none" strike="noStrike">
                          <a:effectLst/>
                        </a:rPr>
                        <a:t>ROSA: ketenfunctie onderwijsontwikkeling</a:t>
                      </a:r>
                      <a:endParaRPr lang="nl-NL" sz="800" b="1" i="0" u="none" strike="noStrike">
                        <a:solidFill>
                          <a:srgbClr val="000000"/>
                        </a:solidFill>
                        <a:effectLst/>
                        <a:latin typeface="Calibri" panose="020F0502020204030204" pitchFamily="34" charset="0"/>
                      </a:endParaRPr>
                    </a:p>
                  </a:txBody>
                  <a:tcPr marL="4369" marR="4369" marT="4369" marB="0"/>
                </a:tc>
                <a:tc>
                  <a:txBody>
                    <a:bodyPr/>
                    <a:lstStyle/>
                    <a:p>
                      <a:pPr algn="l" fontAlgn="t"/>
                      <a:r>
                        <a:rPr lang="nl-NL" sz="800" u="none" strike="noStrike">
                          <a:effectLst/>
                        </a:rPr>
                        <a:t>organisatie</a:t>
                      </a:r>
                      <a:endParaRPr lang="nl-NL" sz="800" b="0" i="0" u="none" strike="noStrike">
                        <a:solidFill>
                          <a:srgbClr val="000000"/>
                        </a:solidFill>
                        <a:effectLst/>
                        <a:latin typeface="Calibri" panose="020F0502020204030204" pitchFamily="34" charset="0"/>
                      </a:endParaRPr>
                    </a:p>
                  </a:txBody>
                  <a:tcPr marL="4369" marR="4369" marT="4369" marB="0"/>
                </a:tc>
                <a:extLst>
                  <a:ext uri="{0D108BD9-81ED-4DB2-BD59-A6C34878D82A}">
                    <a16:rowId xmlns:a16="http://schemas.microsoft.com/office/drawing/2014/main" val="1385643688"/>
                  </a:ext>
                </a:extLst>
              </a:tr>
              <a:tr h="157351">
                <a:tc>
                  <a:txBody>
                    <a:bodyPr/>
                    <a:lstStyle/>
                    <a:p>
                      <a:pPr algn="l" fontAlgn="t"/>
                      <a:r>
                        <a:rPr lang="nl-NL" sz="800" u="none" strike="noStrike">
                          <a:effectLst/>
                        </a:rPr>
                        <a:t>13</a:t>
                      </a:r>
                      <a:endParaRPr lang="nl-NL" sz="800" b="0" i="0" u="none" strike="noStrike">
                        <a:solidFill>
                          <a:srgbClr val="000000"/>
                        </a:solidFill>
                        <a:effectLst/>
                        <a:latin typeface="Calibri" panose="020F0502020204030204" pitchFamily="34" charset="0"/>
                      </a:endParaRPr>
                    </a:p>
                  </a:txBody>
                  <a:tcPr marL="4369" marR="4369" marT="4369" marB="0"/>
                </a:tc>
                <a:tc>
                  <a:txBody>
                    <a:bodyPr/>
                    <a:lstStyle/>
                    <a:p>
                      <a:pPr algn="l" fontAlgn="t"/>
                      <a:r>
                        <a:rPr lang="nl-NL" sz="800" u="none" strike="noStrike">
                          <a:effectLst/>
                        </a:rPr>
                        <a:t>richten</a:t>
                      </a:r>
                      <a:endParaRPr lang="nl-NL" sz="800" b="0" i="0" u="none" strike="noStrike">
                        <a:solidFill>
                          <a:srgbClr val="000000"/>
                        </a:solidFill>
                        <a:effectLst/>
                        <a:latin typeface="Calibri" panose="020F0502020204030204" pitchFamily="34" charset="0"/>
                      </a:endParaRPr>
                    </a:p>
                  </a:txBody>
                  <a:tcPr marL="4369" marR="4369" marT="4369" marB="0"/>
                </a:tc>
                <a:tc>
                  <a:txBody>
                    <a:bodyPr/>
                    <a:lstStyle/>
                    <a:p>
                      <a:pPr algn="l" fontAlgn="t"/>
                      <a:r>
                        <a:rPr lang="nl-NL" sz="800" u="none" strike="noStrike">
                          <a:effectLst/>
                        </a:rPr>
                        <a:t>wetenschappelijke informatie over onderwijs</a:t>
                      </a:r>
                      <a:endParaRPr lang="nl-NL" sz="800" b="0" i="0" u="none" strike="noStrike">
                        <a:solidFill>
                          <a:srgbClr val="000000"/>
                        </a:solidFill>
                        <a:effectLst/>
                        <a:latin typeface="Calibri" panose="020F0502020204030204" pitchFamily="34" charset="0"/>
                      </a:endParaRPr>
                    </a:p>
                  </a:txBody>
                  <a:tcPr marL="4369" marR="4369" marT="4369" marB="0"/>
                </a:tc>
                <a:tc>
                  <a:txBody>
                    <a:bodyPr/>
                    <a:lstStyle/>
                    <a:p>
                      <a:pPr algn="l" fontAlgn="t"/>
                      <a:r>
                        <a:rPr lang="nl-NL" sz="800" u="none" strike="noStrike">
                          <a:effectLst/>
                        </a:rPr>
                        <a:t>ROSA: ketenfunctie onderwijsontwikkeling</a:t>
                      </a:r>
                      <a:endParaRPr lang="nl-NL" sz="800" b="1" i="0" u="none" strike="noStrike">
                        <a:solidFill>
                          <a:srgbClr val="000000"/>
                        </a:solidFill>
                        <a:effectLst/>
                        <a:latin typeface="Calibri" panose="020F0502020204030204" pitchFamily="34" charset="0"/>
                      </a:endParaRPr>
                    </a:p>
                  </a:txBody>
                  <a:tcPr marL="4369" marR="4369" marT="4369" marB="0"/>
                </a:tc>
                <a:tc>
                  <a:txBody>
                    <a:bodyPr/>
                    <a:lstStyle/>
                    <a:p>
                      <a:pPr algn="l" fontAlgn="t"/>
                      <a:r>
                        <a:rPr lang="nl-NL" sz="800" u="none" strike="noStrike">
                          <a:effectLst/>
                        </a:rPr>
                        <a:t>organisatie</a:t>
                      </a:r>
                      <a:endParaRPr lang="nl-NL" sz="800" b="0" i="0" u="none" strike="noStrike">
                        <a:solidFill>
                          <a:srgbClr val="000000"/>
                        </a:solidFill>
                        <a:effectLst/>
                        <a:latin typeface="Calibri" panose="020F0502020204030204" pitchFamily="34" charset="0"/>
                      </a:endParaRPr>
                    </a:p>
                  </a:txBody>
                  <a:tcPr marL="4369" marR="4369" marT="4369" marB="0"/>
                </a:tc>
                <a:extLst>
                  <a:ext uri="{0D108BD9-81ED-4DB2-BD59-A6C34878D82A}">
                    <a16:rowId xmlns:a16="http://schemas.microsoft.com/office/drawing/2014/main" val="2457572440"/>
                  </a:ext>
                </a:extLst>
              </a:tr>
              <a:tr h="157351">
                <a:tc>
                  <a:txBody>
                    <a:bodyPr/>
                    <a:lstStyle/>
                    <a:p>
                      <a:pPr algn="l" fontAlgn="t"/>
                      <a:r>
                        <a:rPr lang="nl-NL" sz="800" u="none" strike="noStrike">
                          <a:effectLst/>
                        </a:rPr>
                        <a:t>14</a:t>
                      </a:r>
                      <a:endParaRPr lang="nl-NL" sz="800" b="0" i="0" u="none" strike="noStrike">
                        <a:solidFill>
                          <a:srgbClr val="000000"/>
                        </a:solidFill>
                        <a:effectLst/>
                        <a:latin typeface="Calibri" panose="020F0502020204030204" pitchFamily="34" charset="0"/>
                      </a:endParaRPr>
                    </a:p>
                  </a:txBody>
                  <a:tcPr marL="4369" marR="4369" marT="4369" marB="0"/>
                </a:tc>
                <a:tc>
                  <a:txBody>
                    <a:bodyPr/>
                    <a:lstStyle/>
                    <a:p>
                      <a:pPr algn="l" fontAlgn="t"/>
                      <a:r>
                        <a:rPr lang="nl-NL" sz="800" u="none" strike="noStrike">
                          <a:effectLst/>
                        </a:rPr>
                        <a:t>richten</a:t>
                      </a:r>
                      <a:endParaRPr lang="nl-NL" sz="800" b="0" i="0" u="none" strike="noStrike">
                        <a:solidFill>
                          <a:srgbClr val="000000"/>
                        </a:solidFill>
                        <a:effectLst/>
                        <a:latin typeface="Calibri" panose="020F0502020204030204" pitchFamily="34" charset="0"/>
                      </a:endParaRPr>
                    </a:p>
                  </a:txBody>
                  <a:tcPr marL="4369" marR="4369" marT="4369" marB="0"/>
                </a:tc>
                <a:tc>
                  <a:txBody>
                    <a:bodyPr/>
                    <a:lstStyle/>
                    <a:p>
                      <a:pPr algn="l" fontAlgn="t"/>
                      <a:r>
                        <a:rPr lang="nl-NL" sz="800" u="none" strike="noStrike">
                          <a:effectLst/>
                        </a:rPr>
                        <a:t>kennis over onderwijs</a:t>
                      </a:r>
                      <a:endParaRPr lang="nl-NL" sz="800" b="0" i="0" u="none" strike="noStrike">
                        <a:solidFill>
                          <a:srgbClr val="000000"/>
                        </a:solidFill>
                        <a:effectLst/>
                        <a:latin typeface="Calibri" panose="020F0502020204030204" pitchFamily="34" charset="0"/>
                      </a:endParaRPr>
                    </a:p>
                  </a:txBody>
                  <a:tcPr marL="4369" marR="4369" marT="4369" marB="0"/>
                </a:tc>
                <a:tc>
                  <a:txBody>
                    <a:bodyPr/>
                    <a:lstStyle/>
                    <a:p>
                      <a:pPr algn="l" fontAlgn="t"/>
                      <a:r>
                        <a:rPr lang="nl-NL" sz="800" u="none" strike="noStrike">
                          <a:effectLst/>
                        </a:rPr>
                        <a:t>ROSA: ketenfunctie onderwijsontwikkeling</a:t>
                      </a:r>
                      <a:endParaRPr lang="nl-NL" sz="800" b="1" i="0" u="none" strike="noStrike">
                        <a:solidFill>
                          <a:srgbClr val="000000"/>
                        </a:solidFill>
                        <a:effectLst/>
                        <a:latin typeface="Calibri" panose="020F0502020204030204" pitchFamily="34" charset="0"/>
                      </a:endParaRPr>
                    </a:p>
                  </a:txBody>
                  <a:tcPr marL="4369" marR="4369" marT="4369" marB="0"/>
                </a:tc>
                <a:tc>
                  <a:txBody>
                    <a:bodyPr/>
                    <a:lstStyle/>
                    <a:p>
                      <a:pPr algn="l" fontAlgn="t"/>
                      <a:r>
                        <a:rPr lang="nl-NL" sz="800" u="none" strike="noStrike">
                          <a:effectLst/>
                        </a:rPr>
                        <a:t>organisatie</a:t>
                      </a:r>
                      <a:endParaRPr lang="nl-NL" sz="800" b="0" i="0" u="none" strike="noStrike">
                        <a:solidFill>
                          <a:srgbClr val="000000"/>
                        </a:solidFill>
                        <a:effectLst/>
                        <a:latin typeface="Calibri" panose="020F0502020204030204" pitchFamily="34" charset="0"/>
                      </a:endParaRPr>
                    </a:p>
                  </a:txBody>
                  <a:tcPr marL="4369" marR="4369" marT="4369" marB="0"/>
                </a:tc>
                <a:extLst>
                  <a:ext uri="{0D108BD9-81ED-4DB2-BD59-A6C34878D82A}">
                    <a16:rowId xmlns:a16="http://schemas.microsoft.com/office/drawing/2014/main" val="3131574986"/>
                  </a:ext>
                </a:extLst>
              </a:tr>
              <a:tr h="157351">
                <a:tc>
                  <a:txBody>
                    <a:bodyPr/>
                    <a:lstStyle/>
                    <a:p>
                      <a:pPr algn="l" fontAlgn="t"/>
                      <a:r>
                        <a:rPr lang="nl-NL" sz="800" u="none" strike="noStrike">
                          <a:effectLst/>
                        </a:rPr>
                        <a:t>15</a:t>
                      </a:r>
                      <a:endParaRPr lang="nl-NL" sz="800" b="0" i="0" u="none" strike="noStrike">
                        <a:solidFill>
                          <a:srgbClr val="000000"/>
                        </a:solidFill>
                        <a:effectLst/>
                        <a:latin typeface="Calibri" panose="020F0502020204030204" pitchFamily="34" charset="0"/>
                      </a:endParaRPr>
                    </a:p>
                  </a:txBody>
                  <a:tcPr marL="4369" marR="4369" marT="4369" marB="0"/>
                </a:tc>
                <a:tc>
                  <a:txBody>
                    <a:bodyPr/>
                    <a:lstStyle/>
                    <a:p>
                      <a:pPr algn="l" fontAlgn="t"/>
                      <a:r>
                        <a:rPr lang="nl-NL" sz="800" u="none" strike="noStrike">
                          <a:effectLst/>
                        </a:rPr>
                        <a:t>richten en inrichten</a:t>
                      </a:r>
                      <a:endParaRPr lang="nl-NL" sz="800" b="0" i="0" u="none" strike="noStrike">
                        <a:solidFill>
                          <a:srgbClr val="000000"/>
                        </a:solidFill>
                        <a:effectLst/>
                        <a:latin typeface="Calibri" panose="020F0502020204030204" pitchFamily="34" charset="0"/>
                      </a:endParaRPr>
                    </a:p>
                  </a:txBody>
                  <a:tcPr marL="4369" marR="4369" marT="4369" marB="0"/>
                </a:tc>
                <a:tc>
                  <a:txBody>
                    <a:bodyPr/>
                    <a:lstStyle/>
                    <a:p>
                      <a:pPr algn="l" fontAlgn="t"/>
                      <a:r>
                        <a:rPr lang="nl-NL" sz="800" u="none" strike="noStrike">
                          <a:effectLst/>
                        </a:rPr>
                        <a:t>communicatie naar (potentiéle) ouders van leerlingen/studenten</a:t>
                      </a:r>
                      <a:endParaRPr lang="nl-NL" sz="800" b="0" i="0" u="none" strike="noStrike">
                        <a:solidFill>
                          <a:srgbClr val="000000"/>
                        </a:solidFill>
                        <a:effectLst/>
                        <a:latin typeface="Calibri" panose="020F0502020204030204" pitchFamily="34" charset="0"/>
                      </a:endParaRPr>
                    </a:p>
                  </a:txBody>
                  <a:tcPr marL="4369" marR="4369" marT="4369" marB="0"/>
                </a:tc>
                <a:tc>
                  <a:txBody>
                    <a:bodyPr/>
                    <a:lstStyle/>
                    <a:p>
                      <a:pPr algn="l" fontAlgn="t"/>
                      <a:r>
                        <a:rPr lang="nl-NL" sz="800" u="none" strike="noStrike">
                          <a:effectLst/>
                        </a:rPr>
                        <a:t>wet PO, art 13, schoolgids, wet VO art  24a, schoolgids</a:t>
                      </a:r>
                      <a:endParaRPr lang="nl-NL" sz="800" b="0" i="0" u="none" strike="noStrike">
                        <a:solidFill>
                          <a:srgbClr val="000000"/>
                        </a:solidFill>
                        <a:effectLst/>
                        <a:latin typeface="Calibri" panose="020F0502020204030204" pitchFamily="34" charset="0"/>
                      </a:endParaRPr>
                    </a:p>
                  </a:txBody>
                  <a:tcPr marL="4369" marR="4369" marT="4369" marB="0"/>
                </a:tc>
                <a:tc>
                  <a:txBody>
                    <a:bodyPr/>
                    <a:lstStyle/>
                    <a:p>
                      <a:pPr algn="l" fontAlgn="t"/>
                      <a:r>
                        <a:rPr lang="nl-NL" sz="800" u="none" strike="noStrike">
                          <a:effectLst/>
                        </a:rPr>
                        <a:t>organisatie en wettelijk</a:t>
                      </a:r>
                      <a:endParaRPr lang="nl-NL" sz="800" b="0" i="0" u="none" strike="noStrike">
                        <a:solidFill>
                          <a:srgbClr val="000000"/>
                        </a:solidFill>
                        <a:effectLst/>
                        <a:latin typeface="Calibri" panose="020F0502020204030204" pitchFamily="34" charset="0"/>
                      </a:endParaRPr>
                    </a:p>
                  </a:txBody>
                  <a:tcPr marL="4369" marR="4369" marT="4369" marB="0"/>
                </a:tc>
                <a:extLst>
                  <a:ext uri="{0D108BD9-81ED-4DB2-BD59-A6C34878D82A}">
                    <a16:rowId xmlns:a16="http://schemas.microsoft.com/office/drawing/2014/main" val="1714955648"/>
                  </a:ext>
                </a:extLst>
              </a:tr>
              <a:tr h="157351">
                <a:tc>
                  <a:txBody>
                    <a:bodyPr/>
                    <a:lstStyle/>
                    <a:p>
                      <a:pPr algn="l" fontAlgn="t"/>
                      <a:r>
                        <a:rPr lang="nl-NL" sz="800" u="none" strike="noStrike">
                          <a:effectLst/>
                        </a:rPr>
                        <a:t>16</a:t>
                      </a:r>
                      <a:endParaRPr lang="nl-NL" sz="800" b="0" i="0" u="none" strike="noStrike">
                        <a:solidFill>
                          <a:srgbClr val="000000"/>
                        </a:solidFill>
                        <a:effectLst/>
                        <a:latin typeface="Calibri" panose="020F0502020204030204" pitchFamily="34" charset="0"/>
                      </a:endParaRPr>
                    </a:p>
                  </a:txBody>
                  <a:tcPr marL="4369" marR="4369" marT="4369" marB="0"/>
                </a:tc>
                <a:tc>
                  <a:txBody>
                    <a:bodyPr/>
                    <a:lstStyle/>
                    <a:p>
                      <a:pPr algn="l" fontAlgn="t"/>
                      <a:r>
                        <a:rPr lang="nl-NL" sz="800" u="none" strike="noStrike">
                          <a:effectLst/>
                        </a:rPr>
                        <a:t>richten en inrichten</a:t>
                      </a:r>
                      <a:endParaRPr lang="nl-NL" sz="800" b="0" i="0" u="none" strike="noStrike">
                        <a:solidFill>
                          <a:srgbClr val="000000"/>
                        </a:solidFill>
                        <a:effectLst/>
                        <a:latin typeface="Calibri" panose="020F0502020204030204" pitchFamily="34" charset="0"/>
                      </a:endParaRPr>
                    </a:p>
                  </a:txBody>
                  <a:tcPr marL="4369" marR="4369" marT="4369" marB="0"/>
                </a:tc>
                <a:tc>
                  <a:txBody>
                    <a:bodyPr/>
                    <a:lstStyle/>
                    <a:p>
                      <a:pPr algn="l" fontAlgn="t"/>
                      <a:r>
                        <a:rPr lang="nl-NL" sz="800" u="none" strike="noStrike">
                          <a:effectLst/>
                        </a:rPr>
                        <a:t>communicatie naar (potentiéle) leerlingen/studenten</a:t>
                      </a:r>
                      <a:endParaRPr lang="nl-NL" sz="800" b="0" i="0" u="none" strike="noStrike">
                        <a:solidFill>
                          <a:srgbClr val="000000"/>
                        </a:solidFill>
                        <a:effectLst/>
                        <a:latin typeface="Calibri" panose="020F0502020204030204" pitchFamily="34" charset="0"/>
                      </a:endParaRPr>
                    </a:p>
                  </a:txBody>
                  <a:tcPr marL="4369" marR="4369" marT="4369" marB="0"/>
                </a:tc>
                <a:tc>
                  <a:txBody>
                    <a:bodyPr/>
                    <a:lstStyle/>
                    <a:p>
                      <a:pPr algn="l" fontAlgn="t"/>
                      <a:r>
                        <a:rPr lang="nl-NL" sz="800" u="none" strike="noStrike">
                          <a:effectLst/>
                        </a:rPr>
                        <a:t>wet PO, art 13, schoolgids, wet VO art  24a, schoolgids</a:t>
                      </a:r>
                      <a:endParaRPr lang="nl-NL" sz="800" b="0" i="0" u="none" strike="noStrike">
                        <a:solidFill>
                          <a:srgbClr val="000000"/>
                        </a:solidFill>
                        <a:effectLst/>
                        <a:latin typeface="Calibri" panose="020F0502020204030204" pitchFamily="34" charset="0"/>
                      </a:endParaRPr>
                    </a:p>
                  </a:txBody>
                  <a:tcPr marL="4369" marR="4369" marT="4369" marB="0"/>
                </a:tc>
                <a:tc>
                  <a:txBody>
                    <a:bodyPr/>
                    <a:lstStyle/>
                    <a:p>
                      <a:pPr algn="l" fontAlgn="t"/>
                      <a:r>
                        <a:rPr lang="nl-NL" sz="800" u="none" strike="noStrike">
                          <a:effectLst/>
                        </a:rPr>
                        <a:t>organisatie en wettelijk</a:t>
                      </a:r>
                      <a:endParaRPr lang="nl-NL" sz="800" b="0" i="0" u="none" strike="noStrike">
                        <a:solidFill>
                          <a:srgbClr val="000000"/>
                        </a:solidFill>
                        <a:effectLst/>
                        <a:latin typeface="Calibri" panose="020F0502020204030204" pitchFamily="34" charset="0"/>
                      </a:endParaRPr>
                    </a:p>
                  </a:txBody>
                  <a:tcPr marL="4369" marR="4369" marT="4369" marB="0"/>
                </a:tc>
                <a:extLst>
                  <a:ext uri="{0D108BD9-81ED-4DB2-BD59-A6C34878D82A}">
                    <a16:rowId xmlns:a16="http://schemas.microsoft.com/office/drawing/2014/main" val="1344842595"/>
                  </a:ext>
                </a:extLst>
              </a:tr>
              <a:tr h="157351">
                <a:tc>
                  <a:txBody>
                    <a:bodyPr/>
                    <a:lstStyle/>
                    <a:p>
                      <a:pPr algn="l" fontAlgn="t"/>
                      <a:r>
                        <a:rPr lang="nl-NL" sz="800" u="none" strike="noStrike">
                          <a:effectLst/>
                        </a:rPr>
                        <a:t>17</a:t>
                      </a:r>
                      <a:endParaRPr lang="nl-NL" sz="800" b="0" i="0" u="none" strike="noStrike">
                        <a:solidFill>
                          <a:srgbClr val="000000"/>
                        </a:solidFill>
                        <a:effectLst/>
                        <a:latin typeface="Calibri" panose="020F0502020204030204" pitchFamily="34" charset="0"/>
                      </a:endParaRPr>
                    </a:p>
                  </a:txBody>
                  <a:tcPr marL="4369" marR="4369" marT="4369" marB="0"/>
                </a:tc>
                <a:tc>
                  <a:txBody>
                    <a:bodyPr/>
                    <a:lstStyle/>
                    <a:p>
                      <a:pPr algn="l" fontAlgn="t"/>
                      <a:r>
                        <a:rPr lang="nl-NL" sz="800" u="none" strike="noStrike">
                          <a:effectLst/>
                        </a:rPr>
                        <a:t>richten en oprichten</a:t>
                      </a:r>
                      <a:endParaRPr lang="nl-NL" sz="800" b="0" i="0" u="none" strike="noStrike">
                        <a:solidFill>
                          <a:srgbClr val="000000"/>
                        </a:solidFill>
                        <a:effectLst/>
                        <a:latin typeface="Calibri" panose="020F0502020204030204" pitchFamily="34" charset="0"/>
                      </a:endParaRPr>
                    </a:p>
                  </a:txBody>
                  <a:tcPr marL="4369" marR="4369" marT="4369" marB="0"/>
                </a:tc>
                <a:tc>
                  <a:txBody>
                    <a:bodyPr/>
                    <a:lstStyle/>
                    <a:p>
                      <a:pPr algn="l" fontAlgn="t"/>
                      <a:r>
                        <a:rPr lang="nl-NL" sz="800" u="none" strike="noStrike">
                          <a:effectLst/>
                        </a:rPr>
                        <a:t>informatie over het onderwijs</a:t>
                      </a:r>
                      <a:endParaRPr lang="nl-NL" sz="800" b="0" i="0" u="none" strike="noStrike">
                        <a:solidFill>
                          <a:srgbClr val="000000"/>
                        </a:solidFill>
                        <a:effectLst/>
                        <a:latin typeface="Calibri" panose="020F0502020204030204" pitchFamily="34" charset="0"/>
                      </a:endParaRPr>
                    </a:p>
                  </a:txBody>
                  <a:tcPr marL="4369" marR="4369" marT="4369" marB="0"/>
                </a:tc>
                <a:tc>
                  <a:txBody>
                    <a:bodyPr/>
                    <a:lstStyle/>
                    <a:p>
                      <a:pPr algn="l" fontAlgn="t"/>
                      <a:r>
                        <a:rPr lang="nl-NL" sz="800" u="none" strike="noStrike">
                          <a:effectLst/>
                        </a:rPr>
                        <a:t>ROSA: ketenfunctie onderwijsontwikkeling</a:t>
                      </a:r>
                      <a:endParaRPr lang="nl-NL" sz="800" b="1" i="0" u="none" strike="noStrike">
                        <a:solidFill>
                          <a:srgbClr val="000000"/>
                        </a:solidFill>
                        <a:effectLst/>
                        <a:latin typeface="Calibri" panose="020F0502020204030204" pitchFamily="34" charset="0"/>
                      </a:endParaRPr>
                    </a:p>
                  </a:txBody>
                  <a:tcPr marL="4369" marR="4369" marT="4369" marB="0"/>
                </a:tc>
                <a:tc>
                  <a:txBody>
                    <a:bodyPr/>
                    <a:lstStyle/>
                    <a:p>
                      <a:pPr algn="l" fontAlgn="t"/>
                      <a:r>
                        <a:rPr lang="nl-NL" sz="800" u="none" strike="noStrike">
                          <a:effectLst/>
                        </a:rPr>
                        <a:t>organisatie</a:t>
                      </a:r>
                      <a:endParaRPr lang="nl-NL" sz="800" b="0" i="0" u="none" strike="noStrike">
                        <a:solidFill>
                          <a:srgbClr val="000000"/>
                        </a:solidFill>
                        <a:effectLst/>
                        <a:latin typeface="Calibri" panose="020F0502020204030204" pitchFamily="34" charset="0"/>
                      </a:endParaRPr>
                    </a:p>
                  </a:txBody>
                  <a:tcPr marL="4369" marR="4369" marT="4369" marB="0"/>
                </a:tc>
                <a:extLst>
                  <a:ext uri="{0D108BD9-81ED-4DB2-BD59-A6C34878D82A}">
                    <a16:rowId xmlns:a16="http://schemas.microsoft.com/office/drawing/2014/main" val="95783320"/>
                  </a:ext>
                </a:extLst>
              </a:tr>
              <a:tr h="157351">
                <a:tc>
                  <a:txBody>
                    <a:bodyPr/>
                    <a:lstStyle/>
                    <a:p>
                      <a:pPr algn="l" fontAlgn="t"/>
                      <a:r>
                        <a:rPr lang="nl-NL" sz="800" u="none" strike="noStrike">
                          <a:effectLst/>
                        </a:rPr>
                        <a:t>18</a:t>
                      </a:r>
                      <a:endParaRPr lang="nl-NL" sz="800" b="0" i="0" u="none" strike="noStrike">
                        <a:solidFill>
                          <a:srgbClr val="000000"/>
                        </a:solidFill>
                        <a:effectLst/>
                        <a:latin typeface="Calibri" panose="020F0502020204030204" pitchFamily="34" charset="0"/>
                      </a:endParaRPr>
                    </a:p>
                  </a:txBody>
                  <a:tcPr marL="4369" marR="4369" marT="4369" marB="0"/>
                </a:tc>
                <a:tc>
                  <a:txBody>
                    <a:bodyPr/>
                    <a:lstStyle/>
                    <a:p>
                      <a:pPr algn="l" fontAlgn="t"/>
                      <a:r>
                        <a:rPr lang="nl-NL" sz="800" u="none" strike="noStrike">
                          <a:effectLst/>
                        </a:rPr>
                        <a:t>richten</a:t>
                      </a:r>
                      <a:endParaRPr lang="nl-NL" sz="800" b="0" i="0" u="none" strike="noStrike">
                        <a:solidFill>
                          <a:srgbClr val="000000"/>
                        </a:solidFill>
                        <a:effectLst/>
                        <a:latin typeface="Calibri" panose="020F0502020204030204" pitchFamily="34" charset="0"/>
                      </a:endParaRPr>
                    </a:p>
                  </a:txBody>
                  <a:tcPr marL="4369" marR="4369" marT="4369" marB="0"/>
                </a:tc>
                <a:tc>
                  <a:txBody>
                    <a:bodyPr/>
                    <a:lstStyle/>
                    <a:p>
                      <a:pPr algn="l" fontAlgn="t"/>
                      <a:r>
                        <a:rPr lang="nl-NL" sz="800" u="none" strike="noStrike">
                          <a:effectLst/>
                        </a:rPr>
                        <a:t>informatie over het onderwijs</a:t>
                      </a:r>
                      <a:endParaRPr lang="nl-NL" sz="800" b="0" i="0" u="none" strike="noStrike">
                        <a:solidFill>
                          <a:srgbClr val="000000"/>
                        </a:solidFill>
                        <a:effectLst/>
                        <a:latin typeface="Calibri" panose="020F0502020204030204" pitchFamily="34" charset="0"/>
                      </a:endParaRPr>
                    </a:p>
                  </a:txBody>
                  <a:tcPr marL="4369" marR="4369" marT="4369" marB="0"/>
                </a:tc>
                <a:tc>
                  <a:txBody>
                    <a:bodyPr/>
                    <a:lstStyle/>
                    <a:p>
                      <a:pPr algn="l" fontAlgn="t"/>
                      <a:r>
                        <a:rPr lang="nl-NL" sz="800" u="none" strike="noStrike">
                          <a:effectLst/>
                        </a:rPr>
                        <a:t>ROSA: ketenfunctie onderwijsontwikkeling</a:t>
                      </a:r>
                      <a:endParaRPr lang="nl-NL" sz="800" b="1" i="0" u="none" strike="noStrike">
                        <a:solidFill>
                          <a:srgbClr val="000000"/>
                        </a:solidFill>
                        <a:effectLst/>
                        <a:latin typeface="Calibri" panose="020F0502020204030204" pitchFamily="34" charset="0"/>
                      </a:endParaRPr>
                    </a:p>
                  </a:txBody>
                  <a:tcPr marL="4369" marR="4369" marT="4369" marB="0"/>
                </a:tc>
                <a:tc>
                  <a:txBody>
                    <a:bodyPr/>
                    <a:lstStyle/>
                    <a:p>
                      <a:pPr algn="l" fontAlgn="t"/>
                      <a:r>
                        <a:rPr lang="nl-NL" sz="800" u="none" strike="noStrike">
                          <a:effectLst/>
                        </a:rPr>
                        <a:t>organisatie</a:t>
                      </a:r>
                      <a:endParaRPr lang="nl-NL" sz="800" b="0" i="0" u="none" strike="noStrike">
                        <a:solidFill>
                          <a:srgbClr val="000000"/>
                        </a:solidFill>
                        <a:effectLst/>
                        <a:latin typeface="Calibri" panose="020F0502020204030204" pitchFamily="34" charset="0"/>
                      </a:endParaRPr>
                    </a:p>
                  </a:txBody>
                  <a:tcPr marL="4369" marR="4369" marT="4369" marB="0"/>
                </a:tc>
                <a:extLst>
                  <a:ext uri="{0D108BD9-81ED-4DB2-BD59-A6C34878D82A}">
                    <a16:rowId xmlns:a16="http://schemas.microsoft.com/office/drawing/2014/main" val="390607724"/>
                  </a:ext>
                </a:extLst>
              </a:tr>
              <a:tr h="314701">
                <a:tc>
                  <a:txBody>
                    <a:bodyPr/>
                    <a:lstStyle/>
                    <a:p>
                      <a:pPr algn="l" fontAlgn="t"/>
                      <a:r>
                        <a:rPr lang="nl-NL" sz="800" u="none" strike="noStrike">
                          <a:effectLst/>
                        </a:rPr>
                        <a:t>19</a:t>
                      </a:r>
                      <a:endParaRPr lang="nl-NL" sz="800" b="0" i="0" u="none" strike="noStrike">
                        <a:solidFill>
                          <a:srgbClr val="000000"/>
                        </a:solidFill>
                        <a:effectLst/>
                        <a:latin typeface="Calibri" panose="020F0502020204030204" pitchFamily="34" charset="0"/>
                      </a:endParaRPr>
                    </a:p>
                  </a:txBody>
                  <a:tcPr marL="4369" marR="4369" marT="4369" marB="0"/>
                </a:tc>
                <a:tc>
                  <a:txBody>
                    <a:bodyPr/>
                    <a:lstStyle/>
                    <a:p>
                      <a:pPr algn="l" fontAlgn="t"/>
                      <a:r>
                        <a:rPr lang="nl-NL" sz="800" u="none" strike="noStrike">
                          <a:effectLst/>
                        </a:rPr>
                        <a:t>richten, oprichten en inrichten</a:t>
                      </a:r>
                      <a:endParaRPr lang="nl-NL" sz="800" b="0" i="0" u="none" strike="noStrike">
                        <a:solidFill>
                          <a:srgbClr val="000000"/>
                        </a:solidFill>
                        <a:effectLst/>
                        <a:latin typeface="Calibri" panose="020F0502020204030204" pitchFamily="34" charset="0"/>
                      </a:endParaRPr>
                    </a:p>
                  </a:txBody>
                  <a:tcPr marL="4369" marR="4369" marT="4369" marB="0"/>
                </a:tc>
                <a:tc>
                  <a:txBody>
                    <a:bodyPr/>
                    <a:lstStyle/>
                    <a:p>
                      <a:pPr algn="l" fontAlgn="t"/>
                      <a:r>
                        <a:rPr lang="nl-NL" sz="800" u="none" strike="noStrike">
                          <a:effectLst/>
                        </a:rPr>
                        <a:t>informatie over ontwikkelingen in het bedrijfsleven, samenwerking met het bedrijfsleven</a:t>
                      </a:r>
                      <a:endParaRPr lang="nl-NL" sz="800" b="0" i="0" u="none" strike="noStrike">
                        <a:solidFill>
                          <a:srgbClr val="000000"/>
                        </a:solidFill>
                        <a:effectLst/>
                        <a:latin typeface="Calibri" panose="020F0502020204030204" pitchFamily="34" charset="0"/>
                      </a:endParaRPr>
                    </a:p>
                  </a:txBody>
                  <a:tcPr marL="4369" marR="4369" marT="4369" marB="0"/>
                </a:tc>
                <a:tc>
                  <a:txBody>
                    <a:bodyPr/>
                    <a:lstStyle/>
                    <a:p>
                      <a:pPr algn="l" fontAlgn="t"/>
                      <a:r>
                        <a:rPr lang="nl-NL" sz="800" u="none" strike="noStrike">
                          <a:effectLst/>
                        </a:rPr>
                        <a:t>ROSA: ketenfunctie onderwijsontwikkeling</a:t>
                      </a:r>
                      <a:endParaRPr lang="nl-NL" sz="800" b="1" i="0" u="none" strike="noStrike">
                        <a:solidFill>
                          <a:srgbClr val="000000"/>
                        </a:solidFill>
                        <a:effectLst/>
                        <a:latin typeface="Calibri" panose="020F0502020204030204" pitchFamily="34" charset="0"/>
                      </a:endParaRPr>
                    </a:p>
                  </a:txBody>
                  <a:tcPr marL="4369" marR="4369" marT="4369" marB="0"/>
                </a:tc>
                <a:tc>
                  <a:txBody>
                    <a:bodyPr/>
                    <a:lstStyle/>
                    <a:p>
                      <a:pPr algn="l" fontAlgn="t"/>
                      <a:r>
                        <a:rPr lang="nl-NL" sz="800" u="none" strike="noStrike">
                          <a:effectLst/>
                        </a:rPr>
                        <a:t>organisatie</a:t>
                      </a:r>
                      <a:endParaRPr lang="nl-NL" sz="800" b="0" i="0" u="none" strike="noStrike">
                        <a:solidFill>
                          <a:srgbClr val="000000"/>
                        </a:solidFill>
                        <a:effectLst/>
                        <a:latin typeface="Calibri" panose="020F0502020204030204" pitchFamily="34" charset="0"/>
                      </a:endParaRPr>
                    </a:p>
                  </a:txBody>
                  <a:tcPr marL="4369" marR="4369" marT="4369" marB="0"/>
                </a:tc>
                <a:extLst>
                  <a:ext uri="{0D108BD9-81ED-4DB2-BD59-A6C34878D82A}">
                    <a16:rowId xmlns:a16="http://schemas.microsoft.com/office/drawing/2014/main" val="3878487448"/>
                  </a:ext>
                </a:extLst>
              </a:tr>
              <a:tr h="157351">
                <a:tc>
                  <a:txBody>
                    <a:bodyPr/>
                    <a:lstStyle/>
                    <a:p>
                      <a:pPr algn="l" fontAlgn="t"/>
                      <a:r>
                        <a:rPr lang="nl-NL" sz="800" u="none" strike="noStrike">
                          <a:effectLst/>
                        </a:rPr>
                        <a:t>20</a:t>
                      </a:r>
                      <a:endParaRPr lang="nl-NL" sz="800" b="0" i="0" u="none" strike="noStrike">
                        <a:solidFill>
                          <a:srgbClr val="000000"/>
                        </a:solidFill>
                        <a:effectLst/>
                        <a:latin typeface="Calibri" panose="020F0502020204030204" pitchFamily="34" charset="0"/>
                      </a:endParaRPr>
                    </a:p>
                  </a:txBody>
                  <a:tcPr marL="4369" marR="4369" marT="4369" marB="0"/>
                </a:tc>
                <a:tc>
                  <a:txBody>
                    <a:bodyPr/>
                    <a:lstStyle/>
                    <a:p>
                      <a:pPr algn="l" fontAlgn="t"/>
                      <a:r>
                        <a:rPr lang="nl-NL" sz="800" u="none" strike="noStrike">
                          <a:effectLst/>
                        </a:rPr>
                        <a:t>oprichten en inrichten</a:t>
                      </a:r>
                      <a:endParaRPr lang="nl-NL" sz="800" b="0" i="0" u="none" strike="noStrike">
                        <a:solidFill>
                          <a:srgbClr val="000000"/>
                        </a:solidFill>
                        <a:effectLst/>
                        <a:latin typeface="Calibri" panose="020F0502020204030204" pitchFamily="34" charset="0"/>
                      </a:endParaRPr>
                    </a:p>
                  </a:txBody>
                  <a:tcPr marL="4369" marR="4369" marT="4369" marB="0"/>
                </a:tc>
                <a:tc>
                  <a:txBody>
                    <a:bodyPr/>
                    <a:lstStyle/>
                    <a:p>
                      <a:pPr algn="l" fontAlgn="t"/>
                      <a:r>
                        <a:rPr lang="nl-NL" sz="800" u="none" strike="noStrike">
                          <a:effectLst/>
                        </a:rPr>
                        <a:t>samenwerking met branche organisaties</a:t>
                      </a:r>
                      <a:endParaRPr lang="nl-NL" sz="800" b="0" i="0" u="none" strike="noStrike">
                        <a:solidFill>
                          <a:srgbClr val="000000"/>
                        </a:solidFill>
                        <a:effectLst/>
                        <a:latin typeface="Calibri" panose="020F0502020204030204" pitchFamily="34" charset="0"/>
                      </a:endParaRPr>
                    </a:p>
                  </a:txBody>
                  <a:tcPr marL="4369" marR="4369" marT="4369" marB="0"/>
                </a:tc>
                <a:tc>
                  <a:txBody>
                    <a:bodyPr/>
                    <a:lstStyle/>
                    <a:p>
                      <a:pPr algn="l" fontAlgn="t"/>
                      <a:r>
                        <a:rPr lang="nl-NL" sz="800" u="none" strike="noStrike">
                          <a:effectLst/>
                        </a:rPr>
                        <a:t>ROSA: ketenfunctie onderwijsontwikkeling</a:t>
                      </a:r>
                      <a:endParaRPr lang="nl-NL" sz="800" b="1" i="0" u="none" strike="noStrike">
                        <a:solidFill>
                          <a:srgbClr val="000000"/>
                        </a:solidFill>
                        <a:effectLst/>
                        <a:latin typeface="Calibri" panose="020F0502020204030204" pitchFamily="34" charset="0"/>
                      </a:endParaRPr>
                    </a:p>
                  </a:txBody>
                  <a:tcPr marL="4369" marR="4369" marT="4369" marB="0"/>
                </a:tc>
                <a:tc>
                  <a:txBody>
                    <a:bodyPr/>
                    <a:lstStyle/>
                    <a:p>
                      <a:pPr algn="l" fontAlgn="t"/>
                      <a:r>
                        <a:rPr lang="nl-NL" sz="800" u="none" strike="noStrike">
                          <a:effectLst/>
                        </a:rPr>
                        <a:t>organisatie</a:t>
                      </a:r>
                      <a:endParaRPr lang="nl-NL" sz="800" b="0" i="0" u="none" strike="noStrike">
                        <a:solidFill>
                          <a:srgbClr val="000000"/>
                        </a:solidFill>
                        <a:effectLst/>
                        <a:latin typeface="Calibri" panose="020F0502020204030204" pitchFamily="34" charset="0"/>
                      </a:endParaRPr>
                    </a:p>
                  </a:txBody>
                  <a:tcPr marL="4369" marR="4369" marT="4369" marB="0"/>
                </a:tc>
                <a:extLst>
                  <a:ext uri="{0D108BD9-81ED-4DB2-BD59-A6C34878D82A}">
                    <a16:rowId xmlns:a16="http://schemas.microsoft.com/office/drawing/2014/main" val="1554817287"/>
                  </a:ext>
                </a:extLst>
              </a:tr>
              <a:tr h="157351">
                <a:tc>
                  <a:txBody>
                    <a:bodyPr/>
                    <a:lstStyle/>
                    <a:p>
                      <a:pPr algn="l" fontAlgn="t"/>
                      <a:r>
                        <a:rPr lang="nl-NL" sz="800" u="none" strike="noStrike">
                          <a:effectLst/>
                        </a:rPr>
                        <a:t>21</a:t>
                      </a:r>
                      <a:endParaRPr lang="nl-NL" sz="800" b="0" i="0" u="none" strike="noStrike">
                        <a:solidFill>
                          <a:srgbClr val="000000"/>
                        </a:solidFill>
                        <a:effectLst/>
                        <a:latin typeface="Calibri" panose="020F0502020204030204" pitchFamily="34" charset="0"/>
                      </a:endParaRPr>
                    </a:p>
                  </a:txBody>
                  <a:tcPr marL="4369" marR="4369" marT="4369" marB="0"/>
                </a:tc>
                <a:tc>
                  <a:txBody>
                    <a:bodyPr/>
                    <a:lstStyle/>
                    <a:p>
                      <a:pPr algn="l" fontAlgn="t"/>
                      <a:r>
                        <a:rPr lang="nl-NL" sz="800" u="none" strike="noStrike">
                          <a:effectLst/>
                        </a:rPr>
                        <a:t>oprichten en inrichten</a:t>
                      </a:r>
                      <a:endParaRPr lang="nl-NL" sz="800" b="0" i="0" u="none" strike="noStrike">
                        <a:solidFill>
                          <a:srgbClr val="000000"/>
                        </a:solidFill>
                        <a:effectLst/>
                        <a:latin typeface="Calibri" panose="020F0502020204030204" pitchFamily="34" charset="0"/>
                      </a:endParaRPr>
                    </a:p>
                  </a:txBody>
                  <a:tcPr marL="4369" marR="4369" marT="4369" marB="0"/>
                </a:tc>
                <a:tc>
                  <a:txBody>
                    <a:bodyPr/>
                    <a:lstStyle/>
                    <a:p>
                      <a:pPr algn="l" fontAlgn="t"/>
                      <a:r>
                        <a:rPr lang="nl-NL" sz="800" u="none" strike="noStrike">
                          <a:effectLst/>
                        </a:rPr>
                        <a:t>regels voor oprichting, administratie etc.</a:t>
                      </a:r>
                      <a:endParaRPr lang="nl-NL" sz="800" b="0" i="0" u="none" strike="noStrike">
                        <a:solidFill>
                          <a:srgbClr val="000000"/>
                        </a:solidFill>
                        <a:effectLst/>
                        <a:latin typeface="Calibri" panose="020F0502020204030204" pitchFamily="34" charset="0"/>
                      </a:endParaRPr>
                    </a:p>
                  </a:txBody>
                  <a:tcPr marL="4369" marR="4369" marT="4369" marB="0"/>
                </a:tc>
                <a:tc>
                  <a:txBody>
                    <a:bodyPr/>
                    <a:lstStyle/>
                    <a:p>
                      <a:pPr algn="l" fontAlgn="t"/>
                      <a:r>
                        <a:rPr lang="nl-NL" sz="800" u="none" strike="noStrike">
                          <a:effectLst/>
                        </a:rPr>
                        <a:t>burgerlijk wetboek en wet PO, wet VO en wet EC</a:t>
                      </a:r>
                      <a:endParaRPr lang="nl-NL" sz="800" b="0" i="0" u="none" strike="noStrike">
                        <a:solidFill>
                          <a:srgbClr val="000000"/>
                        </a:solidFill>
                        <a:effectLst/>
                        <a:latin typeface="Calibri" panose="020F0502020204030204" pitchFamily="34" charset="0"/>
                      </a:endParaRPr>
                    </a:p>
                  </a:txBody>
                  <a:tcPr marL="4369" marR="4369" marT="4369" marB="0"/>
                </a:tc>
                <a:tc>
                  <a:txBody>
                    <a:bodyPr/>
                    <a:lstStyle/>
                    <a:p>
                      <a:pPr algn="l" fontAlgn="t"/>
                      <a:r>
                        <a:rPr lang="nl-NL" sz="800" u="none" strike="noStrike">
                          <a:effectLst/>
                        </a:rPr>
                        <a:t>wettelijk</a:t>
                      </a:r>
                      <a:endParaRPr lang="nl-NL" sz="800" b="0" i="0" u="none" strike="noStrike">
                        <a:solidFill>
                          <a:srgbClr val="000000"/>
                        </a:solidFill>
                        <a:effectLst/>
                        <a:latin typeface="Calibri" panose="020F0502020204030204" pitchFamily="34" charset="0"/>
                      </a:endParaRPr>
                    </a:p>
                  </a:txBody>
                  <a:tcPr marL="4369" marR="4369" marT="4369" marB="0"/>
                </a:tc>
                <a:extLst>
                  <a:ext uri="{0D108BD9-81ED-4DB2-BD59-A6C34878D82A}">
                    <a16:rowId xmlns:a16="http://schemas.microsoft.com/office/drawing/2014/main" val="2513597924"/>
                  </a:ext>
                </a:extLst>
              </a:tr>
              <a:tr h="157351">
                <a:tc>
                  <a:txBody>
                    <a:bodyPr/>
                    <a:lstStyle/>
                    <a:p>
                      <a:pPr algn="l" fontAlgn="t"/>
                      <a:r>
                        <a:rPr lang="nl-NL" sz="800" u="none" strike="noStrike">
                          <a:effectLst/>
                        </a:rPr>
                        <a:t>22</a:t>
                      </a:r>
                      <a:endParaRPr lang="nl-NL" sz="800" b="0" i="0" u="none" strike="noStrike">
                        <a:solidFill>
                          <a:srgbClr val="000000"/>
                        </a:solidFill>
                        <a:effectLst/>
                        <a:latin typeface="Calibri" panose="020F0502020204030204" pitchFamily="34" charset="0"/>
                      </a:endParaRPr>
                    </a:p>
                  </a:txBody>
                  <a:tcPr marL="4369" marR="4369" marT="4369" marB="0"/>
                </a:tc>
                <a:tc>
                  <a:txBody>
                    <a:bodyPr/>
                    <a:lstStyle/>
                    <a:p>
                      <a:pPr algn="l" fontAlgn="t"/>
                      <a:r>
                        <a:rPr lang="nl-NL" sz="800" u="none" strike="noStrike">
                          <a:effectLst/>
                        </a:rPr>
                        <a:t>oprichten en inrichten</a:t>
                      </a:r>
                      <a:endParaRPr lang="nl-NL" sz="800" b="0" i="0" u="none" strike="noStrike">
                        <a:solidFill>
                          <a:srgbClr val="000000"/>
                        </a:solidFill>
                        <a:effectLst/>
                        <a:latin typeface="Calibri" panose="020F0502020204030204" pitchFamily="34" charset="0"/>
                      </a:endParaRPr>
                    </a:p>
                  </a:txBody>
                  <a:tcPr marL="4369" marR="4369" marT="4369" marB="0"/>
                </a:tc>
                <a:tc>
                  <a:txBody>
                    <a:bodyPr/>
                    <a:lstStyle/>
                    <a:p>
                      <a:pPr algn="l" fontAlgn="t"/>
                      <a:r>
                        <a:rPr lang="nl-NL" sz="800" u="none" strike="noStrike">
                          <a:effectLst/>
                        </a:rPr>
                        <a:t>aanmelden bij pensioenfonds</a:t>
                      </a:r>
                      <a:endParaRPr lang="nl-NL" sz="800" b="0" i="0" u="none" strike="noStrike">
                        <a:solidFill>
                          <a:srgbClr val="000000"/>
                        </a:solidFill>
                        <a:effectLst/>
                        <a:latin typeface="Calibri" panose="020F0502020204030204" pitchFamily="34" charset="0"/>
                      </a:endParaRPr>
                    </a:p>
                  </a:txBody>
                  <a:tcPr marL="4369" marR="4369" marT="4369" marB="0"/>
                </a:tc>
                <a:tc>
                  <a:txBody>
                    <a:bodyPr/>
                    <a:lstStyle/>
                    <a:p>
                      <a:pPr algn="l" fontAlgn="t"/>
                      <a:r>
                        <a:rPr lang="nl-NL" sz="800" u="none" strike="noStrike">
                          <a:effectLst/>
                        </a:rPr>
                        <a:t>pensioenwet</a:t>
                      </a:r>
                      <a:endParaRPr lang="nl-NL" sz="800" b="0" i="0" u="none" strike="noStrike">
                        <a:solidFill>
                          <a:srgbClr val="000000"/>
                        </a:solidFill>
                        <a:effectLst/>
                        <a:latin typeface="Calibri" panose="020F0502020204030204" pitchFamily="34" charset="0"/>
                      </a:endParaRPr>
                    </a:p>
                  </a:txBody>
                  <a:tcPr marL="4369" marR="4369" marT="4369" marB="0"/>
                </a:tc>
                <a:tc>
                  <a:txBody>
                    <a:bodyPr/>
                    <a:lstStyle/>
                    <a:p>
                      <a:pPr algn="l" fontAlgn="t"/>
                      <a:r>
                        <a:rPr lang="nl-NL" sz="800" u="none" strike="noStrike">
                          <a:effectLst/>
                        </a:rPr>
                        <a:t>wettelijk</a:t>
                      </a:r>
                      <a:endParaRPr lang="nl-NL" sz="800" b="0" i="0" u="none" strike="noStrike">
                        <a:solidFill>
                          <a:srgbClr val="000000"/>
                        </a:solidFill>
                        <a:effectLst/>
                        <a:latin typeface="Calibri" panose="020F0502020204030204" pitchFamily="34" charset="0"/>
                      </a:endParaRPr>
                    </a:p>
                  </a:txBody>
                  <a:tcPr marL="4369" marR="4369" marT="4369" marB="0"/>
                </a:tc>
                <a:extLst>
                  <a:ext uri="{0D108BD9-81ED-4DB2-BD59-A6C34878D82A}">
                    <a16:rowId xmlns:a16="http://schemas.microsoft.com/office/drawing/2014/main" val="4163969038"/>
                  </a:ext>
                </a:extLst>
              </a:tr>
              <a:tr h="157351">
                <a:tc>
                  <a:txBody>
                    <a:bodyPr/>
                    <a:lstStyle/>
                    <a:p>
                      <a:pPr algn="l" fontAlgn="t"/>
                      <a:r>
                        <a:rPr lang="nl-NL" sz="800" u="none" strike="noStrike">
                          <a:effectLst/>
                        </a:rPr>
                        <a:t>23</a:t>
                      </a:r>
                      <a:endParaRPr lang="nl-NL" sz="800" b="0" i="0" u="none" strike="noStrike">
                        <a:solidFill>
                          <a:srgbClr val="000000"/>
                        </a:solidFill>
                        <a:effectLst/>
                        <a:latin typeface="Calibri" panose="020F0502020204030204" pitchFamily="34" charset="0"/>
                      </a:endParaRPr>
                    </a:p>
                  </a:txBody>
                  <a:tcPr marL="4369" marR="4369" marT="4369" marB="0"/>
                </a:tc>
                <a:tc>
                  <a:txBody>
                    <a:bodyPr/>
                    <a:lstStyle/>
                    <a:p>
                      <a:pPr algn="l" fontAlgn="t"/>
                      <a:r>
                        <a:rPr lang="nl-NL" sz="800" u="none" strike="noStrike">
                          <a:effectLst/>
                        </a:rPr>
                        <a:t>oprichten en inrichten</a:t>
                      </a:r>
                      <a:endParaRPr lang="nl-NL" sz="800" b="0" i="0" u="none" strike="noStrike">
                        <a:solidFill>
                          <a:srgbClr val="000000"/>
                        </a:solidFill>
                        <a:effectLst/>
                        <a:latin typeface="Calibri" panose="020F0502020204030204" pitchFamily="34" charset="0"/>
                      </a:endParaRPr>
                    </a:p>
                  </a:txBody>
                  <a:tcPr marL="4369" marR="4369" marT="4369" marB="0"/>
                </a:tc>
                <a:tc>
                  <a:txBody>
                    <a:bodyPr/>
                    <a:lstStyle/>
                    <a:p>
                      <a:pPr algn="l" fontAlgn="t"/>
                      <a:r>
                        <a:rPr lang="nl-NL" sz="800" u="none" strike="noStrike">
                          <a:effectLst/>
                        </a:rPr>
                        <a:t>Advies aan startende scholen / opleidingen</a:t>
                      </a:r>
                      <a:endParaRPr lang="nl-NL" sz="800" b="0" i="0" u="none" strike="noStrike">
                        <a:solidFill>
                          <a:srgbClr val="000000"/>
                        </a:solidFill>
                        <a:effectLst/>
                        <a:latin typeface="Calibri" panose="020F0502020204030204" pitchFamily="34" charset="0"/>
                      </a:endParaRPr>
                    </a:p>
                  </a:txBody>
                  <a:tcPr marL="4369" marR="4369" marT="4369" marB="0"/>
                </a:tc>
                <a:tc>
                  <a:txBody>
                    <a:bodyPr/>
                    <a:lstStyle/>
                    <a:p>
                      <a:pPr algn="l" fontAlgn="t"/>
                      <a:r>
                        <a:rPr lang="nl-NL" sz="800" u="none" strike="noStrike">
                          <a:effectLst/>
                        </a:rPr>
                        <a:t> </a:t>
                      </a:r>
                      <a:endParaRPr lang="nl-NL" sz="800" b="0" i="0" u="none" strike="noStrike">
                        <a:solidFill>
                          <a:srgbClr val="000000"/>
                        </a:solidFill>
                        <a:effectLst/>
                        <a:latin typeface="Calibri" panose="020F0502020204030204" pitchFamily="34" charset="0"/>
                      </a:endParaRPr>
                    </a:p>
                  </a:txBody>
                  <a:tcPr marL="4369" marR="4369" marT="4369" marB="0"/>
                </a:tc>
                <a:tc>
                  <a:txBody>
                    <a:bodyPr/>
                    <a:lstStyle/>
                    <a:p>
                      <a:pPr algn="l" fontAlgn="t"/>
                      <a:r>
                        <a:rPr lang="nl-NL" sz="800" u="none" strike="noStrike">
                          <a:effectLst/>
                        </a:rPr>
                        <a:t>organisatie</a:t>
                      </a:r>
                      <a:endParaRPr lang="nl-NL" sz="800" b="0" i="0" u="none" strike="noStrike">
                        <a:solidFill>
                          <a:srgbClr val="000000"/>
                        </a:solidFill>
                        <a:effectLst/>
                        <a:latin typeface="Calibri" panose="020F0502020204030204" pitchFamily="34" charset="0"/>
                      </a:endParaRPr>
                    </a:p>
                  </a:txBody>
                  <a:tcPr marL="4369" marR="4369" marT="4369" marB="0"/>
                </a:tc>
                <a:extLst>
                  <a:ext uri="{0D108BD9-81ED-4DB2-BD59-A6C34878D82A}">
                    <a16:rowId xmlns:a16="http://schemas.microsoft.com/office/drawing/2014/main" val="2367600866"/>
                  </a:ext>
                </a:extLst>
              </a:tr>
              <a:tr h="157351">
                <a:tc>
                  <a:txBody>
                    <a:bodyPr/>
                    <a:lstStyle/>
                    <a:p>
                      <a:pPr algn="l" fontAlgn="t"/>
                      <a:r>
                        <a:rPr lang="nl-NL" sz="800" u="none" strike="noStrike">
                          <a:effectLst/>
                        </a:rPr>
                        <a:t>24</a:t>
                      </a:r>
                      <a:endParaRPr lang="nl-NL" sz="800" b="0" i="0" u="none" strike="noStrike">
                        <a:solidFill>
                          <a:srgbClr val="000000"/>
                        </a:solidFill>
                        <a:effectLst/>
                        <a:latin typeface="Calibri" panose="020F0502020204030204" pitchFamily="34" charset="0"/>
                      </a:endParaRPr>
                    </a:p>
                  </a:txBody>
                  <a:tcPr marL="4369" marR="4369" marT="4369" marB="0"/>
                </a:tc>
                <a:tc>
                  <a:txBody>
                    <a:bodyPr/>
                    <a:lstStyle/>
                    <a:p>
                      <a:pPr algn="l" fontAlgn="t"/>
                      <a:r>
                        <a:rPr lang="nl-NL" sz="800" u="none" strike="noStrike">
                          <a:effectLst/>
                        </a:rPr>
                        <a:t>oprichten en inrichten</a:t>
                      </a:r>
                      <a:endParaRPr lang="nl-NL" sz="800" b="0" i="0" u="none" strike="noStrike">
                        <a:solidFill>
                          <a:srgbClr val="000000"/>
                        </a:solidFill>
                        <a:effectLst/>
                        <a:latin typeface="Calibri" panose="020F0502020204030204" pitchFamily="34" charset="0"/>
                      </a:endParaRPr>
                    </a:p>
                  </a:txBody>
                  <a:tcPr marL="4369" marR="4369" marT="4369" marB="0"/>
                </a:tc>
                <a:tc>
                  <a:txBody>
                    <a:bodyPr/>
                    <a:lstStyle/>
                    <a:p>
                      <a:pPr algn="l" fontAlgn="t"/>
                      <a:r>
                        <a:rPr lang="nl-NL" sz="800" u="none" strike="noStrike">
                          <a:effectLst/>
                        </a:rPr>
                        <a:t>organiseren van bedrijfsvoering</a:t>
                      </a:r>
                      <a:endParaRPr lang="nl-NL" sz="800" b="0" i="0" u="none" strike="noStrike">
                        <a:solidFill>
                          <a:srgbClr val="000000"/>
                        </a:solidFill>
                        <a:effectLst/>
                        <a:latin typeface="Calibri" panose="020F0502020204030204" pitchFamily="34" charset="0"/>
                      </a:endParaRPr>
                    </a:p>
                  </a:txBody>
                  <a:tcPr marL="4369" marR="4369" marT="4369" marB="0"/>
                </a:tc>
                <a:tc>
                  <a:txBody>
                    <a:bodyPr/>
                    <a:lstStyle/>
                    <a:p>
                      <a:pPr algn="l" fontAlgn="t"/>
                      <a:r>
                        <a:rPr lang="nl-NL" sz="800" u="none" strike="noStrike">
                          <a:effectLst/>
                        </a:rPr>
                        <a:t> </a:t>
                      </a:r>
                      <a:endParaRPr lang="nl-NL" sz="800" b="0" i="0" u="none" strike="noStrike">
                        <a:solidFill>
                          <a:srgbClr val="000000"/>
                        </a:solidFill>
                        <a:effectLst/>
                        <a:latin typeface="Calibri" panose="020F0502020204030204" pitchFamily="34" charset="0"/>
                      </a:endParaRPr>
                    </a:p>
                  </a:txBody>
                  <a:tcPr marL="4369" marR="4369" marT="4369" marB="0"/>
                </a:tc>
                <a:tc>
                  <a:txBody>
                    <a:bodyPr/>
                    <a:lstStyle/>
                    <a:p>
                      <a:pPr algn="l" fontAlgn="t"/>
                      <a:r>
                        <a:rPr lang="nl-NL" sz="800" u="none" strike="noStrike">
                          <a:effectLst/>
                        </a:rPr>
                        <a:t>organisatie</a:t>
                      </a:r>
                      <a:endParaRPr lang="nl-NL" sz="800" b="0" i="0" u="none" strike="noStrike">
                        <a:solidFill>
                          <a:srgbClr val="000000"/>
                        </a:solidFill>
                        <a:effectLst/>
                        <a:latin typeface="Calibri" panose="020F0502020204030204" pitchFamily="34" charset="0"/>
                      </a:endParaRPr>
                    </a:p>
                  </a:txBody>
                  <a:tcPr marL="4369" marR="4369" marT="4369" marB="0"/>
                </a:tc>
                <a:extLst>
                  <a:ext uri="{0D108BD9-81ED-4DB2-BD59-A6C34878D82A}">
                    <a16:rowId xmlns:a16="http://schemas.microsoft.com/office/drawing/2014/main" val="1732005014"/>
                  </a:ext>
                </a:extLst>
              </a:tr>
              <a:tr h="157351">
                <a:tc>
                  <a:txBody>
                    <a:bodyPr/>
                    <a:lstStyle/>
                    <a:p>
                      <a:pPr algn="l" fontAlgn="t"/>
                      <a:r>
                        <a:rPr lang="nl-NL" sz="800" u="none" strike="noStrike">
                          <a:effectLst/>
                        </a:rPr>
                        <a:t>25</a:t>
                      </a:r>
                      <a:endParaRPr lang="nl-NL" sz="800" b="0" i="0" u="none" strike="noStrike">
                        <a:solidFill>
                          <a:srgbClr val="000000"/>
                        </a:solidFill>
                        <a:effectLst/>
                        <a:latin typeface="Calibri" panose="020F0502020204030204" pitchFamily="34" charset="0"/>
                      </a:endParaRPr>
                    </a:p>
                  </a:txBody>
                  <a:tcPr marL="4369" marR="4369" marT="4369" marB="0"/>
                </a:tc>
                <a:tc>
                  <a:txBody>
                    <a:bodyPr/>
                    <a:lstStyle/>
                    <a:p>
                      <a:pPr algn="l" fontAlgn="t"/>
                      <a:r>
                        <a:rPr lang="nl-NL" sz="800" u="none" strike="noStrike">
                          <a:effectLst/>
                        </a:rPr>
                        <a:t>oprichten en inrichten</a:t>
                      </a:r>
                      <a:endParaRPr lang="nl-NL" sz="800" b="0" i="0" u="none" strike="noStrike">
                        <a:solidFill>
                          <a:srgbClr val="000000"/>
                        </a:solidFill>
                        <a:effectLst/>
                        <a:latin typeface="Calibri" panose="020F0502020204030204" pitchFamily="34" charset="0"/>
                      </a:endParaRPr>
                    </a:p>
                  </a:txBody>
                  <a:tcPr marL="4369" marR="4369" marT="4369" marB="0"/>
                </a:tc>
                <a:tc>
                  <a:txBody>
                    <a:bodyPr/>
                    <a:lstStyle/>
                    <a:p>
                      <a:pPr algn="l" fontAlgn="t"/>
                      <a:r>
                        <a:rPr lang="nl-NL" sz="800" u="none" strike="noStrike">
                          <a:effectLst/>
                        </a:rPr>
                        <a:t>aanmelding bij KvK</a:t>
                      </a:r>
                      <a:endParaRPr lang="nl-NL" sz="800" b="0" i="0" u="none" strike="noStrike">
                        <a:solidFill>
                          <a:srgbClr val="000000"/>
                        </a:solidFill>
                        <a:effectLst/>
                        <a:latin typeface="Calibri" panose="020F0502020204030204" pitchFamily="34" charset="0"/>
                      </a:endParaRPr>
                    </a:p>
                  </a:txBody>
                  <a:tcPr marL="4369" marR="4369" marT="4369" marB="0"/>
                </a:tc>
                <a:tc>
                  <a:txBody>
                    <a:bodyPr/>
                    <a:lstStyle/>
                    <a:p>
                      <a:pPr algn="l" fontAlgn="t"/>
                      <a:r>
                        <a:rPr lang="nl-NL" sz="800" u="none" strike="noStrike">
                          <a:effectLst/>
                        </a:rPr>
                        <a:t>burgerlijk wetboek </a:t>
                      </a:r>
                      <a:endParaRPr lang="nl-NL" sz="800" b="0" i="0" u="none" strike="noStrike">
                        <a:solidFill>
                          <a:srgbClr val="000000"/>
                        </a:solidFill>
                        <a:effectLst/>
                        <a:latin typeface="Calibri" panose="020F0502020204030204" pitchFamily="34" charset="0"/>
                      </a:endParaRPr>
                    </a:p>
                  </a:txBody>
                  <a:tcPr marL="4369" marR="4369" marT="4369" marB="0"/>
                </a:tc>
                <a:tc>
                  <a:txBody>
                    <a:bodyPr/>
                    <a:lstStyle/>
                    <a:p>
                      <a:pPr algn="l" fontAlgn="t"/>
                      <a:r>
                        <a:rPr lang="nl-NL" sz="800" u="none" strike="noStrike">
                          <a:effectLst/>
                        </a:rPr>
                        <a:t>wettelijk</a:t>
                      </a:r>
                      <a:endParaRPr lang="nl-NL" sz="800" b="0" i="0" u="none" strike="noStrike">
                        <a:solidFill>
                          <a:srgbClr val="000000"/>
                        </a:solidFill>
                        <a:effectLst/>
                        <a:latin typeface="Calibri" panose="020F0502020204030204" pitchFamily="34" charset="0"/>
                      </a:endParaRPr>
                    </a:p>
                  </a:txBody>
                  <a:tcPr marL="4369" marR="4369" marT="4369" marB="0"/>
                </a:tc>
                <a:extLst>
                  <a:ext uri="{0D108BD9-81ED-4DB2-BD59-A6C34878D82A}">
                    <a16:rowId xmlns:a16="http://schemas.microsoft.com/office/drawing/2014/main" val="260210244"/>
                  </a:ext>
                </a:extLst>
              </a:tr>
              <a:tr h="157351">
                <a:tc>
                  <a:txBody>
                    <a:bodyPr/>
                    <a:lstStyle/>
                    <a:p>
                      <a:pPr algn="l" fontAlgn="t"/>
                      <a:r>
                        <a:rPr lang="nl-NL" sz="800" u="none" strike="noStrike">
                          <a:effectLst/>
                        </a:rPr>
                        <a:t>26</a:t>
                      </a:r>
                      <a:endParaRPr lang="nl-NL" sz="800" b="0" i="0" u="none" strike="noStrike">
                        <a:solidFill>
                          <a:srgbClr val="000000"/>
                        </a:solidFill>
                        <a:effectLst/>
                        <a:latin typeface="Calibri" panose="020F0502020204030204" pitchFamily="34" charset="0"/>
                      </a:endParaRPr>
                    </a:p>
                  </a:txBody>
                  <a:tcPr marL="4369" marR="4369" marT="4369" marB="0"/>
                </a:tc>
                <a:tc>
                  <a:txBody>
                    <a:bodyPr/>
                    <a:lstStyle/>
                    <a:p>
                      <a:pPr algn="l" fontAlgn="t"/>
                      <a:r>
                        <a:rPr lang="nl-NL" sz="800" u="none" strike="noStrike">
                          <a:effectLst/>
                        </a:rPr>
                        <a:t>richten en oprichten</a:t>
                      </a:r>
                      <a:endParaRPr lang="nl-NL" sz="800" b="0" i="0" u="none" strike="noStrike">
                        <a:solidFill>
                          <a:srgbClr val="000000"/>
                        </a:solidFill>
                        <a:effectLst/>
                        <a:latin typeface="Calibri" panose="020F0502020204030204" pitchFamily="34" charset="0"/>
                      </a:endParaRPr>
                    </a:p>
                  </a:txBody>
                  <a:tcPr marL="4369" marR="4369" marT="4369" marB="0"/>
                </a:tc>
                <a:tc>
                  <a:txBody>
                    <a:bodyPr/>
                    <a:lstStyle/>
                    <a:p>
                      <a:pPr algn="l" fontAlgn="t"/>
                      <a:r>
                        <a:rPr lang="nl-NL" sz="800" u="none" strike="noStrike">
                          <a:effectLst/>
                        </a:rPr>
                        <a:t>marketing en PR</a:t>
                      </a:r>
                      <a:endParaRPr lang="nl-NL" sz="800" b="0" i="0" u="none" strike="noStrike">
                        <a:solidFill>
                          <a:srgbClr val="000000"/>
                        </a:solidFill>
                        <a:effectLst/>
                        <a:latin typeface="Calibri" panose="020F0502020204030204" pitchFamily="34" charset="0"/>
                      </a:endParaRPr>
                    </a:p>
                  </a:txBody>
                  <a:tcPr marL="4369" marR="4369" marT="4369" marB="0"/>
                </a:tc>
                <a:tc>
                  <a:txBody>
                    <a:bodyPr/>
                    <a:lstStyle/>
                    <a:p>
                      <a:pPr algn="l" fontAlgn="t"/>
                      <a:r>
                        <a:rPr lang="nl-NL" sz="800" u="none" strike="noStrike">
                          <a:effectLst/>
                        </a:rPr>
                        <a:t> </a:t>
                      </a:r>
                      <a:endParaRPr lang="nl-NL" sz="800" b="0" i="0" u="none" strike="noStrike">
                        <a:solidFill>
                          <a:srgbClr val="000000"/>
                        </a:solidFill>
                        <a:effectLst/>
                        <a:latin typeface="Calibri" panose="020F0502020204030204" pitchFamily="34" charset="0"/>
                      </a:endParaRPr>
                    </a:p>
                  </a:txBody>
                  <a:tcPr marL="4369" marR="4369" marT="4369" marB="0"/>
                </a:tc>
                <a:tc>
                  <a:txBody>
                    <a:bodyPr/>
                    <a:lstStyle/>
                    <a:p>
                      <a:pPr algn="l" fontAlgn="t"/>
                      <a:r>
                        <a:rPr lang="nl-NL" sz="800" u="none" strike="noStrike">
                          <a:effectLst/>
                        </a:rPr>
                        <a:t>organisatie</a:t>
                      </a:r>
                      <a:endParaRPr lang="nl-NL" sz="800" b="0" i="0" u="none" strike="noStrike">
                        <a:solidFill>
                          <a:srgbClr val="000000"/>
                        </a:solidFill>
                        <a:effectLst/>
                        <a:latin typeface="Calibri" panose="020F0502020204030204" pitchFamily="34" charset="0"/>
                      </a:endParaRPr>
                    </a:p>
                  </a:txBody>
                  <a:tcPr marL="4369" marR="4369" marT="4369" marB="0"/>
                </a:tc>
                <a:extLst>
                  <a:ext uri="{0D108BD9-81ED-4DB2-BD59-A6C34878D82A}">
                    <a16:rowId xmlns:a16="http://schemas.microsoft.com/office/drawing/2014/main" val="642732709"/>
                  </a:ext>
                </a:extLst>
              </a:tr>
              <a:tr h="157351">
                <a:tc>
                  <a:txBody>
                    <a:bodyPr/>
                    <a:lstStyle/>
                    <a:p>
                      <a:pPr algn="l" fontAlgn="t"/>
                      <a:r>
                        <a:rPr lang="nl-NL" sz="800" u="none" strike="noStrike">
                          <a:effectLst/>
                        </a:rPr>
                        <a:t>27</a:t>
                      </a:r>
                      <a:endParaRPr lang="nl-NL" sz="800" b="0" i="0" u="none" strike="noStrike">
                        <a:solidFill>
                          <a:srgbClr val="000000"/>
                        </a:solidFill>
                        <a:effectLst/>
                        <a:latin typeface="Calibri" panose="020F0502020204030204" pitchFamily="34" charset="0"/>
                      </a:endParaRPr>
                    </a:p>
                  </a:txBody>
                  <a:tcPr marL="4369" marR="4369" marT="4369" marB="0"/>
                </a:tc>
                <a:tc>
                  <a:txBody>
                    <a:bodyPr/>
                    <a:lstStyle/>
                    <a:p>
                      <a:pPr algn="l" fontAlgn="t"/>
                      <a:r>
                        <a:rPr lang="nl-NL" sz="800" u="none" strike="noStrike">
                          <a:effectLst/>
                        </a:rPr>
                        <a:t>inrichten</a:t>
                      </a:r>
                      <a:endParaRPr lang="nl-NL" sz="800" b="0" i="0" u="none" strike="noStrike">
                        <a:solidFill>
                          <a:srgbClr val="000000"/>
                        </a:solidFill>
                        <a:effectLst/>
                        <a:latin typeface="Calibri" panose="020F0502020204030204" pitchFamily="34" charset="0"/>
                      </a:endParaRPr>
                    </a:p>
                  </a:txBody>
                  <a:tcPr marL="4369" marR="4369" marT="4369" marB="0"/>
                </a:tc>
                <a:tc>
                  <a:txBody>
                    <a:bodyPr/>
                    <a:lstStyle/>
                    <a:p>
                      <a:pPr algn="l" fontAlgn="t"/>
                      <a:r>
                        <a:rPr lang="nl-NL" sz="800" u="none" strike="noStrike">
                          <a:effectLst/>
                        </a:rPr>
                        <a:t>selectie van toetsmateriaal t.b.v. de school / opleiding</a:t>
                      </a:r>
                      <a:endParaRPr lang="nl-NL" sz="800" b="0" i="0" u="none" strike="noStrike">
                        <a:solidFill>
                          <a:srgbClr val="000000"/>
                        </a:solidFill>
                        <a:effectLst/>
                        <a:latin typeface="Calibri" panose="020F0502020204030204" pitchFamily="34" charset="0"/>
                      </a:endParaRPr>
                    </a:p>
                  </a:txBody>
                  <a:tcPr marL="4369" marR="4369" marT="4369" marB="0"/>
                </a:tc>
                <a:tc>
                  <a:txBody>
                    <a:bodyPr/>
                    <a:lstStyle/>
                    <a:p>
                      <a:pPr algn="l" fontAlgn="t"/>
                      <a:r>
                        <a:rPr lang="pl-PL" sz="800" u="none" strike="noStrike">
                          <a:effectLst/>
                        </a:rPr>
                        <a:t>pet PO art 8.7, art 9b e.a., wet VO, wet EC</a:t>
                      </a:r>
                      <a:endParaRPr lang="pl-PL" sz="800" b="0" i="0" u="none" strike="noStrike">
                        <a:solidFill>
                          <a:srgbClr val="000000"/>
                        </a:solidFill>
                        <a:effectLst/>
                        <a:latin typeface="Calibri" panose="020F0502020204030204" pitchFamily="34" charset="0"/>
                      </a:endParaRPr>
                    </a:p>
                  </a:txBody>
                  <a:tcPr marL="4369" marR="4369" marT="4369" marB="0"/>
                </a:tc>
                <a:tc>
                  <a:txBody>
                    <a:bodyPr/>
                    <a:lstStyle/>
                    <a:p>
                      <a:pPr algn="l" fontAlgn="t"/>
                      <a:r>
                        <a:rPr lang="nl-NL" sz="800" u="none" strike="noStrike">
                          <a:effectLst/>
                        </a:rPr>
                        <a:t>wettelijk</a:t>
                      </a:r>
                      <a:endParaRPr lang="nl-NL" sz="800" b="0" i="0" u="none" strike="noStrike">
                        <a:solidFill>
                          <a:srgbClr val="000000"/>
                        </a:solidFill>
                        <a:effectLst/>
                        <a:latin typeface="Calibri" panose="020F0502020204030204" pitchFamily="34" charset="0"/>
                      </a:endParaRPr>
                    </a:p>
                  </a:txBody>
                  <a:tcPr marL="4369" marR="4369" marT="4369" marB="0"/>
                </a:tc>
                <a:extLst>
                  <a:ext uri="{0D108BD9-81ED-4DB2-BD59-A6C34878D82A}">
                    <a16:rowId xmlns:a16="http://schemas.microsoft.com/office/drawing/2014/main" val="2352318352"/>
                  </a:ext>
                </a:extLst>
              </a:tr>
              <a:tr h="629404">
                <a:tc>
                  <a:txBody>
                    <a:bodyPr/>
                    <a:lstStyle/>
                    <a:p>
                      <a:pPr algn="l" fontAlgn="t"/>
                      <a:r>
                        <a:rPr lang="nl-NL" sz="800" u="none" strike="noStrike">
                          <a:effectLst/>
                        </a:rPr>
                        <a:t>28</a:t>
                      </a:r>
                      <a:endParaRPr lang="nl-NL" sz="800" b="0" i="0" u="none" strike="noStrike">
                        <a:solidFill>
                          <a:srgbClr val="000000"/>
                        </a:solidFill>
                        <a:effectLst/>
                        <a:latin typeface="Calibri" panose="020F0502020204030204" pitchFamily="34" charset="0"/>
                      </a:endParaRPr>
                    </a:p>
                  </a:txBody>
                  <a:tcPr marL="4369" marR="4369" marT="4369" marB="0"/>
                </a:tc>
                <a:tc>
                  <a:txBody>
                    <a:bodyPr/>
                    <a:lstStyle/>
                    <a:p>
                      <a:pPr algn="l" fontAlgn="t"/>
                      <a:r>
                        <a:rPr lang="nl-NL" sz="800" u="none" strike="noStrike">
                          <a:effectLst/>
                        </a:rPr>
                        <a:t>inrichten</a:t>
                      </a:r>
                      <a:endParaRPr lang="nl-NL" sz="800" b="0" i="0" u="none" strike="noStrike">
                        <a:solidFill>
                          <a:srgbClr val="000000"/>
                        </a:solidFill>
                        <a:effectLst/>
                        <a:latin typeface="Calibri" panose="020F0502020204030204" pitchFamily="34" charset="0"/>
                      </a:endParaRPr>
                    </a:p>
                  </a:txBody>
                  <a:tcPr marL="4369" marR="4369" marT="4369" marB="0"/>
                </a:tc>
                <a:tc>
                  <a:txBody>
                    <a:bodyPr/>
                    <a:lstStyle/>
                    <a:p>
                      <a:pPr algn="l" fontAlgn="t"/>
                      <a:r>
                        <a:rPr lang="nl-NL" sz="800" u="none" strike="noStrike">
                          <a:effectLst/>
                        </a:rPr>
                        <a:t>selectie van onderwijs administratieve systemen</a:t>
                      </a:r>
                      <a:endParaRPr lang="nl-NL" sz="800" b="0" i="0" u="none" strike="noStrike">
                        <a:solidFill>
                          <a:srgbClr val="000000"/>
                        </a:solidFill>
                        <a:effectLst/>
                        <a:latin typeface="Calibri" panose="020F0502020204030204" pitchFamily="34" charset="0"/>
                      </a:endParaRPr>
                    </a:p>
                  </a:txBody>
                  <a:tcPr marL="4369" marR="4369" marT="4369" marB="0"/>
                </a:tc>
                <a:tc>
                  <a:txBody>
                    <a:bodyPr/>
                    <a:lstStyle/>
                    <a:p>
                      <a:pPr algn="l" fontAlgn="t"/>
                      <a:r>
                        <a:rPr lang="nl-NL" sz="800" u="none" strike="noStrike">
                          <a:effectLst/>
                        </a:rPr>
                        <a:t>wet PO, art 8.6, art 40b. E.a. wet VO, wet EC</a:t>
                      </a:r>
                      <a:br>
                        <a:rPr lang="nl-NL" sz="800" u="none" strike="noStrike">
                          <a:effectLst/>
                        </a:rPr>
                      </a:br>
                      <a:r>
                        <a:rPr lang="nl-NL" sz="800" u="none" strike="noStrike">
                          <a:effectLst/>
                        </a:rPr>
                        <a:t/>
                      </a:r>
                      <a:br>
                        <a:rPr lang="nl-NL" sz="800" u="none" strike="noStrike">
                          <a:effectLst/>
                        </a:rPr>
                      </a:br>
                      <a:r>
                        <a:rPr lang="nl-NL" sz="800" u="none" strike="noStrike">
                          <a:effectLst/>
                        </a:rPr>
                        <a:t>ROSA: ketenproces constructie en planning toetsen en examineren</a:t>
                      </a:r>
                      <a:endParaRPr lang="nl-NL" sz="800" b="0" i="0" u="none" strike="noStrike">
                        <a:solidFill>
                          <a:srgbClr val="000000"/>
                        </a:solidFill>
                        <a:effectLst/>
                        <a:latin typeface="Calibri" panose="020F0502020204030204" pitchFamily="34" charset="0"/>
                      </a:endParaRPr>
                    </a:p>
                  </a:txBody>
                  <a:tcPr marL="4369" marR="4369" marT="4369" marB="0"/>
                </a:tc>
                <a:tc>
                  <a:txBody>
                    <a:bodyPr/>
                    <a:lstStyle/>
                    <a:p>
                      <a:pPr algn="l" fontAlgn="t"/>
                      <a:r>
                        <a:rPr lang="nl-NL" sz="800" u="none" strike="noStrike">
                          <a:effectLst/>
                        </a:rPr>
                        <a:t>wettelijk</a:t>
                      </a:r>
                      <a:endParaRPr lang="nl-NL" sz="800" b="0" i="0" u="none" strike="noStrike">
                        <a:solidFill>
                          <a:srgbClr val="000000"/>
                        </a:solidFill>
                        <a:effectLst/>
                        <a:latin typeface="Calibri" panose="020F0502020204030204" pitchFamily="34" charset="0"/>
                      </a:endParaRPr>
                    </a:p>
                  </a:txBody>
                  <a:tcPr marL="4369" marR="4369" marT="4369" marB="0"/>
                </a:tc>
                <a:extLst>
                  <a:ext uri="{0D108BD9-81ED-4DB2-BD59-A6C34878D82A}">
                    <a16:rowId xmlns:a16="http://schemas.microsoft.com/office/drawing/2014/main" val="3023117471"/>
                  </a:ext>
                </a:extLst>
              </a:tr>
              <a:tr h="157351">
                <a:tc>
                  <a:txBody>
                    <a:bodyPr/>
                    <a:lstStyle/>
                    <a:p>
                      <a:pPr algn="l" fontAlgn="t"/>
                      <a:r>
                        <a:rPr lang="nl-NL" sz="800" u="none" strike="noStrike">
                          <a:effectLst/>
                        </a:rPr>
                        <a:t>29</a:t>
                      </a:r>
                      <a:endParaRPr lang="nl-NL" sz="800" b="0" i="0" u="none" strike="noStrike">
                        <a:solidFill>
                          <a:srgbClr val="000000"/>
                        </a:solidFill>
                        <a:effectLst/>
                        <a:latin typeface="Calibri" panose="020F0502020204030204" pitchFamily="34" charset="0"/>
                      </a:endParaRPr>
                    </a:p>
                  </a:txBody>
                  <a:tcPr marL="4369" marR="4369" marT="4369" marB="0"/>
                </a:tc>
                <a:tc>
                  <a:txBody>
                    <a:bodyPr/>
                    <a:lstStyle/>
                    <a:p>
                      <a:pPr algn="l" fontAlgn="t"/>
                      <a:r>
                        <a:rPr lang="nl-NL" sz="800" u="none" strike="noStrike">
                          <a:effectLst/>
                        </a:rPr>
                        <a:t>inrichten</a:t>
                      </a:r>
                      <a:endParaRPr lang="nl-NL" sz="800" b="0" i="0" u="none" strike="noStrike">
                        <a:solidFill>
                          <a:srgbClr val="000000"/>
                        </a:solidFill>
                        <a:effectLst/>
                        <a:latin typeface="Calibri" panose="020F0502020204030204" pitchFamily="34" charset="0"/>
                      </a:endParaRPr>
                    </a:p>
                  </a:txBody>
                  <a:tcPr marL="4369" marR="4369" marT="4369" marB="0"/>
                </a:tc>
                <a:tc>
                  <a:txBody>
                    <a:bodyPr/>
                    <a:lstStyle/>
                    <a:p>
                      <a:pPr algn="l" fontAlgn="t"/>
                      <a:r>
                        <a:rPr lang="nl-NL" sz="800" u="none" strike="noStrike">
                          <a:effectLst/>
                        </a:rPr>
                        <a:t>selectie van ICT inrichting van de school / opleiding</a:t>
                      </a:r>
                      <a:endParaRPr lang="nl-NL" sz="800" b="0" i="0" u="none" strike="noStrike">
                        <a:solidFill>
                          <a:srgbClr val="000000"/>
                        </a:solidFill>
                        <a:effectLst/>
                        <a:latin typeface="Calibri" panose="020F0502020204030204" pitchFamily="34" charset="0"/>
                      </a:endParaRPr>
                    </a:p>
                  </a:txBody>
                  <a:tcPr marL="4369" marR="4369" marT="4369" marB="0"/>
                </a:tc>
                <a:tc>
                  <a:txBody>
                    <a:bodyPr/>
                    <a:lstStyle/>
                    <a:p>
                      <a:pPr algn="l" fontAlgn="t"/>
                      <a:r>
                        <a:rPr lang="nl-NL" sz="800" u="none" strike="noStrike">
                          <a:effectLst/>
                        </a:rPr>
                        <a:t> </a:t>
                      </a:r>
                      <a:endParaRPr lang="nl-NL" sz="800" b="0" i="0" u="none" strike="noStrike">
                        <a:solidFill>
                          <a:srgbClr val="000000"/>
                        </a:solidFill>
                        <a:effectLst/>
                        <a:latin typeface="Calibri" panose="020F0502020204030204" pitchFamily="34" charset="0"/>
                      </a:endParaRPr>
                    </a:p>
                  </a:txBody>
                  <a:tcPr marL="4369" marR="4369" marT="4369" marB="0"/>
                </a:tc>
                <a:tc>
                  <a:txBody>
                    <a:bodyPr/>
                    <a:lstStyle/>
                    <a:p>
                      <a:pPr algn="l" fontAlgn="t"/>
                      <a:r>
                        <a:rPr lang="nl-NL" sz="800" u="none" strike="noStrike">
                          <a:effectLst/>
                        </a:rPr>
                        <a:t>organisatie</a:t>
                      </a:r>
                      <a:endParaRPr lang="nl-NL" sz="800" b="0" i="0" u="none" strike="noStrike">
                        <a:solidFill>
                          <a:srgbClr val="000000"/>
                        </a:solidFill>
                        <a:effectLst/>
                        <a:latin typeface="Calibri" panose="020F0502020204030204" pitchFamily="34" charset="0"/>
                      </a:endParaRPr>
                    </a:p>
                  </a:txBody>
                  <a:tcPr marL="4369" marR="4369" marT="4369" marB="0"/>
                </a:tc>
                <a:extLst>
                  <a:ext uri="{0D108BD9-81ED-4DB2-BD59-A6C34878D82A}">
                    <a16:rowId xmlns:a16="http://schemas.microsoft.com/office/drawing/2014/main" val="3772110884"/>
                  </a:ext>
                </a:extLst>
              </a:tr>
              <a:tr h="157351">
                <a:tc>
                  <a:txBody>
                    <a:bodyPr/>
                    <a:lstStyle/>
                    <a:p>
                      <a:pPr algn="l" fontAlgn="t"/>
                      <a:r>
                        <a:rPr lang="nl-NL" sz="800" u="none" strike="noStrike">
                          <a:effectLst/>
                        </a:rPr>
                        <a:t>30</a:t>
                      </a:r>
                      <a:endParaRPr lang="nl-NL" sz="800" b="0" i="0" u="none" strike="noStrike">
                        <a:solidFill>
                          <a:srgbClr val="000000"/>
                        </a:solidFill>
                        <a:effectLst/>
                        <a:latin typeface="Calibri" panose="020F0502020204030204" pitchFamily="34" charset="0"/>
                      </a:endParaRPr>
                    </a:p>
                  </a:txBody>
                  <a:tcPr marL="4369" marR="4369" marT="4369" marB="0"/>
                </a:tc>
                <a:tc>
                  <a:txBody>
                    <a:bodyPr/>
                    <a:lstStyle/>
                    <a:p>
                      <a:pPr algn="l" fontAlgn="t"/>
                      <a:r>
                        <a:rPr lang="nl-NL" sz="800" u="none" strike="noStrike">
                          <a:effectLst/>
                        </a:rPr>
                        <a:t>inrichten</a:t>
                      </a:r>
                      <a:endParaRPr lang="nl-NL" sz="800" b="0" i="0" u="none" strike="noStrike">
                        <a:solidFill>
                          <a:srgbClr val="000000"/>
                        </a:solidFill>
                        <a:effectLst/>
                        <a:latin typeface="Calibri" panose="020F0502020204030204" pitchFamily="34" charset="0"/>
                      </a:endParaRPr>
                    </a:p>
                  </a:txBody>
                  <a:tcPr marL="4369" marR="4369" marT="4369" marB="0"/>
                </a:tc>
                <a:tc>
                  <a:txBody>
                    <a:bodyPr/>
                    <a:lstStyle/>
                    <a:p>
                      <a:pPr algn="l" fontAlgn="t"/>
                      <a:r>
                        <a:rPr lang="nl-NL" sz="800" u="none" strike="noStrike">
                          <a:effectLst/>
                        </a:rPr>
                        <a:t>selectie van lesmateriaal voor de school/opleiding</a:t>
                      </a:r>
                      <a:endParaRPr lang="nl-NL" sz="800" b="0" i="0" u="none" strike="noStrike">
                        <a:solidFill>
                          <a:srgbClr val="000000"/>
                        </a:solidFill>
                        <a:effectLst/>
                        <a:latin typeface="Calibri" panose="020F0502020204030204" pitchFamily="34" charset="0"/>
                      </a:endParaRPr>
                    </a:p>
                  </a:txBody>
                  <a:tcPr marL="4369" marR="4369" marT="4369" marB="0"/>
                </a:tc>
                <a:tc>
                  <a:txBody>
                    <a:bodyPr/>
                    <a:lstStyle/>
                    <a:p>
                      <a:pPr algn="l" fontAlgn="t"/>
                      <a:r>
                        <a:rPr lang="nl-NL" sz="800" u="none" strike="noStrike">
                          <a:effectLst/>
                        </a:rPr>
                        <a:t> </a:t>
                      </a:r>
                      <a:endParaRPr lang="nl-NL" sz="800" b="0" i="0" u="none" strike="noStrike">
                        <a:solidFill>
                          <a:srgbClr val="000000"/>
                        </a:solidFill>
                        <a:effectLst/>
                        <a:latin typeface="Calibri" panose="020F0502020204030204" pitchFamily="34" charset="0"/>
                      </a:endParaRPr>
                    </a:p>
                  </a:txBody>
                  <a:tcPr marL="4369" marR="4369" marT="4369" marB="0"/>
                </a:tc>
                <a:tc>
                  <a:txBody>
                    <a:bodyPr/>
                    <a:lstStyle/>
                    <a:p>
                      <a:pPr algn="l" fontAlgn="t"/>
                      <a:r>
                        <a:rPr lang="nl-NL" sz="800" u="none" strike="noStrike">
                          <a:effectLst/>
                        </a:rPr>
                        <a:t>organisatie</a:t>
                      </a:r>
                      <a:endParaRPr lang="nl-NL" sz="800" b="0" i="0" u="none" strike="noStrike">
                        <a:solidFill>
                          <a:srgbClr val="000000"/>
                        </a:solidFill>
                        <a:effectLst/>
                        <a:latin typeface="Calibri" panose="020F0502020204030204" pitchFamily="34" charset="0"/>
                      </a:endParaRPr>
                    </a:p>
                  </a:txBody>
                  <a:tcPr marL="4369" marR="4369" marT="4369" marB="0"/>
                </a:tc>
                <a:extLst>
                  <a:ext uri="{0D108BD9-81ED-4DB2-BD59-A6C34878D82A}">
                    <a16:rowId xmlns:a16="http://schemas.microsoft.com/office/drawing/2014/main" val="676558441"/>
                  </a:ext>
                </a:extLst>
              </a:tr>
              <a:tr h="157351">
                <a:tc>
                  <a:txBody>
                    <a:bodyPr/>
                    <a:lstStyle/>
                    <a:p>
                      <a:pPr algn="l" fontAlgn="t"/>
                      <a:r>
                        <a:rPr lang="nl-NL" sz="800" u="none" strike="noStrike">
                          <a:effectLst/>
                        </a:rPr>
                        <a:t>31</a:t>
                      </a:r>
                      <a:endParaRPr lang="nl-NL" sz="800" b="0" i="0" u="none" strike="noStrike">
                        <a:solidFill>
                          <a:srgbClr val="000000"/>
                        </a:solidFill>
                        <a:effectLst/>
                        <a:latin typeface="Calibri" panose="020F0502020204030204" pitchFamily="34" charset="0"/>
                      </a:endParaRPr>
                    </a:p>
                  </a:txBody>
                  <a:tcPr marL="4369" marR="4369" marT="4369" marB="0"/>
                </a:tc>
                <a:tc>
                  <a:txBody>
                    <a:bodyPr/>
                    <a:lstStyle/>
                    <a:p>
                      <a:pPr algn="l" fontAlgn="t"/>
                      <a:r>
                        <a:rPr lang="nl-NL" sz="800" u="none" strike="noStrike">
                          <a:effectLst/>
                        </a:rPr>
                        <a:t>richten en inrichten</a:t>
                      </a:r>
                      <a:endParaRPr lang="nl-NL" sz="800" b="0" i="0" u="none" strike="noStrike">
                        <a:solidFill>
                          <a:srgbClr val="000000"/>
                        </a:solidFill>
                        <a:effectLst/>
                        <a:latin typeface="Calibri" panose="020F0502020204030204" pitchFamily="34" charset="0"/>
                      </a:endParaRPr>
                    </a:p>
                  </a:txBody>
                  <a:tcPr marL="4369" marR="4369" marT="4369" marB="0"/>
                </a:tc>
                <a:tc>
                  <a:txBody>
                    <a:bodyPr/>
                    <a:lstStyle/>
                    <a:p>
                      <a:pPr algn="l" fontAlgn="t"/>
                      <a:r>
                        <a:rPr lang="nl-NL" sz="800" u="none" strike="noStrike">
                          <a:effectLst/>
                        </a:rPr>
                        <a:t>samenwerking met docenten </a:t>
                      </a:r>
                      <a:endParaRPr lang="nl-NL" sz="800" b="0" i="0" u="none" strike="noStrike">
                        <a:solidFill>
                          <a:srgbClr val="000000"/>
                        </a:solidFill>
                        <a:effectLst/>
                        <a:latin typeface="Calibri" panose="020F0502020204030204" pitchFamily="34" charset="0"/>
                      </a:endParaRPr>
                    </a:p>
                  </a:txBody>
                  <a:tcPr marL="4369" marR="4369" marT="4369" marB="0"/>
                </a:tc>
                <a:tc>
                  <a:txBody>
                    <a:bodyPr/>
                    <a:lstStyle/>
                    <a:p>
                      <a:pPr algn="l" fontAlgn="t"/>
                      <a:r>
                        <a:rPr lang="nl-NL" sz="800" u="none" strike="noStrike">
                          <a:effectLst/>
                        </a:rPr>
                        <a:t> </a:t>
                      </a:r>
                      <a:endParaRPr lang="nl-NL" sz="800" b="0" i="0" u="none" strike="noStrike">
                        <a:solidFill>
                          <a:srgbClr val="000000"/>
                        </a:solidFill>
                        <a:effectLst/>
                        <a:latin typeface="Calibri" panose="020F0502020204030204" pitchFamily="34" charset="0"/>
                      </a:endParaRPr>
                    </a:p>
                  </a:txBody>
                  <a:tcPr marL="4369" marR="4369" marT="4369" marB="0"/>
                </a:tc>
                <a:tc>
                  <a:txBody>
                    <a:bodyPr/>
                    <a:lstStyle/>
                    <a:p>
                      <a:pPr algn="l" fontAlgn="t"/>
                      <a:r>
                        <a:rPr lang="nl-NL" sz="800" u="none" strike="noStrike">
                          <a:effectLst/>
                        </a:rPr>
                        <a:t>organisatie</a:t>
                      </a:r>
                      <a:endParaRPr lang="nl-NL" sz="800" b="0" i="0" u="none" strike="noStrike">
                        <a:solidFill>
                          <a:srgbClr val="000000"/>
                        </a:solidFill>
                        <a:effectLst/>
                        <a:latin typeface="Calibri" panose="020F0502020204030204" pitchFamily="34" charset="0"/>
                      </a:endParaRPr>
                    </a:p>
                  </a:txBody>
                  <a:tcPr marL="4369" marR="4369" marT="4369" marB="0"/>
                </a:tc>
                <a:extLst>
                  <a:ext uri="{0D108BD9-81ED-4DB2-BD59-A6C34878D82A}">
                    <a16:rowId xmlns:a16="http://schemas.microsoft.com/office/drawing/2014/main" val="1088616743"/>
                  </a:ext>
                </a:extLst>
              </a:tr>
              <a:tr h="157351">
                <a:tc>
                  <a:txBody>
                    <a:bodyPr/>
                    <a:lstStyle/>
                    <a:p>
                      <a:pPr algn="l" fontAlgn="t"/>
                      <a:r>
                        <a:rPr lang="nl-NL" sz="800" u="none" strike="noStrike">
                          <a:effectLst/>
                        </a:rPr>
                        <a:t>32</a:t>
                      </a:r>
                      <a:endParaRPr lang="nl-NL" sz="800" b="0" i="0" u="none" strike="noStrike">
                        <a:solidFill>
                          <a:srgbClr val="000000"/>
                        </a:solidFill>
                        <a:effectLst/>
                        <a:latin typeface="Calibri" panose="020F0502020204030204" pitchFamily="34" charset="0"/>
                      </a:endParaRPr>
                    </a:p>
                  </a:txBody>
                  <a:tcPr marL="4369" marR="4369" marT="4369" marB="0"/>
                </a:tc>
                <a:tc>
                  <a:txBody>
                    <a:bodyPr/>
                    <a:lstStyle/>
                    <a:p>
                      <a:pPr algn="l" fontAlgn="t"/>
                      <a:r>
                        <a:rPr lang="nl-NL" sz="800" u="none" strike="noStrike">
                          <a:effectLst/>
                        </a:rPr>
                        <a:t>inrichten</a:t>
                      </a:r>
                      <a:endParaRPr lang="nl-NL" sz="800" b="0" i="0" u="none" strike="noStrike">
                        <a:solidFill>
                          <a:srgbClr val="000000"/>
                        </a:solidFill>
                        <a:effectLst/>
                        <a:latin typeface="Calibri" panose="020F0502020204030204" pitchFamily="34" charset="0"/>
                      </a:endParaRPr>
                    </a:p>
                  </a:txBody>
                  <a:tcPr marL="4369" marR="4369" marT="4369" marB="0"/>
                </a:tc>
                <a:tc>
                  <a:txBody>
                    <a:bodyPr/>
                    <a:lstStyle/>
                    <a:p>
                      <a:pPr algn="l" fontAlgn="t"/>
                      <a:r>
                        <a:rPr lang="nl-NL" sz="800" u="none" strike="noStrike">
                          <a:effectLst/>
                        </a:rPr>
                        <a:t>samenwerking met ondersteunend personeel</a:t>
                      </a:r>
                      <a:endParaRPr lang="nl-NL" sz="800" b="0" i="0" u="none" strike="noStrike">
                        <a:solidFill>
                          <a:srgbClr val="000000"/>
                        </a:solidFill>
                        <a:effectLst/>
                        <a:latin typeface="Calibri" panose="020F0502020204030204" pitchFamily="34" charset="0"/>
                      </a:endParaRPr>
                    </a:p>
                  </a:txBody>
                  <a:tcPr marL="4369" marR="4369" marT="4369" marB="0"/>
                </a:tc>
                <a:tc>
                  <a:txBody>
                    <a:bodyPr/>
                    <a:lstStyle/>
                    <a:p>
                      <a:pPr algn="l" fontAlgn="t"/>
                      <a:r>
                        <a:rPr lang="nl-NL" sz="800" u="none" strike="noStrike">
                          <a:effectLst/>
                        </a:rPr>
                        <a:t> </a:t>
                      </a:r>
                      <a:endParaRPr lang="nl-NL" sz="800" b="0" i="0" u="none" strike="noStrike">
                        <a:solidFill>
                          <a:srgbClr val="000000"/>
                        </a:solidFill>
                        <a:effectLst/>
                        <a:latin typeface="Calibri" panose="020F0502020204030204" pitchFamily="34" charset="0"/>
                      </a:endParaRPr>
                    </a:p>
                  </a:txBody>
                  <a:tcPr marL="4369" marR="4369" marT="4369" marB="0"/>
                </a:tc>
                <a:tc>
                  <a:txBody>
                    <a:bodyPr/>
                    <a:lstStyle/>
                    <a:p>
                      <a:pPr algn="l" fontAlgn="t"/>
                      <a:r>
                        <a:rPr lang="nl-NL" sz="800" u="none" strike="noStrike">
                          <a:effectLst/>
                        </a:rPr>
                        <a:t>organisatie</a:t>
                      </a:r>
                      <a:endParaRPr lang="nl-NL" sz="800" b="0" i="0" u="none" strike="noStrike">
                        <a:solidFill>
                          <a:srgbClr val="000000"/>
                        </a:solidFill>
                        <a:effectLst/>
                        <a:latin typeface="Calibri" panose="020F0502020204030204" pitchFamily="34" charset="0"/>
                      </a:endParaRPr>
                    </a:p>
                  </a:txBody>
                  <a:tcPr marL="4369" marR="4369" marT="4369" marB="0"/>
                </a:tc>
                <a:extLst>
                  <a:ext uri="{0D108BD9-81ED-4DB2-BD59-A6C34878D82A}">
                    <a16:rowId xmlns:a16="http://schemas.microsoft.com/office/drawing/2014/main" val="1489096403"/>
                  </a:ext>
                </a:extLst>
              </a:tr>
              <a:tr h="314701">
                <a:tc>
                  <a:txBody>
                    <a:bodyPr/>
                    <a:lstStyle/>
                    <a:p>
                      <a:pPr algn="l" fontAlgn="t"/>
                      <a:r>
                        <a:rPr lang="nl-NL" sz="800" u="none" strike="noStrike">
                          <a:effectLst/>
                        </a:rPr>
                        <a:t>33</a:t>
                      </a:r>
                      <a:endParaRPr lang="nl-NL" sz="800" b="0" i="0" u="none" strike="noStrike">
                        <a:solidFill>
                          <a:srgbClr val="000000"/>
                        </a:solidFill>
                        <a:effectLst/>
                        <a:latin typeface="Calibri" panose="020F0502020204030204" pitchFamily="34" charset="0"/>
                      </a:endParaRPr>
                    </a:p>
                  </a:txBody>
                  <a:tcPr marL="4369" marR="4369" marT="4369" marB="0"/>
                </a:tc>
                <a:tc>
                  <a:txBody>
                    <a:bodyPr/>
                    <a:lstStyle/>
                    <a:p>
                      <a:pPr algn="l" fontAlgn="t"/>
                      <a:r>
                        <a:rPr lang="nl-NL" sz="800" u="none" strike="noStrike">
                          <a:effectLst/>
                        </a:rPr>
                        <a:t>richten en oprichten</a:t>
                      </a:r>
                      <a:endParaRPr lang="nl-NL" sz="800" b="0" i="0" u="none" strike="noStrike">
                        <a:solidFill>
                          <a:srgbClr val="000000"/>
                        </a:solidFill>
                        <a:effectLst/>
                        <a:latin typeface="Calibri" panose="020F0502020204030204" pitchFamily="34" charset="0"/>
                      </a:endParaRPr>
                    </a:p>
                  </a:txBody>
                  <a:tcPr marL="4369" marR="4369" marT="4369" marB="0"/>
                </a:tc>
                <a:tc>
                  <a:txBody>
                    <a:bodyPr/>
                    <a:lstStyle/>
                    <a:p>
                      <a:pPr algn="l" fontAlgn="t"/>
                      <a:r>
                        <a:rPr lang="nl-NL" sz="800" u="none" strike="noStrike">
                          <a:effectLst/>
                        </a:rPr>
                        <a:t>aanmelden school / opleiding bij inspectie</a:t>
                      </a:r>
                      <a:endParaRPr lang="nl-NL" sz="800" b="0" i="0" u="none" strike="noStrike">
                        <a:solidFill>
                          <a:srgbClr val="000000"/>
                        </a:solidFill>
                        <a:effectLst/>
                        <a:latin typeface="Calibri" panose="020F0502020204030204" pitchFamily="34" charset="0"/>
                      </a:endParaRPr>
                    </a:p>
                  </a:txBody>
                  <a:tcPr marL="4369" marR="4369" marT="4369" marB="0"/>
                </a:tc>
                <a:tc>
                  <a:txBody>
                    <a:bodyPr/>
                    <a:lstStyle/>
                    <a:p>
                      <a:pPr algn="l" fontAlgn="t"/>
                      <a:r>
                        <a:rPr lang="nl-NL" sz="800" u="none" strike="noStrike">
                          <a:effectLst/>
                        </a:rPr>
                        <a:t>wet op het onderwijstoezicht (art 11b), wet PO (schoolplan), wet VO, wet EC</a:t>
                      </a:r>
                      <a:endParaRPr lang="nl-NL" sz="800" b="0" i="0" u="none" strike="noStrike">
                        <a:solidFill>
                          <a:srgbClr val="000000"/>
                        </a:solidFill>
                        <a:effectLst/>
                        <a:latin typeface="Calibri" panose="020F0502020204030204" pitchFamily="34" charset="0"/>
                      </a:endParaRPr>
                    </a:p>
                  </a:txBody>
                  <a:tcPr marL="4369" marR="4369" marT="4369" marB="0"/>
                </a:tc>
                <a:tc>
                  <a:txBody>
                    <a:bodyPr/>
                    <a:lstStyle/>
                    <a:p>
                      <a:pPr algn="l" fontAlgn="t"/>
                      <a:r>
                        <a:rPr lang="nl-NL" sz="800" u="none" strike="noStrike">
                          <a:effectLst/>
                        </a:rPr>
                        <a:t>wettelijk</a:t>
                      </a:r>
                      <a:endParaRPr lang="nl-NL" sz="800" b="0" i="0" u="none" strike="noStrike">
                        <a:solidFill>
                          <a:srgbClr val="000000"/>
                        </a:solidFill>
                        <a:effectLst/>
                        <a:latin typeface="Calibri" panose="020F0502020204030204" pitchFamily="34" charset="0"/>
                      </a:endParaRPr>
                    </a:p>
                  </a:txBody>
                  <a:tcPr marL="4369" marR="4369" marT="4369" marB="0"/>
                </a:tc>
                <a:extLst>
                  <a:ext uri="{0D108BD9-81ED-4DB2-BD59-A6C34878D82A}">
                    <a16:rowId xmlns:a16="http://schemas.microsoft.com/office/drawing/2014/main" val="2768784131"/>
                  </a:ext>
                </a:extLst>
              </a:tr>
              <a:tr h="472054">
                <a:tc>
                  <a:txBody>
                    <a:bodyPr/>
                    <a:lstStyle/>
                    <a:p>
                      <a:pPr algn="l" fontAlgn="t"/>
                      <a:r>
                        <a:rPr lang="nl-NL" sz="800" u="none" strike="noStrike">
                          <a:effectLst/>
                        </a:rPr>
                        <a:t>34</a:t>
                      </a:r>
                      <a:endParaRPr lang="nl-NL" sz="800" b="0" i="0" u="none" strike="noStrike">
                        <a:solidFill>
                          <a:srgbClr val="000000"/>
                        </a:solidFill>
                        <a:effectLst/>
                        <a:latin typeface="Calibri" panose="020F0502020204030204" pitchFamily="34" charset="0"/>
                      </a:endParaRPr>
                    </a:p>
                  </a:txBody>
                  <a:tcPr marL="4369" marR="4369" marT="4369" marB="0"/>
                </a:tc>
                <a:tc>
                  <a:txBody>
                    <a:bodyPr/>
                    <a:lstStyle/>
                    <a:p>
                      <a:pPr algn="l" fontAlgn="t"/>
                      <a:r>
                        <a:rPr lang="nl-NL" sz="800" u="none" strike="noStrike">
                          <a:effectLst/>
                        </a:rPr>
                        <a:t>oprichten</a:t>
                      </a:r>
                      <a:endParaRPr lang="nl-NL" sz="800" b="0" i="0" u="none" strike="noStrike">
                        <a:solidFill>
                          <a:srgbClr val="000000"/>
                        </a:solidFill>
                        <a:effectLst/>
                        <a:latin typeface="Calibri" panose="020F0502020204030204" pitchFamily="34" charset="0"/>
                      </a:endParaRPr>
                    </a:p>
                  </a:txBody>
                  <a:tcPr marL="4369" marR="4369" marT="4369" marB="0"/>
                </a:tc>
                <a:tc>
                  <a:txBody>
                    <a:bodyPr/>
                    <a:lstStyle/>
                    <a:p>
                      <a:pPr algn="l" fontAlgn="t"/>
                      <a:r>
                        <a:rPr lang="nl-NL" sz="800" u="none" strike="noStrike">
                          <a:effectLst/>
                        </a:rPr>
                        <a:t>aanmelden school / opleiding bij DUO</a:t>
                      </a:r>
                      <a:endParaRPr lang="nl-NL" sz="800" b="0" i="0" u="none" strike="noStrike">
                        <a:solidFill>
                          <a:srgbClr val="000000"/>
                        </a:solidFill>
                        <a:effectLst/>
                        <a:latin typeface="Calibri" panose="020F0502020204030204" pitchFamily="34" charset="0"/>
                      </a:endParaRPr>
                    </a:p>
                  </a:txBody>
                  <a:tcPr marL="4369" marR="4369" marT="4369" marB="0"/>
                </a:tc>
                <a:tc>
                  <a:txBody>
                    <a:bodyPr/>
                    <a:lstStyle/>
                    <a:p>
                      <a:pPr algn="l" fontAlgn="t"/>
                      <a:r>
                        <a:rPr lang="nl-NL" sz="800" u="none" strike="noStrike" dirty="0">
                          <a:effectLst/>
                        </a:rPr>
                        <a:t>wet PO, wet VO, wet EC</a:t>
                      </a:r>
                      <a:br>
                        <a:rPr lang="nl-NL" sz="800" u="none" strike="noStrike" dirty="0">
                          <a:effectLst/>
                        </a:rPr>
                      </a:br>
                      <a:r>
                        <a:rPr lang="nl-NL" sz="800" u="none" strike="noStrike" dirty="0">
                          <a:effectLst/>
                        </a:rPr>
                        <a:t/>
                      </a:r>
                      <a:br>
                        <a:rPr lang="nl-NL" sz="800" u="none" strike="noStrike" dirty="0">
                          <a:effectLst/>
                        </a:rPr>
                      </a:br>
                      <a:r>
                        <a:rPr lang="nl-NL" sz="800" u="none" strike="noStrike" dirty="0">
                          <a:effectLst/>
                        </a:rPr>
                        <a:t>ROSA: ketenfunctie erkenning en accreditering</a:t>
                      </a:r>
                      <a:endParaRPr lang="nl-NL" sz="800" b="0" i="0" u="none" strike="noStrike" dirty="0">
                        <a:solidFill>
                          <a:srgbClr val="000000"/>
                        </a:solidFill>
                        <a:effectLst/>
                        <a:latin typeface="Calibri" panose="020F0502020204030204" pitchFamily="34" charset="0"/>
                      </a:endParaRPr>
                    </a:p>
                  </a:txBody>
                  <a:tcPr marL="4369" marR="4369" marT="4369" marB="0"/>
                </a:tc>
                <a:tc>
                  <a:txBody>
                    <a:bodyPr/>
                    <a:lstStyle/>
                    <a:p>
                      <a:pPr algn="l" fontAlgn="t"/>
                      <a:r>
                        <a:rPr lang="nl-NL" sz="800" u="none" strike="noStrike">
                          <a:effectLst/>
                        </a:rPr>
                        <a:t>wettelijk</a:t>
                      </a:r>
                      <a:endParaRPr lang="nl-NL" sz="800" b="0" i="0" u="none" strike="noStrike">
                        <a:solidFill>
                          <a:srgbClr val="000000"/>
                        </a:solidFill>
                        <a:effectLst/>
                        <a:latin typeface="Calibri" panose="020F0502020204030204" pitchFamily="34" charset="0"/>
                      </a:endParaRPr>
                    </a:p>
                  </a:txBody>
                  <a:tcPr marL="4369" marR="4369" marT="4369" marB="0"/>
                </a:tc>
                <a:extLst>
                  <a:ext uri="{0D108BD9-81ED-4DB2-BD59-A6C34878D82A}">
                    <a16:rowId xmlns:a16="http://schemas.microsoft.com/office/drawing/2014/main" val="2589870360"/>
                  </a:ext>
                </a:extLst>
              </a:tr>
              <a:tr h="314701">
                <a:tc>
                  <a:txBody>
                    <a:bodyPr/>
                    <a:lstStyle/>
                    <a:p>
                      <a:pPr algn="l" fontAlgn="t"/>
                      <a:r>
                        <a:rPr lang="nl-NL" sz="800" u="none" strike="noStrike">
                          <a:effectLst/>
                        </a:rPr>
                        <a:t>35</a:t>
                      </a:r>
                      <a:endParaRPr lang="nl-NL" sz="800" b="0" i="0" u="none" strike="noStrike">
                        <a:solidFill>
                          <a:srgbClr val="000000"/>
                        </a:solidFill>
                        <a:effectLst/>
                        <a:latin typeface="Calibri" panose="020F0502020204030204" pitchFamily="34" charset="0"/>
                      </a:endParaRPr>
                    </a:p>
                  </a:txBody>
                  <a:tcPr marL="4369" marR="4369" marT="4369" marB="0"/>
                </a:tc>
                <a:tc>
                  <a:txBody>
                    <a:bodyPr/>
                    <a:lstStyle/>
                    <a:p>
                      <a:pPr algn="l" fontAlgn="t"/>
                      <a:r>
                        <a:rPr lang="nl-NL" sz="800" u="none" strike="noStrike">
                          <a:effectLst/>
                        </a:rPr>
                        <a:t>oprichten</a:t>
                      </a:r>
                      <a:endParaRPr lang="nl-NL" sz="800" b="0" i="0" u="none" strike="noStrike">
                        <a:solidFill>
                          <a:srgbClr val="000000"/>
                        </a:solidFill>
                        <a:effectLst/>
                        <a:latin typeface="Calibri" panose="020F0502020204030204" pitchFamily="34" charset="0"/>
                      </a:endParaRPr>
                    </a:p>
                  </a:txBody>
                  <a:tcPr marL="4369" marR="4369" marT="4369" marB="0"/>
                </a:tc>
                <a:tc>
                  <a:txBody>
                    <a:bodyPr/>
                    <a:lstStyle/>
                    <a:p>
                      <a:pPr algn="l" fontAlgn="t"/>
                      <a:r>
                        <a:rPr lang="nl-NL" sz="800" u="none" strike="noStrike">
                          <a:effectLst/>
                        </a:rPr>
                        <a:t>versturen van scholenplan van gemeente naar DUO (scholenplan -&gt; "plan van nieuwe scholen")</a:t>
                      </a:r>
                      <a:endParaRPr lang="nl-NL" sz="800" b="0" i="0" u="none" strike="noStrike">
                        <a:solidFill>
                          <a:srgbClr val="000000"/>
                        </a:solidFill>
                        <a:effectLst/>
                        <a:latin typeface="Calibri" panose="020F0502020204030204" pitchFamily="34" charset="0"/>
                      </a:endParaRPr>
                    </a:p>
                  </a:txBody>
                  <a:tcPr marL="4369" marR="4369" marT="4369" marB="0"/>
                </a:tc>
                <a:tc>
                  <a:txBody>
                    <a:bodyPr/>
                    <a:lstStyle/>
                    <a:p>
                      <a:pPr algn="l" fontAlgn="t"/>
                      <a:r>
                        <a:rPr lang="nl-NL" sz="800" u="none" strike="noStrike">
                          <a:effectLst/>
                        </a:rPr>
                        <a:t>wet op PO art 74., wet VO, wet EC</a:t>
                      </a:r>
                      <a:endParaRPr lang="nl-NL" sz="800" b="0" i="0" u="none" strike="noStrike">
                        <a:solidFill>
                          <a:srgbClr val="000000"/>
                        </a:solidFill>
                        <a:effectLst/>
                        <a:latin typeface="Calibri" panose="020F0502020204030204" pitchFamily="34" charset="0"/>
                      </a:endParaRPr>
                    </a:p>
                  </a:txBody>
                  <a:tcPr marL="4369" marR="4369" marT="4369" marB="0"/>
                </a:tc>
                <a:tc>
                  <a:txBody>
                    <a:bodyPr/>
                    <a:lstStyle/>
                    <a:p>
                      <a:pPr algn="l" fontAlgn="t"/>
                      <a:r>
                        <a:rPr lang="nl-NL" sz="800" u="none" strike="noStrike">
                          <a:effectLst/>
                        </a:rPr>
                        <a:t>wettelijk</a:t>
                      </a:r>
                      <a:endParaRPr lang="nl-NL" sz="800" b="0" i="0" u="none" strike="noStrike">
                        <a:solidFill>
                          <a:srgbClr val="000000"/>
                        </a:solidFill>
                        <a:effectLst/>
                        <a:latin typeface="Calibri" panose="020F0502020204030204" pitchFamily="34" charset="0"/>
                      </a:endParaRPr>
                    </a:p>
                  </a:txBody>
                  <a:tcPr marL="4369" marR="4369" marT="4369" marB="0"/>
                </a:tc>
                <a:extLst>
                  <a:ext uri="{0D108BD9-81ED-4DB2-BD59-A6C34878D82A}">
                    <a16:rowId xmlns:a16="http://schemas.microsoft.com/office/drawing/2014/main" val="2377466533"/>
                  </a:ext>
                </a:extLst>
              </a:tr>
              <a:tr h="157351">
                <a:tc>
                  <a:txBody>
                    <a:bodyPr/>
                    <a:lstStyle/>
                    <a:p>
                      <a:pPr algn="l" fontAlgn="t"/>
                      <a:r>
                        <a:rPr lang="nl-NL" sz="800" u="none" strike="noStrike">
                          <a:effectLst/>
                        </a:rPr>
                        <a:t>36</a:t>
                      </a:r>
                      <a:endParaRPr lang="nl-NL" sz="800" b="0" i="0" u="none" strike="noStrike">
                        <a:solidFill>
                          <a:srgbClr val="000000"/>
                        </a:solidFill>
                        <a:effectLst/>
                        <a:latin typeface="Calibri" panose="020F0502020204030204" pitchFamily="34" charset="0"/>
                      </a:endParaRPr>
                    </a:p>
                  </a:txBody>
                  <a:tcPr marL="4369" marR="4369" marT="4369" marB="0"/>
                </a:tc>
                <a:tc>
                  <a:txBody>
                    <a:bodyPr/>
                    <a:lstStyle/>
                    <a:p>
                      <a:pPr algn="l" fontAlgn="t"/>
                      <a:r>
                        <a:rPr lang="nl-NL" sz="800" u="none" strike="noStrike">
                          <a:effectLst/>
                        </a:rPr>
                        <a:t>oprichten</a:t>
                      </a:r>
                      <a:endParaRPr lang="nl-NL" sz="800" b="0" i="0" u="none" strike="noStrike">
                        <a:solidFill>
                          <a:srgbClr val="000000"/>
                        </a:solidFill>
                        <a:effectLst/>
                        <a:latin typeface="Calibri" panose="020F0502020204030204" pitchFamily="34" charset="0"/>
                      </a:endParaRPr>
                    </a:p>
                  </a:txBody>
                  <a:tcPr marL="4369" marR="4369" marT="4369" marB="0"/>
                </a:tc>
                <a:tc>
                  <a:txBody>
                    <a:bodyPr/>
                    <a:lstStyle/>
                    <a:p>
                      <a:pPr algn="l" fontAlgn="t"/>
                      <a:r>
                        <a:rPr lang="nl-NL" sz="800" u="none" strike="noStrike">
                          <a:effectLst/>
                        </a:rPr>
                        <a:t>ministeriële goedkeuring voor school / opleiding</a:t>
                      </a:r>
                      <a:endParaRPr lang="nl-NL" sz="800" b="0" i="0" u="none" strike="noStrike">
                        <a:solidFill>
                          <a:srgbClr val="000000"/>
                        </a:solidFill>
                        <a:effectLst/>
                        <a:latin typeface="Calibri" panose="020F0502020204030204" pitchFamily="34" charset="0"/>
                      </a:endParaRPr>
                    </a:p>
                  </a:txBody>
                  <a:tcPr marL="4369" marR="4369" marT="4369" marB="0"/>
                </a:tc>
                <a:tc>
                  <a:txBody>
                    <a:bodyPr/>
                    <a:lstStyle/>
                    <a:p>
                      <a:pPr algn="l" fontAlgn="t"/>
                      <a:r>
                        <a:rPr lang="nl-NL" sz="800" u="none" strike="noStrike">
                          <a:effectLst/>
                        </a:rPr>
                        <a:t>wet op PO art 74., wet VO, wet EC</a:t>
                      </a:r>
                      <a:endParaRPr lang="nl-NL" sz="800" b="0" i="0" u="none" strike="noStrike">
                        <a:solidFill>
                          <a:srgbClr val="000000"/>
                        </a:solidFill>
                        <a:effectLst/>
                        <a:latin typeface="Calibri" panose="020F0502020204030204" pitchFamily="34" charset="0"/>
                      </a:endParaRPr>
                    </a:p>
                  </a:txBody>
                  <a:tcPr marL="4369" marR="4369" marT="4369" marB="0"/>
                </a:tc>
                <a:tc>
                  <a:txBody>
                    <a:bodyPr/>
                    <a:lstStyle/>
                    <a:p>
                      <a:pPr algn="l" fontAlgn="t"/>
                      <a:r>
                        <a:rPr lang="nl-NL" sz="800" u="none" strike="noStrike">
                          <a:effectLst/>
                        </a:rPr>
                        <a:t>wettelijk</a:t>
                      </a:r>
                      <a:endParaRPr lang="nl-NL" sz="800" b="0" i="0" u="none" strike="noStrike">
                        <a:solidFill>
                          <a:srgbClr val="000000"/>
                        </a:solidFill>
                        <a:effectLst/>
                        <a:latin typeface="Calibri" panose="020F0502020204030204" pitchFamily="34" charset="0"/>
                      </a:endParaRPr>
                    </a:p>
                  </a:txBody>
                  <a:tcPr marL="4369" marR="4369" marT="4369" marB="0"/>
                </a:tc>
                <a:extLst>
                  <a:ext uri="{0D108BD9-81ED-4DB2-BD59-A6C34878D82A}">
                    <a16:rowId xmlns:a16="http://schemas.microsoft.com/office/drawing/2014/main" val="1756910699"/>
                  </a:ext>
                </a:extLst>
              </a:tr>
              <a:tr h="157351">
                <a:tc>
                  <a:txBody>
                    <a:bodyPr/>
                    <a:lstStyle/>
                    <a:p>
                      <a:pPr algn="l" fontAlgn="t"/>
                      <a:r>
                        <a:rPr lang="nl-NL" sz="800" u="none" strike="noStrike">
                          <a:effectLst/>
                        </a:rPr>
                        <a:t>37</a:t>
                      </a:r>
                      <a:endParaRPr lang="nl-NL" sz="800" b="0" i="0" u="none" strike="noStrike">
                        <a:solidFill>
                          <a:srgbClr val="000000"/>
                        </a:solidFill>
                        <a:effectLst/>
                        <a:latin typeface="Calibri" panose="020F0502020204030204" pitchFamily="34" charset="0"/>
                      </a:endParaRPr>
                    </a:p>
                  </a:txBody>
                  <a:tcPr marL="4369" marR="4369" marT="4369" marB="0"/>
                </a:tc>
                <a:tc>
                  <a:txBody>
                    <a:bodyPr/>
                    <a:lstStyle/>
                    <a:p>
                      <a:pPr algn="l" fontAlgn="t"/>
                      <a:r>
                        <a:rPr lang="nl-NL" sz="800" u="none" strike="noStrike">
                          <a:effectLst/>
                        </a:rPr>
                        <a:t>richten</a:t>
                      </a:r>
                      <a:endParaRPr lang="nl-NL" sz="800" b="0" i="0" u="none" strike="noStrike">
                        <a:solidFill>
                          <a:srgbClr val="000000"/>
                        </a:solidFill>
                        <a:effectLst/>
                        <a:latin typeface="Calibri" panose="020F0502020204030204" pitchFamily="34" charset="0"/>
                      </a:endParaRPr>
                    </a:p>
                  </a:txBody>
                  <a:tcPr marL="4369" marR="4369" marT="4369" marB="0"/>
                </a:tc>
                <a:tc>
                  <a:txBody>
                    <a:bodyPr/>
                    <a:lstStyle/>
                    <a:p>
                      <a:pPr algn="l" fontAlgn="t"/>
                      <a:r>
                        <a:rPr lang="nl-NL" sz="800" u="none" strike="noStrike">
                          <a:effectLst/>
                        </a:rPr>
                        <a:t>gebruik van nieuwste wetenschappelijke kennis voor ontwikkelen lesmateriaal</a:t>
                      </a:r>
                      <a:endParaRPr lang="nl-NL" sz="800" b="0" i="0" u="none" strike="noStrike">
                        <a:solidFill>
                          <a:srgbClr val="000000"/>
                        </a:solidFill>
                        <a:effectLst/>
                        <a:latin typeface="Calibri" panose="020F0502020204030204" pitchFamily="34" charset="0"/>
                      </a:endParaRPr>
                    </a:p>
                  </a:txBody>
                  <a:tcPr marL="4369" marR="4369" marT="4369" marB="0"/>
                </a:tc>
                <a:tc>
                  <a:txBody>
                    <a:bodyPr/>
                    <a:lstStyle/>
                    <a:p>
                      <a:pPr algn="l" fontAlgn="t"/>
                      <a:r>
                        <a:rPr lang="nl-NL" sz="800" u="none" strike="noStrike">
                          <a:effectLst/>
                        </a:rPr>
                        <a:t> </a:t>
                      </a:r>
                      <a:endParaRPr lang="nl-NL" sz="800" b="0" i="0" u="none" strike="noStrike">
                        <a:solidFill>
                          <a:srgbClr val="000000"/>
                        </a:solidFill>
                        <a:effectLst/>
                        <a:latin typeface="Calibri" panose="020F0502020204030204" pitchFamily="34" charset="0"/>
                      </a:endParaRPr>
                    </a:p>
                  </a:txBody>
                  <a:tcPr marL="4369" marR="4369" marT="4369" marB="0"/>
                </a:tc>
                <a:tc>
                  <a:txBody>
                    <a:bodyPr/>
                    <a:lstStyle/>
                    <a:p>
                      <a:pPr algn="l" fontAlgn="t"/>
                      <a:r>
                        <a:rPr lang="nl-NL" sz="800" u="none" strike="noStrike">
                          <a:effectLst/>
                        </a:rPr>
                        <a:t>organisatie</a:t>
                      </a:r>
                      <a:endParaRPr lang="nl-NL" sz="800" b="0" i="0" u="none" strike="noStrike">
                        <a:solidFill>
                          <a:srgbClr val="000000"/>
                        </a:solidFill>
                        <a:effectLst/>
                        <a:latin typeface="Calibri" panose="020F0502020204030204" pitchFamily="34" charset="0"/>
                      </a:endParaRPr>
                    </a:p>
                  </a:txBody>
                  <a:tcPr marL="4369" marR="4369" marT="4369" marB="0"/>
                </a:tc>
                <a:extLst>
                  <a:ext uri="{0D108BD9-81ED-4DB2-BD59-A6C34878D82A}">
                    <a16:rowId xmlns:a16="http://schemas.microsoft.com/office/drawing/2014/main" val="2558021459"/>
                  </a:ext>
                </a:extLst>
              </a:tr>
              <a:tr h="157351">
                <a:tc>
                  <a:txBody>
                    <a:bodyPr/>
                    <a:lstStyle/>
                    <a:p>
                      <a:pPr algn="l" fontAlgn="t"/>
                      <a:r>
                        <a:rPr lang="nl-NL" sz="800" u="none" strike="noStrike">
                          <a:effectLst/>
                        </a:rPr>
                        <a:t>38</a:t>
                      </a:r>
                      <a:endParaRPr lang="nl-NL" sz="800" b="0" i="0" u="none" strike="noStrike">
                        <a:solidFill>
                          <a:srgbClr val="000000"/>
                        </a:solidFill>
                        <a:effectLst/>
                        <a:latin typeface="Calibri" panose="020F0502020204030204" pitchFamily="34" charset="0"/>
                      </a:endParaRPr>
                    </a:p>
                  </a:txBody>
                  <a:tcPr marL="4369" marR="4369" marT="4369" marB="0"/>
                </a:tc>
                <a:tc>
                  <a:txBody>
                    <a:bodyPr/>
                    <a:lstStyle/>
                    <a:p>
                      <a:pPr algn="l" fontAlgn="t"/>
                      <a:r>
                        <a:rPr lang="nl-NL" sz="800" u="none" strike="noStrike">
                          <a:effectLst/>
                        </a:rPr>
                        <a:t>inrichten</a:t>
                      </a:r>
                      <a:endParaRPr lang="nl-NL" sz="800" b="0" i="0" u="none" strike="noStrike">
                        <a:solidFill>
                          <a:srgbClr val="000000"/>
                        </a:solidFill>
                        <a:effectLst/>
                        <a:latin typeface="Calibri" panose="020F0502020204030204" pitchFamily="34" charset="0"/>
                      </a:endParaRPr>
                    </a:p>
                  </a:txBody>
                  <a:tcPr marL="4369" marR="4369" marT="4369" marB="0"/>
                </a:tc>
                <a:tc>
                  <a:txBody>
                    <a:bodyPr/>
                    <a:lstStyle/>
                    <a:p>
                      <a:pPr algn="l" fontAlgn="t"/>
                      <a:r>
                        <a:rPr lang="nl-NL" sz="800" u="none" strike="noStrike">
                          <a:effectLst/>
                        </a:rPr>
                        <a:t>samenwerking van uitgevers met contentontwikkelaars</a:t>
                      </a:r>
                      <a:endParaRPr lang="nl-NL" sz="800" b="0" i="0" u="none" strike="noStrike">
                        <a:solidFill>
                          <a:srgbClr val="000000"/>
                        </a:solidFill>
                        <a:effectLst/>
                        <a:latin typeface="Calibri" panose="020F0502020204030204" pitchFamily="34" charset="0"/>
                      </a:endParaRPr>
                    </a:p>
                  </a:txBody>
                  <a:tcPr marL="4369" marR="4369" marT="4369" marB="0"/>
                </a:tc>
                <a:tc>
                  <a:txBody>
                    <a:bodyPr/>
                    <a:lstStyle/>
                    <a:p>
                      <a:pPr algn="l" fontAlgn="t"/>
                      <a:r>
                        <a:rPr lang="nl-NL" sz="800" u="none" strike="noStrike">
                          <a:effectLst/>
                        </a:rPr>
                        <a:t>ROSA: ketenfunctie ontwikkeling leermiddelen</a:t>
                      </a:r>
                      <a:endParaRPr lang="nl-NL" sz="800" b="1" i="0" u="none" strike="noStrike">
                        <a:solidFill>
                          <a:srgbClr val="000000"/>
                        </a:solidFill>
                        <a:effectLst/>
                        <a:latin typeface="Calibri" panose="020F0502020204030204" pitchFamily="34" charset="0"/>
                      </a:endParaRPr>
                    </a:p>
                  </a:txBody>
                  <a:tcPr marL="4369" marR="4369" marT="4369" marB="0"/>
                </a:tc>
                <a:tc>
                  <a:txBody>
                    <a:bodyPr/>
                    <a:lstStyle/>
                    <a:p>
                      <a:pPr algn="l" fontAlgn="t"/>
                      <a:r>
                        <a:rPr lang="nl-NL" sz="800" u="none" strike="noStrike">
                          <a:effectLst/>
                        </a:rPr>
                        <a:t>organisatie</a:t>
                      </a:r>
                      <a:endParaRPr lang="nl-NL" sz="800" b="0" i="0" u="none" strike="noStrike">
                        <a:solidFill>
                          <a:srgbClr val="000000"/>
                        </a:solidFill>
                        <a:effectLst/>
                        <a:latin typeface="Calibri" panose="020F0502020204030204" pitchFamily="34" charset="0"/>
                      </a:endParaRPr>
                    </a:p>
                  </a:txBody>
                  <a:tcPr marL="4369" marR="4369" marT="4369" marB="0"/>
                </a:tc>
                <a:extLst>
                  <a:ext uri="{0D108BD9-81ED-4DB2-BD59-A6C34878D82A}">
                    <a16:rowId xmlns:a16="http://schemas.microsoft.com/office/drawing/2014/main" val="519399343"/>
                  </a:ext>
                </a:extLst>
              </a:tr>
              <a:tr h="157351">
                <a:tc>
                  <a:txBody>
                    <a:bodyPr/>
                    <a:lstStyle/>
                    <a:p>
                      <a:pPr algn="l" fontAlgn="t"/>
                      <a:r>
                        <a:rPr lang="nl-NL" sz="800" u="none" strike="noStrike" dirty="0">
                          <a:effectLst/>
                        </a:rPr>
                        <a:t>39</a:t>
                      </a:r>
                      <a:endParaRPr lang="nl-NL" sz="800" b="0" i="0" u="none" strike="noStrike" dirty="0">
                        <a:solidFill>
                          <a:srgbClr val="000000"/>
                        </a:solidFill>
                        <a:effectLst/>
                        <a:latin typeface="Calibri" panose="020F0502020204030204" pitchFamily="34" charset="0"/>
                      </a:endParaRPr>
                    </a:p>
                  </a:txBody>
                  <a:tcPr marL="4369" marR="4369" marT="4369" marB="0"/>
                </a:tc>
                <a:tc>
                  <a:txBody>
                    <a:bodyPr/>
                    <a:lstStyle/>
                    <a:p>
                      <a:pPr algn="l" fontAlgn="t"/>
                      <a:r>
                        <a:rPr lang="nl-NL" sz="800" u="none" strike="noStrike">
                          <a:effectLst/>
                        </a:rPr>
                        <a:t>inrichten</a:t>
                      </a:r>
                      <a:endParaRPr lang="nl-NL" sz="800" b="0" i="0" u="none" strike="noStrike">
                        <a:solidFill>
                          <a:srgbClr val="000000"/>
                        </a:solidFill>
                        <a:effectLst/>
                        <a:latin typeface="Calibri" panose="020F0502020204030204" pitchFamily="34" charset="0"/>
                      </a:endParaRPr>
                    </a:p>
                  </a:txBody>
                  <a:tcPr marL="4369" marR="4369" marT="4369" marB="0"/>
                </a:tc>
                <a:tc>
                  <a:txBody>
                    <a:bodyPr/>
                    <a:lstStyle/>
                    <a:p>
                      <a:pPr algn="l" fontAlgn="t"/>
                      <a:r>
                        <a:rPr lang="nl-NL" sz="800" u="none" strike="noStrike">
                          <a:effectLst/>
                        </a:rPr>
                        <a:t>samenwerking van uitgevers met distributeurs</a:t>
                      </a:r>
                      <a:endParaRPr lang="nl-NL" sz="800" b="0" i="0" u="none" strike="noStrike">
                        <a:solidFill>
                          <a:srgbClr val="000000"/>
                        </a:solidFill>
                        <a:effectLst/>
                        <a:latin typeface="Calibri" panose="020F0502020204030204" pitchFamily="34" charset="0"/>
                      </a:endParaRPr>
                    </a:p>
                  </a:txBody>
                  <a:tcPr marL="4369" marR="4369" marT="4369" marB="0"/>
                </a:tc>
                <a:tc>
                  <a:txBody>
                    <a:bodyPr/>
                    <a:lstStyle/>
                    <a:p>
                      <a:pPr algn="l" fontAlgn="t"/>
                      <a:r>
                        <a:rPr lang="nl-NL" sz="800" u="none" strike="noStrike">
                          <a:effectLst/>
                        </a:rPr>
                        <a:t> </a:t>
                      </a:r>
                      <a:endParaRPr lang="nl-NL" sz="800" b="0" i="0" u="none" strike="noStrike">
                        <a:solidFill>
                          <a:srgbClr val="000000"/>
                        </a:solidFill>
                        <a:effectLst/>
                        <a:latin typeface="Calibri" panose="020F0502020204030204" pitchFamily="34" charset="0"/>
                      </a:endParaRPr>
                    </a:p>
                  </a:txBody>
                  <a:tcPr marL="4369" marR="4369" marT="4369" marB="0"/>
                </a:tc>
                <a:tc>
                  <a:txBody>
                    <a:bodyPr/>
                    <a:lstStyle/>
                    <a:p>
                      <a:pPr algn="l" fontAlgn="t"/>
                      <a:r>
                        <a:rPr lang="nl-NL" sz="800" u="none" strike="noStrike" dirty="0">
                          <a:effectLst/>
                        </a:rPr>
                        <a:t>organisatie</a:t>
                      </a:r>
                      <a:endParaRPr lang="nl-NL" sz="800" b="0" i="0" u="none" strike="noStrike" dirty="0">
                        <a:solidFill>
                          <a:srgbClr val="000000"/>
                        </a:solidFill>
                        <a:effectLst/>
                        <a:latin typeface="Calibri" panose="020F0502020204030204" pitchFamily="34" charset="0"/>
                      </a:endParaRPr>
                    </a:p>
                  </a:txBody>
                  <a:tcPr marL="4369" marR="4369" marT="4369" marB="0"/>
                </a:tc>
                <a:extLst>
                  <a:ext uri="{0D108BD9-81ED-4DB2-BD59-A6C34878D82A}">
                    <a16:rowId xmlns:a16="http://schemas.microsoft.com/office/drawing/2014/main" val="3988900623"/>
                  </a:ext>
                </a:extLst>
              </a:tr>
            </a:tbl>
          </a:graphicData>
        </a:graphic>
      </p:graphicFrame>
    </p:spTree>
    <p:extLst>
      <p:ext uri="{BB962C8B-B14F-4D97-AF65-F5344CB8AC3E}">
        <p14:creationId xmlns:p14="http://schemas.microsoft.com/office/powerpoint/2010/main" val="22478363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1"/>
          </p:nvPr>
        </p:nvSpPr>
        <p:spPr/>
        <p:txBody>
          <a:bodyPr/>
          <a:lstStyle/>
          <a:p>
            <a:fld id="{0E924C9A-6C93-49AE-BFE5-6539B145F2C9}" type="slidenum">
              <a:rPr lang="nl-NL" smtClean="0"/>
              <a:pPr/>
              <a:t>9</a:t>
            </a:fld>
            <a:endParaRPr lang="nl-NL"/>
          </a:p>
        </p:txBody>
      </p:sp>
      <p:pic>
        <p:nvPicPr>
          <p:cNvPr id="5"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96" y="480121"/>
            <a:ext cx="12737504" cy="9121080"/>
          </a:xfrm>
          <a:prstGeom prst="rect">
            <a:avLst/>
          </a:prstGeom>
        </p:spPr>
      </p:pic>
    </p:spTree>
    <p:extLst>
      <p:ext uri="{BB962C8B-B14F-4D97-AF65-F5344CB8AC3E}">
        <p14:creationId xmlns:p14="http://schemas.microsoft.com/office/powerpoint/2010/main" val="1051719262"/>
      </p:ext>
    </p:extLst>
  </p:cSld>
  <p:clrMapOvr>
    <a:masterClrMapping/>
  </p:clrMapOvr>
  <p:timing>
    <p:tnLst>
      <p:par>
        <p:cTn id="1" dur="indefinite" restart="never" nodeType="tmRoot"/>
      </p:par>
    </p:tnLst>
  </p:timing>
</p:sld>
</file>

<file path=ppt/theme/theme1.xml><?xml version="1.0" encoding="utf-8"?>
<a:theme xmlns:a="http://schemas.openxmlformats.org/drawingml/2006/main" name="Kennisnet">
  <a:themeElements>
    <a:clrScheme name="Kennisnet">
      <a:dk1>
        <a:srgbClr val="000000"/>
      </a:dk1>
      <a:lt1>
        <a:sysClr val="window" lastClr="FFFFFF"/>
      </a:lt1>
      <a:dk2>
        <a:srgbClr val="172474"/>
      </a:dk2>
      <a:lt2>
        <a:srgbClr val="EAEAF4"/>
      </a:lt2>
      <a:accent1>
        <a:srgbClr val="2E3192"/>
      </a:accent1>
      <a:accent2>
        <a:srgbClr val="007AC3"/>
      </a:accent2>
      <a:accent3>
        <a:srgbClr val="8283BE"/>
      </a:accent3>
      <a:accent4>
        <a:srgbClr val="67AFDB"/>
      </a:accent4>
      <a:accent5>
        <a:srgbClr val="72BE44"/>
      </a:accent5>
      <a:accent6>
        <a:srgbClr val="FF7021"/>
      </a:accent6>
      <a:hlink>
        <a:srgbClr val="0000FF"/>
      </a:hlink>
      <a:folHlink>
        <a:srgbClr val="800080"/>
      </a:folHlink>
    </a:clrScheme>
    <a:fontScheme name="Kennisn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0">
          <a:solidFill>
            <a:srgbClr val="FF0000"/>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Kennisnet.potx" id="{16063068-9F47-4B1A-8F87-10173F48D6C9}" vid="{4EDA1264-5A5D-488D-AAA2-3A7E379BF6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customXsn xmlns="http://schemas.microsoft.com/office/2006/metadata/customXsn">
  <xsnLocation/>
  <cached>True</cached>
  <openByDefault>True</openByDefault>
  <xsnScope/>
</customXsn>
</file>

<file path=customXml/item2.xml><?xml version="1.0" encoding="utf-8"?>
<p:properties xmlns:p="http://schemas.microsoft.com/office/2006/metadata/properties" xmlns:xsi="http://www.w3.org/2001/XMLSchema-instance" xmlns:pc="http://schemas.microsoft.com/office/infopath/2007/PartnerControls">
  <documentManagement>
    <KN-Hoofdcategorie xmlns="3108b37f-b9d1-4114-b2ae-d92b734119ea">Sjablonen</KN-Hoofdcategorie>
    <KN-Categorie xmlns="3108b37f-b9d1-4114-b2ae-d92b734119ea">Powerpoint sjablonen</KN-Categori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Kennisnet Document" ma:contentTypeID="0x0101002EDAEE3C786C24469538234C37C086020033E4771826C6DE49BE3817FE631A5ADA" ma:contentTypeVersion="13" ma:contentTypeDescription="Een nieuw Word document maken." ma:contentTypeScope="" ma:versionID="e583ccd7016ac10e4ebc8d1e295fd21a">
  <xsd:schema xmlns:xsd="http://www.w3.org/2001/XMLSchema" xmlns:xs="http://www.w3.org/2001/XMLSchema" xmlns:p="http://schemas.microsoft.com/office/2006/metadata/properties" xmlns:ns2="3108b37f-b9d1-4114-b2ae-d92b734119ea" targetNamespace="http://schemas.microsoft.com/office/2006/metadata/properties" ma:root="true" ma:fieldsID="0624190f7649041f654e1a7f50e37978" ns2:_="">
    <xsd:import namespace="3108b37f-b9d1-4114-b2ae-d92b734119ea"/>
    <xsd:element name="properties">
      <xsd:complexType>
        <xsd:sequence>
          <xsd:element name="documentManagement">
            <xsd:complexType>
              <xsd:all>
                <xsd:element ref="ns2:KN-Hoofdcategorie" minOccurs="0"/>
                <xsd:element ref="ns2:KN-Categori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08b37f-b9d1-4114-b2ae-d92b734119ea" elementFormDefault="qualified">
    <xsd:import namespace="http://schemas.microsoft.com/office/2006/documentManagement/types"/>
    <xsd:import namespace="http://schemas.microsoft.com/office/infopath/2007/PartnerControls"/>
    <xsd:element name="KN-Hoofdcategorie" ma:index="8" nillable="true" ma:displayName="Hoofdcategorie" ma:default="Algemeen" ma:format="RadioButtons" ma:internalName="KN_x002d_Hoofdcategorie">
      <xsd:simpleType>
        <xsd:union memberTypes="dms:Text">
          <xsd:simpleType>
            <xsd:restriction base="dms:Choice">
              <xsd:enumeration value="Algemeen"/>
            </xsd:restriction>
          </xsd:simpleType>
        </xsd:union>
      </xsd:simpleType>
    </xsd:element>
    <xsd:element name="KN-Categorie" ma:index="9" nillable="true" ma:displayName="Subcategorie" ma:default="Algemeen" ma:format="Dropdown" ma:internalName="KN_x002d_Categorie">
      <xsd:simpleType>
        <xsd:union memberTypes="dms:Text">
          <xsd:simpleType>
            <xsd:restriction base="dms:Choice">
              <xsd:enumeration value="Algemeen"/>
            </xsd:restriction>
          </xsd:simpleType>
        </xsd:un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04417C5-717C-4F43-B358-2A3BD226E933}">
  <ds:schemaRefs>
    <ds:schemaRef ds:uri="http://schemas.microsoft.com/office/2006/metadata/customXsn"/>
  </ds:schemaRefs>
</ds:datastoreItem>
</file>

<file path=customXml/itemProps2.xml><?xml version="1.0" encoding="utf-8"?>
<ds:datastoreItem xmlns:ds="http://schemas.openxmlformats.org/officeDocument/2006/customXml" ds:itemID="{CD7B370D-9222-4386-9615-A0F2E8C902E8}">
  <ds:schemaRefs>
    <ds:schemaRef ds:uri="http://schemas.microsoft.com/office/2006/metadata/properties"/>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3108b37f-b9d1-4114-b2ae-d92b734119ea"/>
    <ds:schemaRef ds:uri="http://purl.org/dc/elements/1.1/"/>
    <ds:schemaRef ds:uri="http://www.w3.org/XML/1998/namespace"/>
    <ds:schemaRef ds:uri="http://purl.org/dc/dcmitype/"/>
  </ds:schemaRefs>
</ds:datastoreItem>
</file>

<file path=customXml/itemProps3.xml><?xml version="1.0" encoding="utf-8"?>
<ds:datastoreItem xmlns:ds="http://schemas.openxmlformats.org/officeDocument/2006/customXml" ds:itemID="{27DEBEE6-B7CB-4EC9-8452-5464AC808E12}">
  <ds:schemaRefs>
    <ds:schemaRef ds:uri="http://schemas.microsoft.com/sharepoint/v3/contenttype/forms"/>
  </ds:schemaRefs>
</ds:datastoreItem>
</file>

<file path=customXml/itemProps4.xml><?xml version="1.0" encoding="utf-8"?>
<ds:datastoreItem xmlns:ds="http://schemas.openxmlformats.org/officeDocument/2006/customXml" ds:itemID="{5EB946FE-0819-4D8F-8DFE-30A92CDB9F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108b37f-b9d1-4114-b2ae-d92b734119e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Kennisnet</Template>
  <TotalTime>1618</TotalTime>
  <Words>4350</Words>
  <Application>Microsoft Office PowerPoint</Application>
  <PresentationFormat>A3 (297 x 420 mm)</PresentationFormat>
  <Paragraphs>1307</Paragraphs>
  <Slides>15</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15</vt:i4>
      </vt:variant>
    </vt:vector>
  </HeadingPairs>
  <TitlesOfParts>
    <vt:vector size="20" baseType="lpstr">
      <vt:lpstr>Arial</vt:lpstr>
      <vt:lpstr>Calibri</vt:lpstr>
      <vt:lpstr>Info Corr Offc Medium</vt:lpstr>
      <vt:lpstr>Wingdings</vt:lpstr>
      <vt:lpstr>Kennisnet</vt:lpstr>
      <vt:lpstr>Atlas informatiestromen onderwijs</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Bedankt voor uw aandacht</vt:lpstr>
    </vt:vector>
  </TitlesOfParts>
  <Company>Stichting Kennisnet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Annemarie Jonker</dc:creator>
  <cp:lastModifiedBy>Wilmar de Lange</cp:lastModifiedBy>
  <cp:revision>13</cp:revision>
  <cp:lastPrinted>2018-06-20T08:25:16Z</cp:lastPrinted>
  <dcterms:created xsi:type="dcterms:W3CDTF">2016-01-20T15:20:48Z</dcterms:created>
  <dcterms:modified xsi:type="dcterms:W3CDTF">2018-06-20T09:23:49Z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0x0101002EDAEE3C786C24469538234C37C086020033E4771826C6DE49BE3817FE631A5ADA</vt:lpwstr>
  </property>
</Properties>
</file>