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1" r:id="rId2"/>
    <p:sldId id="301" r:id="rId3"/>
    <p:sldId id="302" r:id="rId4"/>
    <p:sldId id="303" r:id="rId5"/>
    <p:sldId id="328" r:id="rId6"/>
    <p:sldId id="304" r:id="rId7"/>
    <p:sldId id="305" r:id="rId8"/>
    <p:sldId id="326" r:id="rId9"/>
    <p:sldId id="329" r:id="rId10"/>
    <p:sldId id="319" r:id="rId11"/>
    <p:sldId id="309" r:id="rId12"/>
    <p:sldId id="310" r:id="rId13"/>
    <p:sldId id="311" r:id="rId14"/>
    <p:sldId id="312" r:id="rId15"/>
    <p:sldId id="314" r:id="rId16"/>
    <p:sldId id="313" r:id="rId17"/>
    <p:sldId id="315" r:id="rId18"/>
    <p:sldId id="306" r:id="rId19"/>
    <p:sldId id="307" r:id="rId20"/>
    <p:sldId id="308" r:id="rId21"/>
    <p:sldId id="327" r:id="rId22"/>
    <p:sldId id="322" r:id="rId23"/>
    <p:sldId id="323" r:id="rId24"/>
    <p:sldId id="316" r:id="rId25"/>
    <p:sldId id="317" r:id="rId26"/>
    <p:sldId id="266" r:id="rId27"/>
  </p:sldIdLst>
  <p:sldSz cx="1219517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>
      <p:cViewPr varScale="1">
        <p:scale>
          <a:sx n="88" d="100"/>
          <a:sy n="88" d="100"/>
        </p:scale>
        <p:origin x="979" y="6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D0DF3-5B55-4C00-B5F4-E33927370C3D}" type="datetimeFigureOut">
              <a:rPr lang="nl-NL" smtClean="0"/>
              <a:t>21-6-2018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713C9-A73B-418D-8B41-8F3950B468F0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080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320000"/>
            <a:ext cx="11304299" cy="1080000"/>
          </a:xfrm>
        </p:spPr>
        <p:txBody>
          <a:bodyPr anchor="ctr"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3043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985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of opsomm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249" y="1237874"/>
            <a:ext cx="10872000" cy="583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-1788918" y="341041"/>
            <a:ext cx="1621425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-1788918" y="6005584"/>
            <a:ext cx="1621425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70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of opsomming 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80000"/>
            <a:ext cx="12195175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-1788918" y="341041"/>
            <a:ext cx="1621425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-1788918" y="6005584"/>
            <a:ext cx="1621425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960250" y="1238400"/>
            <a:ext cx="10872000" cy="4845600"/>
          </a:xfrm>
        </p:spPr>
        <p:txBody>
          <a:bodyPr/>
          <a:lstStyle/>
          <a:p>
            <a:r>
              <a:rPr lang="nl-NL" noProof="0" smtClean="0"/>
              <a:t>Klik op het pictogram als u een grafiek wilt toevoegen</a:t>
            </a:r>
            <a:endParaRPr lang="nl-NL" noProof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090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ee tekstvak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250" y="1952469"/>
            <a:ext cx="5401406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-1788918" y="341041"/>
            <a:ext cx="1621425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-1788918" y="6005584"/>
            <a:ext cx="1621425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793769" y="1952469"/>
            <a:ext cx="5401406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545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ee tekstvakken 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80000"/>
            <a:ext cx="12195175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250" y="1952469"/>
            <a:ext cx="5401406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-1788918" y="341041"/>
            <a:ext cx="1621425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-1788918" y="6005584"/>
            <a:ext cx="1621425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793769" y="1952469"/>
            <a:ext cx="5401406" cy="40450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160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er vakk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250" y="1237874"/>
            <a:ext cx="10872000" cy="583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249" y="1952469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-1788918" y="341041"/>
            <a:ext cx="1621425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-1788918" y="6005584"/>
            <a:ext cx="1621425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468250" y="1952469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960249" y="4017538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468250" y="4017538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189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er vakken paa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080000"/>
            <a:ext cx="12195175" cy="500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250" y="1237874"/>
            <a:ext cx="10872000" cy="5832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249" y="1952469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-1788918" y="341041"/>
            <a:ext cx="1621425" cy="567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noProof="0" smtClean="0">
                <a:solidFill>
                  <a:schemeClr val="tx2"/>
                </a:solidFill>
              </a:rPr>
              <a:t>Zorg ervoor dat de titel uit 1 regel bestaat.</a:t>
            </a:r>
            <a:endParaRPr lang="nl-NL" sz="800" noProof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-1788918" y="6005584"/>
            <a:ext cx="1621425" cy="8077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kern="1200" noProof="0" dirty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rPr>
              <a:t>Zorg ervoor dat het tekstvak niet over de witruimte en het logo geplaatst wordt. </a:t>
            </a:r>
            <a:endParaRPr lang="nl-NL" sz="800" noProof="0" dirty="0">
              <a:solidFill>
                <a:schemeClr val="tx2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468250" y="1952469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960249" y="4017538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468250" y="4017538"/>
            <a:ext cx="5364000" cy="19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3pPr>
            <a:lvl4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4pPr>
            <a:lvl5pPr marL="669600" indent="-244800">
              <a:buClr>
                <a:schemeClr val="accent2"/>
              </a:buClr>
              <a:buFont typeface="Arial" panose="020B0604020202020204" pitchFamily="34" charset="0"/>
              <a:buChar char="-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87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/>
          <p:cNvSpPr/>
          <p:nvPr userDrawn="1"/>
        </p:nvSpPr>
        <p:spPr>
          <a:xfrm>
            <a:off x="0" y="4158000"/>
            <a:ext cx="960250" cy="14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 userDrawn="1"/>
        </p:nvSpPr>
        <p:spPr>
          <a:xfrm>
            <a:off x="960250" y="4158000"/>
            <a:ext cx="11234925" cy="140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/>
          <p:cNvSpPr/>
          <p:nvPr userDrawn="1"/>
        </p:nvSpPr>
        <p:spPr>
          <a:xfrm>
            <a:off x="960250" y="1080000"/>
            <a:ext cx="11234925" cy="307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362" y="1520778"/>
            <a:ext cx="10440075" cy="58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392362" y="2409262"/>
            <a:ext cx="10440000" cy="1523794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800" b="1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spc="3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de-DE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92362" y="4500000"/>
            <a:ext cx="10440000" cy="720000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000" b="0" spc="1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kennisnet.nl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0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5E91B-0179-401E-8695-3B3419D5E7F7}" type="datetimeFigureOut">
              <a:rPr lang="nl-NL" smtClean="0"/>
              <a:t>21-6-2018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EDA9-9886-4954-AB41-9DF7431A4E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320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320000"/>
            <a:ext cx="11304299" cy="1080000"/>
          </a:xfrm>
        </p:spPr>
        <p:txBody>
          <a:bodyPr anchor="ctr"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3043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77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320000"/>
            <a:ext cx="11304299" cy="1080000"/>
          </a:xfrm>
        </p:spPr>
        <p:txBody>
          <a:bodyPr anchor="ctr"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3043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4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320000"/>
            <a:ext cx="11304299" cy="1080000"/>
          </a:xfrm>
        </p:spPr>
        <p:txBody>
          <a:bodyPr anchor="ctr"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3043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7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2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424400"/>
            <a:ext cx="11304300" cy="444760"/>
          </a:xfrm>
        </p:spPr>
        <p:txBody>
          <a:bodyPr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137" y="5013208"/>
            <a:ext cx="11304300" cy="288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spc="10" baseline="0">
                <a:solidFill>
                  <a:schemeClr val="bg1"/>
                </a:solidFill>
                <a:latin typeface="+mj-lt"/>
                <a:cs typeface="Info Corr Off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1132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8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2 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424400"/>
            <a:ext cx="11304300" cy="444760"/>
          </a:xfrm>
        </p:spPr>
        <p:txBody>
          <a:bodyPr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137" y="5013208"/>
            <a:ext cx="11304300" cy="288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spc="10" baseline="0">
                <a:solidFill>
                  <a:schemeClr val="bg1"/>
                </a:solidFill>
                <a:latin typeface="+mj-lt"/>
                <a:cs typeface="Info Corr Off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1132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1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2 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424400"/>
            <a:ext cx="11304300" cy="444760"/>
          </a:xfrm>
        </p:spPr>
        <p:txBody>
          <a:bodyPr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137" y="5013208"/>
            <a:ext cx="11304300" cy="288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spc="10" baseline="0">
                <a:solidFill>
                  <a:schemeClr val="bg1"/>
                </a:solidFill>
                <a:latin typeface="+mj-lt"/>
                <a:cs typeface="Info Corr Off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1132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15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2 M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06"/>
          <a:stretch/>
        </p:blipFill>
        <p:spPr>
          <a:xfrm>
            <a:off x="0" y="1080000"/>
            <a:ext cx="12193200" cy="4482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562000"/>
            <a:ext cx="12195175" cy="52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137" y="4424400"/>
            <a:ext cx="11304300" cy="444760"/>
          </a:xfrm>
        </p:spPr>
        <p:txBody>
          <a:bodyPr/>
          <a:lstStyle>
            <a:lvl1pPr>
              <a:defRPr sz="3200" kern="1200" baseline="0">
                <a:solidFill>
                  <a:schemeClr val="bg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137" y="5013208"/>
            <a:ext cx="11304300" cy="288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spc="10" baseline="0">
                <a:solidFill>
                  <a:schemeClr val="bg1"/>
                </a:solidFill>
                <a:latin typeface="+mj-lt"/>
                <a:cs typeface="Info Corr Off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28137" y="5687127"/>
            <a:ext cx="11113200" cy="288925"/>
          </a:xfrm>
        </p:spPr>
        <p:txBody>
          <a:bodyPr/>
          <a:lstStyle>
            <a:lvl1pPr>
              <a:lnSpc>
                <a:spcPct val="100000"/>
              </a:lnSpc>
              <a:defRPr sz="1800" kern="0" spc="10" baseline="0">
                <a:solidFill>
                  <a:srgbClr val="00B0F0"/>
                </a:solidFill>
              </a:defRPr>
            </a:lvl1pPr>
            <a:lvl2pPr>
              <a:lnSpc>
                <a:spcPct val="100000"/>
              </a:lnSpc>
              <a:defRPr sz="1600" kern="0" spc="10" baseline="0"/>
            </a:lvl2pPr>
            <a:lvl3pPr>
              <a:lnSpc>
                <a:spcPct val="100000"/>
              </a:lnSpc>
              <a:defRPr sz="1600" kern="0" spc="10" baseline="0"/>
            </a:lvl3pPr>
            <a:lvl4pPr>
              <a:lnSpc>
                <a:spcPct val="100000"/>
              </a:lnSpc>
              <a:defRPr sz="1600" kern="0" spc="10" baseline="0"/>
            </a:lvl4pPr>
            <a:lvl5pPr>
              <a:lnSpc>
                <a:spcPct val="100000"/>
              </a:lnSpc>
              <a:defRPr sz="1600" kern="0" spc="10" baseline="0"/>
            </a:lvl5pPr>
          </a:lstStyle>
          <a:p>
            <a:pPr lvl="0"/>
            <a:r>
              <a:rPr lang="nl-NL" noProof="0" smtClean="0"/>
              <a:t>Tekststijl van het model bewerken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4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960250" y="1080000"/>
            <a:ext cx="11234925" cy="502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/>
          <p:cNvSpPr/>
          <p:nvPr userDrawn="1"/>
        </p:nvSpPr>
        <p:spPr>
          <a:xfrm>
            <a:off x="0" y="4158000"/>
            <a:ext cx="12195175" cy="14040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197" y="4319940"/>
            <a:ext cx="10440000" cy="108012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de-DE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392453" y="5661248"/>
            <a:ext cx="10440000" cy="360000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000" spc="10" baseline="0">
                <a:solidFill>
                  <a:schemeClr val="bg1"/>
                </a:solidFill>
                <a:latin typeface="+mj-lt"/>
                <a:cs typeface="Info Corr Offc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45" y="6428828"/>
            <a:ext cx="2699792" cy="19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184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60249" y="1237874"/>
            <a:ext cx="10872187" cy="58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249" y="1952469"/>
            <a:ext cx="10872187" cy="40450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smtClean="0"/>
              <a:t>Tekststijl van het model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960250" y="6304236"/>
            <a:ext cx="907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2"/>
                </a:solidFill>
              </a:defRPr>
            </a:lvl1pPr>
          </a:lstStyle>
          <a:p>
            <a:pPr algn="l"/>
            <a:endParaRPr lang="nl-N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0378106" y="6304236"/>
            <a:ext cx="1454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</a:defRPr>
            </a:lvl1pPr>
          </a:lstStyle>
          <a:p>
            <a:fld id="{0E924C9A-6C93-49AE-BFE5-6539B145F2C9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4" name="Rectangle 13"/>
          <p:cNvSpPr/>
          <p:nvPr userDrawn="1"/>
        </p:nvSpPr>
        <p:spPr>
          <a:xfrm>
            <a:off x="960250" y="6696000"/>
            <a:ext cx="112464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400" y="360000"/>
            <a:ext cx="1990037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58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81" r:id="rId3"/>
    <p:sldLayoutId id="2147483682" r:id="rId4"/>
    <p:sldLayoutId id="2147483679" r:id="rId5"/>
    <p:sldLayoutId id="2147483683" r:id="rId6"/>
    <p:sldLayoutId id="2147483684" r:id="rId7"/>
    <p:sldLayoutId id="2147483685" r:id="rId8"/>
    <p:sldLayoutId id="2147483678" r:id="rId9"/>
    <p:sldLayoutId id="2147483668" r:id="rId10"/>
    <p:sldLayoutId id="2147483672" r:id="rId11"/>
    <p:sldLayoutId id="2147483664" r:id="rId12"/>
    <p:sldLayoutId id="2147483673" r:id="rId13"/>
    <p:sldLayoutId id="2147483674" r:id="rId14"/>
    <p:sldLayoutId id="2147483676" r:id="rId15"/>
    <p:sldLayoutId id="2147483677" r:id="rId16"/>
    <p:sldLayoutId id="2147483667" r:id="rId17"/>
    <p:sldLayoutId id="2147483686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 spc="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Tx/>
        <a:buNone/>
        <a:defRPr sz="1800" kern="1200" spc="1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-378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80000"/>
        <a:buFont typeface="Wingdings" pitchFamily="2" charset="2"/>
        <a:buChar char="n"/>
        <a:defRPr sz="1800" kern="1200" spc="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669600" indent="-244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-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3pPr>
      <a:lvl4pPr marL="669600" indent="-244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-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4pPr>
      <a:lvl5pPr marL="669600" indent="-244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ct val="100000"/>
        <a:buFont typeface="Arial" panose="020B0604020202020204" pitchFamily="34" charset="0"/>
        <a:buChar char="-"/>
        <a:defRPr sz="1800" kern="1200" spc="2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Atlas Datastromen Onderwijs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Inzicht in ketengegevenslogistiek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53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4" name="Tijdelijke aanduiding voor dianummer 3"/>
          <p:cNvSpPr txBox="1">
            <a:spLocks/>
          </p:cNvSpPr>
          <p:nvPr/>
        </p:nvSpPr>
        <p:spPr>
          <a:xfrm>
            <a:off x="10378106" y="6304236"/>
            <a:ext cx="1454331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kern="1200" spc="1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-37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1800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669600" indent="-24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sz="1800" kern="1200" spc="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69600" indent="-24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sz="1800" kern="1200" spc="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669600" indent="-24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-"/>
              <a:defRPr sz="1800" kern="1200" spc="2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924C9A-6C93-49AE-BFE5-6539B145F2C9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42003" cy="685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1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69" y="0"/>
            <a:ext cx="9682837" cy="685800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1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9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9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9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7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9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9" y="0"/>
            <a:ext cx="9680777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99" y="0"/>
            <a:ext cx="9680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Eerste toepassing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Impact visualisatie “doorontwikkeling BRON” en “RIO”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10739438" y="6303963"/>
            <a:ext cx="1455737" cy="365125"/>
          </a:xfrm>
        </p:spPr>
        <p:txBody>
          <a:bodyPr/>
          <a:lstStyle/>
          <a:p>
            <a:fld id="{0E924C9A-6C93-49AE-BFE5-6539B145F2C9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08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82" y="1628800"/>
            <a:ext cx="3377549" cy="2391378"/>
          </a:xfrm>
          <a:prstGeom prst="rect">
            <a:avLst/>
          </a:prstGeom>
        </p:spPr>
      </p:pic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" y="14156"/>
            <a:ext cx="8754203" cy="6655205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882" y="4056097"/>
            <a:ext cx="3417167" cy="2423507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60437" y="884526"/>
            <a:ext cx="10872000" cy="583200"/>
          </a:xfrm>
        </p:spPr>
        <p:txBody>
          <a:bodyPr/>
          <a:lstStyle/>
          <a:p>
            <a:pPr algn="r"/>
            <a:r>
              <a:rPr lang="nl-NL" dirty="0" smtClean="0"/>
              <a:t>BRON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25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20288" cy="666936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0437" y="1052736"/>
            <a:ext cx="10872000" cy="583200"/>
          </a:xfrm>
        </p:spPr>
        <p:txBody>
          <a:bodyPr/>
          <a:lstStyle/>
          <a:p>
            <a:pPr algn="r"/>
            <a:r>
              <a:rPr lang="nl-NL" dirty="0" smtClean="0"/>
              <a:t>RIO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19</a:t>
            </a:fld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83" y="4365103"/>
            <a:ext cx="3265109" cy="2311626"/>
          </a:xfrm>
        </p:spPr>
      </p:pic>
    </p:spTree>
    <p:extLst>
      <p:ext uri="{BB962C8B-B14F-4D97-AF65-F5344CB8AC3E}">
        <p14:creationId xmlns:p14="http://schemas.microsoft.com/office/powerpoint/2010/main" val="27394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Atlas Gegevensstromen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Eerste </a:t>
            </a:r>
            <a:r>
              <a:rPr lang="nl-NL" dirty="0" smtClean="0"/>
              <a:t>vragen </a:t>
            </a:r>
            <a:r>
              <a:rPr lang="nl-NL" dirty="0" smtClean="0"/>
              <a:t>voor een nieuwe strategisch adviseur informatiemanagement: </a:t>
            </a:r>
          </a:p>
          <a:p>
            <a:endParaRPr lang="nl-NL" dirty="0" smtClean="0"/>
          </a:p>
          <a:p>
            <a:endParaRPr lang="nl-NL" dirty="0"/>
          </a:p>
          <a:p>
            <a:pPr lvl="4"/>
            <a:r>
              <a:rPr lang="nl-NL" dirty="0" smtClean="0"/>
              <a:t>Wat is </a:t>
            </a:r>
            <a:r>
              <a:rPr lang="nl-NL" dirty="0" smtClean="0"/>
              <a:t>i</a:t>
            </a:r>
            <a:r>
              <a:rPr lang="nl-NL" dirty="0" smtClean="0"/>
              <a:t>nformatiemanagement?</a:t>
            </a:r>
          </a:p>
          <a:p>
            <a:pPr lvl="4" algn="ctr"/>
            <a:endParaRPr lang="nl-NL" dirty="0"/>
          </a:p>
          <a:p>
            <a:pPr lvl="4"/>
            <a:r>
              <a:rPr lang="nl-NL" dirty="0"/>
              <a:t>W</a:t>
            </a:r>
            <a:r>
              <a:rPr lang="nl-NL" dirty="0" smtClean="0"/>
              <a:t>elke </a:t>
            </a:r>
            <a:r>
              <a:rPr lang="nl-NL" dirty="0" smtClean="0"/>
              <a:t>informatie </a:t>
            </a:r>
            <a:r>
              <a:rPr lang="nl-NL" dirty="0" smtClean="0"/>
              <a:t>wordt nu eigenlijk “gemanaged”?</a:t>
            </a:r>
          </a:p>
          <a:p>
            <a:pPr lvl="4"/>
            <a:endParaRPr lang="nl-NL" dirty="0"/>
          </a:p>
          <a:p>
            <a:pPr lvl="4"/>
            <a:r>
              <a:rPr lang="nl-NL" dirty="0" smtClean="0"/>
              <a:t>Datastromen in de school</a:t>
            </a:r>
          </a:p>
          <a:p>
            <a:pPr lvl="4"/>
            <a:r>
              <a:rPr lang="nl-NL" dirty="0" smtClean="0"/>
              <a:t>Datastromen van en naar de school</a:t>
            </a:r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78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dirty="0" smtClean="0"/>
              <a:t>RIO </a:t>
            </a:r>
            <a:r>
              <a:rPr lang="nl-NL" dirty="0" err="1" smtClean="0"/>
              <a:t>Scoped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420290" cy="6669361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82" y="4370200"/>
            <a:ext cx="3260861" cy="230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4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Tweede toepassing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Hoe ligt de relatie tussen overzicht en details / technische implementatie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71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22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9" y="24025"/>
            <a:ext cx="9890769" cy="66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8" y="0"/>
            <a:ext cx="6466736" cy="4581128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48" y="2708920"/>
            <a:ext cx="5902545" cy="418144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28" y="4439166"/>
            <a:ext cx="3460860" cy="24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Korte discussie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Welke toepassingen zien jullie nog meer voor deze datastromen?</a:t>
            </a:r>
          </a:p>
          <a:p>
            <a:endParaRPr lang="nl-NL" dirty="0"/>
          </a:p>
          <a:p>
            <a:r>
              <a:rPr lang="nl-NL" dirty="0" smtClean="0"/>
              <a:t>Wie garandeert het overzicht over de keten wetgeving – informatievoorziening – onderwijsprocessen?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7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Volgende uitdaging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Datastromen binnen de </a:t>
            </a:r>
            <a:r>
              <a:rPr lang="nl-NL" dirty="0" smtClean="0"/>
              <a:t>school</a:t>
            </a:r>
          </a:p>
          <a:p>
            <a:endParaRPr lang="nl-NL" dirty="0"/>
          </a:p>
          <a:p>
            <a:r>
              <a:rPr lang="nl-NL" dirty="0" smtClean="0"/>
              <a:t>Wat moet “de bestuurder” hier nu van weten?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08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Met dank voor uw aandacht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Wilmar de Lange</a:t>
            </a:r>
          </a:p>
          <a:p>
            <a:r>
              <a:rPr lang="nl-NL" dirty="0" smtClean="0"/>
              <a:t>Strategisch Adviseur Informatiemanagement</a:t>
            </a:r>
          </a:p>
          <a:p>
            <a:endParaRPr lang="nl-NL" dirty="0"/>
          </a:p>
          <a:p>
            <a:r>
              <a:rPr lang="nl-NL" dirty="0" smtClean="0"/>
              <a:t>E-mail:	w.delange@kennisnet.nl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32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analyse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Wat bieden de referentie architecturen?</a:t>
            </a:r>
          </a:p>
          <a:p>
            <a:endParaRPr lang="nl-NL" sz="1200" dirty="0"/>
          </a:p>
          <a:p>
            <a:r>
              <a:rPr lang="nl-NL" sz="1400" dirty="0"/>
              <a:t>HORA:</a:t>
            </a:r>
          </a:p>
          <a:p>
            <a:pPr lvl="2"/>
            <a:r>
              <a:rPr lang="nl-NL" sz="1400" dirty="0"/>
              <a:t>Business model </a:t>
            </a:r>
            <a:r>
              <a:rPr lang="nl-NL" sz="1400" dirty="0">
                <a:sym typeface="Wingdings" panose="05000000000000000000" pitchFamily="2" charset="2"/>
              </a:rPr>
              <a:t> bedrijfsfunctie model  informatiemodel  bedrijfsproces model  Applicatie model</a:t>
            </a:r>
          </a:p>
          <a:p>
            <a:endParaRPr lang="nl-NL" sz="1400" dirty="0" smtClean="0">
              <a:sym typeface="Wingdings" panose="05000000000000000000" pitchFamily="2" charset="2"/>
            </a:endParaRPr>
          </a:p>
          <a:p>
            <a:r>
              <a:rPr lang="nl-NL" sz="1400" dirty="0" smtClean="0">
                <a:sym typeface="Wingdings" panose="05000000000000000000" pitchFamily="2" charset="2"/>
              </a:rPr>
              <a:t>ROSA</a:t>
            </a:r>
            <a:r>
              <a:rPr lang="nl-NL" sz="1400" dirty="0">
                <a:sym typeface="Wingdings" panose="05000000000000000000" pitchFamily="2" charset="2"/>
              </a:rPr>
              <a:t>:</a:t>
            </a:r>
          </a:p>
          <a:p>
            <a:pPr lvl="2"/>
            <a:r>
              <a:rPr lang="nl-NL" sz="1400" dirty="0">
                <a:sym typeface="Wingdings" panose="05000000000000000000" pitchFamily="2" charset="2"/>
              </a:rPr>
              <a:t>Doelen en principes Thema’s  Ketenfunctiemodel  ketenprocesmodel  ketenprocesbeschrijving  kernmodel onderwijsinformatie  gegevenssoorten</a:t>
            </a:r>
          </a:p>
          <a:p>
            <a:endParaRPr lang="nl-NL" sz="1400" dirty="0" smtClean="0">
              <a:sym typeface="Wingdings" panose="05000000000000000000" pitchFamily="2" charset="2"/>
            </a:endParaRPr>
          </a:p>
          <a:p>
            <a:r>
              <a:rPr lang="nl-NL" sz="1400" dirty="0" smtClean="0">
                <a:sym typeface="Wingdings" panose="05000000000000000000" pitchFamily="2" charset="2"/>
              </a:rPr>
              <a:t>Triple </a:t>
            </a:r>
            <a:r>
              <a:rPr lang="nl-NL" sz="1400" dirty="0">
                <a:sym typeface="Wingdings" panose="05000000000000000000" pitchFamily="2" charset="2"/>
              </a:rPr>
              <a:t>A</a:t>
            </a:r>
          </a:p>
          <a:p>
            <a:pPr lvl="2"/>
            <a:r>
              <a:rPr lang="nl-NL" sz="1400" dirty="0">
                <a:sym typeface="Wingdings" panose="05000000000000000000" pitchFamily="2" charset="2"/>
              </a:rPr>
              <a:t>Hoofdgroepen  Kernsystemen  proces  </a:t>
            </a:r>
            <a:r>
              <a:rPr lang="nl-NL" sz="1400" dirty="0" err="1">
                <a:sym typeface="Wingdings" panose="05000000000000000000" pitchFamily="2" charset="2"/>
              </a:rPr>
              <a:t>Use</a:t>
            </a:r>
            <a:r>
              <a:rPr lang="nl-NL" sz="1400" dirty="0">
                <a:sym typeface="Wingdings" panose="05000000000000000000" pitchFamily="2" charset="2"/>
              </a:rPr>
              <a:t> case</a:t>
            </a:r>
          </a:p>
          <a:p>
            <a:endParaRPr lang="nl-NL" sz="1400" dirty="0" smtClean="0">
              <a:sym typeface="Wingdings" panose="05000000000000000000" pitchFamily="2" charset="2"/>
            </a:endParaRPr>
          </a:p>
          <a:p>
            <a:r>
              <a:rPr lang="nl-NL" sz="1400" dirty="0" smtClean="0">
                <a:sym typeface="Wingdings" panose="05000000000000000000" pitchFamily="2" charset="2"/>
              </a:rPr>
              <a:t>Gemma</a:t>
            </a:r>
            <a:endParaRPr lang="nl-NL" sz="1400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nl-NL" sz="1400" dirty="0" err="1">
                <a:sym typeface="Wingdings" panose="05000000000000000000" pitchFamily="2" charset="2"/>
              </a:rPr>
              <a:t>Bedrijfs</a:t>
            </a:r>
            <a:r>
              <a:rPr lang="nl-NL" sz="1400" dirty="0">
                <a:sym typeface="Wingdings" panose="05000000000000000000" pitchFamily="2" charset="2"/>
              </a:rPr>
              <a:t> architectuur (bedrijfsfuncties &amp;-objecten en proces architectuur)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NL" sz="1400" dirty="0">
                <a:sym typeface="Wingdings" panose="05000000000000000000" pitchFamily="2" charset="2"/>
              </a:rPr>
              <a:t>Informatie &amp; Applicatie architectuur (</a:t>
            </a:r>
            <a:r>
              <a:rPr lang="nl-NL" sz="1400" dirty="0" err="1">
                <a:sym typeface="Wingdings" panose="05000000000000000000" pitchFamily="2" charset="2"/>
              </a:rPr>
              <a:t>Applicatiefunctiemodel</a:t>
            </a:r>
            <a:r>
              <a:rPr lang="nl-NL" sz="1400" dirty="0">
                <a:sym typeface="Wingdings" panose="05000000000000000000" pitchFamily="2" charset="2"/>
              </a:rPr>
              <a:t>, Applicatiefuncties met referentiecomponenten en </a:t>
            </a:r>
            <a:r>
              <a:rPr lang="nl-NL" sz="1400" dirty="0"/>
              <a:t>Applicatiefuncties en </a:t>
            </a:r>
            <a:r>
              <a:rPr lang="nl-NL" sz="1400" dirty="0" err="1"/>
              <a:t>buitengemeentelijke</a:t>
            </a:r>
            <a:r>
              <a:rPr lang="nl-NL" sz="1400" dirty="0"/>
              <a:t> voorzieningen</a:t>
            </a:r>
            <a:r>
              <a:rPr lang="nl-NL" sz="1400" dirty="0">
                <a:sym typeface="Wingdings" panose="05000000000000000000" pitchFamily="2" charset="2"/>
              </a:rPr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NL" sz="1400" dirty="0">
                <a:sym typeface="Wingdings" panose="05000000000000000000" pitchFamily="2" charset="2"/>
              </a:rPr>
              <a:t>Gegevens en berichten architectuur (Informatiemodellen en Berichtenstandaarden (</a:t>
            </a:r>
            <a:r>
              <a:rPr lang="nl-NL" sz="1400" dirty="0" err="1">
                <a:sym typeface="Wingdings" panose="05000000000000000000" pitchFamily="2" charset="2"/>
              </a:rPr>
              <a:t>StUF</a:t>
            </a:r>
            <a:r>
              <a:rPr lang="nl-NL" sz="1400" dirty="0">
                <a:sym typeface="Wingdings" panose="05000000000000000000" pitchFamily="2" charset="2"/>
              </a:rPr>
              <a:t>))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NL" sz="1400" dirty="0">
                <a:sym typeface="Wingdings" panose="05000000000000000000" pitchFamily="2" charset="2"/>
              </a:rPr>
              <a:t>Technische architectuur</a:t>
            </a:r>
          </a:p>
          <a:p>
            <a:endParaRPr lang="nl-NL" sz="1400" dirty="0" smtClean="0">
              <a:sym typeface="Wingdings" panose="05000000000000000000" pitchFamily="2" charset="2"/>
            </a:endParaRPr>
          </a:p>
          <a:p>
            <a:r>
              <a:rPr lang="nl-NL" sz="1400" dirty="0" smtClean="0">
                <a:sym typeface="Wingdings" panose="05000000000000000000" pitchFamily="2" charset="2"/>
              </a:rPr>
              <a:t>ZIRA</a:t>
            </a:r>
            <a:endParaRPr lang="nl-NL" sz="1400" dirty="0">
              <a:sym typeface="Wingdings" panose="05000000000000000000" pitchFamily="2" charset="2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nl-NL" sz="1400" dirty="0">
                <a:sym typeface="Wingdings" panose="05000000000000000000" pitchFamily="2" charset="2"/>
              </a:rPr>
              <a:t>Business model  Bedrijfsfunctiemodel  Diensten Model  Proces Model  Informatiemodel  Applicatiefunctie model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nl-NL" sz="1400" dirty="0">
              <a:sym typeface="Wingdings" panose="05000000000000000000" pitchFamily="2" charset="2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93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963" y="260648"/>
            <a:ext cx="10872187" cy="583200"/>
          </a:xfrm>
        </p:spPr>
        <p:txBody>
          <a:bodyPr/>
          <a:lstStyle/>
          <a:p>
            <a:r>
              <a:rPr lang="nl-NL" dirty="0" smtClean="0"/>
              <a:t>Keten-</a:t>
            </a:r>
            <a:br>
              <a:rPr lang="nl-NL" dirty="0" smtClean="0"/>
            </a:br>
            <a:r>
              <a:rPr lang="nl-NL" dirty="0" smtClean="0"/>
              <a:t>functie-</a:t>
            </a:r>
            <a:br>
              <a:rPr lang="nl-NL" dirty="0" smtClean="0"/>
            </a:br>
            <a:r>
              <a:rPr lang="nl-NL" dirty="0" smtClean="0"/>
              <a:t>model</a:t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ROSA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63" y="188640"/>
            <a:ext cx="9476122" cy="64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1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2971" y="332656"/>
            <a:ext cx="10872187" cy="583200"/>
          </a:xfrm>
        </p:spPr>
        <p:txBody>
          <a:bodyPr/>
          <a:lstStyle/>
          <a:p>
            <a:r>
              <a:rPr lang="nl-NL" dirty="0" smtClean="0"/>
              <a:t>HORA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EDA9-9886-4954-AB41-9DF7431A4E99}" type="slidenum">
              <a:rPr lang="nl-NL" smtClean="0"/>
              <a:t>5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275" y="188640"/>
            <a:ext cx="8792120" cy="625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grafiek 4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10739438" y="6303963"/>
            <a:ext cx="1455737" cy="365125"/>
          </a:xfrm>
        </p:spPr>
        <p:txBody>
          <a:bodyPr/>
          <a:lstStyle/>
          <a:p>
            <a:fld id="{0E924C9A-6C93-49AE-BFE5-6539B145F2C9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42204" cy="667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grafiek 1"/>
          <p:cNvSpPr>
            <a:spLocks noGrp="1"/>
          </p:cNvSpPr>
          <p:nvPr>
            <p:ph type="chart" sz="quarter" idx="11"/>
          </p:nvPr>
        </p:nvSpPr>
        <p:spPr/>
      </p:sp>
      <p:sp>
        <p:nvSpPr>
          <p:cNvPr id="3" name="Tijdelijke aanduiding voor dianumm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454"/>
            <a:ext cx="12171946" cy="55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 wat gebeurt er nu met die data?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nl-NL" dirty="0" smtClean="0"/>
              <a:t>ROSA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HORA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Triple A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Wetgeving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Interviews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IBP / AVG</a:t>
            </a:r>
          </a:p>
          <a:p>
            <a:pPr marL="285750" indent="-285750">
              <a:buFontTx/>
              <a:buChar char="-"/>
            </a:pPr>
            <a:r>
              <a:rPr lang="nl-NL" dirty="0" smtClean="0"/>
              <a:t>Gezond verstand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10739438" y="6303963"/>
            <a:ext cx="1455737" cy="365125"/>
          </a:xfrm>
        </p:spPr>
        <p:txBody>
          <a:bodyPr/>
          <a:lstStyle/>
          <a:p>
            <a:fld id="{0E924C9A-6C93-49AE-BFE5-6539B145F2C9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9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Welke partijen?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924C9A-6C93-49AE-BFE5-6539B145F2C9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4" y="0"/>
            <a:ext cx="5508063" cy="79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ennisnet">
      <a:dk1>
        <a:srgbClr val="000000"/>
      </a:dk1>
      <a:lt1>
        <a:sysClr val="window" lastClr="FFFFFF"/>
      </a:lt1>
      <a:dk2>
        <a:srgbClr val="172474"/>
      </a:dk2>
      <a:lt2>
        <a:srgbClr val="EAEAF4"/>
      </a:lt2>
      <a:accent1>
        <a:srgbClr val="2E3192"/>
      </a:accent1>
      <a:accent2>
        <a:srgbClr val="007AC3"/>
      </a:accent2>
      <a:accent3>
        <a:srgbClr val="8283BE"/>
      </a:accent3>
      <a:accent4>
        <a:srgbClr val="67AFDB"/>
      </a:accent4>
      <a:accent5>
        <a:srgbClr val="72BE44"/>
      </a:accent5>
      <a:accent6>
        <a:srgbClr val="FF7021"/>
      </a:accent6>
      <a:hlink>
        <a:srgbClr val="72BE44"/>
      </a:hlink>
      <a:folHlink>
        <a:srgbClr val="67AFDB"/>
      </a:folHlink>
    </a:clrScheme>
    <a:fontScheme name="Kennis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KennisnetWide</Template>
  <TotalTime>4683</TotalTime>
  <Words>279</Words>
  <Application>Microsoft Office PowerPoint</Application>
  <PresentationFormat>Aangepast</PresentationFormat>
  <Paragraphs>87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Info Corr Offc Medium</vt:lpstr>
      <vt:lpstr>Wingdings</vt:lpstr>
      <vt:lpstr>Kantoorthema</vt:lpstr>
      <vt:lpstr>Atlas Datastromen Onderwijs</vt:lpstr>
      <vt:lpstr>Atlas Gegevensstromen</vt:lpstr>
      <vt:lpstr>Data analyse</vt:lpstr>
      <vt:lpstr>Keten- functie- model  ROSA</vt:lpstr>
      <vt:lpstr>HORA</vt:lpstr>
      <vt:lpstr>PowerPoint-presentatie</vt:lpstr>
      <vt:lpstr>PowerPoint-presentatie</vt:lpstr>
      <vt:lpstr>En wat gebeurt er nu met die data?</vt:lpstr>
      <vt:lpstr>Welke partijen?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Eerste toepassing</vt:lpstr>
      <vt:lpstr>BRON</vt:lpstr>
      <vt:lpstr>RIO</vt:lpstr>
      <vt:lpstr>RIO Scoped</vt:lpstr>
      <vt:lpstr>Tweede toepassing</vt:lpstr>
      <vt:lpstr>PowerPoint-presentatie</vt:lpstr>
      <vt:lpstr>PowerPoint-presentatie</vt:lpstr>
      <vt:lpstr>Korte discussie</vt:lpstr>
      <vt:lpstr>Volgende uitdaging</vt:lpstr>
      <vt:lpstr>Met dank voor uw aandacht</vt:lpstr>
    </vt:vector>
  </TitlesOfParts>
  <Company>Stichting Kennisnet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 presentatie</dc:title>
  <dc:creator>Annemarie Jonker</dc:creator>
  <cp:lastModifiedBy>Wilmar de Lange</cp:lastModifiedBy>
  <cp:revision>32</cp:revision>
  <dcterms:created xsi:type="dcterms:W3CDTF">2017-03-09T10:35:43Z</dcterms:created>
  <dcterms:modified xsi:type="dcterms:W3CDTF">2018-06-21T12:42:05Z</dcterms:modified>
</cp:coreProperties>
</file>