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6" r:id="rId4"/>
    <p:sldId id="265" r:id="rId5"/>
    <p:sldId id="262" r:id="rId6"/>
    <p:sldId id="267" r:id="rId7"/>
    <p:sldId id="264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69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00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9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4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22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98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31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83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10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54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50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E359B-53E0-4F66-82C0-2A31B6993A09}" type="datetimeFigureOut">
              <a:rPr lang="nl-NL" smtClean="0"/>
              <a:t>27-6-2018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C42A0-DD49-41DD-BAB5-1700D5815E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46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standaard.nl/onze-werkwijze/" TargetMode="External"/><Relationship Id="rId2" Type="http://schemas.openxmlformats.org/officeDocument/2006/relationships/hyperlink" Target="mailto:info@edustandaard.n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ustandaard.nl/meedoen/hoe-wijzig-ik-een-bestaande-afspraak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Standaardisatieproces en releaseplanning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Werkgroep Uitwisseling Leerlinggegevens en Resultaten</a:t>
            </a:r>
          </a:p>
          <a:p>
            <a:r>
              <a:rPr lang="nl-NL" dirty="0" smtClean="0"/>
              <a:t>28 juni </a:t>
            </a:r>
            <a:r>
              <a:rPr lang="nl-NL" dirty="0" smtClean="0"/>
              <a:t>2018</a:t>
            </a:r>
          </a:p>
          <a:p>
            <a:r>
              <a:rPr lang="nl-NL" dirty="0" smtClean="0"/>
              <a:t>Brian </a:t>
            </a:r>
            <a:r>
              <a:rPr lang="nl-NL" dirty="0" smtClean="0"/>
              <a:t>Dommisse</a:t>
            </a:r>
            <a:endParaRPr lang="nl-NL" dirty="0"/>
          </a:p>
        </p:txBody>
      </p:sp>
      <p:pic>
        <p:nvPicPr>
          <p:cNvPr id="4" name="image2.png" descr="C:\Users\dommisse01\AppData\Local\Microsoft\Windows\Temporary Internet Files\Content.Word\Edustandaard logo vrijstaand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991406" y="286987"/>
            <a:ext cx="1962785" cy="42799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60044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Ondersteuning van BES voor hoeveel versies.</a:t>
            </a:r>
          </a:p>
          <a:p>
            <a:r>
              <a:rPr lang="nl-NL" dirty="0" smtClean="0"/>
              <a:t>Hoe om te gaan met verschillen in contexten (bijv. sectoren en/of toepassingsgebieden zoals </a:t>
            </a:r>
            <a:r>
              <a:rPr lang="nl-NL" dirty="0" err="1" smtClean="0"/>
              <a:t>methodegebonden</a:t>
            </a:r>
            <a:r>
              <a:rPr lang="nl-NL" dirty="0" smtClean="0"/>
              <a:t> en landelijk toetsen). </a:t>
            </a:r>
            <a:r>
              <a:rPr lang="nl-NL" i="1" dirty="0" smtClean="0"/>
              <a:t>In gang gezet: toepassing UWLR-standaarden meer compartimenteren per context en per context kan de samenstelling van de onderdelen anders zijn.</a:t>
            </a:r>
          </a:p>
          <a:p>
            <a:r>
              <a:rPr lang="nl-NL" dirty="0" smtClean="0"/>
              <a:t>Onderdelen krijgen een eigen versie. Moet de gehele set dat dan ook nog krijgen? </a:t>
            </a: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Aandachtspunten </a:t>
            </a:r>
            <a:r>
              <a:rPr lang="nl-NL" dirty="0" err="1" smtClean="0"/>
              <a:t>versionering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2860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Is aanpassing structuur een minor of </a:t>
            </a:r>
            <a:r>
              <a:rPr lang="nl-NL" dirty="0" err="1" smtClean="0"/>
              <a:t>medior</a:t>
            </a:r>
            <a:r>
              <a:rPr lang="nl-NL" dirty="0" smtClean="0"/>
              <a:t> release? Afweging:</a:t>
            </a:r>
          </a:p>
          <a:p>
            <a:pPr lvl="1"/>
            <a:r>
              <a:rPr lang="nl-NL" dirty="0" smtClean="0"/>
              <a:t>Zijn er ook inhoudelijke wijzigingen (ook al is dit het herstellen van een fout)?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Voorstel:</a:t>
            </a:r>
          </a:p>
          <a:p>
            <a:pPr lvl="1"/>
            <a:r>
              <a:rPr lang="nl-NL" dirty="0" smtClean="0"/>
              <a:t>Nieuwe structuur publiceren samen met gewenste inhoudelijke wijzigingen in een </a:t>
            </a:r>
            <a:r>
              <a:rPr lang="nl-NL" dirty="0" err="1" smtClean="0"/>
              <a:t>medior</a:t>
            </a:r>
            <a:r>
              <a:rPr lang="nl-NL" dirty="0" smtClean="0"/>
              <a:t> release.</a:t>
            </a: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Opmaat naar volgende agendapunt – nieuwe opzet documentatie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94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“Geen nieuwe door ons gewenste versie van UWLR omdat de </a:t>
            </a:r>
            <a:r>
              <a:rPr lang="nl-NL" dirty="0"/>
              <a:t>prioriteit </a:t>
            </a:r>
            <a:r>
              <a:rPr lang="nl-NL" dirty="0" smtClean="0"/>
              <a:t>ligt </a:t>
            </a:r>
            <a:r>
              <a:rPr lang="nl-NL" dirty="0"/>
              <a:t>bij het aansluiten van meer partijen op de huidige </a:t>
            </a:r>
            <a:r>
              <a:rPr lang="nl-NL" dirty="0" smtClean="0"/>
              <a:t>UWLR-versie.”</a:t>
            </a:r>
          </a:p>
          <a:p>
            <a:r>
              <a:rPr lang="nl-NL" dirty="0" smtClean="0"/>
              <a:t>“Voorlopig geen nieuwe versie, want anders gaan andere organisaties wachten met implementeren.” </a:t>
            </a:r>
          </a:p>
          <a:p>
            <a:r>
              <a:rPr lang="nl-NL" dirty="0" smtClean="0"/>
              <a:t>“Onze wensen passen niet in de huidige standaard omdat we met een heel ander proces te maken hebben.”</a:t>
            </a:r>
          </a:p>
          <a:p>
            <a:r>
              <a:rPr lang="nl-NL" dirty="0" smtClean="0"/>
              <a:t>“Er </a:t>
            </a:r>
            <a:r>
              <a:rPr lang="nl-NL" dirty="0"/>
              <a:t>is </a:t>
            </a:r>
            <a:r>
              <a:rPr lang="nl-NL" dirty="0" smtClean="0"/>
              <a:t>geen </a:t>
            </a:r>
            <a:r>
              <a:rPr lang="nl-NL" dirty="0"/>
              <a:t>tijd om te wachten tot de standaard is aangepast</a:t>
            </a:r>
            <a:r>
              <a:rPr lang="nl-NL" dirty="0" smtClean="0"/>
              <a:t>.”</a:t>
            </a:r>
          </a:p>
          <a:p>
            <a:r>
              <a:rPr lang="nl-NL" dirty="0" smtClean="0"/>
              <a:t>“Trage of geen opvolging van vragen over de standaard.”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Aanleiding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113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/>
              <a:t>Scheiding tussen:</a:t>
            </a:r>
          </a:p>
          <a:p>
            <a:r>
              <a:rPr lang="nl-NL" dirty="0" smtClean="0"/>
              <a:t>Standaardisatieproces</a:t>
            </a:r>
          </a:p>
          <a:p>
            <a:r>
              <a:rPr lang="nl-NL" dirty="0" smtClean="0"/>
              <a:t>Implementatieproces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Uitgangspunten:</a:t>
            </a:r>
          </a:p>
          <a:p>
            <a:r>
              <a:rPr lang="nl-NL" dirty="0"/>
              <a:t>De standaard wordt niet autonoom aangepast door experts (die kunnen wel kwaliteitsverbeteringen voorstellen), functionele en technische wijzigingen worden geïnitieerd door de ketenpartijen.</a:t>
            </a:r>
          </a:p>
          <a:p>
            <a:r>
              <a:rPr lang="nl-NL" dirty="0" smtClean="0"/>
              <a:t>Standaardisatie volgt implementatie (</a:t>
            </a:r>
            <a:r>
              <a:rPr lang="nl-NL" dirty="0" err="1" smtClean="0"/>
              <a:t>dwz</a:t>
            </a:r>
            <a:r>
              <a:rPr lang="nl-NL" dirty="0" smtClean="0"/>
              <a:t> in de implementatie kunnen zaken worden gerealiseerd die niet conform de standaard zijn, omdat ze niet zijn onderkend eerder of er geen behoefte aan was of om andere redenen).</a:t>
            </a:r>
          </a:p>
          <a:p>
            <a:r>
              <a:rPr lang="nl-NL" dirty="0" smtClean="0"/>
              <a:t>Niet alles wat in een implementatie gewenst is, zal uiteindelijk in de standaard </a:t>
            </a:r>
            <a:r>
              <a:rPr lang="nl-NL" dirty="0"/>
              <a:t>terechtkomen. De keten bepaalt of een </a:t>
            </a:r>
            <a:r>
              <a:rPr lang="nl-NL" dirty="0" smtClean="0"/>
              <a:t>issue leidt tot een wijziging in de standaard.</a:t>
            </a:r>
            <a:endParaRPr lang="nl-NL" dirty="0" smtClean="0"/>
          </a:p>
          <a:p>
            <a:r>
              <a:rPr lang="nl-NL" dirty="0" smtClean="0"/>
              <a:t>Implementerende partijen bepalen zelf in hoeverre ze af willen wijken van een standaard.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Standaardiseren en implementeren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355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Dubbele golf 5"/>
          <p:cNvSpPr/>
          <p:nvPr/>
        </p:nvSpPr>
        <p:spPr>
          <a:xfrm>
            <a:off x="357448" y="3391592"/>
            <a:ext cx="1820487" cy="9144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Standaard </a:t>
            </a:r>
          </a:p>
          <a:p>
            <a:pPr algn="ctr"/>
            <a:r>
              <a:rPr lang="nl-NL" dirty="0" smtClean="0"/>
              <a:t>versie X</a:t>
            </a:r>
            <a:endParaRPr lang="nl-NL" dirty="0"/>
          </a:p>
        </p:txBody>
      </p:sp>
      <p:sp>
        <p:nvSpPr>
          <p:cNvPr id="7" name="Stroomdiagram: Vooraf gedefinieerd proces 6"/>
          <p:cNvSpPr/>
          <p:nvPr/>
        </p:nvSpPr>
        <p:spPr>
          <a:xfrm>
            <a:off x="2543695" y="2109430"/>
            <a:ext cx="914400" cy="61264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Project 1</a:t>
            </a:r>
            <a:endParaRPr lang="nl-NL" sz="1200" dirty="0"/>
          </a:p>
        </p:txBody>
      </p:sp>
      <p:sp>
        <p:nvSpPr>
          <p:cNvPr id="8" name="Stroomdiagram: Vooraf gedefinieerd proces 7"/>
          <p:cNvSpPr/>
          <p:nvPr/>
        </p:nvSpPr>
        <p:spPr>
          <a:xfrm>
            <a:off x="2543695" y="3005883"/>
            <a:ext cx="914400" cy="61264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Project </a:t>
            </a:r>
            <a:r>
              <a:rPr lang="nl-NL" sz="1200" dirty="0" smtClean="0"/>
              <a:t>2</a:t>
            </a:r>
            <a:endParaRPr lang="nl-NL" sz="1200" dirty="0"/>
          </a:p>
        </p:txBody>
      </p:sp>
      <p:sp>
        <p:nvSpPr>
          <p:cNvPr id="9" name="Stroomdiagram: Vooraf gedefinieerd proces 8"/>
          <p:cNvSpPr/>
          <p:nvPr/>
        </p:nvSpPr>
        <p:spPr>
          <a:xfrm>
            <a:off x="2543695" y="3978775"/>
            <a:ext cx="914400" cy="61264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Project </a:t>
            </a:r>
            <a:r>
              <a:rPr lang="nl-NL" sz="1200" dirty="0" smtClean="0"/>
              <a:t>3</a:t>
            </a:r>
            <a:endParaRPr lang="nl-NL" sz="1200" dirty="0"/>
          </a:p>
        </p:txBody>
      </p:sp>
      <p:sp>
        <p:nvSpPr>
          <p:cNvPr id="10" name="Stroomdiagram: Vooraf gedefinieerd proces 9"/>
          <p:cNvSpPr/>
          <p:nvPr/>
        </p:nvSpPr>
        <p:spPr>
          <a:xfrm>
            <a:off x="2535382" y="5006274"/>
            <a:ext cx="914400" cy="61264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Project 4</a:t>
            </a:r>
            <a:endParaRPr lang="nl-NL" sz="1200" dirty="0"/>
          </a:p>
        </p:txBody>
      </p:sp>
      <p:sp>
        <p:nvSpPr>
          <p:cNvPr id="12" name="Dubbele golf 11"/>
          <p:cNvSpPr/>
          <p:nvPr/>
        </p:nvSpPr>
        <p:spPr>
          <a:xfrm>
            <a:off x="3200401" y="1974493"/>
            <a:ext cx="867295" cy="391463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X</a:t>
            </a:r>
          </a:p>
        </p:txBody>
      </p:sp>
      <p:sp>
        <p:nvSpPr>
          <p:cNvPr id="13" name="Dubbele golf 12"/>
          <p:cNvSpPr/>
          <p:nvPr/>
        </p:nvSpPr>
        <p:spPr>
          <a:xfrm>
            <a:off x="3200400" y="2920744"/>
            <a:ext cx="867295" cy="391463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X</a:t>
            </a:r>
          </a:p>
        </p:txBody>
      </p:sp>
      <p:sp>
        <p:nvSpPr>
          <p:cNvPr id="14" name="Dubbele golf 13"/>
          <p:cNvSpPr/>
          <p:nvPr/>
        </p:nvSpPr>
        <p:spPr>
          <a:xfrm>
            <a:off x="3200399" y="3870671"/>
            <a:ext cx="867295" cy="391463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X</a:t>
            </a:r>
          </a:p>
        </p:txBody>
      </p:sp>
      <p:sp>
        <p:nvSpPr>
          <p:cNvPr id="15" name="Dubbele golf 14"/>
          <p:cNvSpPr/>
          <p:nvPr/>
        </p:nvSpPr>
        <p:spPr>
          <a:xfrm>
            <a:off x="3200399" y="4918002"/>
            <a:ext cx="867295" cy="391463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X</a:t>
            </a:r>
          </a:p>
        </p:txBody>
      </p:sp>
      <p:sp>
        <p:nvSpPr>
          <p:cNvPr id="16" name="Golf 15"/>
          <p:cNvSpPr/>
          <p:nvPr/>
        </p:nvSpPr>
        <p:spPr>
          <a:xfrm>
            <a:off x="3200399" y="2401863"/>
            <a:ext cx="867295" cy="3846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Ad 1</a:t>
            </a:r>
            <a:endParaRPr lang="nl-NL" sz="1200" dirty="0"/>
          </a:p>
        </p:txBody>
      </p:sp>
      <p:sp>
        <p:nvSpPr>
          <p:cNvPr id="18" name="Golf 17"/>
          <p:cNvSpPr/>
          <p:nvPr/>
        </p:nvSpPr>
        <p:spPr>
          <a:xfrm>
            <a:off x="3211479" y="4295304"/>
            <a:ext cx="867295" cy="3846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Ad 3</a:t>
            </a:r>
            <a:endParaRPr lang="nl-NL" sz="1200" dirty="0"/>
          </a:p>
        </p:txBody>
      </p:sp>
      <p:sp>
        <p:nvSpPr>
          <p:cNvPr id="19" name="Golf 18"/>
          <p:cNvSpPr/>
          <p:nvPr/>
        </p:nvSpPr>
        <p:spPr>
          <a:xfrm>
            <a:off x="3211480" y="3357160"/>
            <a:ext cx="867295" cy="3846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Ad 2</a:t>
            </a:r>
            <a:endParaRPr lang="nl-NL" sz="1200" dirty="0"/>
          </a:p>
        </p:txBody>
      </p:sp>
      <p:sp>
        <p:nvSpPr>
          <p:cNvPr id="20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Standaardisatieproces – van issue tot RFC</a:t>
            </a:r>
            <a:endParaRPr lang="nl-NL" dirty="0"/>
          </a:p>
        </p:txBody>
      </p:sp>
      <p:sp>
        <p:nvSpPr>
          <p:cNvPr id="21" name="Golf 20"/>
          <p:cNvSpPr/>
          <p:nvPr/>
        </p:nvSpPr>
        <p:spPr>
          <a:xfrm>
            <a:off x="3200398" y="5380934"/>
            <a:ext cx="867295" cy="3846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Ad 4</a:t>
            </a:r>
            <a:endParaRPr lang="nl-NL" sz="1200" dirty="0"/>
          </a:p>
        </p:txBody>
      </p:sp>
      <p:sp>
        <p:nvSpPr>
          <p:cNvPr id="22" name="Stroomdiagram: Document 21"/>
          <p:cNvSpPr/>
          <p:nvPr/>
        </p:nvSpPr>
        <p:spPr>
          <a:xfrm>
            <a:off x="6037807" y="1975148"/>
            <a:ext cx="1197033" cy="379104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Issuelijst:</a:t>
            </a:r>
          </a:p>
          <a:p>
            <a:pPr algn="ctr"/>
            <a:r>
              <a:rPr lang="nl-NL" dirty="0" smtClean="0"/>
              <a:t>Ad 1</a:t>
            </a:r>
          </a:p>
          <a:p>
            <a:pPr algn="ctr"/>
            <a:r>
              <a:rPr lang="nl-NL" dirty="0" smtClean="0"/>
              <a:t>Ad 2</a:t>
            </a:r>
          </a:p>
          <a:p>
            <a:pPr algn="ctr"/>
            <a:r>
              <a:rPr lang="nl-NL" dirty="0" smtClean="0"/>
              <a:t>Ad 3</a:t>
            </a:r>
          </a:p>
          <a:p>
            <a:pPr algn="ctr"/>
            <a:r>
              <a:rPr lang="nl-NL" dirty="0" smtClean="0"/>
              <a:t>Ad 4</a:t>
            </a:r>
          </a:p>
        </p:txBody>
      </p:sp>
      <p:sp>
        <p:nvSpPr>
          <p:cNvPr id="23" name="Vijfhoek 22"/>
          <p:cNvSpPr/>
          <p:nvPr/>
        </p:nvSpPr>
        <p:spPr>
          <a:xfrm>
            <a:off x="4563545" y="2173438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Indienen issues</a:t>
            </a:r>
            <a:endParaRPr lang="nl-NL" sz="1200" dirty="0"/>
          </a:p>
        </p:txBody>
      </p:sp>
      <p:sp>
        <p:nvSpPr>
          <p:cNvPr id="27" name="Vijfhoek 26"/>
          <p:cNvSpPr/>
          <p:nvPr/>
        </p:nvSpPr>
        <p:spPr>
          <a:xfrm>
            <a:off x="4558007" y="3005883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Indienen issues</a:t>
            </a:r>
            <a:endParaRPr lang="nl-NL" sz="1200" dirty="0"/>
          </a:p>
        </p:txBody>
      </p:sp>
      <p:sp>
        <p:nvSpPr>
          <p:cNvPr id="28" name="Vijfhoek 27"/>
          <p:cNvSpPr/>
          <p:nvPr/>
        </p:nvSpPr>
        <p:spPr>
          <a:xfrm>
            <a:off x="4558006" y="3975760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Indienen issues</a:t>
            </a:r>
            <a:endParaRPr lang="nl-NL" sz="1200" dirty="0"/>
          </a:p>
        </p:txBody>
      </p:sp>
      <p:sp>
        <p:nvSpPr>
          <p:cNvPr id="29" name="Vijfhoek 28"/>
          <p:cNvSpPr/>
          <p:nvPr/>
        </p:nvSpPr>
        <p:spPr>
          <a:xfrm>
            <a:off x="4558006" y="500627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Indienen issues</a:t>
            </a:r>
            <a:endParaRPr lang="nl-NL" sz="1200" dirty="0"/>
          </a:p>
        </p:txBody>
      </p:sp>
      <p:sp>
        <p:nvSpPr>
          <p:cNvPr id="30" name="Tekstvak 29"/>
          <p:cNvSpPr txBox="1"/>
          <p:nvPr/>
        </p:nvSpPr>
        <p:spPr>
          <a:xfrm>
            <a:off x="168928" y="6006896"/>
            <a:ext cx="18805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Publiceren</a:t>
            </a:r>
          </a:p>
          <a:p>
            <a:r>
              <a:rPr lang="nl-NL" sz="1200" i="1" dirty="0" smtClean="0"/>
              <a:t>Bureau Edustandaard (BES)</a:t>
            </a:r>
            <a:endParaRPr lang="nl-NL" sz="1200" i="1" dirty="0"/>
          </a:p>
        </p:txBody>
      </p:sp>
      <p:sp>
        <p:nvSpPr>
          <p:cNvPr id="32" name="Tekstvak 31"/>
          <p:cNvSpPr txBox="1"/>
          <p:nvPr/>
        </p:nvSpPr>
        <p:spPr>
          <a:xfrm>
            <a:off x="2535382" y="5993582"/>
            <a:ext cx="13168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Implementeren</a:t>
            </a:r>
          </a:p>
          <a:p>
            <a:r>
              <a:rPr lang="nl-NL" sz="1200" i="1" dirty="0" smtClean="0"/>
              <a:t>Ketenpartijen</a:t>
            </a:r>
            <a:endParaRPr lang="nl-NL" sz="1200" i="1" dirty="0"/>
          </a:p>
        </p:txBody>
      </p:sp>
      <p:sp>
        <p:nvSpPr>
          <p:cNvPr id="33" name="Tekstvak 32"/>
          <p:cNvSpPr txBox="1"/>
          <p:nvPr/>
        </p:nvSpPr>
        <p:spPr>
          <a:xfrm>
            <a:off x="4388792" y="5982362"/>
            <a:ext cx="158158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Indienen issues</a:t>
            </a:r>
          </a:p>
          <a:p>
            <a:r>
              <a:rPr lang="nl-NL" sz="1200" i="1" dirty="0" smtClean="0"/>
              <a:t>Ketenpartijen</a:t>
            </a:r>
          </a:p>
          <a:p>
            <a:r>
              <a:rPr lang="nl-NL" sz="1200" i="1" dirty="0" smtClean="0"/>
              <a:t>(</a:t>
            </a:r>
            <a:r>
              <a:rPr lang="nl-NL" sz="1200" i="1" dirty="0" err="1" smtClean="0"/>
              <a:t>evt</a:t>
            </a:r>
            <a:r>
              <a:rPr lang="nl-NL" sz="1200" i="1" dirty="0" smtClean="0"/>
              <a:t> met hulp van BES)</a:t>
            </a:r>
            <a:endParaRPr lang="nl-NL" sz="1200" i="1" dirty="0"/>
          </a:p>
        </p:txBody>
      </p:sp>
      <p:sp>
        <p:nvSpPr>
          <p:cNvPr id="34" name="Tekstvak 33"/>
          <p:cNvSpPr txBox="1"/>
          <p:nvPr/>
        </p:nvSpPr>
        <p:spPr>
          <a:xfrm>
            <a:off x="6037807" y="6012407"/>
            <a:ext cx="149726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Registreren issues</a:t>
            </a:r>
          </a:p>
          <a:p>
            <a:r>
              <a:rPr lang="nl-NL" sz="1200" i="1" dirty="0" smtClean="0"/>
              <a:t>BES</a:t>
            </a:r>
            <a:endParaRPr lang="nl-NL" sz="1200" i="1" dirty="0"/>
          </a:p>
        </p:txBody>
      </p:sp>
      <p:sp>
        <p:nvSpPr>
          <p:cNvPr id="35" name="Stroomdiagram: Document 34"/>
          <p:cNvSpPr/>
          <p:nvPr/>
        </p:nvSpPr>
        <p:spPr>
          <a:xfrm>
            <a:off x="7827814" y="1975147"/>
            <a:ext cx="1197033" cy="3791045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Issuelijst:</a:t>
            </a:r>
          </a:p>
          <a:p>
            <a:pPr algn="ctr"/>
            <a:r>
              <a:rPr lang="nl-NL" dirty="0" smtClean="0"/>
              <a:t>Ad 1 - RFC</a:t>
            </a:r>
          </a:p>
          <a:p>
            <a:pPr algn="ctr"/>
            <a:r>
              <a:rPr lang="nl-NL" dirty="0" smtClean="0"/>
              <a:t>Ad 2 - RFC</a:t>
            </a:r>
          </a:p>
          <a:p>
            <a:pPr algn="ctr"/>
            <a:r>
              <a:rPr lang="nl-NL" dirty="0" smtClean="0"/>
              <a:t>Ad 3 - RFC</a:t>
            </a:r>
          </a:p>
          <a:p>
            <a:pPr algn="ctr"/>
            <a:r>
              <a:rPr lang="nl-NL" dirty="0" smtClean="0"/>
              <a:t>Ad 4 - afgewezen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7735884" y="5993581"/>
            <a:ext cx="15095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Beoordelen issues</a:t>
            </a:r>
          </a:p>
          <a:p>
            <a:r>
              <a:rPr lang="nl-NL" sz="1200" i="1" dirty="0" smtClean="0"/>
              <a:t>Werkgroep</a:t>
            </a:r>
            <a:endParaRPr lang="nl-NL" sz="1200" i="1" dirty="0"/>
          </a:p>
        </p:txBody>
      </p:sp>
      <p:sp>
        <p:nvSpPr>
          <p:cNvPr id="37" name="Rechthoek met één afgeschuinde hoek 36"/>
          <p:cNvSpPr/>
          <p:nvPr/>
        </p:nvSpPr>
        <p:spPr>
          <a:xfrm>
            <a:off x="9509759" y="1991422"/>
            <a:ext cx="1180407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RFC 1</a:t>
            </a:r>
            <a:endParaRPr lang="nl-NL" dirty="0"/>
          </a:p>
        </p:txBody>
      </p:sp>
      <p:sp>
        <p:nvSpPr>
          <p:cNvPr id="39" name="Rechthoek met één afgeschuinde hoek 38"/>
          <p:cNvSpPr/>
          <p:nvPr/>
        </p:nvSpPr>
        <p:spPr>
          <a:xfrm>
            <a:off x="9509757" y="2955645"/>
            <a:ext cx="1180407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RFC 2</a:t>
            </a:r>
            <a:endParaRPr lang="nl-NL" dirty="0"/>
          </a:p>
        </p:txBody>
      </p:sp>
      <p:sp>
        <p:nvSpPr>
          <p:cNvPr id="40" name="Rechthoek met één afgeschuinde hoek 39"/>
          <p:cNvSpPr/>
          <p:nvPr/>
        </p:nvSpPr>
        <p:spPr>
          <a:xfrm>
            <a:off x="9509756" y="3919868"/>
            <a:ext cx="1180407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RFC 3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9452981" y="5982062"/>
            <a:ext cx="14582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Opstellen </a:t>
            </a:r>
            <a:r>
              <a:rPr lang="nl-NL" sz="1400" dirty="0" err="1" smtClean="0"/>
              <a:t>RFC’s</a:t>
            </a:r>
            <a:endParaRPr lang="nl-NL" sz="1400" dirty="0" smtClean="0"/>
          </a:p>
          <a:p>
            <a:r>
              <a:rPr lang="nl-NL" sz="1200" i="1" dirty="0" smtClean="0"/>
              <a:t>BES</a:t>
            </a:r>
          </a:p>
          <a:p>
            <a:r>
              <a:rPr lang="nl-NL" sz="1400" dirty="0" smtClean="0"/>
              <a:t>Beoordelen </a:t>
            </a:r>
            <a:r>
              <a:rPr lang="nl-NL" sz="1400" dirty="0" err="1" smtClean="0"/>
              <a:t>RFC’s</a:t>
            </a:r>
            <a:endParaRPr lang="nl-NL" sz="1400" dirty="0" smtClean="0"/>
          </a:p>
          <a:p>
            <a:r>
              <a:rPr lang="nl-NL" sz="1200" i="1" dirty="0" smtClean="0"/>
              <a:t>Werkgroep</a:t>
            </a:r>
            <a:endParaRPr lang="nl-NL" sz="1200" i="1" dirty="0"/>
          </a:p>
        </p:txBody>
      </p:sp>
      <p:sp>
        <p:nvSpPr>
          <p:cNvPr id="43" name="Rechthoek met één afgeschuinde hoek 42"/>
          <p:cNvSpPr/>
          <p:nvPr/>
        </p:nvSpPr>
        <p:spPr>
          <a:xfrm>
            <a:off x="9509755" y="4884091"/>
            <a:ext cx="1180407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Minor changes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192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Standaardisatieproces - </a:t>
            </a:r>
            <a:r>
              <a:rPr lang="nl-NL" dirty="0"/>
              <a:t>r</a:t>
            </a:r>
            <a:r>
              <a:rPr lang="nl-NL" dirty="0" smtClean="0"/>
              <a:t>eleaseplanning</a:t>
            </a:r>
            <a:endParaRPr lang="nl-NL" dirty="0"/>
          </a:p>
        </p:txBody>
      </p:sp>
      <p:sp>
        <p:nvSpPr>
          <p:cNvPr id="5" name="Rechthoek met één afgeschuinde hoek 4"/>
          <p:cNvSpPr/>
          <p:nvPr/>
        </p:nvSpPr>
        <p:spPr>
          <a:xfrm>
            <a:off x="838202" y="2082862"/>
            <a:ext cx="1180407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RFC 1</a:t>
            </a:r>
            <a:endParaRPr lang="nl-NL" dirty="0"/>
          </a:p>
        </p:txBody>
      </p:sp>
      <p:sp>
        <p:nvSpPr>
          <p:cNvPr id="6" name="Rechthoek met één afgeschuinde hoek 5"/>
          <p:cNvSpPr/>
          <p:nvPr/>
        </p:nvSpPr>
        <p:spPr>
          <a:xfrm>
            <a:off x="838200" y="3186817"/>
            <a:ext cx="1180407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RFC 2</a:t>
            </a:r>
            <a:endParaRPr lang="nl-NL" dirty="0"/>
          </a:p>
        </p:txBody>
      </p:sp>
      <p:sp>
        <p:nvSpPr>
          <p:cNvPr id="7" name="Rechthoek met één afgeschuinde hoek 6"/>
          <p:cNvSpPr/>
          <p:nvPr/>
        </p:nvSpPr>
        <p:spPr>
          <a:xfrm>
            <a:off x="838201" y="4290773"/>
            <a:ext cx="1180407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Minor changes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38200" y="5575354"/>
            <a:ext cx="1356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Bepalen inhoud release</a:t>
            </a:r>
          </a:p>
          <a:p>
            <a:r>
              <a:rPr lang="nl-NL" sz="1200" i="1" dirty="0" smtClean="0"/>
              <a:t>Werkgroep</a:t>
            </a:r>
            <a:endParaRPr lang="nl-NL" sz="1200" i="1" dirty="0"/>
          </a:p>
        </p:txBody>
      </p:sp>
      <p:sp>
        <p:nvSpPr>
          <p:cNvPr id="9" name="Dubbele golf 8"/>
          <p:cNvSpPr/>
          <p:nvPr/>
        </p:nvSpPr>
        <p:spPr>
          <a:xfrm>
            <a:off x="2873434" y="3263162"/>
            <a:ext cx="1820487" cy="9144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Standaard </a:t>
            </a:r>
          </a:p>
          <a:p>
            <a:pPr algn="ctr"/>
            <a:r>
              <a:rPr lang="nl-NL" dirty="0" smtClean="0"/>
              <a:t>versie Y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3105497" y="4747973"/>
            <a:ext cx="13563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Specificaties / documentatie uitwerken</a:t>
            </a:r>
          </a:p>
          <a:p>
            <a:r>
              <a:rPr lang="nl-NL" sz="1400" dirty="0" smtClean="0"/>
              <a:t>Concept publiceren</a:t>
            </a:r>
          </a:p>
          <a:p>
            <a:r>
              <a:rPr lang="nl-NL" sz="1200" i="1" dirty="0" smtClean="0"/>
              <a:t>BES</a:t>
            </a:r>
          </a:p>
        </p:txBody>
      </p:sp>
      <p:sp>
        <p:nvSpPr>
          <p:cNvPr id="12" name="Dubbele golf 11"/>
          <p:cNvSpPr/>
          <p:nvPr/>
        </p:nvSpPr>
        <p:spPr>
          <a:xfrm>
            <a:off x="5185756" y="3263162"/>
            <a:ext cx="1820487" cy="9144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Standaard </a:t>
            </a:r>
          </a:p>
          <a:p>
            <a:pPr algn="ctr"/>
            <a:r>
              <a:rPr lang="nl-NL" dirty="0" smtClean="0"/>
              <a:t>versie Y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5548746" y="4747973"/>
            <a:ext cx="14069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Accorderen en voorleggen aan Standaardisatie-raad</a:t>
            </a:r>
          </a:p>
          <a:p>
            <a:r>
              <a:rPr lang="nl-NL" sz="1200" i="1" dirty="0" smtClean="0"/>
              <a:t>Werkgroep</a:t>
            </a:r>
          </a:p>
          <a:p>
            <a:endParaRPr lang="nl-NL" sz="1200" i="1" dirty="0"/>
          </a:p>
        </p:txBody>
      </p:sp>
      <p:sp>
        <p:nvSpPr>
          <p:cNvPr id="15" name="Dubbele golf 14"/>
          <p:cNvSpPr/>
          <p:nvPr/>
        </p:nvSpPr>
        <p:spPr>
          <a:xfrm>
            <a:off x="7419108" y="3263162"/>
            <a:ext cx="1820487" cy="9144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Standaard </a:t>
            </a:r>
          </a:p>
          <a:p>
            <a:pPr algn="ctr"/>
            <a:r>
              <a:rPr lang="nl-NL" dirty="0" smtClean="0"/>
              <a:t>versie Y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7768243" y="4747973"/>
            <a:ext cx="1356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Vaststellen</a:t>
            </a:r>
          </a:p>
          <a:p>
            <a:r>
              <a:rPr lang="nl-NL" sz="1200" i="1" dirty="0" smtClean="0"/>
              <a:t>Standaardisatie-raad</a:t>
            </a:r>
          </a:p>
          <a:p>
            <a:endParaRPr lang="nl-NL" sz="1200" i="1" dirty="0"/>
          </a:p>
        </p:txBody>
      </p:sp>
      <p:sp>
        <p:nvSpPr>
          <p:cNvPr id="17" name="Dubbele golf 16"/>
          <p:cNvSpPr/>
          <p:nvPr/>
        </p:nvSpPr>
        <p:spPr>
          <a:xfrm>
            <a:off x="9560674" y="3263162"/>
            <a:ext cx="1820487" cy="9144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Standaard </a:t>
            </a:r>
          </a:p>
          <a:p>
            <a:pPr algn="ctr"/>
            <a:r>
              <a:rPr lang="nl-NL" dirty="0" smtClean="0"/>
              <a:t>versie Y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9792737" y="4744843"/>
            <a:ext cx="1356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Administreren en publiceren</a:t>
            </a:r>
          </a:p>
          <a:p>
            <a:r>
              <a:rPr lang="nl-NL" sz="1200" i="1" dirty="0" smtClean="0"/>
              <a:t>BES</a:t>
            </a:r>
          </a:p>
          <a:p>
            <a:endParaRPr lang="nl-NL" sz="1200" i="1" dirty="0"/>
          </a:p>
        </p:txBody>
      </p:sp>
    </p:spTree>
    <p:extLst>
      <p:ext uri="{BB962C8B-B14F-4D97-AF65-F5344CB8AC3E}">
        <p14:creationId xmlns:p14="http://schemas.microsoft.com/office/powerpoint/2010/main" val="38902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Edustandaard organisatie</a:t>
            </a:r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1767259"/>
            <a:ext cx="8778240" cy="477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8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Wie: implementerende ketenpartners (technisch en functioneel), BES (kwaliteitsverbetering), Architectuurraad / Standaardisatieraad (samenhang, ketenafspraken).</a:t>
            </a:r>
          </a:p>
          <a:p>
            <a:r>
              <a:rPr lang="nl-NL" dirty="0" smtClean="0"/>
              <a:t>Wat: verandering in techniek, aanvullende gegevens, aanpassing van bestaande gegevens, samenhang met andere standaarden, wetgeving etc.</a:t>
            </a:r>
          </a:p>
          <a:p>
            <a:r>
              <a:rPr lang="nl-NL" dirty="0" smtClean="0"/>
              <a:t>Hoe: </a:t>
            </a:r>
            <a:r>
              <a:rPr lang="nl-NL" dirty="0"/>
              <a:t>De aanvraag wordt via </a:t>
            </a:r>
            <a:r>
              <a:rPr lang="nl-NL" dirty="0" smtClean="0">
                <a:hlinkClick r:id="rId2"/>
              </a:rPr>
              <a:t>info@edustandaard.nl</a:t>
            </a:r>
            <a:r>
              <a:rPr lang="nl-NL" dirty="0" smtClean="0"/>
              <a:t> bij </a:t>
            </a:r>
            <a:r>
              <a:rPr lang="nl-NL" dirty="0"/>
              <a:t>Bureau Edustandaard, telefonisch of direct via contact met een Bureau Edustandaard medewerker ingediend</a:t>
            </a:r>
            <a:r>
              <a:rPr lang="nl-NL" dirty="0" smtClean="0"/>
              <a:t>. </a:t>
            </a:r>
          </a:p>
          <a:p>
            <a:r>
              <a:rPr lang="nl-NL" dirty="0" smtClean="0"/>
              <a:t>Links:</a:t>
            </a:r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https</a:t>
            </a:r>
            <a:r>
              <a:rPr lang="nl-NL" dirty="0">
                <a:hlinkClick r:id="rId3"/>
              </a:rPr>
              <a:t>://www.edustandaard.nl/onze-werkwijze</a:t>
            </a:r>
            <a:r>
              <a:rPr lang="nl-NL" dirty="0" smtClean="0">
                <a:hlinkClick r:id="rId3"/>
              </a:rPr>
              <a:t>/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hlinkClick r:id="rId4"/>
              </a:rPr>
              <a:t>https://www.edustandaard.nl/meedoen/hoe-wijzig-ik-een-bestaande-afspraak</a:t>
            </a:r>
            <a:r>
              <a:rPr lang="nl-NL" dirty="0" smtClean="0">
                <a:hlinkClick r:id="rId4"/>
              </a:rPr>
              <a:t>/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Indienen issue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6847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Kleine wijzigingen (fouten in documentatie, voorbeelden etc.) worden geregistreerd en hersteld. Bij geringe impact leidt tot een addendum of tot een minor versie.</a:t>
            </a:r>
          </a:p>
          <a:p>
            <a:r>
              <a:rPr lang="nl-NL" dirty="0" smtClean="0"/>
              <a:t>Bij een technische </a:t>
            </a:r>
            <a:r>
              <a:rPr lang="nl-NL" dirty="0" smtClean="0"/>
              <a:t>of functionele </a:t>
            </a:r>
            <a:r>
              <a:rPr lang="nl-NL" dirty="0" smtClean="0"/>
              <a:t>wijzigingsaanvraag goed aangeven waarom die gewenst is, omdat dit van belang is voor de beoordeling door andere partijen.</a:t>
            </a:r>
          </a:p>
          <a:p>
            <a:r>
              <a:rPr lang="nl-NL" dirty="0" smtClean="0"/>
              <a:t>BES interpreteert niet, bij twijfel zal BES in contact treden met de indiener en samen de aanvraag aanscherpen.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Aandachtspunten bij issues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52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Major (xx): </a:t>
            </a:r>
            <a:r>
              <a:rPr lang="nl-NL" dirty="0" smtClean="0"/>
              <a:t>issues in </a:t>
            </a:r>
            <a:r>
              <a:rPr lang="nl-NL" dirty="0"/>
              <a:t>release opgenomen </a:t>
            </a:r>
            <a:r>
              <a:rPr lang="nl-NL" dirty="0" smtClean="0"/>
              <a:t>waarbij </a:t>
            </a:r>
            <a:r>
              <a:rPr lang="nl-NL" dirty="0"/>
              <a:t>i</a:t>
            </a:r>
            <a:r>
              <a:rPr lang="nl-NL" dirty="0" smtClean="0"/>
              <a:t>mpact voor alle bestaande implementaties is.</a:t>
            </a:r>
            <a:endParaRPr lang="nl-NL" dirty="0"/>
          </a:p>
          <a:p>
            <a:r>
              <a:rPr lang="nl-NL" dirty="0" err="1" smtClean="0"/>
              <a:t>Medior</a:t>
            </a:r>
            <a:r>
              <a:rPr lang="nl-NL" dirty="0" smtClean="0"/>
              <a:t> (</a:t>
            </a:r>
            <a:r>
              <a:rPr lang="nl-NL" dirty="0" err="1"/>
              <a:t>yy</a:t>
            </a:r>
            <a:r>
              <a:rPr lang="nl-NL" dirty="0"/>
              <a:t>): </a:t>
            </a:r>
            <a:r>
              <a:rPr lang="nl-NL" dirty="0" smtClean="0"/>
              <a:t>issues </a:t>
            </a:r>
            <a:r>
              <a:rPr lang="nl-NL" dirty="0"/>
              <a:t>in release opgenomen </a:t>
            </a:r>
            <a:r>
              <a:rPr lang="nl-NL" dirty="0" smtClean="0"/>
              <a:t>waarbij er impact is op een deel van de bestaande implementaties. Impact hoeft er niet te zijn op alle implementaties (bijv. in PO wel maar in VO en MBO niet). </a:t>
            </a:r>
            <a:endParaRPr lang="nl-NL" dirty="0"/>
          </a:p>
          <a:p>
            <a:r>
              <a:rPr lang="nl-NL" dirty="0"/>
              <a:t>Minor(</a:t>
            </a:r>
            <a:r>
              <a:rPr lang="nl-NL" dirty="0" err="1"/>
              <a:t>zz</a:t>
            </a:r>
            <a:r>
              <a:rPr lang="nl-NL" dirty="0"/>
              <a:t>): </a:t>
            </a:r>
            <a:r>
              <a:rPr lang="nl-NL" dirty="0" smtClean="0"/>
              <a:t>issues </a:t>
            </a:r>
            <a:r>
              <a:rPr lang="nl-NL" dirty="0"/>
              <a:t>in release opgenomen </a:t>
            </a:r>
            <a:r>
              <a:rPr lang="nl-NL" dirty="0" smtClean="0"/>
              <a:t>die geen impact hebben op bestaande implementaties (denk aan documentatiefouten herstellen, extra voorbeelden ter verduidelijking etc.).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Voorbeeld: 2.2.1 (= minor release op 2.2).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Streven naar maximaal 1x per jaar </a:t>
            </a:r>
            <a:r>
              <a:rPr lang="nl-NL" dirty="0" err="1" smtClean="0"/>
              <a:t>Medior</a:t>
            </a:r>
            <a:r>
              <a:rPr lang="nl-NL" dirty="0" smtClean="0"/>
              <a:t>, 1x per 2 jaar Major en minors kunnen vaker.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88554"/>
            <a:ext cx="10515600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 smtClean="0"/>
              <a:t>Versionering</a:t>
            </a:r>
            <a:r>
              <a:rPr lang="nl-NL" dirty="0" smtClean="0"/>
              <a:t> - voorstel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71250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746</Words>
  <Application>Microsoft Office PowerPoint</Application>
  <PresentationFormat>Breedbeeld</PresentationFormat>
  <Paragraphs>121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Standaardisatieproces en releaseplanning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Stichting Kennisnet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Profiel “Minimale set”</dc:title>
  <dc:creator>Jos vanderArend</dc:creator>
  <cp:lastModifiedBy>Brian Dommisse</cp:lastModifiedBy>
  <cp:revision>32</cp:revision>
  <dcterms:created xsi:type="dcterms:W3CDTF">2017-11-03T15:01:22Z</dcterms:created>
  <dcterms:modified xsi:type="dcterms:W3CDTF">2018-06-27T18:24:50Z</dcterms:modified>
</cp:coreProperties>
</file>