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4"/>
  </p:sldMasterIdLst>
  <p:notesMasterIdLst>
    <p:notesMasterId r:id="rId17"/>
  </p:notesMasterIdLst>
  <p:sldIdLst>
    <p:sldId id="256" r:id="rId5"/>
    <p:sldId id="285" r:id="rId6"/>
    <p:sldId id="277" r:id="rId7"/>
    <p:sldId id="278" r:id="rId8"/>
    <p:sldId id="279" r:id="rId9"/>
    <p:sldId id="282" r:id="rId10"/>
    <p:sldId id="281" r:id="rId11"/>
    <p:sldId id="283" r:id="rId12"/>
    <p:sldId id="280" r:id="rId13"/>
    <p:sldId id="284" r:id="rId14"/>
    <p:sldId id="286" r:id="rId15"/>
    <p:sldId id="287" r:id="rId16"/>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1BD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F55327B-F845-4AD9-B904-B79C4B44DC58}">
  <a:tblStyle styleId="{9F55327B-F845-4AD9-B904-B79C4B44DC58}"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BF1E8"/>
          </a:solidFill>
        </a:fill>
      </a:tcStyle>
    </a:wholeTbl>
    <a:band1H>
      <a:tcTxStyle/>
      <a:tcStyle>
        <a:tcBdr/>
        <a:fill>
          <a:solidFill>
            <a:srgbClr val="D4E2CE"/>
          </a:solidFill>
        </a:fill>
      </a:tcStyle>
    </a:band1H>
    <a:band2H>
      <a:tcTxStyle/>
      <a:tcStyle>
        <a:tcBdr/>
      </a:tcStyle>
    </a:band2H>
    <a:band1V>
      <a:tcTxStyle/>
      <a:tcStyle>
        <a:tcBdr/>
        <a:fill>
          <a:solidFill>
            <a:srgbClr val="D4E2CE"/>
          </a:solidFill>
        </a:fill>
      </a:tcStyle>
    </a:band1V>
    <a:band2V>
      <a:tcTxStyle/>
      <a:tcStyle>
        <a:tcBdr/>
      </a:tcStyle>
    </a:band2V>
    <a:lastCol>
      <a:tcTxStyle b="on" i="off">
        <a:font>
          <a:latin typeface="Calibri"/>
          <a:ea typeface="Calibri"/>
          <a:cs typeface="Calibri"/>
        </a:font>
        <a:schemeClr val="lt1"/>
      </a:tcTxStyle>
      <a:tcStyle>
        <a:tcBdr/>
        <a:fill>
          <a:solidFill>
            <a:schemeClr val="accent6"/>
          </a:solidFill>
        </a:fill>
      </a:tcStyle>
    </a:lastCol>
    <a:firstCol>
      <a:tcTxStyle b="on" i="off">
        <a:font>
          <a:latin typeface="Calibri"/>
          <a:ea typeface="Calibri"/>
          <a:cs typeface="Calibri"/>
        </a:font>
        <a:schemeClr val="lt1"/>
      </a:tcTxStyle>
      <a:tcStyle>
        <a:tcBdr/>
        <a:fill>
          <a:solidFill>
            <a:schemeClr val="accent6"/>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6"/>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6"/>
          </a:solidFill>
        </a:fill>
      </a:tcStyle>
    </a:firstRow>
    <a:neCell>
      <a:tcTxStyle/>
      <a:tcStyle>
        <a:tcBdr/>
      </a:tcStyle>
    </a:neCell>
    <a:nwCell>
      <a:tcTxStyle/>
      <a:tcStyle>
        <a:tcBdr/>
      </a:tcStyle>
    </a:nwCell>
  </a:tblStyle>
  <a:tblStyle styleId="{B618B322-84CD-4703-89FA-6CD9AD8C74FD}"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06C59AB0-3C27-4399-91F1-510C67D51CE8}" styleName="Table_2">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4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nl-NL" sz="1200" b="0" i="0" u="none" strike="noStrike" cap="none">
                <a:solidFill>
                  <a:schemeClr val="dk1"/>
                </a:solidFill>
                <a:latin typeface="Calibri"/>
                <a:ea typeface="Calibri"/>
                <a:cs typeface="Calibri"/>
                <a:sym typeface="Calibri"/>
              </a:rPr>
              <a:t>‹nr.›</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nl-NL" sz="1200" b="0" i="0" u="none" strike="noStrike" cap="none" smtClean="0">
                <a:solidFill>
                  <a:schemeClr val="dk1"/>
                </a:solidFill>
                <a:latin typeface="Calibri"/>
                <a:ea typeface="Calibri"/>
                <a:cs typeface="Calibri"/>
                <a:sym typeface="Calibri"/>
              </a:rPr>
              <a:t>4</a:t>
            </a:fld>
            <a:endParaRPr lang="nl-NL"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812410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dia"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el en verticale teks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e titel en teks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el en objec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ekop"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Inhoud van twee"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Vergelijking"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Alleen titel"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Leeg"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nhoud met bijschrift"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Afbeelding met bijschrift"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nl-NL"/>
              <a:t>‹nr.›</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4410"/>
              <a:buFont typeface="Calibri"/>
              <a:buNone/>
            </a:pPr>
            <a:r>
              <a:rPr lang="nl-NL" sz="4410" dirty="0" smtClean="0"/>
              <a:t>Update REST-profiel</a:t>
            </a:r>
            <a:r>
              <a:rPr lang="nl-NL" sz="2880" dirty="0"/>
              <a:t/>
            </a:r>
            <a:br>
              <a:rPr lang="nl-NL" sz="2880" dirty="0"/>
            </a:br>
            <a:endParaRPr sz="3240" dirty="0"/>
          </a:p>
        </p:txBody>
      </p:sp>
      <p:sp>
        <p:nvSpPr>
          <p:cNvPr id="89" name="Google Shape;89;p13"/>
          <p:cNvSpPr txBox="1">
            <a:spLocks noGrp="1"/>
          </p:cNvSpPr>
          <p:nvPr>
            <p:ph type="subTitle" idx="1"/>
          </p:nvPr>
        </p:nvSpPr>
        <p:spPr>
          <a:xfrm>
            <a:off x="1524000" y="4175970"/>
            <a:ext cx="9144000" cy="1655762"/>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2000"/>
              <a:buNone/>
            </a:pPr>
            <a:r>
              <a:rPr lang="nl-NL" sz="2000" i="1" dirty="0" smtClean="0"/>
              <a:t>Architectuurraad</a:t>
            </a:r>
            <a:endParaRPr dirty="0"/>
          </a:p>
          <a:p>
            <a:pPr marL="0" lvl="0" indent="0" algn="ctr" rtl="0">
              <a:lnSpc>
                <a:spcPct val="90000"/>
              </a:lnSpc>
              <a:spcBef>
                <a:spcPts val="1000"/>
              </a:spcBef>
              <a:spcAft>
                <a:spcPts val="0"/>
              </a:spcAft>
              <a:buClr>
                <a:schemeClr val="dk1"/>
              </a:buClr>
              <a:buSzPts val="2000"/>
              <a:buNone/>
            </a:pPr>
            <a:r>
              <a:rPr lang="nl-NL" sz="2000" i="1" dirty="0" smtClean="0"/>
              <a:t>31 oktober 2019</a:t>
            </a:r>
            <a:endParaRPr dirty="0"/>
          </a:p>
          <a:p>
            <a:pPr marL="0" lvl="0" indent="0" algn="ctr" rtl="0">
              <a:lnSpc>
                <a:spcPct val="90000"/>
              </a:lnSpc>
              <a:spcBef>
                <a:spcPts val="1000"/>
              </a:spcBef>
              <a:spcAft>
                <a:spcPts val="0"/>
              </a:spcAft>
              <a:buClr>
                <a:schemeClr val="dk1"/>
              </a:buClr>
              <a:buSzPts val="2000"/>
              <a:buNone/>
            </a:pPr>
            <a:r>
              <a:rPr lang="nl-NL" sz="2000" i="1" dirty="0"/>
              <a:t>Bureau Edustandaard</a:t>
            </a:r>
            <a:endParaRPr sz="2000" i="1" dirty="0"/>
          </a:p>
        </p:txBody>
      </p:sp>
      <p:pic>
        <p:nvPicPr>
          <p:cNvPr id="90" name="Google Shape;90;p13" descr="C:\Users\dommisse01\AppData\Local\Microsoft\Windows\Temporary Internet Files\Content.Word\Edustandaard logo vrijstaand.png"/>
          <p:cNvPicPr preferRelativeResize="0"/>
          <p:nvPr/>
        </p:nvPicPr>
        <p:blipFill rotWithShape="1">
          <a:blip r:embed="rId3">
            <a:alphaModFix/>
          </a:blip>
          <a:srcRect/>
          <a:stretch/>
        </p:blipFill>
        <p:spPr>
          <a:xfrm>
            <a:off x="9991406" y="286987"/>
            <a:ext cx="1962785" cy="42799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Belangrijkste bezwaren uit consultatieronde (discussieplatform en experts uit e-overheid)</a:t>
            </a:r>
            <a:endParaRPr lang="nl-NL" dirty="0"/>
          </a:p>
        </p:txBody>
      </p:sp>
      <p:sp>
        <p:nvSpPr>
          <p:cNvPr id="3" name="Tijdelijke aanduiding voor tekst 2"/>
          <p:cNvSpPr>
            <a:spLocks noGrp="1"/>
          </p:cNvSpPr>
          <p:nvPr>
            <p:ph type="body" idx="1"/>
          </p:nvPr>
        </p:nvSpPr>
        <p:spPr>
          <a:xfrm>
            <a:off x="838199" y="1825625"/>
            <a:ext cx="10789227" cy="4351338"/>
          </a:xfrm>
        </p:spPr>
        <p:txBody>
          <a:bodyPr/>
          <a:lstStyle/>
          <a:p>
            <a:pPr lvl="0"/>
            <a:r>
              <a:rPr lang="nl-NL" sz="2000" dirty="0" smtClean="0"/>
              <a:t>De </a:t>
            </a:r>
            <a:r>
              <a:rPr lang="nl-NL" sz="2000" dirty="0"/>
              <a:t>technische invulling die wordt gegeven aan ondertekenen is een mogelijke variant, maar er zijn ook  andere manieren mogelijk. Er is momenteel nog niet duidelijk </a:t>
            </a:r>
            <a:r>
              <a:rPr lang="nl-NL" sz="2000" dirty="0" smtClean="0"/>
              <a:t>wat </a:t>
            </a:r>
            <a:r>
              <a:rPr lang="nl-NL" sz="2000" dirty="0"/>
              <a:t>het meest interoperabel is of gaat </a:t>
            </a:r>
            <a:r>
              <a:rPr lang="nl-NL" sz="2000" dirty="0" smtClean="0"/>
              <a:t>worden.</a:t>
            </a:r>
            <a:endParaRPr lang="nl-NL" sz="2000" dirty="0"/>
          </a:p>
          <a:p>
            <a:r>
              <a:rPr lang="nl-NL" sz="2000" dirty="0"/>
              <a:t>De verwachting is dat bij toenemende behoefte voor het regelen van integriteit, onweerlegbaarheid, veiligheid en interoperabiliteit bij </a:t>
            </a:r>
            <a:r>
              <a:rPr lang="nl-NL" sz="2000" dirty="0" err="1"/>
              <a:t>RESTful</a:t>
            </a:r>
            <a:r>
              <a:rPr lang="nl-NL" sz="2000" dirty="0"/>
              <a:t> gegevensuitwisseling ook de standaarden hiervoor ontwikkeld worden. Het is wenselijk om aan te sluiten bij overheidsbrede keuzes en niet te snel een (deels) eigen ontwikkelde standaard te gebruiken die zeer waarschijnlijk niet gaat aansluiten bij deze overheidsbrede keuzes.</a:t>
            </a:r>
          </a:p>
          <a:p>
            <a:pPr lvl="0"/>
            <a:r>
              <a:rPr lang="nl-NL" sz="2000" dirty="0" smtClean="0"/>
              <a:t>Het </a:t>
            </a:r>
            <a:r>
              <a:rPr lang="nl-NL" sz="2000" dirty="0"/>
              <a:t>ondertekenen maakt de implementatie complexer. </a:t>
            </a:r>
            <a:r>
              <a:rPr lang="nl-NL" sz="2000" dirty="0" err="1"/>
              <a:t>RESTful</a:t>
            </a:r>
            <a:r>
              <a:rPr lang="nl-NL" sz="2000" dirty="0"/>
              <a:t> gegevensuitwisseling wordt vaak gekenmerkt door een </a:t>
            </a:r>
            <a:r>
              <a:rPr lang="nl-NL" sz="2000" dirty="0" err="1"/>
              <a:t>point-to-point</a:t>
            </a:r>
            <a:r>
              <a:rPr lang="nl-NL" sz="2000" dirty="0"/>
              <a:t> koppeling waarbij er eerder niet dan wel noodzaak is om te ondertekenen. </a:t>
            </a:r>
            <a:endParaRPr lang="nl-NL" sz="2000" dirty="0" smtClean="0"/>
          </a:p>
          <a:p>
            <a:pPr lvl="0"/>
            <a:r>
              <a:rPr lang="nl-NL" sz="2000" dirty="0" err="1" smtClean="0"/>
              <a:t>Signing</a:t>
            </a:r>
            <a:r>
              <a:rPr lang="nl-NL" sz="2000" dirty="0" smtClean="0"/>
              <a:t> </a:t>
            </a:r>
            <a:r>
              <a:rPr lang="nl-NL" sz="2000" dirty="0" smtClean="0"/>
              <a:t>niet op het niveau van berichten maar op het niveau van resources.</a:t>
            </a:r>
            <a:endParaRPr lang="nl-NL" sz="2000" dirty="0"/>
          </a:p>
        </p:txBody>
      </p:sp>
    </p:spTree>
    <p:extLst>
      <p:ext uri="{BB962C8B-B14F-4D97-AF65-F5344CB8AC3E}">
        <p14:creationId xmlns:p14="http://schemas.microsoft.com/office/powerpoint/2010/main" val="1802395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Voorstel voor vervolg</a:t>
            </a:r>
            <a:endParaRPr lang="nl-NL" dirty="0"/>
          </a:p>
        </p:txBody>
      </p:sp>
      <p:sp>
        <p:nvSpPr>
          <p:cNvPr id="3" name="Tijdelijke aanduiding voor tekst 2"/>
          <p:cNvSpPr>
            <a:spLocks noGrp="1"/>
          </p:cNvSpPr>
          <p:nvPr>
            <p:ph type="body" idx="1"/>
          </p:nvPr>
        </p:nvSpPr>
        <p:spPr>
          <a:xfrm>
            <a:off x="701386" y="1420380"/>
            <a:ext cx="10789227" cy="4351338"/>
          </a:xfrm>
        </p:spPr>
        <p:txBody>
          <a:bodyPr/>
          <a:lstStyle/>
          <a:p>
            <a:pPr lvl="0"/>
            <a:r>
              <a:rPr lang="nl-NL" sz="1800" dirty="0" smtClean="0"/>
              <a:t>Begin bij opstellen REST best-effort profiel: kan zorgen voor convergeren van huidige “wildgroei” en richting geven aan lopende en toekomstige ontwikkelingen.</a:t>
            </a:r>
            <a:endParaRPr lang="nl-NL" sz="1800" dirty="0"/>
          </a:p>
          <a:p>
            <a:pPr lvl="0"/>
            <a:r>
              <a:rPr lang="nl-NL" sz="1800" dirty="0" smtClean="0"/>
              <a:t>Profiel is qua uitwerking in principe “dun”, grotendeels gebaseerd op common </a:t>
            </a:r>
            <a:r>
              <a:rPr lang="nl-NL" sz="1800" dirty="0" err="1" smtClean="0"/>
              <a:t>practice</a:t>
            </a:r>
            <a:r>
              <a:rPr lang="nl-NL" sz="1800" dirty="0" smtClean="0"/>
              <a:t>. Maak gebruik van de elementen uit het huidige profiel.</a:t>
            </a:r>
          </a:p>
          <a:p>
            <a:pPr lvl="0"/>
            <a:r>
              <a:rPr lang="nl-NL" sz="1800" dirty="0" smtClean="0"/>
              <a:t>Wel belangrijk om onderliggende beveiligingseisen toe te passen die idealiter door Werkgroep Uniforme Beveiligingseisen worden vastgesteld (NB die gelden voor alle koppelingen al of niet gebaseerd op een Edukoppeling transactiestandaard).</a:t>
            </a:r>
          </a:p>
          <a:p>
            <a:pPr lvl="0"/>
            <a:r>
              <a:rPr lang="nl-NL" sz="1800" dirty="0" smtClean="0"/>
              <a:t>Voor de “zwaardere” profielen (</a:t>
            </a:r>
            <a:r>
              <a:rPr lang="nl-NL" sz="1800" dirty="0" err="1" smtClean="0"/>
              <a:t>signing</a:t>
            </a:r>
            <a:r>
              <a:rPr lang="nl-NL" sz="1800" dirty="0" smtClean="0"/>
              <a:t> etc.) ontwikkelingen op breder overheidsniveau volgen en daarbij aansluiten. Niet vooruitlopen hierop. Is Profiel met </a:t>
            </a:r>
            <a:r>
              <a:rPr lang="nl-NL" sz="1800" dirty="0" err="1" smtClean="0"/>
              <a:t>Signing</a:t>
            </a:r>
            <a:r>
              <a:rPr lang="nl-NL" sz="1800" dirty="0" smtClean="0"/>
              <a:t> in een bepaalde context nu al vereist: het corresponderende WUS-profiel is hiervoor voorhanden.</a:t>
            </a:r>
          </a:p>
          <a:p>
            <a:pPr lvl="0"/>
            <a:r>
              <a:rPr lang="nl-NL" sz="1800" dirty="0" smtClean="0"/>
              <a:t>Vasthouden aan principe: zoveel mogelijk aansluiten bij bredere overheidsstandaarden. Voor beheer betekent dat: documentatie daarop zoveel mogelijk aansluiten. </a:t>
            </a:r>
          </a:p>
          <a:p>
            <a:pPr lvl="0"/>
            <a:r>
              <a:rPr lang="nl-NL" sz="1800" dirty="0" smtClean="0"/>
              <a:t>Issue: nog niet duidelijk over REST onderdeel wordt van Digikoppeling of een eigen Technische Overleg en beheer gaat krijgen (binnen of buiten </a:t>
            </a:r>
            <a:r>
              <a:rPr lang="nl-NL" sz="1800" dirty="0" err="1" smtClean="0"/>
              <a:t>Logius</a:t>
            </a:r>
            <a:r>
              <a:rPr lang="nl-NL" sz="1800" dirty="0" smtClean="0"/>
              <a:t>). Kan effect hebben op het opstellen van de specificaties binnen Edukoppeling voor het onderwijsdomein.</a:t>
            </a:r>
          </a:p>
          <a:p>
            <a:pPr lvl="0"/>
            <a:r>
              <a:rPr lang="nl-NL" sz="1800" dirty="0" smtClean="0"/>
              <a:t>Streven: in januari een eerste concept voor best-effort profiel opgesteld (met de disclaimer dat afhankelijkheden met bredere overheidsinitiatief kunnen leiden tot bijstelling</a:t>
            </a:r>
            <a:r>
              <a:rPr lang="nl-NL" sz="2000" dirty="0" smtClean="0"/>
              <a:t>).</a:t>
            </a:r>
            <a:endParaRPr lang="nl-NL" sz="2000" dirty="0"/>
          </a:p>
        </p:txBody>
      </p:sp>
    </p:spTree>
    <p:extLst>
      <p:ext uri="{BB962C8B-B14F-4D97-AF65-F5344CB8AC3E}">
        <p14:creationId xmlns:p14="http://schemas.microsoft.com/office/powerpoint/2010/main" val="2087021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Impact bestaande REST-koppelingen</a:t>
            </a:r>
            <a:endParaRPr lang="nl-NL" dirty="0"/>
          </a:p>
        </p:txBody>
      </p:sp>
      <p:sp>
        <p:nvSpPr>
          <p:cNvPr id="3" name="Tijdelijke aanduiding voor tekst 2"/>
          <p:cNvSpPr>
            <a:spLocks noGrp="1"/>
          </p:cNvSpPr>
          <p:nvPr>
            <p:ph type="body" idx="1"/>
          </p:nvPr>
        </p:nvSpPr>
        <p:spPr>
          <a:xfrm>
            <a:off x="701386" y="1420380"/>
            <a:ext cx="10789227" cy="4351338"/>
          </a:xfrm>
        </p:spPr>
        <p:txBody>
          <a:bodyPr/>
          <a:lstStyle/>
          <a:p>
            <a:pPr lvl="0"/>
            <a:r>
              <a:rPr lang="nl-NL" sz="2000" dirty="0" smtClean="0"/>
              <a:t>OSR: waarschijnlijk downsizing van Profiel met </a:t>
            </a:r>
            <a:r>
              <a:rPr lang="nl-NL" sz="2000" dirty="0" err="1" smtClean="0"/>
              <a:t>signing</a:t>
            </a:r>
            <a:r>
              <a:rPr lang="nl-NL" sz="2000" dirty="0" smtClean="0"/>
              <a:t> naar Best-effort profiel op basis van wat nu gangbaar is. Aanvullende eisen </a:t>
            </a:r>
            <a:r>
              <a:rPr lang="nl-NL" sz="2000" dirty="0" err="1" smtClean="0"/>
              <a:t>tav</a:t>
            </a:r>
            <a:r>
              <a:rPr lang="nl-NL" sz="2000" dirty="0" smtClean="0"/>
              <a:t> baseline beveiliging daarin meenemen (TLS, PKIoverheid-</a:t>
            </a:r>
            <a:r>
              <a:rPr lang="nl-NL" sz="2000" dirty="0" err="1" smtClean="0"/>
              <a:t>certs</a:t>
            </a:r>
            <a:r>
              <a:rPr lang="nl-NL" sz="2000" dirty="0" smtClean="0"/>
              <a:t> </a:t>
            </a:r>
            <a:r>
              <a:rPr lang="nl-NL" sz="2000" dirty="0" err="1" smtClean="0"/>
              <a:t>etc</a:t>
            </a:r>
            <a:r>
              <a:rPr lang="nl-NL" sz="2000" dirty="0" smtClean="0"/>
              <a:t>).</a:t>
            </a:r>
          </a:p>
          <a:p>
            <a:pPr lvl="0"/>
            <a:r>
              <a:rPr lang="nl-NL" sz="2000" dirty="0" smtClean="0"/>
              <a:t>Alle andere koppelingen: als baseline beveiliging vastgesteld wordt dan impact bepalen en migratiescenario opstellen. Besluitvorming ligt bij de implementaties en de stakeholders. </a:t>
            </a:r>
          </a:p>
          <a:p>
            <a:pPr lvl="0"/>
            <a:endParaRPr lang="nl-NL" sz="2000" dirty="0" smtClean="0"/>
          </a:p>
          <a:p>
            <a:pPr marL="114300" lvl="0" indent="0">
              <a:buNone/>
            </a:pPr>
            <a:r>
              <a:rPr lang="nl-NL" sz="2000" dirty="0" smtClean="0"/>
              <a:t>Risico: uiteindelijk vast te stellen REST-profiel wijkt af van de richting waarvan we nu denken dat het op zal gaan.</a:t>
            </a:r>
            <a:endParaRPr lang="nl-NL" sz="2000" dirty="0"/>
          </a:p>
        </p:txBody>
      </p:sp>
    </p:spTree>
    <p:extLst>
      <p:ext uri="{BB962C8B-B14F-4D97-AF65-F5344CB8AC3E}">
        <p14:creationId xmlns:p14="http://schemas.microsoft.com/office/powerpoint/2010/main" val="1276959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Gevolgd proces</a:t>
            </a:r>
            <a:endParaRPr lang="nl-NL" dirty="0"/>
          </a:p>
        </p:txBody>
      </p:sp>
      <p:sp>
        <p:nvSpPr>
          <p:cNvPr id="3" name="Tijdelijke aanduiding voor tekst 2"/>
          <p:cNvSpPr>
            <a:spLocks noGrp="1"/>
          </p:cNvSpPr>
          <p:nvPr>
            <p:ph type="body" idx="1"/>
          </p:nvPr>
        </p:nvSpPr>
        <p:spPr>
          <a:xfrm>
            <a:off x="838200" y="1306080"/>
            <a:ext cx="10515600" cy="4076412"/>
          </a:xfrm>
        </p:spPr>
        <p:txBody>
          <a:bodyPr/>
          <a:lstStyle/>
          <a:p>
            <a:r>
              <a:rPr lang="nl-NL" sz="2000" dirty="0" smtClean="0"/>
              <a:t>Constatering WG Edukoppeling: steeds meer tendens naar koppelingen op basis van REST. Enerzijds omdat REST beter geschikt is voor bepaalde toepassingen. Anderzijds omdat WUS/SOAP steeds minder wordt ondersteund  en langzaam </a:t>
            </a:r>
            <a:r>
              <a:rPr lang="nl-NL" sz="2000" dirty="0" err="1" smtClean="0"/>
              <a:t>uitgefaseerd</a:t>
            </a:r>
            <a:r>
              <a:rPr lang="nl-NL" sz="2000" dirty="0" smtClean="0"/>
              <a:t> zal worden (langzaam kan 10 jaar zijn).</a:t>
            </a:r>
          </a:p>
          <a:p>
            <a:r>
              <a:rPr lang="nl-NL" sz="2000" dirty="0" smtClean="0"/>
              <a:t>Opdracht AR voor een onderzoek: wat speelt er op dit gebied?</a:t>
            </a:r>
          </a:p>
          <a:p>
            <a:r>
              <a:rPr lang="nl-NL" sz="2000" dirty="0" smtClean="0"/>
              <a:t>Vervolgopdracht: werk een REST-variant uit op basis van bevindingen uit het onderzoek.</a:t>
            </a:r>
          </a:p>
          <a:p>
            <a:r>
              <a:rPr lang="nl-NL" sz="2000" dirty="0" smtClean="0"/>
              <a:t>Opstellen concept (parallel aan koppelvlak voor OSR).</a:t>
            </a:r>
          </a:p>
          <a:p>
            <a:r>
              <a:rPr lang="nl-NL" sz="2000" dirty="0" smtClean="0"/>
              <a:t>Consultatie concept via Discussieplatform Edukoppeling, individuele reviews (zowel in Onderwijsdomein als bredere overheidscontext).</a:t>
            </a:r>
          </a:p>
          <a:p>
            <a:r>
              <a:rPr lang="nl-NL" sz="2000" dirty="0" smtClean="0"/>
              <a:t>Op basis van input uit consultatie een behandeling in werkgroep Edukoppeling van 25-9-2019.</a:t>
            </a:r>
          </a:p>
          <a:p>
            <a:r>
              <a:rPr lang="nl-NL" sz="2000" dirty="0" smtClean="0"/>
              <a:t>Advies: niet doorgaan met het concept, wel doorgaan op basis van andere uitgangspunten.</a:t>
            </a:r>
          </a:p>
          <a:p>
            <a:r>
              <a:rPr lang="nl-NL" sz="2000" dirty="0" smtClean="0"/>
              <a:t>Met AR vervolgstappen bepalen.</a:t>
            </a:r>
          </a:p>
          <a:p>
            <a:endParaRPr lang="nl-NL" dirty="0"/>
          </a:p>
        </p:txBody>
      </p:sp>
    </p:spTree>
    <p:extLst>
      <p:ext uri="{BB962C8B-B14F-4D97-AF65-F5344CB8AC3E}">
        <p14:creationId xmlns:p14="http://schemas.microsoft.com/office/powerpoint/2010/main" val="1771568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Edukoppeling (huidige set van standaarden)</a:t>
            </a:r>
            <a:endParaRPr lang="nl-NL" dirty="0"/>
          </a:p>
        </p:txBody>
      </p:sp>
      <p:pic>
        <p:nvPicPr>
          <p:cNvPr id="4" name="Afbeelding 3"/>
          <p:cNvPicPr/>
          <p:nvPr/>
        </p:nvPicPr>
        <p:blipFill>
          <a:blip r:embed="rId2"/>
          <a:stretch>
            <a:fillRect/>
          </a:stretch>
        </p:blipFill>
        <p:spPr>
          <a:xfrm>
            <a:off x="1246908" y="1849583"/>
            <a:ext cx="9798627" cy="4177144"/>
          </a:xfrm>
          <a:prstGeom prst="rect">
            <a:avLst/>
          </a:prstGeom>
        </p:spPr>
      </p:pic>
    </p:spTree>
    <p:extLst>
      <p:ext uri="{BB962C8B-B14F-4D97-AF65-F5344CB8AC3E}">
        <p14:creationId xmlns:p14="http://schemas.microsoft.com/office/powerpoint/2010/main" val="2396769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Edukoppeling (toekomstige set incl. REST)</a:t>
            </a:r>
            <a:endParaRPr lang="nl-NL" dirty="0"/>
          </a:p>
        </p:txBody>
      </p:sp>
      <p:pic>
        <p:nvPicPr>
          <p:cNvPr id="4" name="Afbeelding 3"/>
          <p:cNvPicPr/>
          <p:nvPr/>
        </p:nvPicPr>
        <p:blipFill>
          <a:blip r:embed="rId3"/>
          <a:stretch>
            <a:fillRect/>
          </a:stretch>
        </p:blipFill>
        <p:spPr>
          <a:xfrm>
            <a:off x="1246908" y="1849583"/>
            <a:ext cx="9798627" cy="4177144"/>
          </a:xfrm>
          <a:prstGeom prst="rect">
            <a:avLst/>
          </a:prstGeom>
        </p:spPr>
      </p:pic>
      <p:sp>
        <p:nvSpPr>
          <p:cNvPr id="3" name="Rechthoek 2"/>
          <p:cNvSpPr/>
          <p:nvPr/>
        </p:nvSpPr>
        <p:spPr>
          <a:xfrm>
            <a:off x="4499264" y="4759035"/>
            <a:ext cx="1943100" cy="540329"/>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smtClean="0"/>
              <a:t>REST</a:t>
            </a:r>
          </a:p>
          <a:p>
            <a:pPr algn="ctr"/>
            <a:r>
              <a:rPr lang="nl-NL" b="1" dirty="0" smtClean="0"/>
              <a:t>Transactiestandaard</a:t>
            </a:r>
            <a:endParaRPr lang="nl-NL" b="1" dirty="0"/>
          </a:p>
        </p:txBody>
      </p:sp>
      <p:cxnSp>
        <p:nvCxnSpPr>
          <p:cNvPr id="6" name="Gebogen verbindingslijn 5"/>
          <p:cNvCxnSpPr>
            <a:endCxn id="3" idx="0"/>
          </p:cNvCxnSpPr>
          <p:nvPr/>
        </p:nvCxnSpPr>
        <p:spPr>
          <a:xfrm rot="10800000" flipV="1">
            <a:off x="5470815" y="4478481"/>
            <a:ext cx="2104167" cy="280554"/>
          </a:xfrm>
          <a:prstGeom prst="bentConnector2">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2290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EK WUS Transactiestandaard</a:t>
            </a:r>
            <a:endParaRPr lang="nl-NL" dirty="0"/>
          </a:p>
        </p:txBody>
      </p:sp>
      <p:sp>
        <p:nvSpPr>
          <p:cNvPr id="3" name="Tijdelijke aanduiding voor tekst 2"/>
          <p:cNvSpPr>
            <a:spLocks noGrp="1"/>
          </p:cNvSpPr>
          <p:nvPr>
            <p:ph type="body" idx="1"/>
          </p:nvPr>
        </p:nvSpPr>
        <p:spPr/>
        <p:txBody>
          <a:bodyPr/>
          <a:lstStyle/>
          <a:p>
            <a:pPr marL="114300" indent="0">
              <a:buNone/>
            </a:pPr>
            <a:r>
              <a:rPr lang="nl-NL" sz="2400" dirty="0" smtClean="0"/>
              <a:t>3 Profielen:</a:t>
            </a:r>
          </a:p>
          <a:p>
            <a:r>
              <a:rPr lang="nl-NL" sz="2400" dirty="0" smtClean="0"/>
              <a:t>Best-effort (</a:t>
            </a:r>
            <a:r>
              <a:rPr lang="nl-NL" sz="2400" dirty="0" err="1" smtClean="0"/>
              <a:t>beveiligingeisen</a:t>
            </a:r>
            <a:r>
              <a:rPr lang="nl-NL" sz="2400" dirty="0" smtClean="0"/>
              <a:t> op </a:t>
            </a:r>
            <a:r>
              <a:rPr lang="nl-NL" sz="2400" dirty="0" err="1" smtClean="0"/>
              <a:t>point-to-point</a:t>
            </a:r>
            <a:r>
              <a:rPr lang="nl-NL" sz="2400" dirty="0" smtClean="0"/>
              <a:t> niveau voldoende)</a:t>
            </a:r>
          </a:p>
          <a:p>
            <a:r>
              <a:rPr lang="nl-NL" sz="2400" dirty="0" err="1" smtClean="0"/>
              <a:t>Signing</a:t>
            </a:r>
            <a:r>
              <a:rPr lang="nl-NL" sz="2400" dirty="0" smtClean="0"/>
              <a:t> (extra beveiliging door bericht te </a:t>
            </a:r>
            <a:r>
              <a:rPr lang="nl-NL" sz="2400" dirty="0" err="1" smtClean="0"/>
              <a:t>signen</a:t>
            </a:r>
            <a:r>
              <a:rPr lang="nl-NL" sz="2400" dirty="0" smtClean="0"/>
              <a:t>, daarmee kan o.a. onweerlegbaarheid aangetoond worden)</a:t>
            </a:r>
          </a:p>
          <a:p>
            <a:r>
              <a:rPr lang="nl-NL" sz="2400" dirty="0" err="1" smtClean="0"/>
              <a:t>Signing</a:t>
            </a:r>
            <a:r>
              <a:rPr lang="nl-NL" sz="2400" dirty="0" smtClean="0"/>
              <a:t> en </a:t>
            </a:r>
            <a:r>
              <a:rPr lang="nl-NL" sz="2400" dirty="0" err="1" smtClean="0"/>
              <a:t>encryption</a:t>
            </a:r>
            <a:r>
              <a:rPr lang="nl-NL" sz="2400" dirty="0" smtClean="0"/>
              <a:t> (nog een extra beveiliging waardoor inhoud bericht alleen maar te lezen is voor degene die de </a:t>
            </a:r>
            <a:r>
              <a:rPr lang="nl-NL" sz="2400" dirty="0" err="1" smtClean="0"/>
              <a:t>encryption</a:t>
            </a:r>
            <a:r>
              <a:rPr lang="nl-NL" sz="2400" dirty="0" smtClean="0"/>
              <a:t> </a:t>
            </a:r>
            <a:r>
              <a:rPr lang="nl-NL" sz="2400" dirty="0" err="1" smtClean="0"/>
              <a:t>key</a:t>
            </a:r>
            <a:r>
              <a:rPr lang="nl-NL" sz="2400" dirty="0" smtClean="0"/>
              <a:t> heeft (bijv. een eindgebruiker) </a:t>
            </a:r>
          </a:p>
          <a:p>
            <a:pPr marL="114300" indent="0">
              <a:buNone/>
            </a:pPr>
            <a:endParaRPr lang="nl-NL" sz="2400" dirty="0"/>
          </a:p>
          <a:p>
            <a:pPr marL="114300" indent="0">
              <a:buNone/>
            </a:pPr>
            <a:r>
              <a:rPr lang="nl-NL" sz="2400" dirty="0" smtClean="0"/>
              <a:t>Belangrijk uitgangspunt:</a:t>
            </a:r>
          </a:p>
          <a:p>
            <a:r>
              <a:rPr lang="nl-NL" sz="2400" dirty="0" smtClean="0"/>
              <a:t>Zoveel mogelijk aansluiten bij Digikoppeling WUS (overheidsstandaard)</a:t>
            </a:r>
          </a:p>
        </p:txBody>
      </p:sp>
    </p:spTree>
    <p:extLst>
      <p:ext uri="{BB962C8B-B14F-4D97-AF65-F5344CB8AC3E}">
        <p14:creationId xmlns:p14="http://schemas.microsoft.com/office/powerpoint/2010/main" val="550157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Wanneer welk profiel?</a:t>
            </a:r>
            <a:endParaRPr lang="nl-NL" dirty="0"/>
          </a:p>
        </p:txBody>
      </p:sp>
      <p:sp>
        <p:nvSpPr>
          <p:cNvPr id="7" name="Afgeronde rechthoek 6"/>
          <p:cNvSpPr/>
          <p:nvPr/>
        </p:nvSpPr>
        <p:spPr>
          <a:xfrm>
            <a:off x="1007917" y="1859973"/>
            <a:ext cx="2524991" cy="9144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smtClean="0"/>
              <a:t>Eindorganisatie</a:t>
            </a:r>
            <a:endParaRPr lang="nl-NL" b="1" dirty="0"/>
          </a:p>
        </p:txBody>
      </p:sp>
      <p:sp>
        <p:nvSpPr>
          <p:cNvPr id="9" name="Afgeronde rechthoek 8"/>
          <p:cNvSpPr/>
          <p:nvPr/>
        </p:nvSpPr>
        <p:spPr>
          <a:xfrm>
            <a:off x="8330044" y="1859973"/>
            <a:ext cx="2524991" cy="9144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smtClean="0"/>
              <a:t>Eindorganisatie</a:t>
            </a:r>
            <a:endParaRPr lang="nl-NL" b="1" dirty="0"/>
          </a:p>
        </p:txBody>
      </p:sp>
      <p:cxnSp>
        <p:nvCxnSpPr>
          <p:cNvPr id="11" name="Rechte verbindingslijn met pijl 10"/>
          <p:cNvCxnSpPr>
            <a:stCxn id="7" idx="3"/>
            <a:endCxn id="9" idx="1"/>
          </p:cNvCxnSpPr>
          <p:nvPr/>
        </p:nvCxnSpPr>
        <p:spPr>
          <a:xfrm>
            <a:off x="3532908" y="2317173"/>
            <a:ext cx="479713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Tekstvak 2"/>
          <p:cNvSpPr txBox="1"/>
          <p:nvPr/>
        </p:nvSpPr>
        <p:spPr>
          <a:xfrm>
            <a:off x="4641836" y="2317173"/>
            <a:ext cx="2137124" cy="738664"/>
          </a:xfrm>
          <a:prstGeom prst="rect">
            <a:avLst/>
          </a:prstGeom>
          <a:noFill/>
        </p:spPr>
        <p:txBody>
          <a:bodyPr wrap="none" rtlCol="0">
            <a:spAutoFit/>
          </a:bodyPr>
          <a:lstStyle/>
          <a:p>
            <a:pPr marL="285750" indent="-285750">
              <a:buFont typeface="Arial" panose="020B0604020202020204" pitchFamily="34" charset="0"/>
              <a:buChar char="•"/>
            </a:pPr>
            <a:r>
              <a:rPr lang="nl-NL" dirty="0" smtClean="0"/>
              <a:t>Best-effort</a:t>
            </a:r>
          </a:p>
          <a:p>
            <a:pPr marL="285750" indent="-285750">
              <a:buFont typeface="Arial" panose="020B0604020202020204" pitchFamily="34" charset="0"/>
              <a:buChar char="•"/>
            </a:pPr>
            <a:r>
              <a:rPr lang="nl-NL" dirty="0" err="1" smtClean="0"/>
              <a:t>Signing</a:t>
            </a:r>
            <a:endParaRPr lang="nl-NL" dirty="0" smtClean="0"/>
          </a:p>
          <a:p>
            <a:pPr marL="285750" indent="-285750">
              <a:buFont typeface="Arial" panose="020B0604020202020204" pitchFamily="34" charset="0"/>
              <a:buChar char="•"/>
            </a:pPr>
            <a:r>
              <a:rPr lang="nl-NL" dirty="0" err="1" smtClean="0"/>
              <a:t>Signing</a:t>
            </a:r>
            <a:r>
              <a:rPr lang="nl-NL" dirty="0" smtClean="0"/>
              <a:t> &amp; </a:t>
            </a:r>
            <a:r>
              <a:rPr lang="nl-NL" dirty="0" err="1" smtClean="0"/>
              <a:t>Encryption</a:t>
            </a:r>
            <a:endParaRPr lang="nl-NL" dirty="0"/>
          </a:p>
        </p:txBody>
      </p:sp>
      <p:sp>
        <p:nvSpPr>
          <p:cNvPr id="12" name="Tekstvak 11"/>
          <p:cNvSpPr txBox="1"/>
          <p:nvPr/>
        </p:nvSpPr>
        <p:spPr>
          <a:xfrm>
            <a:off x="1561947" y="3600237"/>
            <a:ext cx="7486359" cy="954107"/>
          </a:xfrm>
          <a:prstGeom prst="rect">
            <a:avLst/>
          </a:prstGeom>
          <a:noFill/>
        </p:spPr>
        <p:txBody>
          <a:bodyPr wrap="square" rtlCol="0">
            <a:spAutoFit/>
          </a:bodyPr>
          <a:lstStyle/>
          <a:p>
            <a:r>
              <a:rPr lang="nl-NL" dirty="0" smtClean="0"/>
              <a:t>Eisen:</a:t>
            </a:r>
          </a:p>
          <a:p>
            <a:pPr marL="285750" indent="-285750">
              <a:buFont typeface="Arial" panose="020B0604020202020204" pitchFamily="34" charset="0"/>
              <a:buChar char="•"/>
            </a:pPr>
            <a:r>
              <a:rPr lang="nl-NL" dirty="0"/>
              <a:t>T</a:t>
            </a:r>
            <a:r>
              <a:rPr lang="nl-NL" dirty="0" smtClean="0"/>
              <a:t>weezijdige TLS-tunnel (gebaseerd op laatste voorgeschreven versie van TLS)</a:t>
            </a:r>
          </a:p>
          <a:p>
            <a:pPr marL="285750" indent="-285750">
              <a:buFont typeface="Arial" panose="020B0604020202020204" pitchFamily="34" charset="0"/>
              <a:buChar char="•"/>
            </a:pPr>
            <a:r>
              <a:rPr lang="nl-NL" dirty="0" smtClean="0"/>
              <a:t>Daarbij gebruik maken van PKIoverheid-certificaten </a:t>
            </a:r>
            <a:r>
              <a:rPr lang="nl-NL" dirty="0"/>
              <a:t>om het verkeer tussen twee opeenvolgende servers in de keten te </a:t>
            </a:r>
            <a:r>
              <a:rPr lang="nl-NL" dirty="0" smtClean="0"/>
              <a:t>beschermen</a:t>
            </a:r>
          </a:p>
        </p:txBody>
      </p:sp>
    </p:spTree>
    <p:extLst>
      <p:ext uri="{BB962C8B-B14F-4D97-AF65-F5344CB8AC3E}">
        <p14:creationId xmlns:p14="http://schemas.microsoft.com/office/powerpoint/2010/main" val="2829992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Wanneer welk profiel?</a:t>
            </a:r>
            <a:endParaRPr lang="nl-NL" dirty="0"/>
          </a:p>
        </p:txBody>
      </p:sp>
      <p:sp>
        <p:nvSpPr>
          <p:cNvPr id="7" name="Afgeronde rechthoek 6"/>
          <p:cNvSpPr/>
          <p:nvPr/>
        </p:nvSpPr>
        <p:spPr>
          <a:xfrm>
            <a:off x="1007917" y="1859973"/>
            <a:ext cx="2524991" cy="9144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smtClean="0"/>
              <a:t>Eindorganisatie</a:t>
            </a:r>
            <a:endParaRPr lang="nl-NL" b="1" dirty="0"/>
          </a:p>
        </p:txBody>
      </p:sp>
      <p:sp>
        <p:nvSpPr>
          <p:cNvPr id="8" name="Afgeronde rechthoek 7"/>
          <p:cNvSpPr/>
          <p:nvPr/>
        </p:nvSpPr>
        <p:spPr>
          <a:xfrm>
            <a:off x="1007917" y="3595255"/>
            <a:ext cx="2524991" cy="9144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smtClean="0">
                <a:solidFill>
                  <a:schemeClr val="tx1"/>
                </a:solidFill>
              </a:rPr>
              <a:t>Gegevensverwerker (SaaS)</a:t>
            </a:r>
            <a:endParaRPr lang="nl-NL" b="1" dirty="0">
              <a:solidFill>
                <a:schemeClr val="tx1"/>
              </a:solidFill>
            </a:endParaRPr>
          </a:p>
        </p:txBody>
      </p:sp>
      <p:sp>
        <p:nvSpPr>
          <p:cNvPr id="9" name="Afgeronde rechthoek 8"/>
          <p:cNvSpPr/>
          <p:nvPr/>
        </p:nvSpPr>
        <p:spPr>
          <a:xfrm>
            <a:off x="8330044" y="1859973"/>
            <a:ext cx="2524991" cy="9144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smtClean="0"/>
              <a:t>Eindorganisatie</a:t>
            </a:r>
            <a:endParaRPr lang="nl-NL" b="1" dirty="0"/>
          </a:p>
        </p:txBody>
      </p:sp>
      <p:sp>
        <p:nvSpPr>
          <p:cNvPr id="13" name="Afgeronde rechthoek 12"/>
          <p:cNvSpPr/>
          <p:nvPr/>
        </p:nvSpPr>
        <p:spPr>
          <a:xfrm>
            <a:off x="8330044" y="3595255"/>
            <a:ext cx="2524991" cy="9144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smtClean="0">
                <a:solidFill>
                  <a:schemeClr val="tx1"/>
                </a:solidFill>
              </a:rPr>
              <a:t>Gegevensverwerker (SaaS)</a:t>
            </a:r>
            <a:endParaRPr lang="nl-NL" b="1" dirty="0">
              <a:solidFill>
                <a:schemeClr val="tx1"/>
              </a:solidFill>
            </a:endParaRPr>
          </a:p>
        </p:txBody>
      </p:sp>
      <p:cxnSp>
        <p:nvCxnSpPr>
          <p:cNvPr id="15" name="Rechte verbindingslijn met pijl 14"/>
          <p:cNvCxnSpPr>
            <a:stCxn id="8" idx="3"/>
            <a:endCxn id="13" idx="1"/>
          </p:cNvCxnSpPr>
          <p:nvPr/>
        </p:nvCxnSpPr>
        <p:spPr>
          <a:xfrm>
            <a:off x="3532908" y="4052455"/>
            <a:ext cx="479713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Rechte verbindingslijn 16"/>
          <p:cNvCxnSpPr>
            <a:stCxn id="7" idx="2"/>
            <a:endCxn id="8" idx="0"/>
          </p:cNvCxnSpPr>
          <p:nvPr/>
        </p:nvCxnSpPr>
        <p:spPr>
          <a:xfrm>
            <a:off x="2270413" y="2774373"/>
            <a:ext cx="0" cy="820882"/>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Rechte verbindingslijn 18"/>
          <p:cNvCxnSpPr>
            <a:stCxn id="9" idx="2"/>
            <a:endCxn id="13" idx="0"/>
          </p:cNvCxnSpPr>
          <p:nvPr/>
        </p:nvCxnSpPr>
        <p:spPr>
          <a:xfrm>
            <a:off x="9592540" y="2774373"/>
            <a:ext cx="0" cy="820882"/>
          </a:xfrm>
          <a:prstGeom prst="line">
            <a:avLst/>
          </a:prstGeom>
        </p:spPr>
        <p:style>
          <a:lnRef idx="1">
            <a:schemeClr val="accent1"/>
          </a:lnRef>
          <a:fillRef idx="0">
            <a:schemeClr val="accent1"/>
          </a:fillRef>
          <a:effectRef idx="0">
            <a:schemeClr val="accent1"/>
          </a:effectRef>
          <a:fontRef idx="minor">
            <a:schemeClr val="tx1"/>
          </a:fontRef>
        </p:style>
      </p:cxnSp>
      <p:sp>
        <p:nvSpPr>
          <p:cNvPr id="22" name="Tekstvak 21"/>
          <p:cNvSpPr txBox="1"/>
          <p:nvPr/>
        </p:nvSpPr>
        <p:spPr>
          <a:xfrm>
            <a:off x="4443371" y="3224549"/>
            <a:ext cx="2137124" cy="738664"/>
          </a:xfrm>
          <a:prstGeom prst="rect">
            <a:avLst/>
          </a:prstGeom>
          <a:noFill/>
        </p:spPr>
        <p:txBody>
          <a:bodyPr wrap="none" rtlCol="0">
            <a:spAutoFit/>
          </a:bodyPr>
          <a:lstStyle/>
          <a:p>
            <a:pPr marL="285750" indent="-285750">
              <a:buFont typeface="Arial" panose="020B0604020202020204" pitchFamily="34" charset="0"/>
              <a:buChar char="•"/>
            </a:pPr>
            <a:r>
              <a:rPr lang="nl-NL" dirty="0" smtClean="0"/>
              <a:t>Best-effort</a:t>
            </a:r>
          </a:p>
          <a:p>
            <a:pPr marL="285750" indent="-285750">
              <a:buFont typeface="Arial" panose="020B0604020202020204" pitchFamily="34" charset="0"/>
              <a:buChar char="•"/>
            </a:pPr>
            <a:r>
              <a:rPr lang="nl-NL" dirty="0" err="1" smtClean="0"/>
              <a:t>Signing</a:t>
            </a:r>
            <a:endParaRPr lang="nl-NL" dirty="0" smtClean="0"/>
          </a:p>
          <a:p>
            <a:pPr marL="285750" indent="-285750">
              <a:buFont typeface="Arial" panose="020B0604020202020204" pitchFamily="34" charset="0"/>
              <a:buChar char="•"/>
            </a:pPr>
            <a:r>
              <a:rPr lang="nl-NL" dirty="0" err="1" smtClean="0"/>
              <a:t>Signing</a:t>
            </a:r>
            <a:r>
              <a:rPr lang="nl-NL" dirty="0" smtClean="0"/>
              <a:t> &amp; </a:t>
            </a:r>
            <a:r>
              <a:rPr lang="nl-NL" dirty="0" err="1" smtClean="0"/>
              <a:t>Encryption</a:t>
            </a:r>
            <a:endParaRPr lang="nl-NL" dirty="0"/>
          </a:p>
        </p:txBody>
      </p:sp>
      <p:sp>
        <p:nvSpPr>
          <p:cNvPr id="23" name="Tekstvak 22"/>
          <p:cNvSpPr txBox="1"/>
          <p:nvPr/>
        </p:nvSpPr>
        <p:spPr>
          <a:xfrm>
            <a:off x="2687308" y="4966855"/>
            <a:ext cx="7486359" cy="1169551"/>
          </a:xfrm>
          <a:prstGeom prst="rect">
            <a:avLst/>
          </a:prstGeom>
          <a:noFill/>
        </p:spPr>
        <p:txBody>
          <a:bodyPr wrap="square" rtlCol="0">
            <a:spAutoFit/>
          </a:bodyPr>
          <a:lstStyle/>
          <a:p>
            <a:r>
              <a:rPr lang="nl-NL" dirty="0" smtClean="0"/>
              <a:t>Aanvullende eisen:</a:t>
            </a:r>
          </a:p>
          <a:p>
            <a:pPr marL="285750" indent="-285750">
              <a:buFont typeface="Arial" panose="020B0604020202020204" pitchFamily="34" charset="0"/>
              <a:buChar char="•"/>
            </a:pPr>
            <a:r>
              <a:rPr lang="nl-NL" dirty="0" smtClean="0"/>
              <a:t>Gegevensverwerker voldoet aan certificeringsschema</a:t>
            </a:r>
          </a:p>
          <a:p>
            <a:pPr marL="285750" indent="-285750">
              <a:buFont typeface="Arial" panose="020B0604020202020204" pitchFamily="34" charset="0"/>
              <a:buChar char="•"/>
            </a:pPr>
            <a:r>
              <a:rPr lang="nl-NL" dirty="0" smtClean="0"/>
              <a:t>Mandateringsrelatie tussen eindorganisatie en gegevensverwerker is verifieerbaar</a:t>
            </a:r>
          </a:p>
          <a:p>
            <a:pPr marL="285750" indent="-285750">
              <a:buFont typeface="Arial" panose="020B0604020202020204" pitchFamily="34" charset="0"/>
              <a:buChar char="•"/>
            </a:pPr>
            <a:r>
              <a:rPr lang="nl-NL" dirty="0" smtClean="0"/>
              <a:t>Identiteit van eindorganisaties in </a:t>
            </a:r>
            <a:r>
              <a:rPr lang="nl-NL" dirty="0"/>
              <a:t>WS-</a:t>
            </a:r>
            <a:r>
              <a:rPr lang="nl-NL" dirty="0" err="1"/>
              <a:t>adressing</a:t>
            </a:r>
            <a:r>
              <a:rPr lang="nl-NL" dirty="0"/>
              <a:t> </a:t>
            </a:r>
            <a:r>
              <a:rPr lang="nl-NL" dirty="0" smtClean="0"/>
              <a:t>(daar staat </a:t>
            </a:r>
            <a:r>
              <a:rPr lang="nl-NL" dirty="0"/>
              <a:t>het OIN van zender respectievelijk </a:t>
            </a:r>
            <a:r>
              <a:rPr lang="nl-NL" dirty="0" smtClean="0"/>
              <a:t>ontvanger)</a:t>
            </a:r>
            <a:endParaRPr lang="nl-NL" dirty="0"/>
          </a:p>
        </p:txBody>
      </p:sp>
    </p:spTree>
    <p:extLst>
      <p:ext uri="{BB962C8B-B14F-4D97-AF65-F5344CB8AC3E}">
        <p14:creationId xmlns:p14="http://schemas.microsoft.com/office/powerpoint/2010/main" val="2803093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Wanneer welk profiel?</a:t>
            </a:r>
            <a:endParaRPr lang="nl-NL" dirty="0"/>
          </a:p>
        </p:txBody>
      </p:sp>
      <p:sp>
        <p:nvSpPr>
          <p:cNvPr id="7" name="Afgeronde rechthoek 6"/>
          <p:cNvSpPr/>
          <p:nvPr/>
        </p:nvSpPr>
        <p:spPr>
          <a:xfrm>
            <a:off x="1007917" y="1859973"/>
            <a:ext cx="2524991" cy="9144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smtClean="0"/>
              <a:t>Eindorganisatie</a:t>
            </a:r>
            <a:endParaRPr lang="nl-NL" b="1" dirty="0"/>
          </a:p>
        </p:txBody>
      </p:sp>
      <p:sp>
        <p:nvSpPr>
          <p:cNvPr id="8" name="Afgeronde rechthoek 7"/>
          <p:cNvSpPr/>
          <p:nvPr/>
        </p:nvSpPr>
        <p:spPr>
          <a:xfrm>
            <a:off x="1007917" y="3595255"/>
            <a:ext cx="2524991" cy="9144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smtClean="0">
                <a:solidFill>
                  <a:schemeClr val="tx1"/>
                </a:solidFill>
              </a:rPr>
              <a:t>Gegevensverwerker (SaaS)</a:t>
            </a:r>
            <a:endParaRPr lang="nl-NL" b="1" dirty="0">
              <a:solidFill>
                <a:schemeClr val="tx1"/>
              </a:solidFill>
            </a:endParaRPr>
          </a:p>
        </p:txBody>
      </p:sp>
      <p:sp>
        <p:nvSpPr>
          <p:cNvPr id="9" name="Afgeronde rechthoek 8"/>
          <p:cNvSpPr/>
          <p:nvPr/>
        </p:nvSpPr>
        <p:spPr>
          <a:xfrm>
            <a:off x="8330044" y="1859973"/>
            <a:ext cx="2524991" cy="9144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smtClean="0"/>
              <a:t>Eindorganisatie</a:t>
            </a:r>
            <a:endParaRPr lang="nl-NL" b="1" dirty="0"/>
          </a:p>
        </p:txBody>
      </p:sp>
      <p:sp>
        <p:nvSpPr>
          <p:cNvPr id="13" name="Afgeronde rechthoek 12"/>
          <p:cNvSpPr/>
          <p:nvPr/>
        </p:nvSpPr>
        <p:spPr>
          <a:xfrm>
            <a:off x="8330044" y="3595255"/>
            <a:ext cx="2524991" cy="9144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smtClean="0">
                <a:solidFill>
                  <a:schemeClr val="tx1"/>
                </a:solidFill>
              </a:rPr>
              <a:t>Gegevensverwerker (SaaS)</a:t>
            </a:r>
            <a:endParaRPr lang="nl-NL" b="1" dirty="0">
              <a:solidFill>
                <a:schemeClr val="tx1"/>
              </a:solidFill>
            </a:endParaRPr>
          </a:p>
        </p:txBody>
      </p:sp>
      <p:cxnSp>
        <p:nvCxnSpPr>
          <p:cNvPr id="17" name="Rechte verbindingslijn 16"/>
          <p:cNvCxnSpPr>
            <a:stCxn id="7" idx="2"/>
            <a:endCxn id="8" idx="0"/>
          </p:cNvCxnSpPr>
          <p:nvPr/>
        </p:nvCxnSpPr>
        <p:spPr>
          <a:xfrm>
            <a:off x="2270413" y="2774373"/>
            <a:ext cx="0" cy="820882"/>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Rechte verbindingslijn 18"/>
          <p:cNvCxnSpPr>
            <a:stCxn id="9" idx="2"/>
            <a:endCxn id="13" idx="0"/>
          </p:cNvCxnSpPr>
          <p:nvPr/>
        </p:nvCxnSpPr>
        <p:spPr>
          <a:xfrm>
            <a:off x="9592540" y="2774373"/>
            <a:ext cx="0" cy="820882"/>
          </a:xfrm>
          <a:prstGeom prst="line">
            <a:avLst/>
          </a:prstGeom>
        </p:spPr>
        <p:style>
          <a:lnRef idx="1">
            <a:schemeClr val="accent1"/>
          </a:lnRef>
          <a:fillRef idx="0">
            <a:schemeClr val="accent1"/>
          </a:fillRef>
          <a:effectRef idx="0">
            <a:schemeClr val="accent1"/>
          </a:effectRef>
          <a:fontRef idx="minor">
            <a:schemeClr val="tx1"/>
          </a:fontRef>
        </p:style>
      </p:cxnSp>
      <p:sp>
        <p:nvSpPr>
          <p:cNvPr id="22" name="Tekstvak 21"/>
          <p:cNvSpPr txBox="1"/>
          <p:nvPr/>
        </p:nvSpPr>
        <p:spPr>
          <a:xfrm>
            <a:off x="4539064" y="2801300"/>
            <a:ext cx="2137124" cy="523220"/>
          </a:xfrm>
          <a:prstGeom prst="rect">
            <a:avLst/>
          </a:prstGeom>
          <a:noFill/>
        </p:spPr>
        <p:txBody>
          <a:bodyPr wrap="none" rtlCol="0">
            <a:spAutoFit/>
          </a:bodyPr>
          <a:lstStyle/>
          <a:p>
            <a:pPr marL="285750" indent="-285750">
              <a:buFont typeface="Arial" panose="020B0604020202020204" pitchFamily="34" charset="0"/>
              <a:buChar char="•"/>
            </a:pPr>
            <a:r>
              <a:rPr lang="nl-NL" dirty="0" err="1" smtClean="0"/>
              <a:t>Signing</a:t>
            </a:r>
            <a:endParaRPr lang="nl-NL" dirty="0" smtClean="0"/>
          </a:p>
          <a:p>
            <a:pPr marL="285750" indent="-285750">
              <a:buFont typeface="Arial" panose="020B0604020202020204" pitchFamily="34" charset="0"/>
              <a:buChar char="•"/>
            </a:pPr>
            <a:r>
              <a:rPr lang="nl-NL" dirty="0" err="1" smtClean="0"/>
              <a:t>Signing</a:t>
            </a:r>
            <a:r>
              <a:rPr lang="nl-NL" dirty="0" smtClean="0"/>
              <a:t> &amp; </a:t>
            </a:r>
            <a:r>
              <a:rPr lang="nl-NL" dirty="0" err="1" smtClean="0"/>
              <a:t>Encryption</a:t>
            </a:r>
            <a:endParaRPr lang="nl-NL" dirty="0"/>
          </a:p>
        </p:txBody>
      </p:sp>
      <p:sp>
        <p:nvSpPr>
          <p:cNvPr id="3" name="Afgeronde rechthoek 2"/>
          <p:cNvSpPr/>
          <p:nvPr/>
        </p:nvSpPr>
        <p:spPr>
          <a:xfrm>
            <a:off x="4731489" y="4509655"/>
            <a:ext cx="2147776" cy="914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Transparante Intermediair</a:t>
            </a:r>
            <a:endParaRPr lang="nl-NL" dirty="0"/>
          </a:p>
        </p:txBody>
      </p:sp>
      <p:cxnSp>
        <p:nvCxnSpPr>
          <p:cNvPr id="5" name="Gebogen verbindingslijn 4"/>
          <p:cNvCxnSpPr>
            <a:stCxn id="8" idx="2"/>
            <a:endCxn id="3" idx="1"/>
          </p:cNvCxnSpPr>
          <p:nvPr/>
        </p:nvCxnSpPr>
        <p:spPr>
          <a:xfrm rot="16200000" flipH="1">
            <a:off x="3272351" y="3507717"/>
            <a:ext cx="457200" cy="246107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Gebogen verbindingslijn 9"/>
          <p:cNvCxnSpPr>
            <a:stCxn id="3" idx="3"/>
            <a:endCxn id="13" idx="2"/>
          </p:cNvCxnSpPr>
          <p:nvPr/>
        </p:nvCxnSpPr>
        <p:spPr>
          <a:xfrm flipV="1">
            <a:off x="6879265" y="4509655"/>
            <a:ext cx="2713275" cy="457200"/>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0060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Concept REST</a:t>
            </a:r>
            <a:endParaRPr lang="nl-NL" dirty="0"/>
          </a:p>
        </p:txBody>
      </p:sp>
      <p:sp>
        <p:nvSpPr>
          <p:cNvPr id="3" name="Tijdelijke aanduiding voor tekst 2"/>
          <p:cNvSpPr>
            <a:spLocks noGrp="1"/>
          </p:cNvSpPr>
          <p:nvPr>
            <p:ph type="body" idx="1"/>
          </p:nvPr>
        </p:nvSpPr>
        <p:spPr/>
        <p:txBody>
          <a:bodyPr/>
          <a:lstStyle/>
          <a:p>
            <a:r>
              <a:rPr lang="nl-NL" dirty="0" smtClean="0"/>
              <a:t>Uitwerking op basis van een profiel met </a:t>
            </a:r>
            <a:r>
              <a:rPr lang="nl-NL" dirty="0" err="1" smtClean="0"/>
              <a:t>signing</a:t>
            </a:r>
            <a:r>
              <a:rPr lang="nl-NL" dirty="0" smtClean="0"/>
              <a:t>. Achterliggend idee is: kan ook dan naar de toekomst toe bestaande WUS-koppelingen op basis van </a:t>
            </a:r>
            <a:r>
              <a:rPr lang="nl-NL" dirty="0" err="1" smtClean="0"/>
              <a:t>signing</a:t>
            </a:r>
            <a:r>
              <a:rPr lang="nl-NL" dirty="0" smtClean="0"/>
              <a:t> dan gaan uitfaseren.</a:t>
            </a:r>
          </a:p>
          <a:p>
            <a:r>
              <a:rPr lang="nl-NL" dirty="0" smtClean="0"/>
              <a:t>Keuze voor methodiek van </a:t>
            </a:r>
            <a:r>
              <a:rPr lang="nl-NL" dirty="0" err="1" smtClean="0"/>
              <a:t>signing</a:t>
            </a:r>
            <a:r>
              <a:rPr lang="nl-NL" dirty="0" smtClean="0"/>
              <a:t> die uit het onderzoek van vorig jaar het meest volwassen en kansrijk was.</a:t>
            </a:r>
          </a:p>
          <a:p>
            <a:pPr marL="114300" indent="0">
              <a:buNone/>
            </a:pPr>
            <a:endParaRPr lang="nl-NL" dirty="0"/>
          </a:p>
          <a:p>
            <a:pPr marL="114300" indent="0">
              <a:buNone/>
            </a:pPr>
            <a:r>
              <a:rPr lang="nl-NL" dirty="0" smtClean="0"/>
              <a:t>NB dit zijn de hoofdlijnen en doet daarmee niet recht aan alle nuances van het concept.</a:t>
            </a:r>
            <a:endParaRPr lang="nl-NL" dirty="0"/>
          </a:p>
        </p:txBody>
      </p:sp>
    </p:spTree>
    <p:extLst>
      <p:ext uri="{BB962C8B-B14F-4D97-AF65-F5344CB8AC3E}">
        <p14:creationId xmlns:p14="http://schemas.microsoft.com/office/powerpoint/2010/main" val="1554256579"/>
      </p:ext>
    </p:extLst>
  </p:cSld>
  <p:clrMapOvr>
    <a:masterClrMapping/>
  </p:clrMapOvr>
</p:sld>
</file>

<file path=ppt/theme/theme1.xml><?xml version="1.0" encoding="utf-8"?>
<a:theme xmlns:a="http://schemas.openxmlformats.org/drawingml/2006/main" name="Kantoorthema">
  <a:themeElements>
    <a:clrScheme name="Kantoor">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5ECD221C88E0D4AB5FC68ED6813AF19" ma:contentTypeVersion="14" ma:contentTypeDescription="Een nieuw document maken." ma:contentTypeScope="" ma:versionID="0f744fd4bfb622e298d64bdcec320027">
  <xsd:schema xmlns:xsd="http://www.w3.org/2001/XMLSchema" xmlns:xs="http://www.w3.org/2001/XMLSchema" xmlns:p="http://schemas.microsoft.com/office/2006/metadata/properties" xmlns:ns1="http://schemas.microsoft.com/sharepoint/v3" xmlns:ns3="2c552d2f-870e-45fa-aafd-d9f7a0c5d083" xmlns:ns4="fbb9acf8-b059-49de-bf1a-b4d3496e8df2" targetNamespace="http://schemas.microsoft.com/office/2006/metadata/properties" ma:root="true" ma:fieldsID="b4a94dfc9d258fe934cf895e58aad2cf" ns1:_="" ns3:_="" ns4:_="">
    <xsd:import namespace="http://schemas.microsoft.com/sharepoint/v3"/>
    <xsd:import namespace="2c552d2f-870e-45fa-aafd-d9f7a0c5d083"/>
    <xsd:import namespace="fbb9acf8-b059-49de-bf1a-b4d3496e8df2"/>
    <xsd:element name="properties">
      <xsd:complexType>
        <xsd:sequence>
          <xsd:element name="documentManagement">
            <xsd:complexType>
              <xsd:all>
                <xsd:element ref="ns3:SharedWithUsers" minOccurs="0"/>
                <xsd:element ref="ns3:SharedWithDetails" minOccurs="0"/>
                <xsd:element ref="ns3:SharingHintHash" minOccurs="0"/>
                <xsd:element ref="ns3:LastSharedByUser" minOccurs="0"/>
                <xsd:element ref="ns3:LastSharedByTime" minOccurs="0"/>
                <xsd:element ref="ns4:MediaServiceMetadata" minOccurs="0"/>
                <xsd:element ref="ns4:MediaServiceFastMetadata" minOccurs="0"/>
                <xsd:element ref="ns4:MediaServiceAutoTags" minOccurs="0"/>
                <xsd:element ref="ns4:MediaServiceOCR" minOccurs="0"/>
                <xsd:element ref="ns1:_ip_UnifiedCompliancePolicyProperties" minOccurs="0"/>
                <xsd:element ref="ns1:_ip_UnifiedCompliancePolicyUIAction" minOccurs="0"/>
                <xsd:element ref="ns4:MediaServiceGenerationTime" minOccurs="0"/>
                <xsd:element ref="ns4:MediaServiceEventHashCode" minOccurs="0"/>
                <xsd:element ref="ns4: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7" nillable="true" ma:displayName="Eigenschappen van het geïntegreerd beleid voor naleving" ma:hidden="true" ma:internalName="_ip_UnifiedCompliancePolicyProperties">
      <xsd:simpleType>
        <xsd:restriction base="dms:Note"/>
      </xsd:simpleType>
    </xsd:element>
    <xsd:element name="_ip_UnifiedCompliancePolicyUIAction" ma:index="18" nillable="true" ma:displayName="Actie van de gebruikersinterface van het geïntegreerd beleid voor naleving"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c552d2f-870e-45fa-aafd-d9f7a0c5d083"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SharingHintHash" ma:index="10" nillable="true" ma:displayName="Hint-hash delen" ma:description="" ma:hidden="true" ma:internalName="SharingHintHash" ma:readOnly="true">
      <xsd:simpleType>
        <xsd:restriction base="dms:Text"/>
      </xsd:simpleType>
    </xsd:element>
    <xsd:element name="LastSharedByUser" ma:index="11" nillable="true" ma:displayName="Laatst gedeeld, per gebruiker" ma:description="" ma:internalName="LastSharedByUser" ma:readOnly="true">
      <xsd:simpleType>
        <xsd:restriction base="dms:Note">
          <xsd:maxLength value="255"/>
        </xsd:restriction>
      </xsd:simpleType>
    </xsd:element>
    <xsd:element name="LastSharedByTime" ma:index="12" nillable="true" ma:displayName="Laatst gedeeld, per tijdstip"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fbb9acf8-b059-49de-bf1a-b4d3496e8df2"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AutoTags" ma:index="15" nillable="true" ma:displayName="MediaServiceAutoTags" ma:description="" ma:internalName="MediaServiceAutoTags"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DateTaken" ma:index="21"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576AE5B-01F3-4BA3-AD91-762A5F0F83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c552d2f-870e-45fa-aafd-d9f7a0c5d083"/>
    <ds:schemaRef ds:uri="fbb9acf8-b059-49de-bf1a-b4d3496e8df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AED775C-C8E1-4548-8841-83B16AB4CD5A}">
  <ds:schemaRefs>
    <ds:schemaRef ds:uri="http://purl.org/dc/dcmitype/"/>
    <ds:schemaRef ds:uri="http://purl.org/dc/elements/1.1/"/>
    <ds:schemaRef ds:uri="http://schemas.microsoft.com/office/2006/metadata/properties"/>
    <ds:schemaRef ds:uri="http://schemas.openxmlformats.org/package/2006/metadata/core-properties"/>
    <ds:schemaRef ds:uri="fbb9acf8-b059-49de-bf1a-b4d3496e8df2"/>
    <ds:schemaRef ds:uri="http://purl.org/dc/terms/"/>
    <ds:schemaRef ds:uri="http://schemas.microsoft.com/office/infopath/2007/PartnerControls"/>
    <ds:schemaRef ds:uri="http://schemas.microsoft.com/office/2006/documentManagement/types"/>
    <ds:schemaRef ds:uri="2c552d2f-870e-45fa-aafd-d9f7a0c5d083"/>
    <ds:schemaRef ds:uri="http://schemas.microsoft.com/sharepoint/v3"/>
    <ds:schemaRef ds:uri="http://www.w3.org/XML/1998/namespace"/>
  </ds:schemaRefs>
</ds:datastoreItem>
</file>

<file path=customXml/itemProps3.xml><?xml version="1.0" encoding="utf-8"?>
<ds:datastoreItem xmlns:ds="http://schemas.openxmlformats.org/officeDocument/2006/customXml" ds:itemID="{E66C61D2-AB68-4251-AAE0-6920E160AD8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151</TotalTime>
  <Words>855</Words>
  <Application>Microsoft Office PowerPoint</Application>
  <PresentationFormat>Breedbeeld</PresentationFormat>
  <Paragraphs>78</Paragraphs>
  <Slides>12</Slides>
  <Notes>2</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12</vt:i4>
      </vt:variant>
    </vt:vector>
  </HeadingPairs>
  <TitlesOfParts>
    <vt:vector size="15" baseType="lpstr">
      <vt:lpstr>Arial</vt:lpstr>
      <vt:lpstr>Calibri</vt:lpstr>
      <vt:lpstr>Kantoorthema</vt:lpstr>
      <vt:lpstr>Update REST-profiel </vt:lpstr>
      <vt:lpstr>Gevolgd proces</vt:lpstr>
      <vt:lpstr>Edukoppeling (huidige set van standaarden)</vt:lpstr>
      <vt:lpstr>Edukoppeling (toekomstige set incl. REST)</vt:lpstr>
      <vt:lpstr>EK WUS Transactiestandaard</vt:lpstr>
      <vt:lpstr>Wanneer welk profiel?</vt:lpstr>
      <vt:lpstr>Wanneer welk profiel?</vt:lpstr>
      <vt:lpstr>Wanneer welk profiel?</vt:lpstr>
      <vt:lpstr>Concept REST</vt:lpstr>
      <vt:lpstr>Belangrijkste bezwaren uit consultatieronde (discussieplatform en experts uit e-overheid)</vt:lpstr>
      <vt:lpstr>Voorstel voor vervolg</vt:lpstr>
      <vt:lpstr>Impact bestaande REST-koppelingen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Verbeteren randvoorwaarden t.b.v. doorontwikkeling uitwisseling persoonsgegevens en resultaten Projectvoorstel</dc:title>
  <dc:creator>Brian Dommisse</dc:creator>
  <cp:lastModifiedBy>Brian Dommisse</cp:lastModifiedBy>
  <cp:revision>14</cp:revision>
  <dcterms:modified xsi:type="dcterms:W3CDTF">2019-11-01T10:02:14Z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0x01010045ECD221C88E0D4AB5FC68ED6813AF19</vt:lpwstr>
  </property>
</Properties>
</file>