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1b7905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1b79056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561b79056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1b79056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61b79056f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561b79056f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64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1b79056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61b79056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61b79056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9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1b79056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1b79056f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61b79056f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32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\\fileserver\users$\dommisse01\Edustandaard\Edustandaard logo vrijstaan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AMIGO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Update en status</a:t>
            </a:r>
            <a:endParaRPr dirty="0"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lang="nl-NL" dirty="0"/>
              <a:t>Remco de Boer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lang="nl-NL" dirty="0"/>
              <a:t>Bureau Edustandaard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lang="nl-NL" dirty="0"/>
              <a:t>31 oktober 2019, Architectuurraad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5885700" cy="11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Recapituleren</a:t>
            </a:r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6495452" y="273050"/>
            <a:ext cx="5087100" cy="5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57990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Situatie UWLR:</a:t>
            </a:r>
            <a:endParaRPr/>
          </a:p>
          <a:p>
            <a:pPr marL="457200" lvl="0" indent="-406400" algn="l" rtl="0">
              <a:spcBef>
                <a:spcPts val="28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Veel partijen, veel belangen</a:t>
            </a:r>
            <a:endParaRPr/>
          </a:p>
          <a:p>
            <a:pPr marL="457200" lvl="0" indent="-406400" algn="l" rtl="0">
              <a:spcBef>
                <a:spcPts val="28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UWLR gegevensstructuur groot en onoverzichtelijk</a:t>
            </a:r>
            <a:endParaRPr/>
          </a:p>
          <a:p>
            <a:pPr marL="457200" lvl="0" indent="-406400" algn="l" rtl="0">
              <a:spcBef>
                <a:spcPts val="28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Beschikbare interacties (patronen voor uitwisseling gegevens) beperkt</a:t>
            </a:r>
            <a:endParaRPr/>
          </a:p>
          <a:p>
            <a:pPr marL="457200" lvl="0" indent="-406400" algn="l" rtl="0">
              <a:spcBef>
                <a:spcPts val="28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Vermenging van functies (identificatie, item- en resultaatgegevens) binnen dezelfde laag, geen SOC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Resultaat: spanning op noodzakelijke doorontwikkeling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5436000" cy="11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Sinds vorige update</a:t>
            </a:r>
            <a:endParaRPr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6146427" y="273050"/>
            <a:ext cx="5436000" cy="5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54360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 dirty="0"/>
              <a:t>Naamgeving: AMIGO</a:t>
            </a:r>
            <a:br>
              <a:rPr lang="nl-NL" sz="1800" dirty="0"/>
            </a:br>
            <a:r>
              <a:rPr lang="nl-NL" i="1" dirty="0"/>
              <a:t>Architectuur voor Modulair opgebouwde Interacties en Gegevensstructuren</a:t>
            </a: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 dirty="0"/>
              <a:t>Oplevering AMIGO v0.9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Brede review</a:t>
            </a:r>
          </a:p>
          <a:p>
            <a:pPr indent="-342900">
              <a:spcBef>
                <a:spcPts val="560"/>
              </a:spcBef>
              <a:buSzPts val="1800"/>
              <a:buChar char="●"/>
            </a:pPr>
            <a:r>
              <a:rPr lang="nl-NL" sz="1800" dirty="0"/>
              <a:t>Start verkenning voortbrengingsstraat Bureau Edustandaard / Kennisnet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Separaat traject</a:t>
            </a:r>
          </a:p>
          <a:p>
            <a:pPr indent="-342900">
              <a:spcBef>
                <a:spcPts val="560"/>
              </a:spcBef>
              <a:buSzPts val="1800"/>
              <a:buChar char="●"/>
            </a:pPr>
            <a:r>
              <a:rPr lang="nl-NL" sz="1800" dirty="0"/>
              <a:t>Start validatie / toepassing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PO Eindtoets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GLF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600" dirty="0"/>
              <a:t>Examinering VO</a:t>
            </a:r>
            <a:endParaRPr sz="1600" dirty="0"/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42191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Opbrengsten review AMIGO v0.9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4864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800" dirty="0"/>
              <a:t>Reacties van:</a:t>
            </a:r>
          </a:p>
          <a:p>
            <a:pPr marL="463550" indent="-285750">
              <a:buSzPts val="1100"/>
            </a:pPr>
            <a:r>
              <a:rPr lang="nl-NL" sz="1800" dirty="0" err="1"/>
              <a:t>ParnasSys</a:t>
            </a:r>
            <a:endParaRPr lang="nl-NL" sz="1800" dirty="0"/>
          </a:p>
          <a:p>
            <a:pPr marL="463550" indent="-285750">
              <a:buSzPts val="1100"/>
            </a:pPr>
            <a:r>
              <a:rPr lang="nl-NL" sz="1800" dirty="0" err="1"/>
              <a:t>Somtoday</a:t>
            </a:r>
            <a:endParaRPr lang="nl-NL" sz="1800" dirty="0"/>
          </a:p>
          <a:p>
            <a:pPr marL="463550" indent="-285750">
              <a:buSzPts val="1100"/>
            </a:pPr>
            <a:r>
              <a:rPr lang="nl-NL" sz="1800" dirty="0"/>
              <a:t>Cito BV</a:t>
            </a:r>
          </a:p>
          <a:p>
            <a:pPr marL="463550" indent="-285750">
              <a:buSzPts val="1100"/>
            </a:pPr>
            <a:r>
              <a:rPr lang="nl-NL" sz="1800" dirty="0" err="1"/>
              <a:t>CvTE</a:t>
            </a:r>
            <a:endParaRPr lang="nl-NL" sz="1800" dirty="0"/>
          </a:p>
          <a:p>
            <a:pPr marL="463550" indent="-285750">
              <a:buSzPts val="1100"/>
            </a:pPr>
            <a:r>
              <a:rPr lang="nl-NL" sz="1800" dirty="0" err="1"/>
              <a:t>Zwijsen</a:t>
            </a:r>
            <a:endParaRPr lang="nl-NL" sz="1800" dirty="0"/>
          </a:p>
          <a:p>
            <a:pPr marL="463550" indent="-285750">
              <a:buSzPts val="1100"/>
            </a:pPr>
            <a:r>
              <a:rPr lang="nl-NL" sz="1800" dirty="0"/>
              <a:t>Malmberg</a:t>
            </a:r>
          </a:p>
          <a:p>
            <a:pPr marL="463550" indent="-285750">
              <a:buSzPts val="1100"/>
            </a:pPr>
            <a:r>
              <a:rPr lang="nl-NL" sz="1800" dirty="0"/>
              <a:t>Basispoort en </a:t>
            </a:r>
            <a:r>
              <a:rPr lang="nl-NL" sz="1800" dirty="0" err="1"/>
              <a:t>KBb</a:t>
            </a:r>
            <a:r>
              <a:rPr lang="nl-NL" sz="1800" dirty="0"/>
              <a:t>-e</a:t>
            </a:r>
          </a:p>
          <a:p>
            <a:pPr marL="463550" indent="-285750">
              <a:buSzPts val="1100"/>
            </a:pPr>
            <a:r>
              <a:rPr lang="nl-NL" sz="1800" dirty="0"/>
              <a:t>DUO</a:t>
            </a:r>
          </a:p>
          <a:p>
            <a:pPr marL="463550" indent="-285750">
              <a:buSzPts val="1100"/>
            </a:pPr>
            <a:r>
              <a:rPr lang="nl-NL" sz="1800" dirty="0"/>
              <a:t>Cito</a:t>
            </a:r>
          </a:p>
          <a:p>
            <a:pPr marL="463550" indent="-285750">
              <a:buSzPts val="1100"/>
            </a:pPr>
            <a:r>
              <a:rPr lang="nl-NL" sz="1800" dirty="0" err="1"/>
              <a:t>IddinkGroup</a:t>
            </a:r>
            <a:endParaRPr lang="nl-NL" sz="1800" dirty="0"/>
          </a:p>
          <a:p>
            <a:pPr marL="463550" indent="-285750">
              <a:buSzPts val="1100"/>
            </a:pPr>
            <a:r>
              <a:rPr lang="nl-NL" sz="1800" dirty="0"/>
              <a:t>VDOD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  <p:sp>
        <p:nvSpPr>
          <p:cNvPr id="5" name="Google Shape;82;p13">
            <a:extLst>
              <a:ext uri="{FF2B5EF4-FFF2-40B4-BE49-F238E27FC236}">
                <a16:creationId xmlns:a16="http://schemas.microsoft.com/office/drawing/2014/main" id="{B6F2783E-85DB-483F-B12F-6E3E387B115E}"/>
              </a:ext>
            </a:extLst>
          </p:cNvPr>
          <p:cNvSpPr txBox="1">
            <a:spLocks/>
          </p:cNvSpPr>
          <p:nvPr/>
        </p:nvSpPr>
        <p:spPr>
          <a:xfrm>
            <a:off x="6775621" y="1600201"/>
            <a:ext cx="548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65100">
              <a:buSzPts val="1100"/>
              <a:buFont typeface="Arial"/>
              <a:buNone/>
            </a:pPr>
            <a:r>
              <a:rPr lang="nl-NL" sz="1800" dirty="0"/>
              <a:t>Totaal: 148 opmerkingen</a:t>
            </a:r>
          </a:p>
          <a:p>
            <a:pPr marL="342900" indent="-165100">
              <a:buSzPts val="1100"/>
              <a:buFont typeface="Arial"/>
              <a:buNone/>
            </a:pPr>
            <a:endParaRPr lang="nl-NL" sz="1800" dirty="0"/>
          </a:p>
          <a:p>
            <a:r>
              <a:rPr lang="nl-NL" sz="1800" dirty="0"/>
              <a:t>Toepassing: 48</a:t>
            </a:r>
          </a:p>
          <a:p>
            <a:r>
              <a:rPr lang="nl-NL" sz="1800" dirty="0"/>
              <a:t>Model: 26</a:t>
            </a:r>
          </a:p>
          <a:p>
            <a:r>
              <a:rPr lang="nl-NL" sz="1800" dirty="0"/>
              <a:t>Tekstueel: 22</a:t>
            </a:r>
          </a:p>
          <a:p>
            <a:r>
              <a:rPr lang="nl-NL" sz="1800" dirty="0"/>
              <a:t>Scope: 22</a:t>
            </a:r>
          </a:p>
          <a:p>
            <a:r>
              <a:rPr lang="nl-NL" sz="1800" dirty="0"/>
              <a:t>Interactie: 15</a:t>
            </a:r>
          </a:p>
          <a:p>
            <a:r>
              <a:rPr lang="nl-NL" sz="1800" dirty="0"/>
              <a:t>Consistentie: 10</a:t>
            </a:r>
          </a:p>
          <a:p>
            <a:r>
              <a:rPr lang="nl-NL" sz="1800" dirty="0"/>
              <a:t>Voorbeelden: 4</a:t>
            </a:r>
          </a:p>
          <a:p>
            <a:r>
              <a:rPr lang="nl-NL" sz="1800" dirty="0"/>
              <a:t>Vraag: 3</a:t>
            </a:r>
          </a:p>
          <a:p>
            <a:r>
              <a:rPr lang="nl-NL" sz="1800" dirty="0"/>
              <a:t>Security: 1</a:t>
            </a:r>
          </a:p>
          <a:p>
            <a:r>
              <a:rPr lang="nl-NL" sz="1800" dirty="0"/>
              <a:t>Semantiek: 1</a:t>
            </a:r>
          </a:p>
          <a:p>
            <a:pPr marL="0" indent="0">
              <a:buFont typeface="Arial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73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FC0E-39F9-404B-9E63-455CA86C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Opmerkingen </a:t>
            </a:r>
            <a:r>
              <a:rPr lang="nl-NL" dirty="0" err="1"/>
              <a:t>mbt</a:t>
            </a:r>
            <a:r>
              <a:rPr lang="nl-NL" dirty="0"/>
              <a:t> Toepassing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D92855-D226-4D65-9625-7DC3CB89B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Hoe gaan we om met vrijheidsgraden?</a:t>
            </a:r>
          </a:p>
          <a:p>
            <a:r>
              <a:rPr lang="nl-NL" dirty="0"/>
              <a:t>Uniformering van vocabulaires</a:t>
            </a:r>
          </a:p>
          <a:p>
            <a:r>
              <a:rPr lang="nl-NL" dirty="0"/>
              <a:t>Verbinding met uitwisselingen conform (internationale) standaarden (bijv. QTI)</a:t>
            </a:r>
          </a:p>
          <a:p>
            <a:r>
              <a:rPr lang="nl-NL" dirty="0"/>
              <a:t>SOAP </a:t>
            </a:r>
            <a:r>
              <a:rPr lang="nl-NL" dirty="0" err="1"/>
              <a:t>vs</a:t>
            </a:r>
            <a:r>
              <a:rPr lang="nl-NL" dirty="0"/>
              <a:t> REST</a:t>
            </a:r>
          </a:p>
          <a:p>
            <a:r>
              <a:rPr lang="nl-NL" dirty="0"/>
              <a:t>Relatie met "IST", o.a. hergebruik van bestaande onderdelen</a:t>
            </a:r>
          </a:p>
          <a:p>
            <a:r>
              <a:rPr lang="nl-NL" dirty="0"/>
              <a:t>Validatie</a:t>
            </a:r>
          </a:p>
          <a:p>
            <a:r>
              <a:rPr lang="nl-NL" dirty="0"/>
              <a:t>Benodigde inspanning, complexiteit</a:t>
            </a:r>
          </a:p>
          <a:p>
            <a:r>
              <a:rPr lang="nl-NL" dirty="0"/>
              <a:t>Invulling notificaties</a:t>
            </a:r>
          </a:p>
          <a:p>
            <a:r>
              <a:rPr lang="nl-NL" dirty="0"/>
              <a:t>Authenticatie / autorisatie</a:t>
            </a:r>
          </a:p>
          <a:p>
            <a:r>
              <a:rPr lang="nl-NL" dirty="0"/>
              <a:t>Geen helder beeld bij aanpak/implementatie; onzekerheid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F00F91-0BE2-407A-BE36-DABAD7039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7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BDEE-39E8-4C09-B775-8F36B691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van AMIGO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AEC37F-9149-4E1E-AF4C-48A0ED3A5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  <p:sp>
        <p:nvSpPr>
          <p:cNvPr id="5" name="Google Shape;101;p14">
            <a:extLst>
              <a:ext uri="{FF2B5EF4-FFF2-40B4-BE49-F238E27FC236}">
                <a16:creationId xmlns:a16="http://schemas.microsoft.com/office/drawing/2014/main" id="{49F76C58-C2D2-446B-9975-E3D6105AC718}"/>
              </a:ext>
            </a:extLst>
          </p:cNvPr>
          <p:cNvSpPr/>
          <p:nvPr/>
        </p:nvSpPr>
        <p:spPr>
          <a:xfrm>
            <a:off x="762438" y="1640125"/>
            <a:ext cx="1675200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AMIGO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Logische modellen ('</a:t>
            </a:r>
            <a:r>
              <a:rPr lang="nl-NL" dirty="0" err="1">
                <a:latin typeface="Montserrat Medium"/>
                <a:ea typeface="Montserrat Medium"/>
                <a:cs typeface="Montserrat Medium"/>
                <a:sym typeface="Montserrat Medium"/>
              </a:rPr>
              <a:t>halffabrikaat</a:t>
            </a: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')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101;p14">
            <a:extLst>
              <a:ext uri="{FF2B5EF4-FFF2-40B4-BE49-F238E27FC236}">
                <a16:creationId xmlns:a16="http://schemas.microsoft.com/office/drawing/2014/main" id="{17491A5E-C5BF-4EF7-84AD-D7E28204DDFA}"/>
              </a:ext>
            </a:extLst>
          </p:cNvPr>
          <p:cNvSpPr/>
          <p:nvPr/>
        </p:nvSpPr>
        <p:spPr>
          <a:xfrm>
            <a:off x="4290336" y="1636276"/>
            <a:ext cx="1896456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AMIGO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Logische modellen (</a:t>
            </a:r>
            <a:r>
              <a:rPr lang="nl-NL" dirty="0" err="1">
                <a:latin typeface="Montserrat Medium"/>
                <a:ea typeface="Montserrat Medium"/>
                <a:cs typeface="Montserrat Medium"/>
                <a:sym typeface="Montserrat Medium"/>
              </a:rPr>
              <a:t>contextspecifiek</a:t>
            </a: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2DCF7C4E-868D-4F1D-907A-4E202ADAD139}"/>
              </a:ext>
            </a:extLst>
          </p:cNvPr>
          <p:cNvSpPr/>
          <p:nvPr/>
        </p:nvSpPr>
        <p:spPr>
          <a:xfrm>
            <a:off x="8255979" y="1636276"/>
            <a:ext cx="1896456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Technische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Uitwissel-specificatie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35531CB-76FA-4F96-A55E-C7A69CB03560}"/>
              </a:ext>
            </a:extLst>
          </p:cNvPr>
          <p:cNvSpPr/>
          <p:nvPr/>
        </p:nvSpPr>
        <p:spPr>
          <a:xfrm>
            <a:off x="2874783" y="1859039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B09158B-57D6-4BCC-9E0C-5499531D9792}"/>
              </a:ext>
            </a:extLst>
          </p:cNvPr>
          <p:cNvSpPr/>
          <p:nvPr/>
        </p:nvSpPr>
        <p:spPr>
          <a:xfrm>
            <a:off x="6725235" y="1787703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7089EDD-CF12-4C9D-901F-E1014DDDA103}"/>
              </a:ext>
            </a:extLst>
          </p:cNvPr>
          <p:cNvSpPr txBox="1"/>
          <p:nvPr/>
        </p:nvSpPr>
        <p:spPr>
          <a:xfrm>
            <a:off x="2357927" y="2537181"/>
            <a:ext cx="2593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Selectie 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Beperkingen (</a:t>
            </a:r>
            <a:r>
              <a:rPr lang="nl-NL" dirty="0" err="1"/>
              <a:t>cardinaliteit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Vocabulaire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Extensies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Opbouw interacties uit transactiepatronen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E8AC96B-BB35-4498-ACF4-09C2D23F69D2}"/>
              </a:ext>
            </a:extLst>
          </p:cNvPr>
          <p:cNvSpPr txBox="1"/>
          <p:nvPr/>
        </p:nvSpPr>
        <p:spPr>
          <a:xfrm>
            <a:off x="6186792" y="2566434"/>
            <a:ext cx="2593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Selectie </a:t>
            </a:r>
            <a:r>
              <a:rPr lang="nl-NL" dirty="0" err="1"/>
              <a:t>gegevensserialisatie</a:t>
            </a:r>
            <a:r>
              <a:rPr lang="nl-NL" dirty="0"/>
              <a:t>,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Mapping</a:t>
            </a:r>
            <a:r>
              <a:rPr lang="nl-NL" dirty="0"/>
              <a:t> logisch gegevens model naar technische gegevensstructuur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Specificatie interfaces</a:t>
            </a:r>
          </a:p>
        </p:txBody>
      </p:sp>
    </p:spTree>
    <p:extLst>
      <p:ext uri="{BB962C8B-B14F-4D97-AF65-F5344CB8AC3E}">
        <p14:creationId xmlns:p14="http://schemas.microsoft.com/office/powerpoint/2010/main" val="18405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B7B0B-E42D-4FCC-A387-BAA1FF1E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</p:spPr>
        <p:txBody>
          <a:bodyPr/>
          <a:lstStyle/>
          <a:p>
            <a:pPr lvl="0"/>
            <a:b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Illustratief: Opbouw logisch model (</a:t>
            </a:r>
            <a:r>
              <a:rPr lang="nl-NL" dirty="0" err="1">
                <a:latin typeface="Montserrat Medium"/>
                <a:ea typeface="Montserrat Medium"/>
                <a:cs typeface="Montserrat Medium"/>
                <a:sym typeface="Montserrat Medium"/>
              </a:rPr>
              <a:t>contextspecifiek</a:t>
            </a: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b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C46264-16B4-4560-9263-B3B8AAFD77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6CB76D-71C5-4C36-98F1-B9FCF563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80729"/>
            <a:ext cx="8760642" cy="58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BDEE-39E8-4C09-B775-8F36B691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van AMIGO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AEC37F-9149-4E1E-AF4C-48A0ED3A5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sp>
        <p:nvSpPr>
          <p:cNvPr id="5" name="Google Shape;101;p14">
            <a:extLst>
              <a:ext uri="{FF2B5EF4-FFF2-40B4-BE49-F238E27FC236}">
                <a16:creationId xmlns:a16="http://schemas.microsoft.com/office/drawing/2014/main" id="{49F76C58-C2D2-446B-9975-E3D6105AC718}"/>
              </a:ext>
            </a:extLst>
          </p:cNvPr>
          <p:cNvSpPr/>
          <p:nvPr/>
        </p:nvSpPr>
        <p:spPr>
          <a:xfrm>
            <a:off x="762438" y="1640125"/>
            <a:ext cx="1675200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AMIGO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Logische modellen ('</a:t>
            </a:r>
            <a:r>
              <a:rPr lang="nl-NL" dirty="0" err="1">
                <a:latin typeface="Montserrat Medium"/>
                <a:ea typeface="Montserrat Medium"/>
                <a:cs typeface="Montserrat Medium"/>
                <a:sym typeface="Montserrat Medium"/>
              </a:rPr>
              <a:t>halffabrikaat</a:t>
            </a: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')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101;p14">
            <a:extLst>
              <a:ext uri="{FF2B5EF4-FFF2-40B4-BE49-F238E27FC236}">
                <a16:creationId xmlns:a16="http://schemas.microsoft.com/office/drawing/2014/main" id="{17491A5E-C5BF-4EF7-84AD-D7E28204DDFA}"/>
              </a:ext>
            </a:extLst>
          </p:cNvPr>
          <p:cNvSpPr/>
          <p:nvPr/>
        </p:nvSpPr>
        <p:spPr>
          <a:xfrm>
            <a:off x="4290336" y="1636276"/>
            <a:ext cx="1896456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AMIGO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Logische modellen (</a:t>
            </a:r>
            <a:r>
              <a:rPr lang="nl-NL" dirty="0" err="1">
                <a:latin typeface="Montserrat Medium"/>
                <a:ea typeface="Montserrat Medium"/>
                <a:cs typeface="Montserrat Medium"/>
                <a:sym typeface="Montserrat Medium"/>
              </a:rPr>
              <a:t>contextspecifiek</a:t>
            </a: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2DCF7C4E-868D-4F1D-907A-4E202ADAD139}"/>
              </a:ext>
            </a:extLst>
          </p:cNvPr>
          <p:cNvSpPr/>
          <p:nvPr/>
        </p:nvSpPr>
        <p:spPr>
          <a:xfrm>
            <a:off x="8255979" y="1636276"/>
            <a:ext cx="1896456" cy="930158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646B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Technische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Montserrat Medium"/>
                <a:ea typeface="Montserrat Medium"/>
                <a:cs typeface="Montserrat Medium"/>
                <a:sym typeface="Montserrat Medium"/>
              </a:rPr>
              <a:t>Uitwissel-specificatie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35531CB-76FA-4F96-A55E-C7A69CB03560}"/>
              </a:ext>
            </a:extLst>
          </p:cNvPr>
          <p:cNvSpPr/>
          <p:nvPr/>
        </p:nvSpPr>
        <p:spPr>
          <a:xfrm>
            <a:off x="2874783" y="1859039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B09158B-57D6-4BCC-9E0C-5499531D9792}"/>
              </a:ext>
            </a:extLst>
          </p:cNvPr>
          <p:cNvSpPr/>
          <p:nvPr/>
        </p:nvSpPr>
        <p:spPr>
          <a:xfrm>
            <a:off x="6725235" y="1787703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7089EDD-CF12-4C9D-901F-E1014DDDA103}"/>
              </a:ext>
            </a:extLst>
          </p:cNvPr>
          <p:cNvSpPr txBox="1"/>
          <p:nvPr/>
        </p:nvSpPr>
        <p:spPr>
          <a:xfrm>
            <a:off x="2357927" y="2537181"/>
            <a:ext cx="2593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Selectie 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Beperkingen (</a:t>
            </a:r>
            <a:r>
              <a:rPr lang="nl-NL" dirty="0" err="1"/>
              <a:t>cardinaliteit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Vocabulaire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Extensies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Opbouw interacties uit transactiepatronen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E8AC96B-BB35-4498-ACF4-09C2D23F69D2}"/>
              </a:ext>
            </a:extLst>
          </p:cNvPr>
          <p:cNvSpPr txBox="1"/>
          <p:nvPr/>
        </p:nvSpPr>
        <p:spPr>
          <a:xfrm>
            <a:off x="6186792" y="2566434"/>
            <a:ext cx="2593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Selectie </a:t>
            </a:r>
            <a:r>
              <a:rPr lang="nl-NL" dirty="0" err="1"/>
              <a:t>gegevensserialisatie</a:t>
            </a:r>
            <a:r>
              <a:rPr lang="nl-NL" dirty="0"/>
              <a:t>,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Mapping</a:t>
            </a:r>
            <a:r>
              <a:rPr lang="nl-NL" dirty="0"/>
              <a:t> logisch gegevens model naar technische gegevensstructuur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Specificatie interfaces</a:t>
            </a:r>
          </a:p>
        </p:txBody>
      </p:sp>
      <p:sp>
        <p:nvSpPr>
          <p:cNvPr id="13" name="Explosie: 14 punten 12">
            <a:extLst>
              <a:ext uri="{FF2B5EF4-FFF2-40B4-BE49-F238E27FC236}">
                <a16:creationId xmlns:a16="http://schemas.microsoft.com/office/drawing/2014/main" id="{B8B2DBCD-2D24-423E-B5B7-047F3D418385}"/>
              </a:ext>
            </a:extLst>
          </p:cNvPr>
          <p:cNvSpPr/>
          <p:nvPr/>
        </p:nvSpPr>
        <p:spPr>
          <a:xfrm>
            <a:off x="9290076" y="1859039"/>
            <a:ext cx="2431915" cy="175965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Greenfield vs. bestaande situatie</a:t>
            </a:r>
          </a:p>
        </p:txBody>
      </p:sp>
    </p:spTree>
    <p:extLst>
      <p:ext uri="{BB962C8B-B14F-4D97-AF65-F5344CB8AC3E}">
        <p14:creationId xmlns:p14="http://schemas.microsoft.com/office/powerpoint/2010/main" val="1292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What’s next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 dirty="0"/>
              <a:t>Validatiefase (vanaf november)</a:t>
            </a: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nl-NL" sz="1800" dirty="0"/>
              <a:t>Drie sporen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400" dirty="0"/>
              <a:t>Verwerken reviewopmerkingen; in dialoog met partijen over afdoening en evt. verduidelijking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r>
              <a:rPr lang="nl-NL" sz="1400" dirty="0"/>
              <a:t>Verdere uitwerking toepassing AMIGO, mede op basis van concrete </a:t>
            </a:r>
            <a:r>
              <a:rPr lang="nl-NL" sz="1400" dirty="0" err="1"/>
              <a:t>use</a:t>
            </a:r>
            <a:r>
              <a:rPr lang="nl-NL" sz="1400" dirty="0"/>
              <a:t> cases en vragen/opmerkingen uit review</a:t>
            </a:r>
          </a:p>
          <a:p>
            <a:pPr lvl="1" indent="-342900">
              <a:spcBef>
                <a:spcPts val="560"/>
              </a:spcBef>
              <a:buSzPts val="1800"/>
              <a:buFont typeface="Arial"/>
              <a:buChar char="●"/>
            </a:pPr>
            <a:r>
              <a:rPr lang="nl-NL" sz="1400" dirty="0"/>
              <a:t>Voortbrengingsstraat; "Model </a:t>
            </a:r>
            <a:r>
              <a:rPr lang="nl-NL" sz="1400" dirty="0" err="1"/>
              <a:t>driven</a:t>
            </a:r>
            <a:r>
              <a:rPr lang="nl-NL" sz="1400" dirty="0"/>
              <a:t>" aanpak, </a:t>
            </a:r>
            <a:r>
              <a:rPr lang="nl-NL" sz="1400" dirty="0" err="1"/>
              <a:t>mgl</a:t>
            </a:r>
            <a:r>
              <a:rPr lang="nl-NL" sz="1400" dirty="0"/>
              <a:t>. relatie met MIM</a:t>
            </a:r>
          </a:p>
          <a:p>
            <a:pPr indent="-342900">
              <a:buSzPts val="1800"/>
              <a:buChar char="●"/>
            </a:pPr>
            <a:r>
              <a:rPr lang="nl-NL" sz="1800" dirty="0"/>
              <a:t>Reviewopmerkingen v0.9 samengevoegd publiceren</a:t>
            </a:r>
          </a:p>
          <a:p>
            <a:pPr indent="-342900">
              <a:buSzPts val="1800"/>
              <a:buChar char="●"/>
            </a:pPr>
            <a:r>
              <a:rPr lang="nl-NL" sz="1800" dirty="0"/>
              <a:t>Bijhouden van validatiebevindingen (issues en oplossingen)</a:t>
            </a:r>
          </a:p>
          <a:p>
            <a:pPr indent="-342900">
              <a:buSzPts val="1800"/>
              <a:buChar char="●"/>
            </a:pPr>
            <a:r>
              <a:rPr lang="nl-NL" sz="1800" dirty="0"/>
              <a:t>Zomer 2020: v1.0</a:t>
            </a:r>
          </a:p>
          <a:p>
            <a:pPr lvl="1" indent="-342900">
              <a:buSzPts val="1800"/>
              <a:buChar char="●"/>
            </a:pPr>
            <a:r>
              <a:rPr lang="nl-NL" sz="1400" dirty="0"/>
              <a:t>incl. </a:t>
            </a:r>
            <a:r>
              <a:rPr lang="nl-NL" sz="1400" dirty="0" err="1"/>
              <a:t>lessons</a:t>
            </a:r>
            <a:r>
              <a:rPr lang="nl-NL" sz="1400" dirty="0"/>
              <a:t> </a:t>
            </a:r>
            <a:r>
              <a:rPr lang="nl-NL" sz="1400" dirty="0" err="1"/>
              <a:t>learned</a:t>
            </a:r>
            <a:r>
              <a:rPr lang="nl-NL" sz="1400" dirty="0"/>
              <a:t> uit validatie</a:t>
            </a:r>
          </a:p>
          <a:p>
            <a:pPr lvl="1" indent="-342900">
              <a:buSzPts val="1800"/>
              <a:buChar char="●"/>
            </a:pPr>
            <a:r>
              <a:rPr lang="nl-NL" sz="1400"/>
              <a:t>gelijk </a:t>
            </a:r>
            <a:r>
              <a:rPr lang="nl-NL" sz="1400" dirty="0"/>
              <a:t>optrekken drie sporen</a:t>
            </a:r>
          </a:p>
          <a:p>
            <a:pPr indent="-342900">
              <a:buSzPts val="1800"/>
              <a:buChar char="●"/>
            </a:pPr>
            <a:r>
              <a:rPr lang="nl-NL" sz="1800" dirty="0"/>
              <a:t>Update bij volgende bijeenkomst Architectuurraad (januari)</a:t>
            </a:r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endParaRPr lang="nl-NL" sz="1400" dirty="0"/>
          </a:p>
          <a:p>
            <a:pPr lvl="2" indent="-342900">
              <a:spcBef>
                <a:spcPts val="560"/>
              </a:spcBef>
              <a:buSzPts val="1800"/>
              <a:buChar char="●"/>
            </a:pPr>
            <a:endParaRPr lang="nl-NL" sz="1000" dirty="0"/>
          </a:p>
          <a:p>
            <a:pPr lvl="1" indent="-342900">
              <a:spcBef>
                <a:spcPts val="560"/>
              </a:spcBef>
              <a:buSzPts val="1800"/>
              <a:buChar char="●"/>
            </a:pPr>
            <a:endParaRPr lang="nl-NL" sz="1400"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13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369</Words>
  <Application>Microsoft Office PowerPoint</Application>
  <PresentationFormat>Breedbeeld</PresentationFormat>
  <Paragraphs>117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Montserrat</vt:lpstr>
      <vt:lpstr>Montserrat Medium</vt:lpstr>
      <vt:lpstr>Georgia</vt:lpstr>
      <vt:lpstr>Arial</vt:lpstr>
      <vt:lpstr>Calibri</vt:lpstr>
      <vt:lpstr>Office-thema</vt:lpstr>
      <vt:lpstr>AMIGO Update en status</vt:lpstr>
      <vt:lpstr>Recapituleren</vt:lpstr>
      <vt:lpstr>Sinds vorige update</vt:lpstr>
      <vt:lpstr>Opbrengsten review AMIGO v0.9</vt:lpstr>
      <vt:lpstr>Opmerkingen mbt Toepassing</vt:lpstr>
      <vt:lpstr>Toepassing van AMIGO</vt:lpstr>
      <vt:lpstr> Illustratief: Opbouw logisch model (contextspecifiek) </vt:lpstr>
      <vt:lpstr>Toepassing van AMIGO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 Update en status</dc:title>
  <cp:lastModifiedBy>Remco de Boer</cp:lastModifiedBy>
  <cp:revision>26</cp:revision>
  <dcterms:modified xsi:type="dcterms:W3CDTF">2019-10-30T23:48:06Z</dcterms:modified>
</cp:coreProperties>
</file>