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55327B-F845-4AD9-B904-B79C4B44DC58}">
  <a:tblStyle styleId="{9F55327B-F845-4AD9-B904-B79C4B44DC5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B618B322-84CD-4703-89FA-6CD9AD8C74F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6C59AB0-3C27-4399-91F1-510C67D51CE8}"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a:t>Deze afbakening betekent zowel iets voor het beheer als voor de governance.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nl-NL"/>
              <a:t>Aandachtspunten: </a:t>
            </a:r>
            <a:endParaRPr/>
          </a:p>
          <a:p>
            <a:pPr marL="0" lvl="0" indent="0" algn="l" rtl="0">
              <a:spcBef>
                <a:spcPts val="0"/>
              </a:spcBef>
              <a:spcAft>
                <a:spcPts val="0"/>
              </a:spcAft>
              <a:buClr>
                <a:schemeClr val="dk1"/>
              </a:buClr>
              <a:buSzPts val="1200"/>
              <a:buFont typeface="Noto Sans Symbols"/>
              <a:buNone/>
            </a:pPr>
            <a:r>
              <a:rPr lang="nl-NL"/>
              <a:t>Inhoud:</a:t>
            </a:r>
            <a:endParaRPr/>
          </a:p>
          <a:p>
            <a:pPr marL="171450" lvl="0" indent="-171450" algn="l" rtl="0">
              <a:spcBef>
                <a:spcPts val="0"/>
              </a:spcBef>
              <a:spcAft>
                <a:spcPts val="0"/>
              </a:spcAft>
              <a:buClr>
                <a:schemeClr val="dk1"/>
              </a:buClr>
              <a:buSzPts val="1200"/>
              <a:buFont typeface="Noto Sans Symbols"/>
              <a:buChar char="➢"/>
            </a:pPr>
            <a:r>
              <a:rPr lang="nl-NL"/>
              <a:t>Andere uitwisselingen ook in scope? (planninggegevens bijv.)</a:t>
            </a:r>
            <a:endParaRPr/>
          </a:p>
          <a:p>
            <a:pPr marL="171450" lvl="0" indent="-95250" algn="l" rtl="0">
              <a:spcBef>
                <a:spcPts val="0"/>
              </a:spcBef>
              <a:spcAft>
                <a:spcPts val="0"/>
              </a:spcAft>
              <a:buClr>
                <a:schemeClr val="dk1"/>
              </a:buClr>
              <a:buSzPts val="1200"/>
              <a:buFont typeface="Noto Sans Symbols"/>
              <a:buNone/>
            </a:pPr>
            <a:endParaRPr/>
          </a:p>
          <a:p>
            <a:pPr marL="0" lvl="0" indent="0" algn="l" rtl="0">
              <a:spcBef>
                <a:spcPts val="0"/>
              </a:spcBef>
              <a:spcAft>
                <a:spcPts val="0"/>
              </a:spcAft>
              <a:buClr>
                <a:schemeClr val="dk1"/>
              </a:buClr>
              <a:buSzPts val="1200"/>
              <a:buFont typeface="Noto Sans Symbols"/>
              <a:buNone/>
            </a:pPr>
            <a:r>
              <a:rPr lang="nl-NL"/>
              <a:t>Beheer en doorontwikkeling:</a:t>
            </a:r>
            <a:endParaRPr/>
          </a:p>
          <a:p>
            <a:pPr marL="171450" lvl="0" indent="-171450" algn="l" rtl="0">
              <a:spcBef>
                <a:spcPts val="0"/>
              </a:spcBef>
              <a:spcAft>
                <a:spcPts val="0"/>
              </a:spcAft>
              <a:buClr>
                <a:schemeClr val="dk1"/>
              </a:buClr>
              <a:buSzPts val="1200"/>
              <a:buFont typeface="Noto Sans Symbols"/>
              <a:buChar char="➢"/>
            </a:pPr>
            <a:r>
              <a:rPr lang="nl-NL"/>
              <a:t>Hoe zorgen we ervoor dat het maken van afspraken toepasbaar is voor meerdere contexten zonder dat dit elke keer van scratch moet gebeuren? </a:t>
            </a:r>
            <a:endParaRPr/>
          </a:p>
          <a:p>
            <a:pPr marL="171450" lvl="0" indent="-171450" algn="l" rtl="0">
              <a:spcBef>
                <a:spcPts val="0"/>
              </a:spcBef>
              <a:spcAft>
                <a:spcPts val="0"/>
              </a:spcAft>
              <a:buClr>
                <a:schemeClr val="dk1"/>
              </a:buClr>
              <a:buSzPts val="1200"/>
              <a:buFont typeface="Noto Sans Symbols"/>
              <a:buChar char="➢"/>
            </a:pPr>
            <a:r>
              <a:rPr lang="nl-NL"/>
              <a:t>Hoe zorgen we dat onderdelen van de afspraken ook in geheel andere ketenprocessen kunnen worden toegepast? </a:t>
            </a:r>
            <a:endParaRPr/>
          </a:p>
          <a:p>
            <a:pPr marL="171450" marR="0" lvl="0" indent="-95250" algn="l" rtl="0">
              <a:lnSpc>
                <a:spcPct val="100000"/>
              </a:lnSpc>
              <a:spcBef>
                <a:spcPts val="0"/>
              </a:spcBef>
              <a:spcAft>
                <a:spcPts val="0"/>
              </a:spcAft>
              <a:buClr>
                <a:schemeClr val="dk1"/>
              </a:buClr>
              <a:buSzPts val="1200"/>
              <a:buFont typeface="Noto Sans Symbols"/>
              <a:buNone/>
            </a:pPr>
            <a:endParaRPr/>
          </a:p>
          <a:p>
            <a:pPr marL="0" lvl="0" indent="0" algn="l" rtl="0">
              <a:spcBef>
                <a:spcPts val="0"/>
              </a:spcBef>
              <a:spcAft>
                <a:spcPts val="0"/>
              </a:spcAft>
              <a:buNone/>
            </a:pPr>
            <a:endParaRPr/>
          </a:p>
        </p:txBody>
      </p:sp>
      <p:sp>
        <p:nvSpPr>
          <p:cNvPr id="176" name="Google Shape;17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Contextbeschrijvingen: die nu bekend en relevant zijn vanwege implementatiewensen</a:t>
            </a:r>
            <a:endParaRPr/>
          </a:p>
          <a:p>
            <a:pPr marL="0" lvl="0" indent="0" algn="l" rtl="0">
              <a:spcBef>
                <a:spcPts val="0"/>
              </a:spcBef>
              <a:spcAft>
                <a:spcPts val="0"/>
              </a:spcAft>
              <a:buNone/>
            </a:pPr>
            <a:endParaRPr/>
          </a:p>
          <a:p>
            <a:pPr marL="0" lvl="0" indent="0" algn="l" rtl="0">
              <a:spcBef>
                <a:spcPts val="0"/>
              </a:spcBef>
              <a:spcAft>
                <a:spcPts val="0"/>
              </a:spcAft>
              <a:buNone/>
            </a:pPr>
            <a:r>
              <a:rPr lang="nl-NL" sz="1200" b="0" i="0" u="none" strike="noStrike">
                <a:solidFill>
                  <a:schemeClr val="dk1"/>
                </a:solidFill>
                <a:latin typeface="Calibri"/>
                <a:ea typeface="Calibri"/>
                <a:cs typeface="Calibri"/>
                <a:sym typeface="Calibri"/>
              </a:rPr>
              <a:t>Nevenresultaat: Methodiek om gegevensuitwisseling in ketenprocessen eenduidig af te beelden.</a:t>
            </a:r>
            <a:endParaRPr/>
          </a:p>
          <a:p>
            <a:pPr marL="0" lvl="0" indent="0" algn="l" rtl="0">
              <a:spcBef>
                <a:spcPts val="0"/>
              </a:spcBef>
              <a:spcAft>
                <a:spcPts val="0"/>
              </a:spcAft>
              <a:buNone/>
            </a:pPr>
            <a:endParaRPr/>
          </a:p>
          <a:p>
            <a:pPr marL="0" lvl="0" indent="0" algn="l" rtl="0">
              <a:spcBef>
                <a:spcPts val="0"/>
              </a:spcBef>
              <a:spcAft>
                <a:spcPts val="0"/>
              </a:spcAft>
              <a:buNone/>
            </a:pPr>
            <a:r>
              <a:rPr lang="nl-NL"/>
              <a:t>Zijn deze resultaten:</a:t>
            </a:r>
            <a:endParaRPr/>
          </a:p>
          <a:p>
            <a:pPr marL="171450" lvl="0" indent="-171450" algn="l" rtl="0">
              <a:spcBef>
                <a:spcPts val="0"/>
              </a:spcBef>
              <a:spcAft>
                <a:spcPts val="0"/>
              </a:spcAft>
              <a:buClr>
                <a:schemeClr val="dk1"/>
              </a:buClr>
              <a:buSzPts val="1200"/>
              <a:buFont typeface="Arial"/>
              <a:buChar char="•"/>
            </a:pPr>
            <a:r>
              <a:rPr lang="nl-NL"/>
              <a:t>Helder?</a:t>
            </a:r>
            <a:endParaRPr/>
          </a:p>
          <a:p>
            <a:pPr marL="171450" lvl="0" indent="-171450" algn="l" rtl="0">
              <a:spcBef>
                <a:spcPts val="0"/>
              </a:spcBef>
              <a:spcAft>
                <a:spcPts val="0"/>
              </a:spcAft>
              <a:buClr>
                <a:schemeClr val="dk1"/>
              </a:buClr>
              <a:buSzPts val="1200"/>
              <a:buFont typeface="Arial"/>
              <a:buChar char="•"/>
            </a:pPr>
            <a:r>
              <a:rPr lang="nl-NL"/>
              <a:t>Nuttig?</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nl-NL"/>
              <a:t>Aanpak:</a:t>
            </a:r>
            <a:endParaRPr/>
          </a:p>
          <a:p>
            <a:pPr marL="171450" lvl="0" indent="-171450" algn="l" rtl="0">
              <a:spcBef>
                <a:spcPts val="0"/>
              </a:spcBef>
              <a:spcAft>
                <a:spcPts val="0"/>
              </a:spcAft>
              <a:buClr>
                <a:schemeClr val="dk1"/>
              </a:buClr>
              <a:buSzPts val="1200"/>
              <a:buFont typeface="Arial"/>
              <a:buChar char="•"/>
            </a:pPr>
            <a:r>
              <a:rPr lang="nl-NL"/>
              <a:t>Welke rol zien jullie voor jezelf bij het behalen van deze resultaten?</a:t>
            </a:r>
            <a:endParaRPr/>
          </a:p>
        </p:txBody>
      </p:sp>
      <p:sp>
        <p:nvSpPr>
          <p:cNvPr id="185" name="Google Shape;18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sz="1200">
                <a:solidFill>
                  <a:schemeClr val="dk1"/>
                </a:solidFill>
                <a:latin typeface="Calibri"/>
                <a:ea typeface="Calibri"/>
                <a:cs typeface="Calibri"/>
                <a:sym typeface="Calibri"/>
              </a:rPr>
              <a:t>Het referentiemodel moet de kapstok vormen waaronder de transacties die in de diverse contexten worden onderscheiden gehangen kunnen worden. Het model moet helpen om ogenschijnlijk verschillende contexten met elkaar in samenhang te brengen (geheel of gedeeltelijk) en/of de verschillen tussen contexten beter inzichtelijk te maken. Omdat het referentiemodel ruimte moet bieden voor diverse contexten is dit model van een betrekkelijk hoog abstractieniveau.</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nl-NL" sz="1200" b="0" i="0" u="none" strike="noStrike">
                <a:solidFill>
                  <a:schemeClr val="dk1"/>
                </a:solidFill>
                <a:latin typeface="Calibri"/>
                <a:ea typeface="Calibri"/>
                <a:cs typeface="Calibri"/>
                <a:sym typeface="Calibri"/>
              </a:rPr>
              <a:t>Nevenresultaat: Methodiek (of in ieder geval notatiewijze)om gegevensuitwisseling in ketenprocessen eenduidig af te beelden.</a:t>
            </a:r>
            <a:endParaRPr/>
          </a:p>
          <a:p>
            <a:pPr marL="0" lvl="0" indent="0" algn="l" rtl="0">
              <a:spcBef>
                <a:spcPts val="0"/>
              </a:spcBef>
              <a:spcAft>
                <a:spcPts val="0"/>
              </a:spcAft>
              <a:buNone/>
            </a:pPr>
            <a:endParaRPr/>
          </a:p>
        </p:txBody>
      </p:sp>
      <p:sp>
        <p:nvSpPr>
          <p:cNvPr id="195" name="Google Shape;19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sz="1200">
                <a:solidFill>
                  <a:schemeClr val="dk1"/>
                </a:solidFill>
                <a:latin typeface="Calibri"/>
                <a:ea typeface="Calibri"/>
                <a:cs typeface="Calibri"/>
                <a:sym typeface="Calibri"/>
              </a:rPr>
              <a:t>Ontwikkelen van een architectuurmodel bestaande uit architectuurpatronen met business-, informatie- en technische componenten die in samenhang een of meerdere contexten kunnen ondersteunen.</a:t>
            </a:r>
            <a:endParaRPr/>
          </a:p>
        </p:txBody>
      </p:sp>
      <p:sp>
        <p:nvSpPr>
          <p:cNvPr id="202" name="Google Shape;20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Beschrijving van de governance voor het beheer en de doorontwikkeling van afspraken tbv diverse contexten.</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Wie doet wat, waar en wanneer ? Wat doet Edustandaard, wat doet een implementatiepartij/-gremium (Edu-k)</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09" name="Google Shape;20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Gebruikershandleiding hoe de opgeleverde modellen toe te passen voor nieuwe situaties en nieuwe wensen</a:t>
            </a:r>
            <a:endParaRPr/>
          </a:p>
          <a:p>
            <a:pPr marL="0" lvl="0" indent="0" algn="l" rtl="0">
              <a:spcBef>
                <a:spcPts val="0"/>
              </a:spcBef>
              <a:spcAft>
                <a:spcPts val="0"/>
              </a:spcAft>
              <a:buNone/>
            </a:pPr>
            <a:endParaRPr/>
          </a:p>
        </p:txBody>
      </p:sp>
      <p:sp>
        <p:nvSpPr>
          <p:cNvPr id="216" name="Google Shape;21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sz="1200">
                <a:solidFill>
                  <a:schemeClr val="dk1"/>
                </a:solidFill>
                <a:latin typeface="Calibri"/>
                <a:ea typeface="Calibri"/>
                <a:cs typeface="Calibri"/>
                <a:sym typeface="Calibri"/>
              </a:rPr>
              <a:t>Implementaties zijn specifieke invullingen van het referentiemodel en het lagenmodel. Het plotten van die implementaties op de modellen zorgt ervoor dat we ze enerzijds met elkaar kunnen vergelijken en anderzijds van elkaar kunnen onderscheiden op aspecten.</a:t>
            </a:r>
            <a:endParaRPr/>
          </a:p>
          <a:p>
            <a:pPr marL="0" lvl="0" indent="0" algn="l" rtl="0">
              <a:spcBef>
                <a:spcPts val="0"/>
              </a:spcBef>
              <a:spcAft>
                <a:spcPts val="0"/>
              </a:spcAft>
              <a:buNone/>
            </a:pPr>
            <a:r>
              <a:rPr lang="nl-NL" sz="1200">
                <a:solidFill>
                  <a:schemeClr val="dk1"/>
                </a:solidFill>
                <a:latin typeface="Calibri"/>
                <a:ea typeface="Calibri"/>
                <a:cs typeface="Calibri"/>
                <a:sym typeface="Calibri"/>
              </a:rPr>
              <a:t>Er zijn dan groepen van implementaties aan te wijzen die geheel of grotendeels dezelfde invulling hebben en door deze binnen een en dezelfde context te plaatsen zorgt voor een betere samenhang en effectiviteit ten aanzien van beheer en gewenste doorontwikkeling. Nieuwe implementaties die onder een bepaalde context kunnen worden geschaard kunnen direct profijt hebben van de reeds gemaakte afspraken en daarop aansluiten. Het onderscheiden van contexten draagt bij aan het kunnen beheren en doorontwikkelen van de afspraak voor die contexten zonder dat dit direct impact hoeft te hebben op de andere contexten. </a:t>
            </a:r>
            <a:endParaRPr/>
          </a:p>
          <a:p>
            <a:pPr marL="0" lvl="0" indent="0" algn="l" rtl="0">
              <a:spcBef>
                <a:spcPts val="0"/>
              </a:spcBef>
              <a:spcAft>
                <a:spcPts val="0"/>
              </a:spcAft>
              <a:buNone/>
            </a:pPr>
            <a:r>
              <a:rPr lang="nl-NL" sz="1200">
                <a:solidFill>
                  <a:schemeClr val="dk1"/>
                </a:solidFill>
                <a:latin typeface="Calibri"/>
                <a:ea typeface="Calibri"/>
                <a:cs typeface="Calibri"/>
                <a:sym typeface="Calibri"/>
              </a:rPr>
              <a:t>De governance en de beheerhandleiding zijn sturend cq ondersteunend voor de uitvoering van het beheer en de doorontwikkeling.</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nl-NL"/>
              <a:t>Zijn deze resultaten:</a:t>
            </a:r>
            <a:endParaRPr/>
          </a:p>
          <a:p>
            <a:pPr marL="171450" lvl="0" indent="-171450" algn="l" rtl="0">
              <a:spcBef>
                <a:spcPts val="0"/>
              </a:spcBef>
              <a:spcAft>
                <a:spcPts val="0"/>
              </a:spcAft>
              <a:buClr>
                <a:schemeClr val="dk1"/>
              </a:buClr>
              <a:buSzPts val="1200"/>
              <a:buFont typeface="Arial"/>
              <a:buChar char="•"/>
            </a:pPr>
            <a:r>
              <a:rPr lang="nl-NL"/>
              <a:t>Helder?</a:t>
            </a:r>
            <a:endParaRPr/>
          </a:p>
          <a:p>
            <a:pPr marL="171450" lvl="0" indent="-171450" algn="l" rtl="0">
              <a:spcBef>
                <a:spcPts val="0"/>
              </a:spcBef>
              <a:spcAft>
                <a:spcPts val="0"/>
              </a:spcAft>
              <a:buClr>
                <a:schemeClr val="dk1"/>
              </a:buClr>
              <a:buSzPts val="1200"/>
              <a:buFont typeface="Arial"/>
              <a:buChar char="•"/>
            </a:pPr>
            <a:r>
              <a:rPr lang="nl-NL"/>
              <a:t>Nuttig?</a:t>
            </a:r>
            <a:endParaRPr/>
          </a:p>
          <a:p>
            <a:pPr marL="0" lvl="0" indent="0" algn="l" rtl="0">
              <a:spcBef>
                <a:spcPts val="0"/>
              </a:spcBef>
              <a:spcAft>
                <a:spcPts val="0"/>
              </a:spcAft>
              <a:buNone/>
            </a:pPr>
            <a:endParaRPr/>
          </a:p>
        </p:txBody>
      </p:sp>
      <p:sp>
        <p:nvSpPr>
          <p:cNvPr id="223" name="Google Shape;22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af9f9af8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4af9f9af8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Arial"/>
              <a:buNone/>
            </a:pPr>
            <a:r>
              <a:rPr lang="nl-NL"/>
              <a:t>Pragmatisch: Contextbeschrijvingen: die nu bekend en relevant zijn vanwege implementatiewensen (hier voorbeelden noemen? Lijstje van Claudia?)</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nl-NL"/>
              <a:t>Aanpak:</a:t>
            </a:r>
            <a:endParaRPr/>
          </a:p>
          <a:p>
            <a:pPr marL="171450" lvl="0" indent="-171450" algn="l" rtl="0">
              <a:spcBef>
                <a:spcPts val="0"/>
              </a:spcBef>
              <a:spcAft>
                <a:spcPts val="0"/>
              </a:spcAft>
              <a:buClr>
                <a:schemeClr val="dk1"/>
              </a:buClr>
              <a:buSzPts val="1200"/>
              <a:buChar char="•"/>
            </a:pPr>
            <a:r>
              <a:rPr lang="nl-NL"/>
              <a:t>Welke rol zien jullie voor jezelf bij het behalen van deze resultaten?</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nl-NL"/>
              <a:t>In de product breakdown hebben we per resultaat activiteiten benoemd tbv de aanpak. In feite zien we een soort van iteratief proces voor ogen (alweer een leminiscaat!) waarbij de modellen worden getoetst aan implementaties (of wensen daartoe) met twee doelen: de implementaties te beschrijven conform de “taal van de modellen” en de modellen bij te stellen.</a:t>
            </a:r>
            <a:endParaRPr/>
          </a:p>
          <a:p>
            <a:pPr marL="0" lvl="0" indent="0" algn="l" rtl="0">
              <a:spcBef>
                <a:spcPts val="0"/>
              </a:spcBef>
              <a:spcAft>
                <a:spcPts val="0"/>
              </a:spcAft>
              <a:buNone/>
            </a:pPr>
            <a:endParaRPr/>
          </a:p>
        </p:txBody>
      </p:sp>
      <p:sp>
        <p:nvSpPr>
          <p:cNvPr id="237" name="Google Shape;237;g4af9f9af8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af9f9af8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af9f9af85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Stukje uit de product breakdown, laat zien hoe we het willen gaan doen, waarbij ik bepaalde acties op 1 rij heb geplaatst om te laten zien dat die gecombineerd kunnen worden. In feite hebben we een soort van iteratief proces voor ogen (alweer een leminiscaat!) waarbij de modellen worden getoetst aan implementaties (of wensen daartoe) met twee doelen: de implementaties te beschrijven conform de “taal van de modellen” en de modellen bij te stellen.</a:t>
            </a:r>
            <a:endParaRPr/>
          </a:p>
          <a:p>
            <a:pPr marL="0" lvl="0" indent="0" algn="l" rtl="0">
              <a:spcBef>
                <a:spcPts val="0"/>
              </a:spcBef>
              <a:spcAft>
                <a:spcPts val="0"/>
              </a:spcAft>
              <a:buNone/>
            </a:pPr>
            <a:r>
              <a:rPr lang="nl-NL"/>
              <a:t>Vwb de wie-vraag is het vooral zaak om van de aanwezigen te horen of zij mee willen werken (inspanning mogelijk een dagdeel en daarna wat review-werk), hooguit nog een tweede sessie. We komen naar ze toe in principe. </a:t>
            </a:r>
            <a:endParaRPr/>
          </a:p>
          <a:p>
            <a:pPr marL="0" lvl="0" indent="0" algn="l" rtl="0">
              <a:spcBef>
                <a:spcPts val="0"/>
              </a:spcBef>
              <a:spcAft>
                <a:spcPts val="0"/>
              </a:spcAft>
              <a:buNone/>
            </a:pPr>
            <a:endParaRPr/>
          </a:p>
          <a:p>
            <a:pPr marL="0" lvl="0" indent="0" algn="l" rtl="0">
              <a:spcBef>
                <a:spcPts val="0"/>
              </a:spcBef>
              <a:spcAft>
                <a:spcPts val="0"/>
              </a:spcAft>
              <a:buNone/>
            </a:pPr>
            <a:r>
              <a:rPr lang="nl-NL"/>
              <a:t>Governance: ideeën ophalen en reviewen kan ook tezamen met de andere activiteiten voor de andere resultaten. </a:t>
            </a:r>
            <a:endParaRPr/>
          </a:p>
          <a:p>
            <a:pPr marL="0" lvl="0" indent="0" algn="l" rtl="0">
              <a:spcBef>
                <a:spcPts val="0"/>
              </a:spcBef>
              <a:spcAft>
                <a:spcPts val="0"/>
              </a:spcAft>
              <a:buNone/>
            </a:pPr>
            <a:r>
              <a:rPr lang="nl-NL"/>
              <a:t>Daar bovenop: Reviewen en  valideren: Edu-k en SR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nl-NL"/>
              <a:t>Pragmatisch: Contextbeschrijvingen: die nu bekend en relevant zijn vanwege implementatiewensen (hier voorbeelden noemen? Lijstje van Claudia?)</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nl-NL"/>
              <a:t>Niet benoemd in deze sheet: gebruikershandleiding. Architecten stellen die op en dan vooral reviewwerk van ketenpartners en standaardisatie-expert Bureau Edustandaard</a:t>
            </a:r>
            <a:endParaRPr/>
          </a:p>
        </p:txBody>
      </p:sp>
      <p:sp>
        <p:nvSpPr>
          <p:cNvPr id="248" name="Google Shape;248;g4af9f9af85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Veel verschillende wensen</a:t>
            </a:r>
            <a:endParaRPr/>
          </a:p>
          <a:p>
            <a:pPr marL="0" lvl="0" indent="0" algn="l" rtl="0">
              <a:spcBef>
                <a:spcPts val="0"/>
              </a:spcBef>
              <a:spcAft>
                <a:spcPts val="0"/>
              </a:spcAft>
              <a:buNone/>
            </a:pPr>
            <a:r>
              <a:rPr lang="nl-NL"/>
              <a:t>Op veel verschillende tafels</a:t>
            </a:r>
            <a:endParaRPr/>
          </a:p>
          <a:p>
            <a:pPr marL="0" lvl="0" indent="0" algn="l" rtl="0">
              <a:spcBef>
                <a:spcPts val="0"/>
              </a:spcBef>
              <a:spcAft>
                <a:spcPts val="0"/>
              </a:spcAft>
              <a:buNone/>
            </a:pPr>
            <a:r>
              <a:rPr lang="nl-NL"/>
              <a:t>Vanuit veel verschillende contexten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nl-NL"/>
              <a:t>Dat werkt verwarrend en verlammend</a:t>
            </a:r>
            <a:endParaRPr/>
          </a:p>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sz="1200" b="0" i="0" u="none" strike="noStrike">
                <a:solidFill>
                  <a:schemeClr val="dk1"/>
                </a:solidFill>
                <a:latin typeface="Calibri"/>
                <a:ea typeface="Calibri"/>
                <a:cs typeface="Calibri"/>
                <a:sym typeface="Calibri"/>
              </a:rPr>
              <a:t>Uitwerken projectplan en voorbereiding: januari 2019</a:t>
            </a:r>
            <a:endParaRPr b="0"/>
          </a:p>
          <a:p>
            <a:pPr marL="0" lvl="0" indent="0" algn="l" rtl="0">
              <a:spcBef>
                <a:spcPts val="0"/>
              </a:spcBef>
              <a:spcAft>
                <a:spcPts val="0"/>
              </a:spcAft>
              <a:buNone/>
            </a:pPr>
            <a:r>
              <a:rPr lang="nl-NL" sz="1200" b="0" i="0" u="none" strike="noStrike">
                <a:solidFill>
                  <a:schemeClr val="dk1"/>
                </a:solidFill>
                <a:latin typeface="Calibri"/>
                <a:ea typeface="Calibri"/>
                <a:cs typeface="Calibri"/>
                <a:sym typeface="Calibri"/>
              </a:rPr>
              <a:t>Opstellen eerste versies referentiemodel en lagenmodel: februari 2019</a:t>
            </a:r>
            <a:endParaRPr b="0"/>
          </a:p>
          <a:p>
            <a:pPr marL="0" lvl="0" indent="0" algn="l" rtl="0">
              <a:spcBef>
                <a:spcPts val="0"/>
              </a:spcBef>
              <a:spcAft>
                <a:spcPts val="0"/>
              </a:spcAft>
              <a:buNone/>
            </a:pPr>
            <a:r>
              <a:rPr lang="nl-NL" sz="1200" b="0" i="0" u="none" strike="noStrike">
                <a:solidFill>
                  <a:schemeClr val="dk1"/>
                </a:solidFill>
                <a:latin typeface="Calibri"/>
                <a:ea typeface="Calibri"/>
                <a:cs typeface="Calibri"/>
                <a:sym typeface="Calibri"/>
              </a:rPr>
              <a:t>Interviews en bijeenkomsten, bijstellen modellen: februari-mei 2019</a:t>
            </a:r>
            <a:endParaRPr b="0"/>
          </a:p>
          <a:p>
            <a:pPr marL="0" lvl="0" indent="0" algn="l" rtl="0">
              <a:spcBef>
                <a:spcPts val="0"/>
              </a:spcBef>
              <a:spcAft>
                <a:spcPts val="0"/>
              </a:spcAft>
              <a:buNone/>
            </a:pPr>
            <a:r>
              <a:rPr lang="nl-NL" sz="1200" b="0" i="0" u="none" strike="noStrike">
                <a:solidFill>
                  <a:schemeClr val="dk1"/>
                </a:solidFill>
                <a:latin typeface="Calibri"/>
                <a:ea typeface="Calibri"/>
                <a:cs typeface="Calibri"/>
                <a:sym typeface="Calibri"/>
              </a:rPr>
              <a:t>Eerste aanzet governance structuur, mei - juni 2019</a:t>
            </a:r>
            <a:endParaRPr b="0"/>
          </a:p>
          <a:p>
            <a:pPr marL="0" lvl="0" indent="0" algn="l" rtl="0">
              <a:spcBef>
                <a:spcPts val="0"/>
              </a:spcBef>
              <a:spcAft>
                <a:spcPts val="0"/>
              </a:spcAft>
              <a:buNone/>
            </a:pPr>
            <a:r>
              <a:rPr lang="nl-NL" sz="1200" b="0" i="0" u="none" strike="noStrike">
                <a:solidFill>
                  <a:schemeClr val="dk1"/>
                </a:solidFill>
                <a:latin typeface="Calibri"/>
                <a:ea typeface="Calibri"/>
                <a:cs typeface="Calibri"/>
                <a:sym typeface="Calibri"/>
              </a:rPr>
              <a:t>Opstellen gebruikershandleiding, mei - juni 2019</a:t>
            </a:r>
            <a:endParaRPr b="0"/>
          </a:p>
          <a:p>
            <a:pPr marL="0" lvl="0" indent="0" algn="l" rtl="0">
              <a:spcBef>
                <a:spcPts val="0"/>
              </a:spcBef>
              <a:spcAft>
                <a:spcPts val="0"/>
              </a:spcAft>
              <a:buNone/>
            </a:pPr>
            <a:r>
              <a:rPr lang="nl-NL" sz="1200" b="0" i="0" u="none" strike="noStrike">
                <a:solidFill>
                  <a:schemeClr val="dk1"/>
                </a:solidFill>
                <a:latin typeface="Calibri"/>
                <a:ea typeface="Calibri"/>
                <a:cs typeface="Calibri"/>
                <a:sym typeface="Calibri"/>
              </a:rPr>
              <a:t>Oplevering resultaten: juni 2019</a:t>
            </a:r>
            <a:endParaRPr b="0"/>
          </a:p>
          <a:p>
            <a:pPr marL="0" lvl="0" indent="0" algn="l" rtl="0">
              <a:spcBef>
                <a:spcPts val="0"/>
              </a:spcBef>
              <a:spcAft>
                <a:spcPts val="0"/>
              </a:spcAft>
              <a:buNone/>
            </a:pPr>
            <a:r>
              <a:rPr lang="nl-NL" sz="1200" b="0" i="0" u="none" strike="noStrike">
                <a:solidFill>
                  <a:schemeClr val="dk1"/>
                </a:solidFill>
                <a:latin typeface="Calibri"/>
                <a:ea typeface="Calibri"/>
                <a:cs typeface="Calibri"/>
                <a:sym typeface="Calibri"/>
              </a:rPr>
              <a:t>Vaststellen resultaten: juli 2019</a:t>
            </a:r>
            <a:endParaRPr b="0"/>
          </a:p>
          <a:p>
            <a:pPr marL="0" lvl="0" indent="0" algn="l" rtl="0">
              <a:spcBef>
                <a:spcPts val="0"/>
              </a:spcBef>
              <a:spcAft>
                <a:spcPts val="0"/>
              </a:spcAft>
              <a:buNone/>
            </a:pPr>
            <a:r>
              <a:rPr lang="nl-NL"/>
              <a:t/>
            </a:r>
            <a:br>
              <a:rPr lang="nl-NL"/>
            </a:br>
            <a:endParaRPr/>
          </a:p>
        </p:txBody>
      </p:sp>
      <p:sp>
        <p:nvSpPr>
          <p:cNvPr id="255" name="Google Shape;25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nl-NL"/>
              <a:t>Minder administratieve lasten bij de onderwijsinstellingen: </a:t>
            </a:r>
            <a:endParaRPr/>
          </a:p>
          <a:p>
            <a:pPr marL="628650" lvl="1" indent="-171450" algn="l" rtl="0">
              <a:spcBef>
                <a:spcPts val="0"/>
              </a:spcBef>
              <a:spcAft>
                <a:spcPts val="0"/>
              </a:spcAft>
              <a:buClr>
                <a:schemeClr val="dk1"/>
              </a:buClr>
              <a:buSzPts val="1200"/>
              <a:buFont typeface="Arial"/>
              <a:buChar char="•"/>
            </a:pPr>
            <a:r>
              <a:rPr lang="nl-NL"/>
              <a:t>overtikken van leerlinggegevens (en docentgegevens) in allerlei (toets-)applicaties vermijden aan de ‘voorkant’ van het proces alsmede </a:t>
            </a:r>
            <a:endParaRPr/>
          </a:p>
          <a:p>
            <a:pPr marL="628650" lvl="1" indent="-171450" algn="l" rtl="0">
              <a:spcBef>
                <a:spcPts val="0"/>
              </a:spcBef>
              <a:spcAft>
                <a:spcPts val="0"/>
              </a:spcAft>
              <a:buClr>
                <a:schemeClr val="dk1"/>
              </a:buClr>
              <a:buSzPts val="1200"/>
              <a:buFont typeface="Arial"/>
              <a:buChar char="•"/>
            </a:pPr>
            <a:r>
              <a:rPr lang="nl-NL"/>
              <a:t>het handmatig invoeren van resultaten uit die applicaties in de eigen administratiesystemen (en/of leerlingvolgsystemen) aan de ‘achterkant’.</a:t>
            </a:r>
            <a:endParaRPr/>
          </a:p>
          <a:p>
            <a:pPr marL="171450" lvl="0" indent="-171450" algn="l" rtl="0">
              <a:spcBef>
                <a:spcPts val="0"/>
              </a:spcBef>
              <a:spcAft>
                <a:spcPts val="0"/>
              </a:spcAft>
              <a:buClr>
                <a:schemeClr val="dk1"/>
              </a:buClr>
              <a:buSzPts val="1200"/>
              <a:buFont typeface="Arial"/>
              <a:buChar char="•"/>
            </a:pPr>
            <a:r>
              <a:rPr lang="nl-NL"/>
              <a:t>Reduceren van fouten: door digitale overdracht en verwerking worden fouten als gevolg van typefouten e.d. geminimaliseerd.</a:t>
            </a:r>
            <a:endParaRPr/>
          </a:p>
          <a:p>
            <a:pPr marL="171450" lvl="0" indent="-171450" algn="l" rtl="0">
              <a:spcBef>
                <a:spcPts val="0"/>
              </a:spcBef>
              <a:spcAft>
                <a:spcPts val="0"/>
              </a:spcAft>
              <a:buClr>
                <a:schemeClr val="dk1"/>
              </a:buClr>
              <a:buSzPts val="1200"/>
              <a:buFont typeface="Arial"/>
              <a:buChar char="•"/>
            </a:pPr>
            <a:r>
              <a:rPr lang="nl-NL"/>
              <a:t>Voordeel voor leveranciers is dat ze minder koppelingen voor de uitwisseling van leerlinggegevens en leerresultaten hoeven te ontwikkelen en onderhouden.</a:t>
            </a:r>
            <a:endParaRPr/>
          </a:p>
          <a:p>
            <a:pPr marL="171450" lvl="0" indent="-171450" algn="l" rtl="0">
              <a:spcBef>
                <a:spcPts val="0"/>
              </a:spcBef>
              <a:spcAft>
                <a:spcPts val="0"/>
              </a:spcAft>
              <a:buClr>
                <a:schemeClr val="dk1"/>
              </a:buClr>
              <a:buSzPts val="1200"/>
              <a:buFont typeface="Arial"/>
              <a:buChar char="•"/>
            </a:pPr>
            <a:r>
              <a:rPr lang="nl-NL"/>
              <a:t>Nieuwe partijen zijn niet afhankelijk van bilaterale afspraken maar kunnen zich richten op open afspraken en standaarden.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nl-NL"/>
              <a:t>Door ontstane privacy-issues en de inwerkingstelling van de AVG ook de volgende redenen bijgekomen:</a:t>
            </a:r>
            <a:endParaRPr/>
          </a:p>
          <a:p>
            <a:pPr marL="171450" lvl="0" indent="-171450" algn="l" rtl="0">
              <a:spcBef>
                <a:spcPts val="0"/>
              </a:spcBef>
              <a:spcAft>
                <a:spcPts val="0"/>
              </a:spcAft>
              <a:buClr>
                <a:schemeClr val="dk1"/>
              </a:buClr>
              <a:buSzPts val="1200"/>
              <a:buFont typeface="Arial"/>
              <a:buChar char="•"/>
            </a:pPr>
            <a:r>
              <a:rPr lang="nl-NL"/>
              <a:t>Bevorderen van de dataminimalisatie bij gegevensuitwisseling: alleen die gegevens die ook echt nodig zijn uitwisselen.</a:t>
            </a:r>
            <a:endParaRPr/>
          </a:p>
          <a:p>
            <a:pPr marL="171450" lvl="0" indent="-171450" algn="l" rtl="0">
              <a:spcBef>
                <a:spcPts val="0"/>
              </a:spcBef>
              <a:spcAft>
                <a:spcPts val="0"/>
              </a:spcAft>
              <a:buClr>
                <a:schemeClr val="dk1"/>
              </a:buClr>
              <a:buSzPts val="1200"/>
              <a:buFont typeface="Arial"/>
              <a:buChar char="•"/>
            </a:pPr>
            <a:r>
              <a:rPr lang="nl-NL"/>
              <a:t>Transparant maken wie in de in de keten welke gegevens krijgt en waarom tbv de privacy van de betrokkenen (leerlingen/studenten, onderwijsmedewerkers).</a:t>
            </a:r>
            <a:endParaRPr/>
          </a:p>
          <a:p>
            <a:pPr marL="171450" lvl="0" indent="-171450" algn="l" rtl="0">
              <a:spcBef>
                <a:spcPts val="0"/>
              </a:spcBef>
              <a:spcAft>
                <a:spcPts val="0"/>
              </a:spcAft>
              <a:buClr>
                <a:schemeClr val="dk1"/>
              </a:buClr>
              <a:buSzPts val="1200"/>
              <a:buFont typeface="Arial"/>
              <a:buChar char="•"/>
            </a:pPr>
            <a:r>
              <a:rPr lang="nl-NL"/>
              <a:t>Verbeteren cq toetsbaar maken van de beveiligingsmaatregelen rondom de uitwisselingen.</a:t>
            </a:r>
            <a:endParaRPr/>
          </a:p>
          <a:p>
            <a:pPr marL="0" lvl="0" indent="0" algn="l" rtl="0">
              <a:spcBef>
                <a:spcPts val="0"/>
              </a:spcBef>
              <a:spcAft>
                <a:spcPts val="0"/>
              </a:spcAft>
              <a:buNone/>
            </a:pPr>
            <a:endParaRPr/>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UWLR is geen standaard maar een afspraak met daarin twee standaardberichten </a:t>
            </a:r>
            <a:endParaRPr/>
          </a:p>
          <a:p>
            <a:pPr marL="171450" lvl="0" indent="-171450" algn="l" rtl="0">
              <a:spcBef>
                <a:spcPts val="0"/>
              </a:spcBef>
              <a:spcAft>
                <a:spcPts val="0"/>
              </a:spcAft>
              <a:buClr>
                <a:schemeClr val="dk1"/>
              </a:buClr>
              <a:buSzPts val="1200"/>
              <a:buFont typeface="Arial"/>
              <a:buChar char="•"/>
            </a:pPr>
            <a:r>
              <a:rPr lang="nl-NL"/>
              <a:t>EDEXML-persoonsbericht (in 2 profielen: de smalle set en de LVS-set)</a:t>
            </a:r>
            <a:endParaRPr/>
          </a:p>
          <a:p>
            <a:pPr marL="171450" lvl="0" indent="-171450" algn="l" rtl="0">
              <a:spcBef>
                <a:spcPts val="0"/>
              </a:spcBef>
              <a:spcAft>
                <a:spcPts val="0"/>
              </a:spcAft>
              <a:buClr>
                <a:schemeClr val="dk1"/>
              </a:buClr>
              <a:buSzPts val="1200"/>
              <a:buFont typeface="Arial"/>
              <a:buChar char="•"/>
            </a:pPr>
            <a:r>
              <a:rPr lang="nl-NL"/>
              <a:t>UWLR-resultaatbericht</a:t>
            </a:r>
            <a:endParaRPr/>
          </a:p>
          <a:p>
            <a:pPr marL="0" lvl="0" indent="0" algn="l" rtl="0">
              <a:spcBef>
                <a:spcPts val="0"/>
              </a:spcBef>
              <a:spcAft>
                <a:spcPts val="0"/>
              </a:spcAft>
              <a:buNone/>
            </a:pPr>
            <a:r>
              <a:rPr lang="nl-NL"/>
              <a:t>En een webservice beschrijving  van een aantal transacties.</a:t>
            </a:r>
            <a:endParaRPr/>
          </a:p>
          <a:p>
            <a:pPr marL="0" lvl="0" indent="0" algn="l" rtl="0">
              <a:spcBef>
                <a:spcPts val="0"/>
              </a:spcBef>
              <a:spcAft>
                <a:spcPts val="0"/>
              </a:spcAft>
              <a:buNone/>
            </a:pPr>
            <a:endParaRPr/>
          </a:p>
          <a:p>
            <a:pPr marL="0" lvl="0" indent="0" algn="l" rtl="0">
              <a:spcBef>
                <a:spcPts val="0"/>
              </a:spcBef>
              <a:spcAft>
                <a:spcPts val="0"/>
              </a:spcAft>
              <a:buNone/>
            </a:pPr>
            <a:r>
              <a:rPr lang="nl-NL"/>
              <a:t>Context waarin die afspraak wordt toegepast is tot nu toe vnl. uitwisseling tbv methodegebonden toetsen PO.</a:t>
            </a:r>
            <a:endParaRPr/>
          </a:p>
          <a:p>
            <a:pPr marL="0" lvl="0" indent="0" algn="l" rtl="0">
              <a:spcBef>
                <a:spcPts val="0"/>
              </a:spcBef>
              <a:spcAft>
                <a:spcPts val="0"/>
              </a:spcAft>
              <a:buNone/>
            </a:pPr>
            <a:r>
              <a:rPr lang="nl-NL"/>
              <a:t>Wensen die vanuit andere contexten komen zijn niet 1-op-1 in te vullen met deze afspraak vanwege andere eisen etc.</a:t>
            </a:r>
            <a:endParaRPr/>
          </a:p>
          <a:p>
            <a:pPr marL="0" lvl="0" indent="0" algn="l" rtl="0">
              <a:spcBef>
                <a:spcPts val="0"/>
              </a:spcBef>
              <a:spcAft>
                <a:spcPts val="0"/>
              </a:spcAft>
              <a:buNone/>
            </a:pPr>
            <a:r>
              <a:rPr lang="nl-NL"/>
              <a:t>Honoreren van die wensen kunnen impact hebben op bestaande implementaties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nl-NL"/>
              <a:t>Andere toepassingen: recent voorbeeld: uitwisseling voor Gefaciliteerd Leermiddelenfonds GLF</a:t>
            </a:r>
            <a:endParaRPr/>
          </a:p>
          <a:p>
            <a:pPr marL="0" lvl="0" indent="0" algn="l" rtl="0">
              <a:spcBef>
                <a:spcPts val="0"/>
              </a:spcBef>
              <a:spcAft>
                <a:spcPts val="0"/>
              </a:spcAft>
              <a:buNone/>
            </a:pPr>
            <a:endParaRPr/>
          </a:p>
          <a:p>
            <a:pPr marL="0" lvl="0" indent="0" algn="l" rtl="0">
              <a:spcBef>
                <a:spcPts val="0"/>
              </a:spcBef>
              <a:spcAft>
                <a:spcPts val="0"/>
              </a:spcAft>
              <a:buNone/>
            </a:pPr>
            <a:r>
              <a:rPr lang="nl-NL"/>
              <a:t>Honoreren van wijzigingsverzoeken vanuit verschillende contexten lastig te organiseren binnen 1 overkoepelende werkgroep.</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25" name="Google Shape;1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sz="1200"/>
              <a:t>Mbt modulariseren:</a:t>
            </a:r>
            <a:endParaRPr/>
          </a:p>
          <a:p>
            <a:pPr marL="171450" lvl="0" indent="-171450" algn="l" rtl="0">
              <a:spcBef>
                <a:spcPts val="0"/>
              </a:spcBef>
              <a:spcAft>
                <a:spcPts val="0"/>
              </a:spcAft>
              <a:buClr>
                <a:schemeClr val="dk1"/>
              </a:buClr>
              <a:buSzPts val="1200"/>
              <a:buFont typeface="Arial"/>
              <a:buChar char="•"/>
            </a:pPr>
            <a:r>
              <a:rPr lang="nl-NL" sz="1200"/>
              <a:t>componenten moeten binnen meerdere afspraken toepasbaar zijn;</a:t>
            </a:r>
            <a:endParaRPr/>
          </a:p>
          <a:p>
            <a:pPr marL="171450" lvl="0" indent="-171450" algn="l" rtl="0">
              <a:spcBef>
                <a:spcPts val="0"/>
              </a:spcBef>
              <a:spcAft>
                <a:spcPts val="0"/>
              </a:spcAft>
              <a:buClr>
                <a:schemeClr val="dk1"/>
              </a:buClr>
              <a:buSzPts val="1200"/>
              <a:buFont typeface="Arial"/>
              <a:buChar char="•"/>
            </a:pPr>
            <a:r>
              <a:rPr lang="nl-NL" sz="1200"/>
              <a:t>nieuwe componenten die binnen 1 (of meerdere afspraken) relevant worden geacht moeten eenvoudig inpasbaar zijn.</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nl-NL" sz="1200"/>
              <a:t>Mbt Rosa:</a:t>
            </a:r>
            <a:endParaRPr/>
          </a:p>
          <a:p>
            <a:pPr marL="171450" marR="0" lvl="0" indent="-171450" algn="l" rtl="0">
              <a:lnSpc>
                <a:spcPct val="100000"/>
              </a:lnSpc>
              <a:spcBef>
                <a:spcPts val="0"/>
              </a:spcBef>
              <a:spcAft>
                <a:spcPts val="0"/>
              </a:spcAft>
              <a:buClr>
                <a:schemeClr val="dk1"/>
              </a:buClr>
              <a:buSzPts val="1200"/>
              <a:buFont typeface="Arial"/>
              <a:buChar char="•"/>
            </a:pPr>
            <a:r>
              <a:rPr lang="nl-NL" sz="1200"/>
              <a:t>het referentiemodel moet aansluiten bij het bredere ketenmodel voor oefenen, toetsen en examineren in de ROSA. </a:t>
            </a:r>
            <a:endParaRPr/>
          </a:p>
          <a:p>
            <a:pPr marL="171450" marR="0" lvl="0" indent="-171450" algn="l" rtl="0">
              <a:lnSpc>
                <a:spcPct val="100000"/>
              </a:lnSpc>
              <a:spcBef>
                <a:spcPts val="0"/>
              </a:spcBef>
              <a:spcAft>
                <a:spcPts val="0"/>
              </a:spcAft>
              <a:buClr>
                <a:schemeClr val="dk1"/>
              </a:buClr>
              <a:buSzPts val="1200"/>
              <a:buFont typeface="Arial"/>
              <a:buChar char="•"/>
            </a:pPr>
            <a:r>
              <a:rPr lang="nl-NL" sz="1200"/>
              <a:t>Daar waar nodig levert die aansluiting ook wijzigingsvoorstellen op voor de ROSA.</a:t>
            </a:r>
            <a:endParaRPr/>
          </a:p>
          <a:p>
            <a:pPr marL="0" lvl="0" indent="0" algn="l" rtl="0">
              <a:spcBef>
                <a:spcPts val="0"/>
              </a:spcBef>
              <a:spcAft>
                <a:spcPts val="0"/>
              </a:spcAft>
              <a:buNone/>
            </a:pPr>
            <a:endParaRPr/>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wikixl.nl/wiki/rosa/index.php/Id-35a98939-0bd2-4179-9082-ab80d10eaa6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10"/>
              <a:buFont typeface="Calibri"/>
              <a:buNone/>
            </a:pPr>
            <a:r>
              <a:rPr lang="nl-NL" sz="4410"/>
              <a:t>Verbeteren randvoorwaarden t.b.v. doorontwikkeling uitwisseling persoonsgegevens en resultaten</a:t>
            </a:r>
            <a:r>
              <a:rPr lang="nl-NL" sz="2880"/>
              <a:t/>
            </a:r>
            <a:br>
              <a:rPr lang="nl-NL" sz="2880"/>
            </a:br>
            <a:r>
              <a:rPr lang="nl-NL" sz="2880"/>
              <a:t>Projectvoorstel</a:t>
            </a:r>
            <a:endParaRPr sz="3240"/>
          </a:p>
        </p:txBody>
      </p:sp>
      <p:sp>
        <p:nvSpPr>
          <p:cNvPr id="89" name="Google Shape;89;p13"/>
          <p:cNvSpPr txBox="1">
            <a:spLocks noGrp="1"/>
          </p:cNvSpPr>
          <p:nvPr>
            <p:ph type="subTitle" idx="1"/>
          </p:nvPr>
        </p:nvSpPr>
        <p:spPr>
          <a:xfrm>
            <a:off x="1524000" y="4175970"/>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nl-NL" sz="2000" i="1"/>
              <a:t>Werkgroep Uitwisseling Leerlinggegevens en resultaten</a:t>
            </a:r>
            <a:endParaRPr/>
          </a:p>
          <a:p>
            <a:pPr marL="0" lvl="0" indent="0" algn="ctr" rtl="0">
              <a:lnSpc>
                <a:spcPct val="90000"/>
              </a:lnSpc>
              <a:spcBef>
                <a:spcPts val="1000"/>
              </a:spcBef>
              <a:spcAft>
                <a:spcPts val="0"/>
              </a:spcAft>
              <a:buClr>
                <a:schemeClr val="dk1"/>
              </a:buClr>
              <a:buSzPts val="2000"/>
              <a:buNone/>
            </a:pPr>
            <a:r>
              <a:rPr lang="nl-NL" sz="2000" i="1"/>
              <a:t>17 januari 2019</a:t>
            </a:r>
            <a:endParaRPr/>
          </a:p>
          <a:p>
            <a:pPr marL="0" lvl="0" indent="0" algn="ctr" rtl="0">
              <a:lnSpc>
                <a:spcPct val="90000"/>
              </a:lnSpc>
              <a:spcBef>
                <a:spcPts val="1000"/>
              </a:spcBef>
              <a:spcAft>
                <a:spcPts val="0"/>
              </a:spcAft>
              <a:buClr>
                <a:schemeClr val="dk1"/>
              </a:buClr>
              <a:buSzPts val="2000"/>
              <a:buNone/>
            </a:pPr>
            <a:r>
              <a:rPr lang="nl-NL" sz="2000" i="1"/>
              <a:t>Bureau Edustandaard</a:t>
            </a:r>
            <a:endParaRPr sz="2000" i="1"/>
          </a:p>
        </p:txBody>
      </p:sp>
      <p:pic>
        <p:nvPicPr>
          <p:cNvPr id="90" name="Google Shape;90;p13" descr="C:\Users\dommisse01\AppData\Local\Microsoft\Windows\Temporary Internet Files\Content.Word\Edustandaard logo vrijstaand.png"/>
          <p:cNvPicPr preferRelativeResize="0"/>
          <p:nvPr/>
        </p:nvPicPr>
        <p:blipFill rotWithShape="1">
          <a:blip r:embed="rId3">
            <a:alphaModFix/>
          </a:blip>
          <a:srcRect/>
          <a:stretch/>
        </p:blipFill>
        <p:spPr>
          <a:xfrm>
            <a:off x="9991406" y="286987"/>
            <a:ext cx="1962785" cy="4279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Scope project – oefenen, toetsen, examineren</a:t>
            </a:r>
            <a:endParaRPr/>
          </a:p>
        </p:txBody>
      </p:sp>
      <p:pic>
        <p:nvPicPr>
          <p:cNvPr id="168" name="Google Shape;168;p22"/>
          <p:cNvPicPr preferRelativeResize="0"/>
          <p:nvPr/>
        </p:nvPicPr>
        <p:blipFill rotWithShape="1">
          <a:blip r:embed="rId3">
            <a:alphaModFix/>
          </a:blip>
          <a:srcRect/>
          <a:stretch/>
        </p:blipFill>
        <p:spPr>
          <a:xfrm>
            <a:off x="963038" y="1690688"/>
            <a:ext cx="9805481" cy="3769381"/>
          </a:xfrm>
          <a:prstGeom prst="rect">
            <a:avLst/>
          </a:prstGeom>
          <a:noFill/>
          <a:ln w="9525" cap="flat" cmpd="sng">
            <a:solidFill>
              <a:srgbClr val="00B050"/>
            </a:solidFill>
            <a:prstDash val="solid"/>
            <a:round/>
            <a:headEnd type="none" w="sm" len="sm"/>
            <a:tailEnd type="none" w="sm" len="sm"/>
          </a:ln>
        </p:spPr>
      </p:pic>
      <p:sp>
        <p:nvSpPr>
          <p:cNvPr id="169" name="Google Shape;169;p22"/>
          <p:cNvSpPr/>
          <p:nvPr/>
        </p:nvSpPr>
        <p:spPr>
          <a:xfrm>
            <a:off x="2758215" y="5460069"/>
            <a:ext cx="591681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b="0" i="0" u="sng" strike="noStrike" cap="none">
                <a:solidFill>
                  <a:schemeClr val="hlink"/>
                </a:solidFill>
                <a:latin typeface="Calibri"/>
                <a:ea typeface="Calibri"/>
                <a:cs typeface="Calibri"/>
                <a:sym typeface="Calibri"/>
                <a:hlinkClick r:id="rId4"/>
              </a:rPr>
              <a:t>Figuur 1 - ROSA model Oefenen, toetsen en examineren</a:t>
            </a:r>
            <a:endParaRPr sz="1800" b="0" i="0" u="none" strike="noStrike" cap="none">
              <a:solidFill>
                <a:srgbClr val="5A5A5A"/>
              </a:solidFill>
              <a:latin typeface="Calibri"/>
              <a:ea typeface="Calibri"/>
              <a:cs typeface="Calibri"/>
              <a:sym typeface="Calibri"/>
            </a:endParaRPr>
          </a:p>
        </p:txBody>
      </p:sp>
      <p:sp>
        <p:nvSpPr>
          <p:cNvPr id="170" name="Google Shape;170;p22"/>
          <p:cNvSpPr/>
          <p:nvPr/>
        </p:nvSpPr>
        <p:spPr>
          <a:xfrm>
            <a:off x="8239327" y="2301055"/>
            <a:ext cx="1783561" cy="817123"/>
          </a:xfrm>
          <a:prstGeom prst="ellipse">
            <a:avLst/>
          </a:prstGeom>
          <a:no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400" b="1" i="0" u="none" strike="noStrike" cap="none" dirty="0">
                <a:solidFill>
                  <a:srgbClr val="C00000"/>
                </a:solidFill>
                <a:latin typeface="Calibri"/>
                <a:ea typeface="Calibri"/>
                <a:cs typeface="Calibri"/>
                <a:sym typeface="Calibri"/>
              </a:rPr>
              <a:t>Uitwisseling </a:t>
            </a:r>
            <a:r>
              <a:rPr lang="nl-NL" sz="1400" b="1" i="0" u="none" strike="noStrike" cap="none" dirty="0" smtClean="0">
                <a:solidFill>
                  <a:srgbClr val="C00000"/>
                </a:solidFill>
                <a:latin typeface="Calibri"/>
                <a:ea typeface="Calibri"/>
                <a:cs typeface="Calibri"/>
                <a:sym typeface="Calibri"/>
              </a:rPr>
              <a:t>leerresultaten</a:t>
            </a:r>
            <a:endParaRPr sz="1400" b="1" i="0" u="none" strike="noStrike" cap="none" dirty="0">
              <a:solidFill>
                <a:srgbClr val="C00000"/>
              </a:solidFill>
              <a:latin typeface="Calibri"/>
              <a:ea typeface="Calibri"/>
              <a:cs typeface="Calibri"/>
              <a:sym typeface="Calibri"/>
            </a:endParaRPr>
          </a:p>
        </p:txBody>
      </p:sp>
      <p:sp>
        <p:nvSpPr>
          <p:cNvPr id="171" name="Google Shape;171;p22"/>
          <p:cNvSpPr/>
          <p:nvPr/>
        </p:nvSpPr>
        <p:spPr>
          <a:xfrm>
            <a:off x="4957863" y="2203778"/>
            <a:ext cx="1559669" cy="914400"/>
          </a:xfrm>
          <a:prstGeom prst="ellipse">
            <a:avLst/>
          </a:prstGeom>
          <a:no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400" b="1" i="0" u="none" strike="noStrike" cap="none">
                <a:solidFill>
                  <a:srgbClr val="C00000"/>
                </a:solidFill>
                <a:latin typeface="Calibri"/>
                <a:ea typeface="Calibri"/>
                <a:cs typeface="Calibri"/>
                <a:sym typeface="Calibri"/>
              </a:rPr>
              <a:t>Uitwisseling deelnemers</a:t>
            </a:r>
            <a:endParaRPr sz="1400" b="1" i="0" u="none" strike="noStrike" cap="none">
              <a:solidFill>
                <a:srgbClr val="C00000"/>
              </a:solidFill>
              <a:latin typeface="Calibri"/>
              <a:ea typeface="Calibri"/>
              <a:cs typeface="Calibri"/>
              <a:sym typeface="Calibri"/>
            </a:endParaRPr>
          </a:p>
        </p:txBody>
      </p:sp>
      <p:sp>
        <p:nvSpPr>
          <p:cNvPr id="172" name="Google Shape;172;p22"/>
          <p:cNvSpPr/>
          <p:nvPr/>
        </p:nvSpPr>
        <p:spPr>
          <a:xfrm>
            <a:off x="5107020" y="4220096"/>
            <a:ext cx="1556427" cy="914400"/>
          </a:xfrm>
          <a:prstGeom prst="ellipse">
            <a:avLst/>
          </a:pr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400" b="1" i="0" u="none" strike="noStrike" cap="none">
                <a:solidFill>
                  <a:schemeClr val="accent2"/>
                </a:solidFill>
                <a:latin typeface="Calibri"/>
                <a:ea typeface="Calibri"/>
                <a:cs typeface="Calibri"/>
                <a:sym typeface="Calibri"/>
              </a:rPr>
              <a:t>Uitwisseling planning-gegevens</a:t>
            </a:r>
            <a:endParaRPr sz="1400" b="1" i="0" u="none" strike="noStrike" cap="none">
              <a:solidFill>
                <a:schemeClr val="accent2"/>
              </a:solidFill>
              <a:latin typeface="Calibri"/>
              <a:ea typeface="Calibri"/>
              <a:cs typeface="Calibri"/>
              <a:sym typeface="Calibri"/>
            </a:endParaRPr>
          </a:p>
        </p:txBody>
      </p:sp>
      <p:sp>
        <p:nvSpPr>
          <p:cNvPr id="2" name="Wolkvormig bijschrift 1"/>
          <p:cNvSpPr/>
          <p:nvPr/>
        </p:nvSpPr>
        <p:spPr>
          <a:xfrm>
            <a:off x="8424909" y="5557346"/>
            <a:ext cx="1597980" cy="793430"/>
          </a:xfrm>
          <a:prstGeom prst="cloudCallout">
            <a:avLst>
              <a:gd name="adj1" fmla="val -160887"/>
              <a:gd name="adj2" fmla="val -139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Nog te bepalen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0"/>
                                        </p:tgtEl>
                                        <p:attrNameLst>
                                          <p:attrName>style.visibility</p:attrName>
                                        </p:attrNameLst>
                                      </p:cBhvr>
                                      <p:to>
                                        <p:strVal val="visible"/>
                                      </p:to>
                                    </p:set>
                                    <p:animEffect transition="in" filter="fade">
                                      <p:cBhvr>
                                        <p:cTn id="11" dur="500"/>
                                        <p:tgtEl>
                                          <p:spTgt spid="17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2"/>
                                        </p:tgtEl>
                                        <p:attrNameLst>
                                          <p:attrName>style.visibility</p:attrName>
                                        </p:attrNameLst>
                                      </p:cBhvr>
                                      <p:to>
                                        <p:strVal val="visible"/>
                                      </p:to>
                                    </p:set>
                                    <p:animEffect transition="in" filter="fade">
                                      <p:cBhvr>
                                        <p:cTn id="16" dur="500"/>
                                        <p:tgtEl>
                                          <p:spTgt spid="172"/>
                                        </p:tgtEl>
                                      </p:cBhvr>
                                    </p:animEffect>
                                  </p:childTnLst>
                                </p:cTn>
                              </p:par>
                            </p:childTnLst>
                          </p:cTn>
                        </p:par>
                        <p:par>
                          <p:cTn id="17" fill="hold">
                            <p:stCondLst>
                              <p:cond delay="500"/>
                            </p:stCondLst>
                            <p:childTnLst>
                              <p:par>
                                <p:cTn id="18" presetID="1" presetClass="entr" presetSubtype="0" fill="hold" grpId="0" nodeType="afterEffect">
                                  <p:stCondLst>
                                    <p:cond delay="100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Afbakening</a:t>
            </a:r>
            <a:endParaRPr/>
          </a:p>
        </p:txBody>
      </p:sp>
      <p:sp>
        <p:nvSpPr>
          <p:cNvPr id="179" name="Google Shape;179;p23"/>
          <p:cNvSpPr txBox="1">
            <a:spLocks noGrp="1"/>
          </p:cNvSpPr>
          <p:nvPr>
            <p:ph type="body" idx="1"/>
          </p:nvPr>
        </p:nvSpPr>
        <p:spPr>
          <a:xfrm>
            <a:off x="838200" y="4194047"/>
            <a:ext cx="10668990" cy="19829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nl-NL"/>
              <a:t>Afspraken die op andere delen van de leermiddelenketen gericht zijn en waar toepassing “UWLR-standaarden” gewenst zijn</a:t>
            </a:r>
            <a:endParaRPr/>
          </a:p>
          <a:p>
            <a:pPr marL="685800" lvl="1" indent="-228600" algn="l" rtl="0">
              <a:lnSpc>
                <a:spcPct val="90000"/>
              </a:lnSpc>
              <a:spcBef>
                <a:spcPts val="500"/>
              </a:spcBef>
              <a:spcAft>
                <a:spcPts val="0"/>
              </a:spcAft>
              <a:buClr>
                <a:schemeClr val="dk1"/>
              </a:buClr>
              <a:buSzPts val="2400"/>
              <a:buChar char="•"/>
            </a:pPr>
            <a:r>
              <a:rPr lang="nl-NL"/>
              <a:t>met name de webservices en EDEXML-gegevensstructuur tbv uitwisseling persoonsgegevens (recent voorbeeld: uitwisseling voor Gefaciliteerd Leermiddelenfonds GLF)</a:t>
            </a:r>
            <a:endParaRPr/>
          </a:p>
          <a:p>
            <a:pPr marL="0" lvl="0" indent="0" algn="l" rtl="0">
              <a:lnSpc>
                <a:spcPct val="90000"/>
              </a:lnSpc>
              <a:spcBef>
                <a:spcPts val="1000"/>
              </a:spcBef>
              <a:spcAft>
                <a:spcPts val="0"/>
              </a:spcAft>
              <a:buClr>
                <a:schemeClr val="dk1"/>
              </a:buClr>
              <a:buSzPts val="2800"/>
              <a:buNone/>
            </a:pPr>
            <a:endParaRPr/>
          </a:p>
        </p:txBody>
      </p:sp>
      <p:pic>
        <p:nvPicPr>
          <p:cNvPr id="180" name="Google Shape;180;p23" descr="Afbeeldingsresultaat voor atletiekbaan twee hordes"/>
          <p:cNvPicPr preferRelativeResize="0"/>
          <p:nvPr/>
        </p:nvPicPr>
        <p:blipFill rotWithShape="1">
          <a:blip r:embed="rId3">
            <a:alphaModFix/>
          </a:blip>
          <a:srcRect/>
          <a:stretch/>
        </p:blipFill>
        <p:spPr>
          <a:xfrm>
            <a:off x="7956468" y="1690688"/>
            <a:ext cx="3397332" cy="2262033"/>
          </a:xfrm>
          <a:prstGeom prst="rect">
            <a:avLst/>
          </a:prstGeom>
          <a:noFill/>
          <a:ln>
            <a:noFill/>
          </a:ln>
        </p:spPr>
      </p:pic>
      <p:sp>
        <p:nvSpPr>
          <p:cNvPr id="181" name="Google Shape;181;p23"/>
          <p:cNvSpPr txBox="1"/>
          <p:nvPr/>
        </p:nvSpPr>
        <p:spPr>
          <a:xfrm>
            <a:off x="838200" y="1690687"/>
            <a:ext cx="6999514" cy="226203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nl-NL" sz="2800" b="0" i="0" u="none" strike="noStrike" cap="none">
                <a:solidFill>
                  <a:schemeClr val="dk1"/>
                </a:solidFill>
                <a:latin typeface="Calibri"/>
                <a:ea typeface="Calibri"/>
                <a:cs typeface="Calibri"/>
                <a:sym typeface="Calibri"/>
              </a:rPr>
              <a:t>Afspraken tav de gegevensuitwisseling rondom toetsafnames:</a:t>
            </a:r>
            <a:endParaRPr/>
          </a:p>
          <a:p>
            <a:pPr marL="685800" marR="0" lvl="1" indent="-228600" algn="l" rtl="0">
              <a:lnSpc>
                <a:spcPct val="90000"/>
              </a:lnSpc>
              <a:spcBef>
                <a:spcPts val="50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Uitwisseling van deelnemergegevens</a:t>
            </a:r>
            <a:endParaRPr sz="24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Uitwisseling van de resultaten</a:t>
            </a:r>
            <a:endParaRPr/>
          </a:p>
          <a:p>
            <a:pPr marL="685800" marR="0" lvl="1" indent="-228600" algn="l" rtl="0">
              <a:lnSpc>
                <a:spcPct val="90000"/>
              </a:lnSpc>
              <a:spcBef>
                <a:spcPts val="50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Eventueel: uitwisseling planningsgegevens</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4" descr="Afbeeldingsresultaat voor atletiekbaan bouwen"/>
          <p:cNvPicPr preferRelativeResize="0"/>
          <p:nvPr/>
        </p:nvPicPr>
        <p:blipFill rotWithShape="1">
          <a:blip r:embed="rId3">
            <a:alphaModFix/>
          </a:blip>
          <a:srcRect/>
          <a:stretch/>
        </p:blipFill>
        <p:spPr>
          <a:xfrm>
            <a:off x="7815510" y="1870023"/>
            <a:ext cx="3762375" cy="2800351"/>
          </a:xfrm>
          <a:prstGeom prst="rect">
            <a:avLst/>
          </a:prstGeom>
          <a:noFill/>
          <a:ln>
            <a:noFill/>
          </a:ln>
        </p:spPr>
      </p:pic>
      <p:sp>
        <p:nvSpPr>
          <p:cNvPr id="188" name="Google Shape;18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dirty="0"/>
              <a:t>Beoogde resultaten</a:t>
            </a:r>
            <a:endParaRPr dirty="0"/>
          </a:p>
        </p:txBody>
      </p:sp>
      <p:sp>
        <p:nvSpPr>
          <p:cNvPr id="189" name="Google Shape;189;p24"/>
          <p:cNvSpPr txBox="1">
            <a:spLocks noGrp="1"/>
          </p:cNvSpPr>
          <p:nvPr>
            <p:ph type="body" idx="1"/>
          </p:nvPr>
        </p:nvSpPr>
        <p:spPr>
          <a:xfrm>
            <a:off x="838200" y="1942978"/>
            <a:ext cx="7201500" cy="3459000"/>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400"/>
              <a:buChar char="•"/>
            </a:pPr>
            <a:r>
              <a:rPr lang="nl-NL" sz="2400"/>
              <a:t>Referentiemodel voor de logistieke processen rondom toetsafnames</a:t>
            </a:r>
            <a:endParaRPr sz="2400"/>
          </a:p>
          <a:p>
            <a:pPr marL="228600" lvl="0" indent="-203200" algn="l" rtl="0">
              <a:lnSpc>
                <a:spcPct val="90000"/>
              </a:lnSpc>
              <a:spcBef>
                <a:spcPts val="1000"/>
              </a:spcBef>
              <a:spcAft>
                <a:spcPts val="0"/>
              </a:spcAft>
              <a:buClr>
                <a:schemeClr val="dk1"/>
              </a:buClr>
              <a:buSzPts val="2400"/>
              <a:buChar char="•"/>
            </a:pPr>
            <a:r>
              <a:rPr lang="nl-NL" sz="2400"/>
              <a:t>Contextbeschrijvingen incl. de beschrijving van de invulling van de transacties, rollen in een context </a:t>
            </a:r>
            <a:endParaRPr sz="2400"/>
          </a:p>
          <a:p>
            <a:pPr marL="228600" lvl="0" indent="-203200" algn="l" rtl="0">
              <a:lnSpc>
                <a:spcPct val="90000"/>
              </a:lnSpc>
              <a:spcBef>
                <a:spcPts val="1000"/>
              </a:spcBef>
              <a:spcAft>
                <a:spcPts val="0"/>
              </a:spcAft>
              <a:buClr>
                <a:schemeClr val="dk1"/>
              </a:buClr>
              <a:buSzPts val="2400"/>
              <a:buChar char="•"/>
            </a:pPr>
            <a:r>
              <a:rPr lang="nl-NL" sz="2400"/>
              <a:t>Lagenmodel voor gegevensuitwisseling met daarop de relevante bestaande/bekende componenten (standaarden etc.) geplot</a:t>
            </a:r>
            <a:endParaRPr sz="2400"/>
          </a:p>
        </p:txBody>
      </p:sp>
      <p:sp>
        <p:nvSpPr>
          <p:cNvPr id="190" name="Google Shape;190;p24"/>
          <p:cNvSpPr/>
          <p:nvPr/>
        </p:nvSpPr>
        <p:spPr>
          <a:xfrm>
            <a:off x="838208" y="4905143"/>
            <a:ext cx="10782900" cy="18159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90000"/>
              </a:lnSpc>
              <a:spcBef>
                <a:spcPts val="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Beschrijving van de governance voor het beheer en de doorontwikkeling van afspraken tbv diverse contexten.</a:t>
            </a:r>
            <a:endParaRPr sz="2400"/>
          </a:p>
          <a:p>
            <a:pPr marL="228600" marR="0" lvl="0" indent="-203200" algn="l" rtl="0">
              <a:lnSpc>
                <a:spcPct val="90000"/>
              </a:lnSpc>
              <a:spcBef>
                <a:spcPts val="100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Gebruikershandleiding hoe de opgeleverde modellen toe te passen voor nieuwe situaties en nieuwe wensen</a:t>
            </a:r>
            <a:endParaRPr sz="2400"/>
          </a:p>
        </p:txBody>
      </p:sp>
      <p:sp>
        <p:nvSpPr>
          <p:cNvPr id="191" name="Google Shape;191;p24"/>
          <p:cNvSpPr/>
          <p:nvPr/>
        </p:nvSpPr>
        <p:spPr>
          <a:xfrm>
            <a:off x="7222775" y="218875"/>
            <a:ext cx="4398300" cy="1511100"/>
          </a:xfrm>
          <a:prstGeom prst="cloudCallout">
            <a:avLst>
              <a:gd name="adj1" fmla="val -39099"/>
              <a:gd name="adj2" fmla="val 114155"/>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nl-NL" sz="1800" dirty="0">
                <a:solidFill>
                  <a:schemeClr val="bg1"/>
                </a:solidFill>
                <a:latin typeface="Calibri"/>
                <a:ea typeface="Calibri"/>
                <a:cs typeface="Calibri"/>
                <a:sym typeface="Calibri"/>
              </a:rPr>
              <a:t>Nevenresultaat: Methodiek om gegevensuitwisseling in ketenprocessen eenduidig af te beelden.</a:t>
            </a:r>
            <a:endParaRPr sz="1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Referentiemodel – kapstok voor beschrijving en positionering contexten (processen)</a:t>
            </a:r>
            <a:endParaRPr/>
          </a:p>
        </p:txBody>
      </p:sp>
      <p:pic>
        <p:nvPicPr>
          <p:cNvPr id="198" name="Google Shape;198;p25"/>
          <p:cNvPicPr preferRelativeResize="0"/>
          <p:nvPr/>
        </p:nvPicPr>
        <p:blipFill rotWithShape="1">
          <a:blip r:embed="rId3">
            <a:alphaModFix/>
          </a:blip>
          <a:srcRect/>
          <a:stretch/>
        </p:blipFill>
        <p:spPr>
          <a:xfrm>
            <a:off x="838200" y="1593273"/>
            <a:ext cx="5003579" cy="5264727"/>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Lagenmodel – Architectuur voor uitwisseling </a:t>
            </a:r>
            <a:endParaRPr/>
          </a:p>
        </p:txBody>
      </p:sp>
      <p:pic>
        <p:nvPicPr>
          <p:cNvPr id="205" name="Google Shape;205;p26"/>
          <p:cNvPicPr preferRelativeResize="0"/>
          <p:nvPr/>
        </p:nvPicPr>
        <p:blipFill rotWithShape="1">
          <a:blip r:embed="rId3">
            <a:alphaModFix/>
          </a:blip>
          <a:srcRect/>
          <a:stretch/>
        </p:blipFill>
        <p:spPr>
          <a:xfrm>
            <a:off x="997527" y="1509077"/>
            <a:ext cx="10072255" cy="50441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Beschrijving governance</a:t>
            </a:r>
            <a:endParaRPr/>
          </a:p>
        </p:txBody>
      </p:sp>
      <p:pic>
        <p:nvPicPr>
          <p:cNvPr id="212" name="Google Shape;212;p27"/>
          <p:cNvPicPr preferRelativeResize="0"/>
          <p:nvPr/>
        </p:nvPicPr>
        <p:blipFill rotWithShape="1">
          <a:blip r:embed="rId3">
            <a:alphaModFix/>
          </a:blip>
          <a:srcRect/>
          <a:stretch/>
        </p:blipFill>
        <p:spPr>
          <a:xfrm>
            <a:off x="838200" y="1524508"/>
            <a:ext cx="8782101" cy="4543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2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Gebruikershandleiding</a:t>
            </a:r>
            <a:endParaRPr/>
          </a:p>
        </p:txBody>
      </p:sp>
      <p:pic>
        <p:nvPicPr>
          <p:cNvPr id="219" name="Google Shape;219;p28"/>
          <p:cNvPicPr preferRelativeResize="0"/>
          <p:nvPr/>
        </p:nvPicPr>
        <p:blipFill rotWithShape="1">
          <a:blip r:embed="rId3">
            <a:alphaModFix/>
          </a:blip>
          <a:srcRect/>
          <a:stretch/>
        </p:blipFill>
        <p:spPr>
          <a:xfrm>
            <a:off x="2707574" y="2196935"/>
            <a:ext cx="5236522" cy="34910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9"/>
          <p:cNvPicPr preferRelativeResize="0"/>
          <p:nvPr/>
        </p:nvPicPr>
        <p:blipFill rotWithShape="1">
          <a:blip r:embed="rId3">
            <a:alphaModFix/>
          </a:blip>
          <a:srcRect/>
          <a:stretch/>
        </p:blipFill>
        <p:spPr>
          <a:xfrm>
            <a:off x="7089569" y="4159599"/>
            <a:ext cx="2917500" cy="3069771"/>
          </a:xfrm>
          <a:prstGeom prst="rect">
            <a:avLst/>
          </a:prstGeom>
          <a:noFill/>
          <a:ln>
            <a:noFill/>
          </a:ln>
        </p:spPr>
      </p:pic>
      <p:pic>
        <p:nvPicPr>
          <p:cNvPr id="226" name="Google Shape;226;p29"/>
          <p:cNvPicPr preferRelativeResize="0">
            <a:picLocks noGrp="1"/>
          </p:cNvPicPr>
          <p:nvPr>
            <p:ph type="body" idx="1"/>
          </p:nvPr>
        </p:nvPicPr>
        <p:blipFill rotWithShape="1">
          <a:blip r:embed="rId4">
            <a:alphaModFix/>
          </a:blip>
          <a:srcRect/>
          <a:stretch/>
        </p:blipFill>
        <p:spPr>
          <a:xfrm>
            <a:off x="376248" y="3365108"/>
            <a:ext cx="3329866" cy="2489075"/>
          </a:xfrm>
          <a:prstGeom prst="rect">
            <a:avLst/>
          </a:prstGeom>
          <a:noFill/>
          <a:ln>
            <a:noFill/>
          </a:ln>
        </p:spPr>
      </p:pic>
      <p:pic>
        <p:nvPicPr>
          <p:cNvPr id="227" name="Google Shape;227;p29"/>
          <p:cNvPicPr preferRelativeResize="0"/>
          <p:nvPr/>
        </p:nvPicPr>
        <p:blipFill rotWithShape="1">
          <a:blip r:embed="rId5">
            <a:alphaModFix/>
          </a:blip>
          <a:srcRect/>
          <a:stretch/>
        </p:blipFill>
        <p:spPr>
          <a:xfrm>
            <a:off x="7089569" y="2055813"/>
            <a:ext cx="4526479" cy="2302429"/>
          </a:xfrm>
          <a:prstGeom prst="rect">
            <a:avLst/>
          </a:prstGeom>
          <a:noFill/>
          <a:ln>
            <a:noFill/>
          </a:ln>
        </p:spPr>
      </p:pic>
      <p:pic>
        <p:nvPicPr>
          <p:cNvPr id="228" name="Google Shape;228;p29"/>
          <p:cNvPicPr preferRelativeResize="0"/>
          <p:nvPr/>
        </p:nvPicPr>
        <p:blipFill rotWithShape="1">
          <a:blip r:embed="rId6">
            <a:alphaModFix/>
          </a:blip>
          <a:srcRect/>
          <a:stretch/>
        </p:blipFill>
        <p:spPr>
          <a:xfrm>
            <a:off x="3478151" y="210105"/>
            <a:ext cx="2443355" cy="1264170"/>
          </a:xfrm>
          <a:prstGeom prst="rect">
            <a:avLst/>
          </a:prstGeom>
          <a:noFill/>
          <a:ln>
            <a:noFill/>
          </a:ln>
        </p:spPr>
      </p:pic>
      <p:cxnSp>
        <p:nvCxnSpPr>
          <p:cNvPr id="229" name="Google Shape;229;p29"/>
          <p:cNvCxnSpPr>
            <a:stCxn id="226" idx="3"/>
            <a:endCxn id="227" idx="1"/>
          </p:cNvCxnSpPr>
          <p:nvPr/>
        </p:nvCxnSpPr>
        <p:spPr>
          <a:xfrm rot="10800000" flipH="1">
            <a:off x="3706114" y="3207145"/>
            <a:ext cx="3383400" cy="1402500"/>
          </a:xfrm>
          <a:prstGeom prst="straightConnector1">
            <a:avLst/>
          </a:prstGeom>
          <a:noFill/>
          <a:ln w="9525" cap="flat" cmpd="sng">
            <a:solidFill>
              <a:schemeClr val="accent1"/>
            </a:solidFill>
            <a:prstDash val="solid"/>
            <a:miter lim="800000"/>
            <a:headEnd type="none" w="sm" len="sm"/>
            <a:tailEnd type="none" w="sm" len="sm"/>
          </a:ln>
        </p:spPr>
      </p:cxnSp>
      <p:cxnSp>
        <p:nvCxnSpPr>
          <p:cNvPr id="230" name="Google Shape;230;p29"/>
          <p:cNvCxnSpPr>
            <a:stCxn id="226" idx="3"/>
            <a:endCxn id="225" idx="1"/>
          </p:cNvCxnSpPr>
          <p:nvPr/>
        </p:nvCxnSpPr>
        <p:spPr>
          <a:xfrm>
            <a:off x="3706114" y="4609645"/>
            <a:ext cx="3383400" cy="1084800"/>
          </a:xfrm>
          <a:prstGeom prst="straightConnector1">
            <a:avLst/>
          </a:prstGeom>
          <a:noFill/>
          <a:ln w="9525" cap="flat" cmpd="sng">
            <a:solidFill>
              <a:schemeClr val="accent1"/>
            </a:solidFill>
            <a:prstDash val="solid"/>
            <a:miter lim="800000"/>
            <a:headEnd type="none" w="sm" len="sm"/>
            <a:tailEnd type="none" w="sm" len="sm"/>
          </a:ln>
        </p:spPr>
      </p:cxnSp>
      <p:pic>
        <p:nvPicPr>
          <p:cNvPr id="231" name="Google Shape;231;p29"/>
          <p:cNvPicPr preferRelativeResize="0"/>
          <p:nvPr/>
        </p:nvPicPr>
        <p:blipFill rotWithShape="1">
          <a:blip r:embed="rId7">
            <a:alphaModFix/>
          </a:blip>
          <a:srcRect/>
          <a:stretch/>
        </p:blipFill>
        <p:spPr>
          <a:xfrm>
            <a:off x="5921507" y="179562"/>
            <a:ext cx="1856832" cy="1237888"/>
          </a:xfrm>
          <a:prstGeom prst="rect">
            <a:avLst/>
          </a:prstGeom>
          <a:noFill/>
          <a:ln>
            <a:noFill/>
          </a:ln>
        </p:spPr>
      </p:pic>
      <p:sp>
        <p:nvSpPr>
          <p:cNvPr id="232" name="Google Shape;232;p29"/>
          <p:cNvSpPr/>
          <p:nvPr/>
        </p:nvSpPr>
        <p:spPr>
          <a:xfrm rot="-5400000">
            <a:off x="5726414" y="-3965315"/>
            <a:ext cx="539470" cy="11239802"/>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3" name="Google Shape;23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Contextbeschrijvingen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8"/>
                                        </p:tgtEl>
                                        <p:attrNameLst>
                                          <p:attrName>style.visibility</p:attrName>
                                        </p:attrNameLst>
                                      </p:cBhvr>
                                      <p:to>
                                        <p:strVal val="visible"/>
                                      </p:to>
                                    </p:set>
                                    <p:animEffect transition="in" filter="fade">
                                      <p:cBhvr>
                                        <p:cTn id="23" dur="2000"/>
                                        <p:tgtEl>
                                          <p:spTgt spid="228"/>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231"/>
                                        </p:tgtEl>
                                        <p:attrNameLst>
                                          <p:attrName>style.visibility</p:attrName>
                                        </p:attrNameLst>
                                      </p:cBhvr>
                                      <p:to>
                                        <p:strVal val="visible"/>
                                      </p:to>
                                    </p:set>
                                  </p:childTnLst>
                                </p:cTn>
                              </p:par>
                            </p:childTnLst>
                          </p:cTn>
                        </p:par>
                        <p:par>
                          <p:cTn id="27" fill="hold">
                            <p:stCondLst>
                              <p:cond delay="2001"/>
                            </p:stCondLst>
                            <p:childTnLst>
                              <p:par>
                                <p:cTn id="28" presetID="1" presetClass="entr" presetSubtype="0" fill="hold" nodeType="afterEffect">
                                  <p:stCondLst>
                                    <p:cond delay="0"/>
                                  </p:stCondLst>
                                  <p:childTnLst>
                                    <p:set>
                                      <p:cBhvr>
                                        <p:cTn id="29"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0" descr="Afbeeldingsresultaat voor atletiekbaan bouwen"/>
          <p:cNvPicPr preferRelativeResize="0"/>
          <p:nvPr/>
        </p:nvPicPr>
        <p:blipFill rotWithShape="1">
          <a:blip r:embed="rId3">
            <a:alphaModFix/>
          </a:blip>
          <a:srcRect/>
          <a:stretch/>
        </p:blipFill>
        <p:spPr>
          <a:xfrm>
            <a:off x="7982285" y="1397261"/>
            <a:ext cx="3762375" cy="2800351"/>
          </a:xfrm>
          <a:prstGeom prst="rect">
            <a:avLst/>
          </a:prstGeom>
          <a:noFill/>
          <a:ln>
            <a:noFill/>
          </a:ln>
        </p:spPr>
      </p:pic>
      <p:sp>
        <p:nvSpPr>
          <p:cNvPr id="240" name="Google Shape;240;p30"/>
          <p:cNvSpPr txBox="1">
            <a:spLocks noGrp="1"/>
          </p:cNvSpPr>
          <p:nvPr>
            <p:ph type="title"/>
          </p:nvPr>
        </p:nvSpPr>
        <p:spPr>
          <a:xfrm>
            <a:off x="848625" y="251038"/>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Beoogde resultaten </a:t>
            </a:r>
            <a:endParaRPr/>
          </a:p>
        </p:txBody>
      </p:sp>
      <p:sp>
        <p:nvSpPr>
          <p:cNvPr id="241" name="Google Shape;241;p30"/>
          <p:cNvSpPr txBox="1">
            <a:spLocks noGrp="1"/>
          </p:cNvSpPr>
          <p:nvPr>
            <p:ph type="body" idx="1"/>
          </p:nvPr>
        </p:nvSpPr>
        <p:spPr>
          <a:xfrm>
            <a:off x="848625" y="1828891"/>
            <a:ext cx="7201500" cy="3459000"/>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400"/>
              <a:buChar char="•"/>
            </a:pPr>
            <a:r>
              <a:rPr lang="nl-NL" sz="2400"/>
              <a:t>Referentiemodel voor de logistieke processen rondom toetsafnames</a:t>
            </a:r>
            <a:endParaRPr sz="2400"/>
          </a:p>
          <a:p>
            <a:pPr marL="228600" lvl="0" indent="-203200" algn="l" rtl="0">
              <a:lnSpc>
                <a:spcPct val="90000"/>
              </a:lnSpc>
              <a:spcBef>
                <a:spcPts val="1000"/>
              </a:spcBef>
              <a:spcAft>
                <a:spcPts val="0"/>
              </a:spcAft>
              <a:buClr>
                <a:schemeClr val="dk1"/>
              </a:buClr>
              <a:buSzPts val="2400"/>
              <a:buChar char="•"/>
            </a:pPr>
            <a:r>
              <a:rPr lang="nl-NL" sz="2400"/>
              <a:t>Contextbeschrijvingen incl. de beschrijving van de invulling van de transacties, rollen in een context </a:t>
            </a:r>
            <a:endParaRPr sz="2400"/>
          </a:p>
          <a:p>
            <a:pPr marL="228600" lvl="0" indent="-203200" algn="l" rtl="0">
              <a:lnSpc>
                <a:spcPct val="90000"/>
              </a:lnSpc>
              <a:spcBef>
                <a:spcPts val="1000"/>
              </a:spcBef>
              <a:spcAft>
                <a:spcPts val="0"/>
              </a:spcAft>
              <a:buClr>
                <a:schemeClr val="dk1"/>
              </a:buClr>
              <a:buSzPts val="2400"/>
              <a:buChar char="•"/>
            </a:pPr>
            <a:r>
              <a:rPr lang="nl-NL" sz="2400"/>
              <a:t>Lagenmodel voor gegevensuitwisseling met daarop de relevante bestaande/bekende componenten (standaarden etc.) geplot</a:t>
            </a:r>
            <a:endParaRPr sz="2400"/>
          </a:p>
        </p:txBody>
      </p:sp>
      <p:sp>
        <p:nvSpPr>
          <p:cNvPr id="242" name="Google Shape;242;p30"/>
          <p:cNvSpPr/>
          <p:nvPr/>
        </p:nvSpPr>
        <p:spPr>
          <a:xfrm>
            <a:off x="848633" y="4791055"/>
            <a:ext cx="10782900" cy="18159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90000"/>
              </a:lnSpc>
              <a:spcBef>
                <a:spcPts val="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Beschrijving van de governance voor het beheer en de doorontwikkeling van afspraken tbv diverse contexten.</a:t>
            </a:r>
            <a:endParaRPr sz="2400"/>
          </a:p>
          <a:p>
            <a:pPr marL="228600" marR="0" lvl="0" indent="-203200" algn="l" rtl="0">
              <a:lnSpc>
                <a:spcPct val="90000"/>
              </a:lnSpc>
              <a:spcBef>
                <a:spcPts val="100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Gebruikershandleiding hoe de opgeleverde modellen toe te passen voor nieuwe situaties en nieuwe wensen</a:t>
            </a:r>
            <a:endParaRPr sz="2400"/>
          </a:p>
        </p:txBody>
      </p:sp>
      <p:sp>
        <p:nvSpPr>
          <p:cNvPr id="243" name="Google Shape;243;p30"/>
          <p:cNvSpPr/>
          <p:nvPr/>
        </p:nvSpPr>
        <p:spPr>
          <a:xfrm>
            <a:off x="5591974" y="832450"/>
            <a:ext cx="700500" cy="249300"/>
          </a:xfrm>
          <a:prstGeom prst="rightArrow">
            <a:avLst>
              <a:gd name="adj1" fmla="val 50000"/>
              <a:gd name="adj2" fmla="val 50000"/>
            </a:avLst>
          </a:prstGeom>
          <a:solidFill>
            <a:srgbClr val="0FA67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4" name="Google Shape;244;p30"/>
          <p:cNvSpPr txBox="1"/>
          <p:nvPr/>
        </p:nvSpPr>
        <p:spPr>
          <a:xfrm>
            <a:off x="6292472" y="430373"/>
            <a:ext cx="5331000" cy="9669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nl-NL" sz="4400" b="0" i="0" u="none" strike="noStrike" cap="none">
                <a:solidFill>
                  <a:schemeClr val="dk1"/>
                </a:solidFill>
                <a:latin typeface="Calibri"/>
                <a:ea typeface="Calibri"/>
                <a:cs typeface="Calibri"/>
                <a:sym typeface="Calibri"/>
              </a:rPr>
              <a:t>Aanpak?</a:t>
            </a: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aphicFrame>
        <p:nvGraphicFramePr>
          <p:cNvPr id="250" name="Google Shape;250;p31"/>
          <p:cNvGraphicFramePr/>
          <p:nvPr/>
        </p:nvGraphicFramePr>
        <p:xfrm>
          <a:off x="92088" y="548475"/>
          <a:ext cx="3000000" cy="3000000"/>
        </p:xfrm>
        <a:graphic>
          <a:graphicData uri="http://schemas.openxmlformats.org/drawingml/2006/table">
            <a:tbl>
              <a:tblPr>
                <a:noFill/>
                <a:tableStyleId>{B618B322-84CD-4703-89FA-6CD9AD8C74FD}</a:tableStyleId>
              </a:tblPr>
              <a:tblGrid>
                <a:gridCol w="1104050">
                  <a:extLst>
                    <a:ext uri="{9D8B030D-6E8A-4147-A177-3AD203B41FA5}">
                      <a16:colId xmlns:a16="http://schemas.microsoft.com/office/drawing/2014/main" val="20000"/>
                    </a:ext>
                  </a:extLst>
                </a:gridCol>
                <a:gridCol w="3225800">
                  <a:extLst>
                    <a:ext uri="{9D8B030D-6E8A-4147-A177-3AD203B41FA5}">
                      <a16:colId xmlns:a16="http://schemas.microsoft.com/office/drawing/2014/main" val="20001"/>
                    </a:ext>
                  </a:extLst>
                </a:gridCol>
                <a:gridCol w="3001525">
                  <a:extLst>
                    <a:ext uri="{9D8B030D-6E8A-4147-A177-3AD203B41FA5}">
                      <a16:colId xmlns:a16="http://schemas.microsoft.com/office/drawing/2014/main" val="20002"/>
                    </a:ext>
                  </a:extLst>
                </a:gridCol>
                <a:gridCol w="2677525">
                  <a:extLst>
                    <a:ext uri="{9D8B030D-6E8A-4147-A177-3AD203B41FA5}">
                      <a16:colId xmlns:a16="http://schemas.microsoft.com/office/drawing/2014/main" val="20003"/>
                    </a:ext>
                  </a:extLst>
                </a:gridCol>
                <a:gridCol w="2014550">
                  <a:extLst>
                    <a:ext uri="{9D8B030D-6E8A-4147-A177-3AD203B41FA5}">
                      <a16:colId xmlns:a16="http://schemas.microsoft.com/office/drawing/2014/main" val="20004"/>
                    </a:ext>
                  </a:extLst>
                </a:gridCol>
              </a:tblGrid>
              <a:tr h="381525">
                <a:tc>
                  <a:txBody>
                    <a:bodyPr/>
                    <a:lstStyle/>
                    <a:p>
                      <a:pPr marL="0" lvl="0" indent="0" algn="l" rtl="0">
                        <a:spcBef>
                          <a:spcPts val="0"/>
                        </a:spcBef>
                        <a:spcAft>
                          <a:spcPts val="0"/>
                        </a:spcAft>
                        <a:buNone/>
                      </a:pPr>
                      <a:r>
                        <a:rPr lang="nl-NL">
                          <a:latin typeface="Calibri"/>
                          <a:ea typeface="Calibri"/>
                          <a:cs typeface="Calibri"/>
                          <a:sym typeface="Calibri"/>
                        </a:rPr>
                        <a:t>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nl-NL">
                          <a:latin typeface="Calibri"/>
                          <a:ea typeface="Calibri"/>
                          <a:cs typeface="Calibri"/>
                          <a:sym typeface="Calibri"/>
                        </a:rPr>
                        <a:t>Referentiemodel</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nl-NL">
                          <a:latin typeface="Calibri"/>
                          <a:ea typeface="Calibri"/>
                          <a:cs typeface="Calibri"/>
                          <a:sym typeface="Calibri"/>
                        </a:rPr>
                        <a:t>Contextbeschrijvingen</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nl-NL">
                          <a:latin typeface="Calibri"/>
                          <a:ea typeface="Calibri"/>
                          <a:cs typeface="Calibri"/>
                          <a:sym typeface="Calibri"/>
                        </a:rPr>
                        <a:t>Lagenmodel</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nl-NL">
                          <a:latin typeface="Calibri"/>
                          <a:ea typeface="Calibri"/>
                          <a:cs typeface="Calibri"/>
                          <a:sym typeface="Calibri"/>
                        </a:rPr>
                        <a:t>Governance</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74150">
                <a:tc>
                  <a:txBody>
                    <a:bodyPr/>
                    <a:lstStyle/>
                    <a:p>
                      <a:pPr marL="0" lvl="0" indent="0" algn="l" rtl="0">
                        <a:spcBef>
                          <a:spcPts val="0"/>
                        </a:spcBef>
                        <a:spcAft>
                          <a:spcPts val="0"/>
                        </a:spcAft>
                        <a:buNone/>
                      </a:pPr>
                      <a:r>
                        <a:rPr lang="nl-NL">
                          <a:latin typeface="Calibri"/>
                          <a:ea typeface="Calibri"/>
                          <a:cs typeface="Calibri"/>
                          <a:sym typeface="Calibri"/>
                        </a:rPr>
                        <a:t>Wat</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nl-NL" sz="1000"/>
                        <a:t>Opstellen van een eerste referentiemodel op  basis van deskresearch</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100">
                          <a:latin typeface="Calibri"/>
                          <a:ea typeface="Calibri"/>
                          <a:cs typeface="Calibri"/>
                          <a:sym typeface="Calibri"/>
                        </a:rPr>
                        <a:t> </a:t>
                      </a:r>
                      <a:endParaRPr sz="1100">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a:t>Opstellen (kiezen) van een lagenmodel voor  uitwisseling </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100">
                          <a:latin typeface="Calibri"/>
                          <a:ea typeface="Calibri"/>
                          <a:cs typeface="Calibri"/>
                          <a:sym typeface="Calibri"/>
                        </a:rPr>
                        <a:t> </a:t>
                      </a:r>
                      <a:endParaRPr sz="1100">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77900">
                <a:tc>
                  <a:txBody>
                    <a:bodyPr/>
                    <a:lstStyle/>
                    <a:p>
                      <a:pPr marL="0" lvl="0" indent="0" algn="l" rtl="0">
                        <a:spcBef>
                          <a:spcPts val="0"/>
                        </a:spcBef>
                        <a:spcAft>
                          <a:spcPts val="0"/>
                        </a:spcAft>
                        <a:buNone/>
                      </a:pPr>
                      <a:r>
                        <a:rPr lang="nl-NL">
                          <a:latin typeface="Calibri"/>
                          <a:ea typeface="Calibri"/>
                          <a:cs typeface="Calibri"/>
                          <a:sym typeface="Calibri"/>
                        </a:rPr>
                        <a:t>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nl-NL" sz="1000"/>
                        <a:t>Toetsen van het referentiemodel bij een aantal  ketenpartijen in alle sectoren</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nl-NL" sz="1000"/>
                        <a:t>Interviews met ketenpartijen over bestaande implementaties van het ketenproces.</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a:t>Interviews met ketenpartijen over bestaande  implementaties van het ketenproces.</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nl-NL" sz="1000"/>
                        <a:t>Ophalen van suggesties en wensen voor governance bij ketenpartijen</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4625">
                <a:tc>
                  <a:txBody>
                    <a:bodyPr/>
                    <a:lstStyle/>
                    <a:p>
                      <a:pPr marL="0" lvl="0" indent="0" algn="l" rtl="0">
                        <a:spcBef>
                          <a:spcPts val="0"/>
                        </a:spcBef>
                        <a:spcAft>
                          <a:spcPts val="0"/>
                        </a:spcAft>
                        <a:buNone/>
                      </a:pPr>
                      <a:r>
                        <a:rPr lang="nl-NL">
                          <a:latin typeface="Calibri"/>
                          <a:ea typeface="Calibri"/>
                          <a:cs typeface="Calibri"/>
                          <a:sym typeface="Calibri"/>
                        </a:rPr>
                        <a:t>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nl-NL" sz="1000"/>
                        <a:t>Bijstellen referentiemodel (scope, type en  aantal transacties, rollen etc.)</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a:t>Plotten van die implementaties op het referentiemodel </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a:t>Plotten van bestaande componenten en gewenste  componenten op het lagenmodel</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a:t> </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66875">
                <a:tc>
                  <a:txBody>
                    <a:bodyPr/>
                    <a:lstStyle/>
                    <a:p>
                      <a:pPr marL="0" lvl="0" indent="0" algn="l" rtl="0">
                        <a:spcBef>
                          <a:spcPts val="0"/>
                        </a:spcBef>
                        <a:spcAft>
                          <a:spcPts val="0"/>
                        </a:spcAft>
                        <a:buNone/>
                      </a:pPr>
                      <a:r>
                        <a:rPr lang="nl-NL">
                          <a:latin typeface="Calibri"/>
                          <a:ea typeface="Calibri"/>
                          <a:cs typeface="Calibri"/>
                          <a:sym typeface="Calibri"/>
                        </a:rPr>
                        <a:t>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nl-NL" sz="1000"/>
                        <a:t> </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a:t>Beschrijven welke componenten in deze  implementaties gebruikt/gewenst zijn om de afspraak vorm te geven.</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a:t>Beschrijven van mogelijke bindings tussen componenten</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a:t>Opstellen van notitie met eerste ideeën, uitgangspunten / ontwerpkaders en mogelijkheden (scenario’s) voor beheer en</a:t>
                      </a:r>
                      <a:endParaRPr sz="1000"/>
                    </a:p>
                    <a:p>
                      <a:pPr marL="0" lvl="0" indent="0" algn="l" rtl="0">
                        <a:spcBef>
                          <a:spcPts val="0"/>
                        </a:spcBef>
                        <a:spcAft>
                          <a:spcPts val="0"/>
                        </a:spcAft>
                        <a:buNone/>
                      </a:pPr>
                      <a:r>
                        <a:rPr lang="nl-NL" sz="1000"/>
                        <a:t>doorontwikkeling</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4150">
                <a:tc>
                  <a:txBody>
                    <a:bodyPr/>
                    <a:lstStyle/>
                    <a:p>
                      <a:pPr marL="0" lvl="0" indent="0" algn="l" rtl="0">
                        <a:spcBef>
                          <a:spcPts val="0"/>
                        </a:spcBef>
                        <a:spcAft>
                          <a:spcPts val="0"/>
                        </a:spcAft>
                        <a:buNone/>
                      </a:pPr>
                      <a:r>
                        <a:rPr lang="nl-NL">
                          <a:latin typeface="Calibri"/>
                          <a:ea typeface="Calibri"/>
                          <a:cs typeface="Calibri"/>
                          <a:sym typeface="Calibri"/>
                        </a:rPr>
                        <a:t>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nl-NL" sz="1000"/>
                        <a:t> </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a:t>Vergelijken van implementaties en daar waar  mogelijk convergeren tot een aantal contexten.</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a:t> </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a:t>Toetsen uitwerking bij ketenpartijen</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525">
                <a:tc>
                  <a:txBody>
                    <a:bodyPr/>
                    <a:lstStyle/>
                    <a:p>
                      <a:pPr marL="0" lvl="0" indent="0" algn="l" rtl="0">
                        <a:spcBef>
                          <a:spcPts val="0"/>
                        </a:spcBef>
                        <a:spcAft>
                          <a:spcPts val="0"/>
                        </a:spcAft>
                        <a:buNone/>
                      </a:pPr>
                      <a:r>
                        <a:rPr lang="nl-NL">
                          <a:latin typeface="Calibri"/>
                          <a:ea typeface="Calibri"/>
                          <a:cs typeface="Calibri"/>
                          <a:sym typeface="Calibri"/>
                        </a:rPr>
                        <a:t> </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accent1"/>
                    </a:solidFill>
                  </a:tcPr>
                </a:tc>
                <a:tc gridSpan="4">
                  <a:txBody>
                    <a:bodyPr/>
                    <a:lstStyle/>
                    <a:p>
                      <a:pPr marL="0" lvl="0" indent="0" algn="ctr" rtl="0">
                        <a:spcBef>
                          <a:spcPts val="0"/>
                        </a:spcBef>
                        <a:spcAft>
                          <a:spcPts val="0"/>
                        </a:spcAft>
                        <a:buNone/>
                      </a:pPr>
                      <a:r>
                        <a:rPr lang="nl-NL" sz="1000"/>
                        <a:t>Bovenstaande activiteiten zullen een aantal keren doorlopen worden</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0DEEF"/>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6"/>
                  </a:ext>
                </a:extLst>
              </a:tr>
              <a:tr h="1886400">
                <a:tc>
                  <a:txBody>
                    <a:bodyPr/>
                    <a:lstStyle/>
                    <a:p>
                      <a:pPr marL="0" lvl="0" indent="0" algn="l" rtl="0">
                        <a:spcBef>
                          <a:spcPts val="0"/>
                        </a:spcBef>
                        <a:spcAft>
                          <a:spcPts val="0"/>
                        </a:spcAft>
                        <a:buNone/>
                      </a:pPr>
                      <a:r>
                        <a:rPr lang="nl-NL">
                          <a:latin typeface="Calibri"/>
                          <a:ea typeface="Calibri"/>
                          <a:cs typeface="Calibri"/>
                          <a:sym typeface="Calibri"/>
                        </a:rPr>
                        <a:t>Wie</a:t>
                      </a:r>
                      <a:endParaRPr>
                        <a:latin typeface="Calibri"/>
                        <a:ea typeface="Calibri"/>
                        <a:cs typeface="Calibri"/>
                        <a:sym typeface="Calibri"/>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nl-NL" sz="1000" i="1"/>
                        <a:t>Opstellen en toetsen model:</a:t>
                      </a:r>
                      <a:endParaRPr sz="1000" i="1"/>
                    </a:p>
                    <a:p>
                      <a:pPr marL="0" lvl="0" indent="0" algn="l" rtl="0">
                        <a:spcBef>
                          <a:spcPts val="0"/>
                        </a:spcBef>
                        <a:spcAft>
                          <a:spcPts val="0"/>
                        </a:spcAft>
                        <a:buNone/>
                      </a:pPr>
                      <a:r>
                        <a:rPr lang="nl-NL" sz="1000"/>
                        <a:t>•Informatie-architecten Bureau Edustandaard</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nl-NL" sz="1000" i="1"/>
                        <a:t>Input leveren en reviewen (tussen)resultaten:</a:t>
                      </a:r>
                      <a:endParaRPr sz="1000" i="1"/>
                    </a:p>
                    <a:p>
                      <a:pPr marL="0" lvl="0" indent="0" algn="l" rtl="0">
                        <a:spcBef>
                          <a:spcPts val="0"/>
                        </a:spcBef>
                        <a:spcAft>
                          <a:spcPts val="0"/>
                        </a:spcAft>
                        <a:buNone/>
                      </a:pPr>
                      <a:r>
                        <a:rPr lang="nl-NL" sz="1000"/>
                        <a:t>•Vertegenwoordigers van ketenpartijen</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i="1"/>
                        <a:t>Opstellen contextbeschrijvingen:</a:t>
                      </a:r>
                      <a:endParaRPr sz="1000" i="1"/>
                    </a:p>
                    <a:p>
                      <a:pPr marL="0" lvl="0" indent="0" algn="l" rtl="0">
                        <a:spcBef>
                          <a:spcPts val="0"/>
                        </a:spcBef>
                        <a:spcAft>
                          <a:spcPts val="0"/>
                        </a:spcAft>
                        <a:buNone/>
                      </a:pPr>
                      <a:r>
                        <a:rPr lang="nl-NL" sz="1000"/>
                        <a:t>•Informatie-architecten Bureau Edustandaard</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nl-NL" sz="1000" i="1"/>
                        <a:t>Input leveren en reviewen (tussen)resultaten:</a:t>
                      </a:r>
                      <a:endParaRPr sz="1000" i="1"/>
                    </a:p>
                    <a:p>
                      <a:pPr marL="0" lvl="0" indent="0" algn="l" rtl="0">
                        <a:spcBef>
                          <a:spcPts val="0"/>
                        </a:spcBef>
                        <a:spcAft>
                          <a:spcPts val="0"/>
                        </a:spcAft>
                        <a:buNone/>
                      </a:pPr>
                      <a:r>
                        <a:rPr lang="nl-NL" sz="1000"/>
                        <a:t>•Standaardisatie-expert Bureau Edustandaard</a:t>
                      </a:r>
                      <a:endParaRPr sz="1000"/>
                    </a:p>
                    <a:p>
                      <a:pPr marL="0" lvl="0" indent="0" algn="l" rtl="0">
                        <a:spcBef>
                          <a:spcPts val="0"/>
                        </a:spcBef>
                        <a:spcAft>
                          <a:spcPts val="0"/>
                        </a:spcAft>
                        <a:buNone/>
                      </a:pPr>
                      <a:r>
                        <a:rPr lang="nl-NL" sz="1000"/>
                        <a:t>•Vertegenwoordigers van ketenpartijen</a:t>
                      </a:r>
                      <a:endParaRPr sz="10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i="1"/>
                        <a:t>Opstellen lagenmodel:</a:t>
                      </a:r>
                      <a:endParaRPr sz="1000" i="1"/>
                    </a:p>
                    <a:p>
                      <a:pPr marL="0" lvl="0" indent="0" algn="l" rtl="0">
                        <a:spcBef>
                          <a:spcPts val="0"/>
                        </a:spcBef>
                        <a:spcAft>
                          <a:spcPts val="0"/>
                        </a:spcAft>
                        <a:buNone/>
                      </a:pPr>
                      <a:r>
                        <a:rPr lang="nl-NL" sz="1000">
                          <a:solidFill>
                            <a:schemeClr val="dk1"/>
                          </a:solidFill>
                        </a:rPr>
                        <a:t>•Informatie-architecten Bureau Edustandaard</a:t>
                      </a:r>
                      <a:endParaRPr sz="1000"/>
                    </a:p>
                    <a:p>
                      <a:pPr marL="0" lvl="0" indent="0" algn="l" rtl="0">
                        <a:spcBef>
                          <a:spcPts val="0"/>
                        </a:spcBef>
                        <a:spcAft>
                          <a:spcPts val="0"/>
                        </a:spcAft>
                        <a:buNone/>
                      </a:pPr>
                      <a:r>
                        <a:rPr lang="nl-NL" sz="1000" u="sng"/>
                        <a:t>I</a:t>
                      </a:r>
                      <a:r>
                        <a:rPr lang="nl-NL" sz="1000" i="1"/>
                        <a:t>nput leveren en reviewen  (tussen)resultaten:</a:t>
                      </a:r>
                      <a:endParaRPr sz="1000" i="1"/>
                    </a:p>
                    <a:p>
                      <a:pPr marL="0" lvl="0" indent="0" algn="l" rtl="0">
                        <a:spcBef>
                          <a:spcPts val="0"/>
                        </a:spcBef>
                        <a:spcAft>
                          <a:spcPts val="0"/>
                        </a:spcAft>
                        <a:buClr>
                          <a:schemeClr val="dk1"/>
                        </a:buClr>
                        <a:buSzPts val="1100"/>
                        <a:buFont typeface="Arial"/>
                        <a:buNone/>
                      </a:pPr>
                      <a:r>
                        <a:rPr lang="nl-NL" sz="1000">
                          <a:solidFill>
                            <a:schemeClr val="dk1"/>
                          </a:solidFill>
                        </a:rPr>
                        <a:t>•Standaardisatie-expert Bureau Edustandaard</a:t>
                      </a:r>
                      <a:endParaRPr sz="1000">
                        <a:solidFill>
                          <a:schemeClr val="dk1"/>
                        </a:solidFill>
                      </a:endParaRPr>
                    </a:p>
                    <a:p>
                      <a:pPr marL="0" lvl="0" indent="0" algn="l" rtl="0">
                        <a:spcBef>
                          <a:spcPts val="0"/>
                        </a:spcBef>
                        <a:spcAft>
                          <a:spcPts val="0"/>
                        </a:spcAft>
                        <a:buClr>
                          <a:schemeClr val="dk1"/>
                        </a:buClr>
                        <a:buSzPts val="1100"/>
                        <a:buFont typeface="Arial"/>
                        <a:buNone/>
                      </a:pPr>
                      <a:r>
                        <a:rPr lang="nl-NL" sz="1000">
                          <a:solidFill>
                            <a:schemeClr val="dk1"/>
                          </a:solidFill>
                        </a:rPr>
                        <a:t>•Vertegenwoordigers van ketenpartijen</a:t>
                      </a:r>
                      <a:endParaRPr sz="1000" u="sng"/>
                    </a:p>
                  </a:txBody>
                  <a:tcPr marL="91425" marR="91425" marT="91425" marB="91425">
                    <a:lnL w="63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NL" sz="1000" i="1"/>
                        <a:t>Opstellen notitie:</a:t>
                      </a:r>
                      <a:endParaRPr sz="1000" i="1"/>
                    </a:p>
                    <a:p>
                      <a:pPr marL="0" lvl="0" indent="0" algn="l" rtl="0">
                        <a:spcBef>
                          <a:spcPts val="0"/>
                        </a:spcBef>
                        <a:spcAft>
                          <a:spcPts val="0"/>
                        </a:spcAft>
                        <a:buNone/>
                      </a:pPr>
                      <a:r>
                        <a:rPr lang="nl-NL" sz="1000"/>
                        <a:t>•Informatie-architecten Bureau Edustandaard</a:t>
                      </a:r>
                      <a:endParaRPr sz="1000"/>
                    </a:p>
                    <a:p>
                      <a:pPr marL="0" lvl="0" indent="0" algn="l" rtl="0">
                        <a:spcBef>
                          <a:spcPts val="0"/>
                        </a:spcBef>
                        <a:spcAft>
                          <a:spcPts val="0"/>
                        </a:spcAft>
                        <a:buNone/>
                      </a:pPr>
                      <a:r>
                        <a:rPr lang="nl-NL" sz="1000" i="1"/>
                        <a:t>Input leveren en reviewen notitie:</a:t>
                      </a:r>
                      <a:endParaRPr sz="1000" i="1"/>
                    </a:p>
                    <a:p>
                      <a:pPr marL="0" lvl="0" indent="0" algn="l" rtl="0">
                        <a:spcBef>
                          <a:spcPts val="0"/>
                        </a:spcBef>
                        <a:spcAft>
                          <a:spcPts val="0"/>
                        </a:spcAft>
                        <a:buNone/>
                      </a:pPr>
                      <a:r>
                        <a:rPr lang="nl-NL" sz="1000"/>
                        <a:t>•Vertegenwoordigers van ketenpartijen</a:t>
                      </a:r>
                      <a:endParaRPr sz="1000"/>
                    </a:p>
                    <a:p>
                      <a:pPr marL="0" lvl="0" indent="0" algn="l" rtl="0">
                        <a:spcBef>
                          <a:spcPts val="0"/>
                        </a:spcBef>
                        <a:spcAft>
                          <a:spcPts val="0"/>
                        </a:spcAft>
                        <a:buNone/>
                      </a:pPr>
                      <a:r>
                        <a:rPr lang="nl-NL" sz="1000" i="1"/>
                        <a:t>Valideren:</a:t>
                      </a:r>
                      <a:endParaRPr sz="1000" i="1"/>
                    </a:p>
                    <a:p>
                      <a:pPr marL="0" lvl="0" indent="0" algn="l" rtl="0">
                        <a:spcBef>
                          <a:spcPts val="0"/>
                        </a:spcBef>
                        <a:spcAft>
                          <a:spcPts val="0"/>
                        </a:spcAft>
                        <a:buNone/>
                      </a:pPr>
                      <a:r>
                        <a:rPr lang="nl-NL" sz="1000"/>
                        <a:t>•Edu-k</a:t>
                      </a:r>
                      <a:endParaRPr sz="1000"/>
                    </a:p>
                    <a:p>
                      <a:pPr marL="0" lvl="0" indent="0" algn="l" rtl="0">
                        <a:spcBef>
                          <a:spcPts val="0"/>
                        </a:spcBef>
                        <a:spcAft>
                          <a:spcPts val="0"/>
                        </a:spcAft>
                        <a:buClr>
                          <a:schemeClr val="dk1"/>
                        </a:buClr>
                        <a:buSzPts val="1100"/>
                        <a:buFont typeface="Arial"/>
                        <a:buNone/>
                      </a:pPr>
                      <a:r>
                        <a:rPr lang="nl-NL" sz="1000">
                          <a:solidFill>
                            <a:schemeClr val="dk1"/>
                          </a:solidFill>
                        </a:rPr>
                        <a:t>•Standaardisatieraad</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51" name="Google Shape;251;p31"/>
          <p:cNvSpPr txBox="1">
            <a:spLocks noGrp="1"/>
          </p:cNvSpPr>
          <p:nvPr>
            <p:ph type="title"/>
          </p:nvPr>
        </p:nvSpPr>
        <p:spPr>
          <a:xfrm>
            <a:off x="848625" y="7"/>
            <a:ext cx="10515600" cy="548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Beoogde resultaten =&gt; Aanpak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Aanleiding</a:t>
            </a:r>
            <a:endParaRPr/>
          </a:p>
        </p:txBody>
      </p:sp>
      <p:pic>
        <p:nvPicPr>
          <p:cNvPr id="97" name="Google Shape;97;p14"/>
          <p:cNvPicPr preferRelativeResize="0"/>
          <p:nvPr/>
        </p:nvPicPr>
        <p:blipFill rotWithShape="1">
          <a:blip r:embed="rId3">
            <a:alphaModFix/>
          </a:blip>
          <a:srcRect l="46304" t="47913" r="26291" b="26887"/>
          <a:stretch/>
        </p:blipFill>
        <p:spPr>
          <a:xfrm>
            <a:off x="2757378" y="2147563"/>
            <a:ext cx="5605600" cy="2899450"/>
          </a:xfrm>
          <a:prstGeom prst="rect">
            <a:avLst/>
          </a:prstGeom>
          <a:noFill/>
          <a:ln>
            <a:noFill/>
          </a:ln>
        </p:spPr>
      </p:pic>
      <p:sp>
        <p:nvSpPr>
          <p:cNvPr id="98" name="Google Shape;98;p14"/>
          <p:cNvSpPr txBox="1">
            <a:spLocks noGrp="1"/>
          </p:cNvSpPr>
          <p:nvPr>
            <p:ph type="body" idx="1"/>
          </p:nvPr>
        </p:nvSpPr>
        <p:spPr>
          <a:xfrm>
            <a:off x="7489373" y="5244826"/>
            <a:ext cx="3864427" cy="9897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nl-NL" sz="2400"/>
              <a:t>Wensen vanuit bestaande implementaties</a:t>
            </a:r>
            <a:endParaRPr/>
          </a:p>
          <a:p>
            <a:pPr marL="0" lvl="0" indent="0" algn="l" rtl="0">
              <a:lnSpc>
                <a:spcPct val="90000"/>
              </a:lnSpc>
              <a:spcBef>
                <a:spcPts val="1000"/>
              </a:spcBef>
              <a:spcAft>
                <a:spcPts val="0"/>
              </a:spcAft>
              <a:buClr>
                <a:schemeClr val="dk1"/>
              </a:buClr>
              <a:buSzPts val="2400"/>
              <a:buNone/>
            </a:pPr>
            <a:endParaRPr sz="2400"/>
          </a:p>
        </p:txBody>
      </p:sp>
      <p:sp>
        <p:nvSpPr>
          <p:cNvPr id="99" name="Google Shape;99;p14"/>
          <p:cNvSpPr txBox="1"/>
          <p:nvPr/>
        </p:nvSpPr>
        <p:spPr>
          <a:xfrm>
            <a:off x="8826831" y="3127521"/>
            <a:ext cx="3119745" cy="93953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nl-NL" sz="2400" b="0" i="0" u="none" strike="noStrike" cap="none">
                <a:solidFill>
                  <a:schemeClr val="dk1"/>
                </a:solidFill>
                <a:latin typeface="Calibri"/>
                <a:ea typeface="Calibri"/>
                <a:cs typeface="Calibri"/>
                <a:sym typeface="Calibri"/>
              </a:rPr>
              <a:t>Wensen vanuit nieuwe implementaties</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0" name="Google Shape;100;p14"/>
          <p:cNvSpPr txBox="1"/>
          <p:nvPr/>
        </p:nvSpPr>
        <p:spPr>
          <a:xfrm>
            <a:off x="6180118" y="1177954"/>
            <a:ext cx="3997035" cy="9111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nl-NL" sz="2400" b="0" i="0" u="none" strike="noStrike" cap="none">
                <a:solidFill>
                  <a:schemeClr val="dk1"/>
                </a:solidFill>
                <a:latin typeface="Calibri"/>
                <a:ea typeface="Calibri"/>
                <a:cs typeface="Calibri"/>
                <a:sym typeface="Calibri"/>
              </a:rPr>
              <a:t>Wensen vanuit beoogde implementaties</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1" name="Google Shape;101;p14"/>
          <p:cNvSpPr txBox="1"/>
          <p:nvPr/>
        </p:nvSpPr>
        <p:spPr>
          <a:xfrm>
            <a:off x="1394719" y="1692010"/>
            <a:ext cx="2317564" cy="9111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nl-NL" sz="2400" b="0" i="0" u="none" strike="noStrike" cap="none">
                <a:solidFill>
                  <a:schemeClr val="dk1"/>
                </a:solidFill>
                <a:latin typeface="Calibri"/>
                <a:ea typeface="Calibri"/>
                <a:cs typeface="Calibri"/>
                <a:sym typeface="Calibri"/>
              </a:rPr>
              <a:t>Groeiende issuelijst</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2" name="Google Shape;102;p14"/>
          <p:cNvSpPr txBox="1"/>
          <p:nvPr/>
        </p:nvSpPr>
        <p:spPr>
          <a:xfrm>
            <a:off x="2594760" y="5277016"/>
            <a:ext cx="3864427" cy="9897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nl-NL" sz="2400" b="0" i="0" u="none" strike="noStrike" cap="none">
                <a:solidFill>
                  <a:schemeClr val="dk1"/>
                </a:solidFill>
                <a:latin typeface="Calibri"/>
                <a:ea typeface="Calibri"/>
                <a:cs typeface="Calibri"/>
                <a:sym typeface="Calibri"/>
              </a:rPr>
              <a:t>Wensen vanuit andersoortige toepassingen</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3" name="Google Shape;103;p14"/>
          <p:cNvSpPr txBox="1"/>
          <p:nvPr/>
        </p:nvSpPr>
        <p:spPr>
          <a:xfrm>
            <a:off x="32061" y="3865054"/>
            <a:ext cx="2725317" cy="14119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nl-NL" sz="2400" b="0" i="0" u="none" strike="noStrike" cap="none">
                <a:solidFill>
                  <a:schemeClr val="dk1"/>
                </a:solidFill>
                <a:latin typeface="Calibri"/>
                <a:ea typeface="Calibri"/>
                <a:cs typeface="Calibri"/>
                <a:sym typeface="Calibri"/>
              </a:rPr>
              <a:t>Behoefte aan meer samenhang tussen standaarden</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04" name="Google Shape;104;p14"/>
          <p:cNvPicPr preferRelativeResize="0"/>
          <p:nvPr/>
        </p:nvPicPr>
        <p:blipFill rotWithShape="1">
          <a:blip r:embed="rId4">
            <a:alphaModFix/>
          </a:blip>
          <a:srcRect/>
          <a:stretch/>
        </p:blipFill>
        <p:spPr>
          <a:xfrm>
            <a:off x="2594759" y="2060948"/>
            <a:ext cx="5932053" cy="30691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Planning</a:t>
            </a:r>
            <a:endParaRPr/>
          </a:p>
        </p:txBody>
      </p:sp>
      <p:graphicFrame>
        <p:nvGraphicFramePr>
          <p:cNvPr id="258" name="Google Shape;258;p32"/>
          <p:cNvGraphicFramePr/>
          <p:nvPr/>
        </p:nvGraphicFramePr>
        <p:xfrm>
          <a:off x="838200" y="1825625"/>
          <a:ext cx="3000000" cy="3000000"/>
        </p:xfrm>
        <a:graphic>
          <a:graphicData uri="http://schemas.openxmlformats.org/drawingml/2006/table">
            <a:tbl>
              <a:tblPr firstRow="1" bandRow="1">
                <a:noFill/>
                <a:tableStyleId>{06C59AB0-3C27-4399-91F1-510C67D51CE8}</a:tableStyleId>
              </a:tblPr>
              <a:tblGrid>
                <a:gridCol w="1596250">
                  <a:extLst>
                    <a:ext uri="{9D8B030D-6E8A-4147-A177-3AD203B41FA5}">
                      <a16:colId xmlns:a16="http://schemas.microsoft.com/office/drawing/2014/main" val="20000"/>
                    </a:ext>
                  </a:extLst>
                </a:gridCol>
                <a:gridCol w="1560625">
                  <a:extLst>
                    <a:ext uri="{9D8B030D-6E8A-4147-A177-3AD203B41FA5}">
                      <a16:colId xmlns:a16="http://schemas.microsoft.com/office/drawing/2014/main" val="20001"/>
                    </a:ext>
                  </a:extLst>
                </a:gridCol>
                <a:gridCol w="2821375">
                  <a:extLst>
                    <a:ext uri="{9D8B030D-6E8A-4147-A177-3AD203B41FA5}">
                      <a16:colId xmlns:a16="http://schemas.microsoft.com/office/drawing/2014/main" val="20002"/>
                    </a:ext>
                  </a:extLst>
                </a:gridCol>
                <a:gridCol w="2018800">
                  <a:extLst>
                    <a:ext uri="{9D8B030D-6E8A-4147-A177-3AD203B41FA5}">
                      <a16:colId xmlns:a16="http://schemas.microsoft.com/office/drawing/2014/main" val="20003"/>
                    </a:ext>
                  </a:extLst>
                </a:gridCol>
                <a:gridCol w="1425050">
                  <a:extLst>
                    <a:ext uri="{9D8B030D-6E8A-4147-A177-3AD203B41FA5}">
                      <a16:colId xmlns:a16="http://schemas.microsoft.com/office/drawing/2014/main" val="20004"/>
                    </a:ext>
                  </a:extLst>
                </a:gridCol>
                <a:gridCol w="1330025">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r>
                        <a:rPr lang="nl-NL" sz="1800"/>
                        <a:t>Januari</a:t>
                      </a:r>
                      <a:endParaRPr sz="1800"/>
                    </a:p>
                  </a:txBody>
                  <a:tcPr marL="91450" marR="91450" marT="45725" marB="45725"/>
                </a:tc>
                <a:tc>
                  <a:txBody>
                    <a:bodyPr/>
                    <a:lstStyle/>
                    <a:p>
                      <a:pPr marL="0" marR="0" lvl="0" indent="0" algn="l" rtl="0">
                        <a:spcBef>
                          <a:spcPts val="0"/>
                        </a:spcBef>
                        <a:spcAft>
                          <a:spcPts val="0"/>
                        </a:spcAft>
                        <a:buNone/>
                      </a:pPr>
                      <a:r>
                        <a:rPr lang="nl-NL" sz="1800"/>
                        <a:t>Februari</a:t>
                      </a:r>
                      <a:endParaRPr sz="1800"/>
                    </a:p>
                  </a:txBody>
                  <a:tcPr marL="91450" marR="91450" marT="45725" marB="45725"/>
                </a:tc>
                <a:tc>
                  <a:txBody>
                    <a:bodyPr/>
                    <a:lstStyle/>
                    <a:p>
                      <a:pPr marL="0" marR="0" lvl="0" indent="0" algn="l" rtl="0">
                        <a:spcBef>
                          <a:spcPts val="0"/>
                        </a:spcBef>
                        <a:spcAft>
                          <a:spcPts val="0"/>
                        </a:spcAft>
                        <a:buNone/>
                      </a:pPr>
                      <a:r>
                        <a:rPr lang="nl-NL" sz="1800"/>
                        <a:t>Februari - Mei</a:t>
                      </a:r>
                      <a:endParaRPr sz="1800"/>
                    </a:p>
                  </a:txBody>
                  <a:tcPr marL="91450" marR="91450" marT="45725" marB="45725"/>
                </a:tc>
                <a:tc>
                  <a:txBody>
                    <a:bodyPr/>
                    <a:lstStyle/>
                    <a:p>
                      <a:pPr marL="0" marR="0" lvl="0" indent="0" algn="l" rtl="0">
                        <a:spcBef>
                          <a:spcPts val="0"/>
                        </a:spcBef>
                        <a:spcAft>
                          <a:spcPts val="0"/>
                        </a:spcAft>
                        <a:buNone/>
                      </a:pPr>
                      <a:r>
                        <a:rPr lang="nl-NL" sz="1800"/>
                        <a:t>Mei - Juni</a:t>
                      </a:r>
                      <a:endParaRPr sz="1800"/>
                    </a:p>
                  </a:txBody>
                  <a:tcPr marL="91450" marR="91450" marT="45725" marB="45725"/>
                </a:tc>
                <a:tc>
                  <a:txBody>
                    <a:bodyPr/>
                    <a:lstStyle/>
                    <a:p>
                      <a:pPr marL="0" marR="0" lvl="0" indent="0" algn="l" rtl="0">
                        <a:spcBef>
                          <a:spcPts val="0"/>
                        </a:spcBef>
                        <a:spcAft>
                          <a:spcPts val="0"/>
                        </a:spcAft>
                        <a:buNone/>
                      </a:pPr>
                      <a:r>
                        <a:rPr lang="nl-NL" sz="1800"/>
                        <a:t>Juni</a:t>
                      </a:r>
                      <a:endParaRPr sz="1800"/>
                    </a:p>
                  </a:txBody>
                  <a:tcPr marL="91450" marR="91450" marT="45725" marB="45725"/>
                </a:tc>
                <a:tc>
                  <a:txBody>
                    <a:bodyPr/>
                    <a:lstStyle/>
                    <a:p>
                      <a:pPr marL="0" marR="0" lvl="0" indent="0" algn="l" rtl="0">
                        <a:spcBef>
                          <a:spcPts val="0"/>
                        </a:spcBef>
                        <a:spcAft>
                          <a:spcPts val="0"/>
                        </a:spcAft>
                        <a:buNone/>
                      </a:pPr>
                      <a:r>
                        <a:rPr lang="nl-NL" sz="1800"/>
                        <a:t>Juni</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nl-NL" sz="1800"/>
                        <a:t>Uitwerken projectplan &amp; voorbereiding</a:t>
                      </a:r>
                      <a:endParaRPr sz="1800"/>
                    </a:p>
                  </a:txBody>
                  <a:tcPr marL="91450" marR="91450" marT="45725" marB="45725"/>
                </a:tc>
                <a:tc>
                  <a:txBody>
                    <a:bodyPr/>
                    <a:lstStyle/>
                    <a:p>
                      <a:pPr marL="0" marR="0" lvl="0" indent="0" algn="l" rtl="0">
                        <a:spcBef>
                          <a:spcPts val="0"/>
                        </a:spcBef>
                        <a:spcAft>
                          <a:spcPts val="0"/>
                        </a:spcAft>
                        <a:buNone/>
                      </a:pPr>
                      <a:r>
                        <a:rPr lang="nl-NL" sz="1800"/>
                        <a:t>Opstellen eerste versies referentie-model &amp; lagenmodel</a:t>
                      </a:r>
                      <a:endParaRPr sz="1800"/>
                    </a:p>
                  </a:txBody>
                  <a:tcPr marL="91450" marR="91450" marT="45725" marB="45725"/>
                </a:tc>
                <a:tc>
                  <a:txBody>
                    <a:bodyPr/>
                    <a:lstStyle/>
                    <a:p>
                      <a:pPr marL="0" marR="0" lvl="0" indent="0" algn="l" rtl="0">
                        <a:spcBef>
                          <a:spcPts val="0"/>
                        </a:spcBef>
                        <a:spcAft>
                          <a:spcPts val="0"/>
                        </a:spcAft>
                        <a:buNone/>
                      </a:pPr>
                      <a:r>
                        <a:rPr lang="nl-NL" sz="1800"/>
                        <a:t>Interviews &amp; bijeenkomsten; bijstellen modellen</a:t>
                      </a:r>
                      <a:endParaRPr sz="1800"/>
                    </a:p>
                  </a:txBody>
                  <a:tcPr marL="91450" marR="91450" marT="45725" marB="45725"/>
                </a:tc>
                <a:tc>
                  <a:txBody>
                    <a:bodyPr/>
                    <a:lstStyle/>
                    <a:p>
                      <a:pPr marL="0" marR="0" lvl="0" indent="0" algn="l" rtl="0">
                        <a:spcBef>
                          <a:spcPts val="0"/>
                        </a:spcBef>
                        <a:spcAft>
                          <a:spcPts val="0"/>
                        </a:spcAft>
                        <a:buNone/>
                      </a:pPr>
                      <a:r>
                        <a:rPr lang="nl-NL" sz="1800"/>
                        <a:t>Eerste aanzet governance-structuur</a:t>
                      </a:r>
                      <a:endParaRPr sz="1800"/>
                    </a:p>
                  </a:txBody>
                  <a:tcPr marL="91450" marR="91450" marT="45725" marB="45725"/>
                </a:tc>
                <a:tc>
                  <a:txBody>
                    <a:bodyPr/>
                    <a:lstStyle/>
                    <a:p>
                      <a:pPr marL="0" marR="0" lvl="0" indent="0" algn="l" rtl="0">
                        <a:spcBef>
                          <a:spcPts val="0"/>
                        </a:spcBef>
                        <a:spcAft>
                          <a:spcPts val="0"/>
                        </a:spcAft>
                        <a:buNone/>
                      </a:pPr>
                      <a:r>
                        <a:rPr lang="nl-NL" sz="1800"/>
                        <a:t>Opstellen gebruikers-handleiding</a:t>
                      </a:r>
                      <a:endParaRPr sz="1800"/>
                    </a:p>
                  </a:txBody>
                  <a:tcPr marL="91450" marR="91450" marT="45725" marB="45725"/>
                </a:tc>
                <a:tc>
                  <a:txBody>
                    <a:bodyPr/>
                    <a:lstStyle/>
                    <a:p>
                      <a:pPr marL="0" marR="0" lvl="0" indent="0" algn="l" rtl="0">
                        <a:spcBef>
                          <a:spcPts val="0"/>
                        </a:spcBef>
                        <a:spcAft>
                          <a:spcPts val="0"/>
                        </a:spcAft>
                        <a:buNone/>
                      </a:pPr>
                      <a:r>
                        <a:rPr lang="nl-NL" sz="1800"/>
                        <a:t>Oplevering &amp; vaststelling resultaten</a:t>
                      </a:r>
                      <a:endParaRPr sz="18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Vragen?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UWLR: Waarom deden we het ook alweer?</a:t>
            </a:r>
            <a:endParaRPr/>
          </a:p>
        </p:txBody>
      </p:sp>
      <p:sp>
        <p:nvSpPr>
          <p:cNvPr id="111" name="Google Shape;111;p15"/>
          <p:cNvSpPr txBox="1">
            <a:spLocks noGrp="1"/>
          </p:cNvSpPr>
          <p:nvPr>
            <p:ph type="body" idx="1"/>
          </p:nvPr>
        </p:nvSpPr>
        <p:spPr>
          <a:xfrm>
            <a:off x="838200" y="1825624"/>
            <a:ext cx="10515600" cy="231965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nl-NL"/>
              <a:t>Minder administratieve lasten</a:t>
            </a:r>
            <a:endParaRPr/>
          </a:p>
          <a:p>
            <a:pPr marL="228600" lvl="0" indent="-228600" algn="l" rtl="0">
              <a:lnSpc>
                <a:spcPct val="90000"/>
              </a:lnSpc>
              <a:spcBef>
                <a:spcPts val="1000"/>
              </a:spcBef>
              <a:spcAft>
                <a:spcPts val="0"/>
              </a:spcAft>
              <a:buClr>
                <a:schemeClr val="dk1"/>
              </a:buClr>
              <a:buSzPts val="2800"/>
              <a:buChar char="•"/>
            </a:pPr>
            <a:r>
              <a:rPr lang="nl-NL"/>
              <a:t>Reduceren van fouten</a:t>
            </a:r>
            <a:endParaRPr/>
          </a:p>
          <a:p>
            <a:pPr marL="228600" lvl="0" indent="-228600" algn="l" rtl="0">
              <a:lnSpc>
                <a:spcPct val="90000"/>
              </a:lnSpc>
              <a:spcBef>
                <a:spcPts val="1000"/>
              </a:spcBef>
              <a:spcAft>
                <a:spcPts val="0"/>
              </a:spcAft>
              <a:buClr>
                <a:schemeClr val="dk1"/>
              </a:buClr>
              <a:buSzPts val="2800"/>
              <a:buChar char="•"/>
            </a:pPr>
            <a:r>
              <a:rPr lang="nl-NL"/>
              <a:t>Minder koppelingen</a:t>
            </a:r>
            <a:endParaRPr/>
          </a:p>
          <a:p>
            <a:pPr marL="228600" lvl="0" indent="-228600" algn="l" rtl="0">
              <a:lnSpc>
                <a:spcPct val="90000"/>
              </a:lnSpc>
              <a:spcBef>
                <a:spcPts val="1000"/>
              </a:spcBef>
              <a:spcAft>
                <a:spcPts val="0"/>
              </a:spcAft>
              <a:buClr>
                <a:schemeClr val="dk1"/>
              </a:buClr>
              <a:buSzPts val="2800"/>
              <a:buChar char="•"/>
            </a:pPr>
            <a:r>
              <a:rPr lang="nl-NL"/>
              <a:t>Open</a:t>
            </a:r>
            <a:endParaRPr/>
          </a:p>
          <a:p>
            <a:pPr marL="0" lvl="0" indent="0" algn="l" rtl="0">
              <a:lnSpc>
                <a:spcPct val="90000"/>
              </a:lnSpc>
              <a:spcBef>
                <a:spcPts val="1000"/>
              </a:spcBef>
              <a:spcAft>
                <a:spcPts val="0"/>
              </a:spcAft>
              <a:buClr>
                <a:schemeClr val="dk1"/>
              </a:buClr>
              <a:buSzPts val="2800"/>
              <a:buNone/>
            </a:pPr>
            <a:endParaRPr/>
          </a:p>
        </p:txBody>
      </p:sp>
      <p:pic>
        <p:nvPicPr>
          <p:cNvPr id="112" name="Google Shape;112;p15" descr="Afbeeldingsresultaat voor start"/>
          <p:cNvPicPr preferRelativeResize="0"/>
          <p:nvPr/>
        </p:nvPicPr>
        <p:blipFill rotWithShape="1">
          <a:blip r:embed="rId3">
            <a:alphaModFix/>
          </a:blip>
          <a:srcRect/>
          <a:stretch/>
        </p:blipFill>
        <p:spPr>
          <a:xfrm>
            <a:off x="7691895" y="2008372"/>
            <a:ext cx="3341270" cy="1708605"/>
          </a:xfrm>
          <a:prstGeom prst="rect">
            <a:avLst/>
          </a:prstGeom>
          <a:noFill/>
          <a:ln>
            <a:noFill/>
          </a:ln>
        </p:spPr>
      </p:pic>
      <p:sp>
        <p:nvSpPr>
          <p:cNvPr id="113" name="Google Shape;113;p15"/>
          <p:cNvSpPr txBox="1"/>
          <p:nvPr/>
        </p:nvSpPr>
        <p:spPr>
          <a:xfrm>
            <a:off x="838200" y="4350060"/>
            <a:ext cx="10515600" cy="218472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nl-NL" sz="2800" b="0" i="0" u="none" strike="noStrike" cap="none">
                <a:solidFill>
                  <a:schemeClr val="dk1"/>
                </a:solidFill>
                <a:latin typeface="Calibri"/>
                <a:ea typeface="Calibri"/>
                <a:cs typeface="Calibri"/>
                <a:sym typeface="Calibri"/>
              </a:rPr>
              <a:t>En later ook nog:</a:t>
            </a:r>
            <a:endParaRPr/>
          </a:p>
          <a:p>
            <a:pPr marL="228600" marR="0" lvl="0" indent="-228600" algn="l" rtl="0">
              <a:lnSpc>
                <a:spcPct val="90000"/>
              </a:lnSpc>
              <a:spcBef>
                <a:spcPts val="1000"/>
              </a:spcBef>
              <a:spcAft>
                <a:spcPts val="0"/>
              </a:spcAft>
              <a:buClr>
                <a:schemeClr val="dk1"/>
              </a:buClr>
              <a:buSzPts val="2800"/>
              <a:buFont typeface="Arial"/>
              <a:buChar char="•"/>
            </a:pPr>
            <a:r>
              <a:rPr lang="nl-NL" sz="2800" b="0" i="0" u="none" strike="noStrike" cap="none">
                <a:solidFill>
                  <a:schemeClr val="dk1"/>
                </a:solidFill>
                <a:latin typeface="Calibri"/>
                <a:ea typeface="Calibri"/>
                <a:cs typeface="Calibri"/>
                <a:sym typeface="Calibri"/>
              </a:rPr>
              <a:t>Bevorderen van dataminimalisatie</a:t>
            </a:r>
            <a:endParaRPr/>
          </a:p>
          <a:p>
            <a:pPr marL="228600" marR="0" lvl="0" indent="-228600" algn="l" rtl="0">
              <a:lnSpc>
                <a:spcPct val="90000"/>
              </a:lnSpc>
              <a:spcBef>
                <a:spcPts val="1000"/>
              </a:spcBef>
              <a:spcAft>
                <a:spcPts val="0"/>
              </a:spcAft>
              <a:buClr>
                <a:schemeClr val="dk1"/>
              </a:buClr>
              <a:buSzPts val="2800"/>
              <a:buFont typeface="Arial"/>
              <a:buChar char="•"/>
            </a:pPr>
            <a:r>
              <a:rPr lang="nl-NL" sz="2800" b="0" i="0" u="none" strike="noStrike" cap="none">
                <a:solidFill>
                  <a:schemeClr val="dk1"/>
                </a:solidFill>
                <a:latin typeface="Calibri"/>
                <a:ea typeface="Calibri"/>
                <a:cs typeface="Calibri"/>
                <a:sym typeface="Calibri"/>
              </a:rPr>
              <a:t>Transparantie over gegevensstromen</a:t>
            </a:r>
            <a:endParaRPr/>
          </a:p>
          <a:p>
            <a:pPr marL="228600" marR="0" lvl="0" indent="-228600" algn="l" rtl="0">
              <a:lnSpc>
                <a:spcPct val="90000"/>
              </a:lnSpc>
              <a:spcBef>
                <a:spcPts val="1000"/>
              </a:spcBef>
              <a:spcAft>
                <a:spcPts val="0"/>
              </a:spcAft>
              <a:buClr>
                <a:schemeClr val="dk1"/>
              </a:buClr>
              <a:buSzPts val="2800"/>
              <a:buFont typeface="Arial"/>
              <a:buChar char="•"/>
            </a:pPr>
            <a:r>
              <a:rPr lang="nl-NL" sz="2800" b="0" i="0" u="none" strike="noStrike" cap="none">
                <a:solidFill>
                  <a:schemeClr val="dk1"/>
                </a:solidFill>
                <a:latin typeface="Calibri"/>
                <a:ea typeface="Calibri"/>
                <a:cs typeface="Calibri"/>
                <a:sym typeface="Calibri"/>
              </a:rPr>
              <a:t>Verbeteren &amp; toetsbaar maken van de beveiligingsmaatregelen</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Waar komen we vandaan?</a:t>
            </a:r>
            <a:endParaRPr/>
          </a:p>
        </p:txBody>
      </p:sp>
      <p:sp>
        <p:nvSpPr>
          <p:cNvPr id="119" name="Google Shape;119;p16"/>
          <p:cNvSpPr txBox="1">
            <a:spLocks noGrp="1"/>
          </p:cNvSpPr>
          <p:nvPr>
            <p:ph type="body" idx="1"/>
          </p:nvPr>
        </p:nvSpPr>
        <p:spPr>
          <a:xfrm>
            <a:off x="838200" y="1825625"/>
            <a:ext cx="10515600" cy="23307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nl-NL" sz="2400"/>
              <a:t>2012 (1.0) – eerste versie van de afspraak. Citaat website: </a:t>
            </a:r>
            <a:r>
              <a:rPr lang="nl-NL" sz="2400" i="1"/>
              <a:t>een basisafspraak op het gebied van de uitwisseling van leerresultaten, omdat de betrokken partijen hebben aangegeven dat ze veel ruimte voor maatwerk willen houden</a:t>
            </a:r>
            <a:endParaRPr/>
          </a:p>
          <a:p>
            <a:pPr marL="228600" lvl="0" indent="-228600" algn="l" rtl="0">
              <a:lnSpc>
                <a:spcPct val="90000"/>
              </a:lnSpc>
              <a:spcBef>
                <a:spcPts val="1000"/>
              </a:spcBef>
              <a:spcAft>
                <a:spcPts val="0"/>
              </a:spcAft>
              <a:buClr>
                <a:schemeClr val="dk1"/>
              </a:buClr>
              <a:buSzPts val="2400"/>
              <a:buChar char="•"/>
            </a:pPr>
            <a:r>
              <a:rPr lang="nl-NL" sz="2400"/>
              <a:t>2015 (2.0) – mismatch tussen UWLR-EDEXML en EDEXML opgelost, nadere invulling van bepaalde transacties (getrapt ophalen leerlinggegevens), introductie van profielen (smalle set en LVS-set) tbv dataminimalisatie</a:t>
            </a:r>
            <a:endParaRPr/>
          </a:p>
        </p:txBody>
      </p:sp>
      <p:pic>
        <p:nvPicPr>
          <p:cNvPr id="120" name="Google Shape;120;p16"/>
          <p:cNvPicPr preferRelativeResize="0"/>
          <p:nvPr/>
        </p:nvPicPr>
        <p:blipFill rotWithShape="1">
          <a:blip r:embed="rId3">
            <a:alphaModFix/>
          </a:blip>
          <a:srcRect l="22665"/>
          <a:stretch/>
        </p:blipFill>
        <p:spPr>
          <a:xfrm>
            <a:off x="8253350" y="4156362"/>
            <a:ext cx="3204977" cy="2353417"/>
          </a:xfrm>
          <a:prstGeom prst="rect">
            <a:avLst/>
          </a:prstGeom>
          <a:noFill/>
          <a:ln>
            <a:noFill/>
          </a:ln>
        </p:spPr>
      </p:pic>
      <p:sp>
        <p:nvSpPr>
          <p:cNvPr id="121" name="Google Shape;121;p16"/>
          <p:cNvSpPr txBox="1"/>
          <p:nvPr/>
        </p:nvSpPr>
        <p:spPr>
          <a:xfrm>
            <a:off x="838200" y="4060539"/>
            <a:ext cx="7415150" cy="279746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2016 (2.1) – toevoegen totaalresultaat van de gehele toets, normering met mogelijkheid voor weergave van het resultaat op een toetsschaal en een eventueel advies voor de omzetting naar schoolcijfers</a:t>
            </a:r>
            <a:endParaRPr/>
          </a:p>
          <a:p>
            <a:pPr marL="228600" marR="0" lvl="0" indent="-228600" algn="l" rtl="0">
              <a:lnSpc>
                <a:spcPct val="90000"/>
              </a:lnSpc>
              <a:spcBef>
                <a:spcPts val="100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2017 (2.2) – opnemen ECK-id, enkele aanscherpingen en aanvullingen</a:t>
            </a: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500"/>
                                        <p:tgtEl>
                                          <p:spTgt spid="1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Constateringen</a:t>
            </a:r>
            <a:endParaRPr/>
          </a:p>
        </p:txBody>
      </p:sp>
      <p:sp>
        <p:nvSpPr>
          <p:cNvPr id="128" name="Google Shape;128;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nl-NL"/>
              <a:t>UWLR is géén standaard, maar een afspraak: </a:t>
            </a:r>
            <a:endParaRPr/>
          </a:p>
          <a:p>
            <a:pPr marL="685800" lvl="1" indent="-228600" algn="l" rtl="0">
              <a:lnSpc>
                <a:spcPct val="90000"/>
              </a:lnSpc>
              <a:spcBef>
                <a:spcPts val="500"/>
              </a:spcBef>
              <a:spcAft>
                <a:spcPts val="0"/>
              </a:spcAft>
              <a:buClr>
                <a:schemeClr val="dk1"/>
              </a:buClr>
              <a:buSzPts val="2400"/>
              <a:buChar char="•"/>
            </a:pPr>
            <a:r>
              <a:rPr lang="nl-NL"/>
              <a:t>twee standaardberichten </a:t>
            </a:r>
            <a:endParaRPr/>
          </a:p>
          <a:p>
            <a:pPr marL="685800" lvl="1" indent="-228600" algn="l" rtl="0">
              <a:lnSpc>
                <a:spcPct val="90000"/>
              </a:lnSpc>
              <a:spcBef>
                <a:spcPts val="500"/>
              </a:spcBef>
              <a:spcAft>
                <a:spcPts val="0"/>
              </a:spcAft>
              <a:buClr>
                <a:schemeClr val="dk1"/>
              </a:buClr>
              <a:buSzPts val="2400"/>
              <a:buChar char="•"/>
            </a:pPr>
            <a:r>
              <a:rPr lang="nl-NL"/>
              <a:t>webservice beschrijving  van een aantal transacties</a:t>
            </a:r>
            <a:endParaRPr/>
          </a:p>
          <a:p>
            <a:pPr marL="228600" lvl="0" indent="-228600" algn="l" rtl="0">
              <a:lnSpc>
                <a:spcPct val="90000"/>
              </a:lnSpc>
              <a:spcBef>
                <a:spcPts val="1000"/>
              </a:spcBef>
              <a:spcAft>
                <a:spcPts val="0"/>
              </a:spcAft>
              <a:buClr>
                <a:schemeClr val="dk1"/>
              </a:buClr>
              <a:buSzPts val="2800"/>
              <a:buChar char="•"/>
            </a:pPr>
            <a:r>
              <a:rPr lang="nl-NL"/>
              <a:t>Context: uitwisseling tbv methodegebonden toetsen PO.</a:t>
            </a:r>
            <a:endParaRPr/>
          </a:p>
          <a:p>
            <a:pPr marL="685800" lvl="1" indent="-228600" algn="l" rtl="0">
              <a:lnSpc>
                <a:spcPct val="90000"/>
              </a:lnSpc>
              <a:spcBef>
                <a:spcPts val="500"/>
              </a:spcBef>
              <a:spcAft>
                <a:spcPts val="0"/>
              </a:spcAft>
              <a:buClr>
                <a:schemeClr val="dk1"/>
              </a:buClr>
              <a:buSzPts val="2400"/>
              <a:buChar char="•"/>
            </a:pPr>
            <a:r>
              <a:rPr lang="nl-NL"/>
              <a:t>Wensen uit andere contexten passen niet zomaar</a:t>
            </a:r>
            <a:endParaRPr/>
          </a:p>
          <a:p>
            <a:pPr marL="685800" lvl="1" indent="-228600" algn="l" rtl="0">
              <a:lnSpc>
                <a:spcPct val="90000"/>
              </a:lnSpc>
              <a:spcBef>
                <a:spcPts val="0"/>
              </a:spcBef>
              <a:spcAft>
                <a:spcPts val="0"/>
              </a:spcAft>
              <a:buSzPts val="1800"/>
              <a:buChar char="•"/>
            </a:pPr>
            <a:r>
              <a:rPr lang="nl-NL"/>
              <a:t>Andere contexten hebben andere dynamiek, tempo kortom urgentie</a:t>
            </a:r>
            <a:endParaRPr/>
          </a:p>
          <a:p>
            <a:pPr marL="228600" lvl="0" indent="-228600" algn="l" rtl="0">
              <a:lnSpc>
                <a:spcPct val="90000"/>
              </a:lnSpc>
              <a:spcBef>
                <a:spcPts val="1000"/>
              </a:spcBef>
              <a:spcAft>
                <a:spcPts val="0"/>
              </a:spcAft>
              <a:buClr>
                <a:schemeClr val="dk1"/>
              </a:buClr>
              <a:buSzPts val="2800"/>
              <a:buChar char="•"/>
            </a:pPr>
            <a:r>
              <a:rPr lang="nl-NL"/>
              <a:t>Er ontstaan vragen om elementen uit de UWLR-afspraak ook voor andere toepassingen te gebruiken</a:t>
            </a:r>
            <a:endParaRPr/>
          </a:p>
          <a:p>
            <a:pPr marL="228600" lvl="0" indent="-228600" algn="l" rtl="0">
              <a:lnSpc>
                <a:spcPct val="90000"/>
              </a:lnSpc>
              <a:spcBef>
                <a:spcPts val="1000"/>
              </a:spcBef>
              <a:spcAft>
                <a:spcPts val="0"/>
              </a:spcAft>
              <a:buClr>
                <a:schemeClr val="dk1"/>
              </a:buClr>
              <a:buSzPts val="2800"/>
              <a:buChar char="•"/>
            </a:pPr>
            <a:r>
              <a:rPr lang="nl-NL"/>
              <a:t>Honoreren van wijzigingsverzoeken vanuit verschillende contexten lastig te organiseren binnen 1 overkoepelende werkgroep.</a:t>
            </a:r>
            <a:endParaRPr/>
          </a:p>
          <a:p>
            <a:pPr marL="228600" lvl="0" indent="0" algn="l" rtl="0">
              <a:lnSpc>
                <a:spcPct val="90000"/>
              </a:lnSpc>
              <a:spcBef>
                <a:spcPts val="1000"/>
              </a:spcBef>
              <a:spcAft>
                <a:spcPts val="0"/>
              </a:spcAft>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Voorlopige conclusies</a:t>
            </a:r>
            <a:endParaRPr/>
          </a:p>
        </p:txBody>
      </p:sp>
      <p:sp>
        <p:nvSpPr>
          <p:cNvPr id="134" name="Google Shape;134;p18"/>
          <p:cNvSpPr txBox="1"/>
          <p:nvPr/>
        </p:nvSpPr>
        <p:spPr>
          <a:xfrm>
            <a:off x="838200" y="1825624"/>
            <a:ext cx="3864429" cy="5032375"/>
          </a:xfrm>
          <a:prstGeom prst="rect">
            <a:avLst/>
          </a:prstGeom>
          <a:noFill/>
          <a:ln>
            <a:noFill/>
          </a:ln>
        </p:spPr>
        <p:txBody>
          <a:bodyPr spcFirstLastPara="1" wrap="square" lIns="91425" tIns="45700" rIns="91425" bIns="45700" anchor="t" anchorCtr="0">
            <a:noAutofit/>
          </a:bodyPr>
          <a:lstStyle/>
          <a:p>
            <a:pPr marL="228600" marR="0" lvl="0" indent="-11430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135" name="Google Shape;135;p18"/>
          <p:cNvGraphicFramePr/>
          <p:nvPr/>
        </p:nvGraphicFramePr>
        <p:xfrm>
          <a:off x="996522" y="1552162"/>
          <a:ext cx="9916900" cy="5098025"/>
        </p:xfrm>
        <a:graphic>
          <a:graphicData uri="http://schemas.openxmlformats.org/drawingml/2006/table">
            <a:tbl>
              <a:tblPr bandRow="1">
                <a:noFill/>
                <a:tableStyleId>{9F55327B-F845-4AD9-B904-B79C4B44DC58}</a:tableStyleId>
              </a:tblPr>
              <a:tblGrid>
                <a:gridCol w="4867000">
                  <a:extLst>
                    <a:ext uri="{9D8B030D-6E8A-4147-A177-3AD203B41FA5}">
                      <a16:colId xmlns:a16="http://schemas.microsoft.com/office/drawing/2014/main" val="20000"/>
                    </a:ext>
                  </a:extLst>
                </a:gridCol>
                <a:gridCol w="382900">
                  <a:extLst>
                    <a:ext uri="{9D8B030D-6E8A-4147-A177-3AD203B41FA5}">
                      <a16:colId xmlns:a16="http://schemas.microsoft.com/office/drawing/2014/main" val="20001"/>
                    </a:ext>
                  </a:extLst>
                </a:gridCol>
                <a:gridCol w="4667000">
                  <a:extLst>
                    <a:ext uri="{9D8B030D-6E8A-4147-A177-3AD203B41FA5}">
                      <a16:colId xmlns:a16="http://schemas.microsoft.com/office/drawing/2014/main" val="20002"/>
                    </a:ext>
                  </a:extLst>
                </a:gridCol>
              </a:tblGrid>
              <a:tr h="1605450">
                <a:tc>
                  <a:txBody>
                    <a:bodyPr/>
                    <a:lstStyle/>
                    <a:p>
                      <a:pPr marL="0" marR="0" lvl="0" indent="0" algn="l" rtl="0">
                        <a:spcBef>
                          <a:spcPts val="0"/>
                        </a:spcBef>
                        <a:spcAft>
                          <a:spcPts val="0"/>
                        </a:spcAft>
                        <a:buNone/>
                      </a:pPr>
                      <a:r>
                        <a:rPr lang="nl-NL" sz="1600" u="none" strike="noStrike" cap="none">
                          <a:solidFill>
                            <a:schemeClr val="lt1"/>
                          </a:solidFill>
                        </a:rPr>
                        <a:t>UWLR is géén standaard, maar een afspraak: </a:t>
                      </a:r>
                      <a:endParaRPr sz="1600"/>
                    </a:p>
                    <a:p>
                      <a:pPr marL="742950" marR="0" lvl="1" indent="-285750" algn="l" rtl="0">
                        <a:spcBef>
                          <a:spcPts val="0"/>
                        </a:spcBef>
                        <a:spcAft>
                          <a:spcPts val="0"/>
                        </a:spcAft>
                        <a:buClr>
                          <a:schemeClr val="lt1"/>
                        </a:buClr>
                        <a:buSzPts val="1600"/>
                        <a:buFont typeface="Arial"/>
                        <a:buChar char="•"/>
                      </a:pPr>
                      <a:r>
                        <a:rPr lang="nl-NL" sz="1600" u="none" strike="noStrike" cap="none">
                          <a:solidFill>
                            <a:schemeClr val="lt1"/>
                          </a:solidFill>
                        </a:rPr>
                        <a:t>twee standaardberichten </a:t>
                      </a:r>
                      <a:endParaRPr sz="1600"/>
                    </a:p>
                    <a:p>
                      <a:pPr marL="742950" marR="0" lvl="1" indent="-285750" algn="l" rtl="0">
                        <a:spcBef>
                          <a:spcPts val="0"/>
                        </a:spcBef>
                        <a:spcAft>
                          <a:spcPts val="0"/>
                        </a:spcAft>
                        <a:buClr>
                          <a:schemeClr val="lt1"/>
                        </a:buClr>
                        <a:buSzPts val="1600"/>
                        <a:buFont typeface="Arial"/>
                        <a:buChar char="•"/>
                      </a:pPr>
                      <a:r>
                        <a:rPr lang="nl-NL" sz="1600" u="none" strike="noStrike" cap="none">
                          <a:solidFill>
                            <a:schemeClr val="lt1"/>
                          </a:solidFill>
                        </a:rPr>
                        <a:t>webservice beschrijving  van een aantal transacties</a:t>
                      </a:r>
                      <a:endParaRPr sz="16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A67E"/>
                    </a:solidFill>
                  </a:tcPr>
                </a:tc>
                <a:tc>
                  <a:txBody>
                    <a:bodyPr/>
                    <a:lstStyle/>
                    <a:p>
                      <a:pPr marL="0" marR="0" lvl="0" indent="0" algn="l" rtl="0">
                        <a:lnSpc>
                          <a:spcPct val="100000"/>
                        </a:lnSpc>
                        <a:spcBef>
                          <a:spcPts val="0"/>
                        </a:spcBef>
                        <a:spcAft>
                          <a:spcPts val="0"/>
                        </a:spcAft>
                        <a:buClr>
                          <a:schemeClr val="lt1"/>
                        </a:buClr>
                        <a:buSzPts val="1800"/>
                        <a:buFont typeface="Calibri"/>
                        <a:buNone/>
                      </a:pPr>
                      <a:r>
                        <a:rPr lang="nl-NL" sz="1600">
                          <a:solidFill>
                            <a:schemeClr val="lt1"/>
                          </a:solidFill>
                        </a:rPr>
                        <a:t>→</a:t>
                      </a:r>
                      <a:endParaRPr sz="160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A67E"/>
                    </a:solidFill>
                  </a:tcPr>
                </a:tc>
                <a:tc>
                  <a:txBody>
                    <a:bodyPr/>
                    <a:lstStyle/>
                    <a:p>
                      <a:pPr marL="0" marR="0" lvl="0" indent="0" algn="l" rtl="0">
                        <a:lnSpc>
                          <a:spcPct val="100000"/>
                        </a:lnSpc>
                        <a:spcBef>
                          <a:spcPts val="0"/>
                        </a:spcBef>
                        <a:spcAft>
                          <a:spcPts val="0"/>
                        </a:spcAft>
                        <a:buClr>
                          <a:schemeClr val="lt1"/>
                        </a:buClr>
                        <a:buSzPts val="1800"/>
                        <a:buFont typeface="Calibri"/>
                        <a:buNone/>
                      </a:pPr>
                      <a:r>
                        <a:rPr lang="nl-NL" sz="1600">
                          <a:solidFill>
                            <a:schemeClr val="lt1"/>
                          </a:solidFill>
                        </a:rPr>
                        <a:t>UWLR is geen one-size-fits-all afspraak maar een overkoepelend raamwerk waarin afspraken voor diverse contexten los van elkaar (en waar nodig in samenhang) gemaakt zouden moeten kunnen worden.</a:t>
                      </a:r>
                      <a:endParaRPr sz="160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A67E"/>
                    </a:solidFill>
                  </a:tcPr>
                </a:tc>
                <a:extLst>
                  <a:ext uri="{0D108BD9-81ED-4DB2-BD59-A6C34878D82A}">
                    <a16:rowId xmlns:a16="http://schemas.microsoft.com/office/drawing/2014/main" val="10000"/>
                  </a:ext>
                </a:extLst>
              </a:tr>
              <a:tr h="1295625">
                <a:tc>
                  <a:txBody>
                    <a:bodyPr/>
                    <a:lstStyle/>
                    <a:p>
                      <a:pPr marL="0" marR="0" lvl="0" indent="0" algn="l" rtl="0">
                        <a:spcBef>
                          <a:spcPts val="0"/>
                        </a:spcBef>
                        <a:spcAft>
                          <a:spcPts val="0"/>
                        </a:spcAft>
                        <a:buNone/>
                      </a:pPr>
                      <a:r>
                        <a:rPr lang="nl-NL" sz="1600"/>
                        <a:t>Context: uitwisseling tbv methodegebonden toetsen PO.</a:t>
                      </a:r>
                      <a:endParaRPr sz="1600"/>
                    </a:p>
                    <a:p>
                      <a:pPr marL="742950" marR="0" lvl="1" indent="-285750" algn="l" rtl="0">
                        <a:spcBef>
                          <a:spcPts val="0"/>
                        </a:spcBef>
                        <a:spcAft>
                          <a:spcPts val="0"/>
                        </a:spcAft>
                        <a:buClr>
                          <a:schemeClr val="dk1"/>
                        </a:buClr>
                        <a:buSzPts val="1600"/>
                        <a:buFont typeface="Arial"/>
                        <a:buChar char="•"/>
                      </a:pPr>
                      <a:r>
                        <a:rPr lang="nl-NL" sz="1600" u="none" strike="noStrike" cap="none"/>
                        <a:t>Wensen uit andere contexten passen niet zomaar</a:t>
                      </a:r>
                      <a:endParaRPr sz="1600" u="none" strike="noStrike" cap="none"/>
                    </a:p>
                    <a:p>
                      <a:pPr marL="742950" marR="0" lvl="1" indent="-285750" algn="l" rtl="0">
                        <a:spcBef>
                          <a:spcPts val="0"/>
                        </a:spcBef>
                        <a:spcAft>
                          <a:spcPts val="0"/>
                        </a:spcAft>
                        <a:buSzPts val="1600"/>
                        <a:buChar char="•"/>
                      </a:pPr>
                      <a:r>
                        <a:rPr lang="nl-NL" sz="1600"/>
                        <a:t>Andere contexten kennen een andere urgentie</a:t>
                      </a:r>
                      <a:endParaRPr sz="16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nl-NL" sz="1600">
                          <a:solidFill>
                            <a:schemeClr val="dk1"/>
                          </a:solidFill>
                        </a:rPr>
                        <a:t>→</a:t>
                      </a:r>
                      <a:endParaRPr sz="1600">
                        <a:solidFill>
                          <a:schemeClr val="dk1"/>
                        </a:solidFill>
                      </a:endParaRPr>
                    </a:p>
                    <a:p>
                      <a:pPr marL="0" marR="0" lvl="0" indent="0" algn="l" rtl="0">
                        <a:lnSpc>
                          <a:spcPct val="100000"/>
                        </a:lnSpc>
                        <a:spcBef>
                          <a:spcPts val="0"/>
                        </a:spcBef>
                        <a:spcAft>
                          <a:spcPts val="0"/>
                        </a:spcAft>
                        <a:buClr>
                          <a:schemeClr val="dk1"/>
                        </a:buClr>
                        <a:buSzPts val="1800"/>
                        <a:buFont typeface="Calibri"/>
                        <a:buNone/>
                      </a:pPr>
                      <a:endParaRPr sz="1600"/>
                    </a:p>
                    <a:p>
                      <a:pPr marL="0" marR="0" lvl="0" indent="0" algn="l" rtl="0">
                        <a:lnSpc>
                          <a:spcPct val="100000"/>
                        </a:lnSpc>
                        <a:spcBef>
                          <a:spcPts val="0"/>
                        </a:spcBef>
                        <a:spcAft>
                          <a:spcPts val="0"/>
                        </a:spcAft>
                        <a:buClr>
                          <a:schemeClr val="dk1"/>
                        </a:buClr>
                        <a:buSzPts val="1800"/>
                        <a:buFont typeface="Calibri"/>
                        <a:buNone/>
                      </a:pPr>
                      <a:r>
                        <a:rPr lang="nl-NL" sz="1600"/>
                        <a:t>→</a:t>
                      </a:r>
                      <a:endParaRPr sz="16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nl-NL" sz="1600"/>
                        <a:t>Goede afbakening van gebruikssituaties (contexten) is belangrijk.</a:t>
                      </a:r>
                      <a:endParaRPr sz="1600"/>
                    </a:p>
                    <a:p>
                      <a:pPr marL="0" marR="0" lvl="0" indent="0" algn="l" rtl="0">
                        <a:lnSpc>
                          <a:spcPct val="100000"/>
                        </a:lnSpc>
                        <a:spcBef>
                          <a:spcPts val="0"/>
                        </a:spcBef>
                        <a:spcAft>
                          <a:spcPts val="0"/>
                        </a:spcAft>
                        <a:buClr>
                          <a:schemeClr val="dk1"/>
                        </a:buClr>
                        <a:buSzPts val="1800"/>
                        <a:buFont typeface="Calibri"/>
                        <a:buNone/>
                      </a:pPr>
                      <a:r>
                        <a:rPr lang="nl-NL" sz="1600"/>
                        <a:t>Flexibel ingerichte beheerstructuur</a:t>
                      </a:r>
                      <a:endParaRPr sz="16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98475">
                <a:tc>
                  <a:txBody>
                    <a:bodyPr/>
                    <a:lstStyle/>
                    <a:p>
                      <a:pPr marL="0" marR="0" lvl="0" indent="0" algn="l" rtl="0">
                        <a:lnSpc>
                          <a:spcPct val="100000"/>
                        </a:lnSpc>
                        <a:spcBef>
                          <a:spcPts val="0"/>
                        </a:spcBef>
                        <a:spcAft>
                          <a:spcPts val="0"/>
                        </a:spcAft>
                        <a:buClr>
                          <a:schemeClr val="lt1"/>
                        </a:buClr>
                        <a:buSzPts val="1800"/>
                        <a:buFont typeface="Calibri"/>
                        <a:buNone/>
                      </a:pPr>
                      <a:r>
                        <a:rPr lang="nl-NL" sz="1600">
                          <a:solidFill>
                            <a:schemeClr val="lt1"/>
                          </a:solidFill>
                        </a:rPr>
                        <a:t>Er ontstaan vragen om elementen uit de UWLR-afspraak ook voor andere toepassingen te gebruiken</a:t>
                      </a:r>
                      <a:endParaRPr sz="160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A67E"/>
                    </a:solidFill>
                  </a:tcPr>
                </a:tc>
                <a:tc>
                  <a:txBody>
                    <a:bodyPr/>
                    <a:lstStyle/>
                    <a:p>
                      <a:pPr marL="0" lvl="0" indent="0" algn="l" rtl="0">
                        <a:spcBef>
                          <a:spcPts val="0"/>
                        </a:spcBef>
                        <a:spcAft>
                          <a:spcPts val="0"/>
                        </a:spcAft>
                        <a:buClr>
                          <a:schemeClr val="lt1"/>
                        </a:buClr>
                        <a:buSzPts val="1800"/>
                        <a:buFont typeface="Calibri"/>
                        <a:buNone/>
                      </a:pPr>
                      <a:r>
                        <a:rPr lang="nl-NL" sz="1600">
                          <a:solidFill>
                            <a:schemeClr val="lt1"/>
                          </a:solidFill>
                        </a:rPr>
                        <a:t>→</a:t>
                      </a:r>
                      <a:endParaRPr sz="1600">
                        <a:solidFill>
                          <a:schemeClr val="lt1"/>
                        </a:solidFill>
                      </a:endParaRPr>
                    </a:p>
                    <a:p>
                      <a:pPr marL="0" lvl="0" indent="0" algn="l" rtl="0">
                        <a:spcBef>
                          <a:spcPts val="0"/>
                        </a:spcBef>
                        <a:spcAft>
                          <a:spcPts val="0"/>
                        </a:spcAft>
                        <a:buClr>
                          <a:schemeClr val="lt1"/>
                        </a:buClr>
                        <a:buSzPts val="1800"/>
                        <a:buFont typeface="Calibri"/>
                        <a:buNone/>
                      </a:pPr>
                      <a:endParaRPr sz="1600">
                        <a:solidFill>
                          <a:schemeClr val="lt1"/>
                        </a:solidFill>
                      </a:endParaRPr>
                    </a:p>
                    <a:p>
                      <a:pPr marL="0" lvl="0" indent="0" algn="l" rtl="0">
                        <a:spcBef>
                          <a:spcPts val="0"/>
                        </a:spcBef>
                        <a:spcAft>
                          <a:spcPts val="0"/>
                        </a:spcAft>
                        <a:buClr>
                          <a:schemeClr val="lt1"/>
                        </a:buClr>
                        <a:buSzPts val="1800"/>
                        <a:buFont typeface="Calibri"/>
                        <a:buNone/>
                      </a:pPr>
                      <a:r>
                        <a:rPr lang="nl-NL" sz="1600">
                          <a:solidFill>
                            <a:schemeClr val="lt1"/>
                          </a:solidFill>
                        </a:rPr>
                        <a:t>→</a:t>
                      </a:r>
                      <a:endParaRPr sz="1600"/>
                    </a:p>
                    <a:p>
                      <a:pPr marL="0" marR="0" lvl="0" indent="0" algn="l" rtl="0">
                        <a:lnSpc>
                          <a:spcPct val="100000"/>
                        </a:lnSpc>
                        <a:spcBef>
                          <a:spcPts val="0"/>
                        </a:spcBef>
                        <a:spcAft>
                          <a:spcPts val="0"/>
                        </a:spcAft>
                        <a:buClr>
                          <a:schemeClr val="dk1"/>
                        </a:buClr>
                        <a:buSzPts val="1800"/>
                        <a:buFont typeface="Calibri"/>
                        <a:buNone/>
                      </a:pPr>
                      <a:endParaRPr sz="160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A67E"/>
                    </a:solidFill>
                  </a:tcPr>
                </a:tc>
                <a:tc>
                  <a:txBody>
                    <a:bodyPr/>
                    <a:lstStyle/>
                    <a:p>
                      <a:pPr marL="0" marR="0" lvl="0" indent="0" algn="l" rtl="0">
                        <a:lnSpc>
                          <a:spcPct val="100000"/>
                        </a:lnSpc>
                        <a:spcBef>
                          <a:spcPts val="0"/>
                        </a:spcBef>
                        <a:spcAft>
                          <a:spcPts val="0"/>
                        </a:spcAft>
                        <a:buClr>
                          <a:schemeClr val="lt1"/>
                        </a:buClr>
                        <a:buSzPts val="1800"/>
                        <a:buFont typeface="Calibri"/>
                        <a:buNone/>
                      </a:pPr>
                      <a:r>
                        <a:rPr lang="nl-NL" sz="1600">
                          <a:solidFill>
                            <a:schemeClr val="lt1"/>
                          </a:solidFill>
                        </a:rPr>
                        <a:t>Scope waarop de afspraak is gericht moet strakker omlijnd zijn.</a:t>
                      </a:r>
                      <a:endParaRPr sz="1600">
                        <a:solidFill>
                          <a:schemeClr val="lt1"/>
                        </a:solidFill>
                      </a:endParaRPr>
                    </a:p>
                    <a:p>
                      <a:pPr marL="0" marR="0" lvl="0" indent="0" algn="l" rtl="0">
                        <a:lnSpc>
                          <a:spcPct val="100000"/>
                        </a:lnSpc>
                        <a:spcBef>
                          <a:spcPts val="0"/>
                        </a:spcBef>
                        <a:spcAft>
                          <a:spcPts val="0"/>
                        </a:spcAft>
                        <a:buClr>
                          <a:schemeClr val="lt1"/>
                        </a:buClr>
                        <a:buSzPts val="1800"/>
                        <a:buFont typeface="Calibri"/>
                        <a:buNone/>
                      </a:pPr>
                      <a:r>
                        <a:rPr lang="nl-NL" sz="1600">
                          <a:solidFill>
                            <a:schemeClr val="lt1"/>
                          </a:solidFill>
                        </a:rPr>
                        <a:t>Flexibel ingericht beheerstructuur moet hergebruik faciliteren</a:t>
                      </a:r>
                      <a:endParaRPr sz="160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A67E"/>
                    </a:solidFill>
                  </a:tcPr>
                </a:tc>
                <a:extLst>
                  <a:ext uri="{0D108BD9-81ED-4DB2-BD59-A6C34878D82A}">
                    <a16:rowId xmlns:a16="http://schemas.microsoft.com/office/drawing/2014/main" val="10002"/>
                  </a:ext>
                </a:extLst>
              </a:tr>
              <a:tr h="1098475">
                <a:tc>
                  <a:txBody>
                    <a:bodyPr/>
                    <a:lstStyle/>
                    <a:p>
                      <a:pPr marL="0" marR="0" lvl="0" indent="0" algn="l" rtl="0">
                        <a:lnSpc>
                          <a:spcPct val="100000"/>
                        </a:lnSpc>
                        <a:spcBef>
                          <a:spcPts val="0"/>
                        </a:spcBef>
                        <a:spcAft>
                          <a:spcPts val="0"/>
                        </a:spcAft>
                        <a:buClr>
                          <a:schemeClr val="dk1"/>
                        </a:buClr>
                        <a:buSzPts val="1800"/>
                        <a:buFont typeface="Calibri"/>
                        <a:buNone/>
                      </a:pPr>
                      <a:r>
                        <a:rPr lang="nl-NL" sz="1600"/>
                        <a:t>Honoreren van wijzigingsverzoeken vanuit verschillende contexten lastig te organiseren binnen 1 overkoepelende werkgroep.</a:t>
                      </a:r>
                      <a:endParaRPr sz="16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nl-NL" sz="1600">
                          <a:solidFill>
                            <a:schemeClr val="dk1"/>
                          </a:solidFill>
                        </a:rPr>
                        <a:t>→</a:t>
                      </a:r>
                      <a:endParaRPr sz="1600"/>
                    </a:p>
                    <a:p>
                      <a:pPr marL="0" marR="0" lvl="0" indent="0" algn="l" rtl="0">
                        <a:lnSpc>
                          <a:spcPct val="100000"/>
                        </a:lnSpc>
                        <a:spcBef>
                          <a:spcPts val="0"/>
                        </a:spcBef>
                        <a:spcAft>
                          <a:spcPts val="0"/>
                        </a:spcAft>
                        <a:buClr>
                          <a:schemeClr val="dk1"/>
                        </a:buClr>
                        <a:buSzPts val="1800"/>
                        <a:buFont typeface="Calibri"/>
                        <a:buNone/>
                      </a:pPr>
                      <a:endParaRPr sz="16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nl-NL" sz="1600"/>
                        <a:t>Vraagt om een andere beheer- en governancestructuur.</a:t>
                      </a:r>
                      <a:endParaRPr sz="16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Voorstel</a:t>
            </a:r>
            <a:endParaRPr/>
          </a:p>
        </p:txBody>
      </p:sp>
      <p:pic>
        <p:nvPicPr>
          <p:cNvPr id="142" name="Google Shape;142;p19" descr="Afbeeldingsresultaat voor athletics track on top of each other"/>
          <p:cNvPicPr preferRelativeResize="0"/>
          <p:nvPr/>
        </p:nvPicPr>
        <p:blipFill rotWithShape="1">
          <a:blip r:embed="rId3">
            <a:alphaModFix/>
          </a:blip>
          <a:srcRect/>
          <a:stretch/>
        </p:blipFill>
        <p:spPr>
          <a:xfrm>
            <a:off x="8341089" y="1529473"/>
            <a:ext cx="3268484" cy="2093067"/>
          </a:xfrm>
          <a:prstGeom prst="rect">
            <a:avLst/>
          </a:prstGeom>
          <a:noFill/>
          <a:ln>
            <a:noFill/>
          </a:ln>
        </p:spPr>
      </p:pic>
      <p:pic>
        <p:nvPicPr>
          <p:cNvPr id="143" name="Google Shape;143;p19" descr="Afbeeldingsresultaat voor athletics track inside"/>
          <p:cNvPicPr preferRelativeResize="0"/>
          <p:nvPr/>
        </p:nvPicPr>
        <p:blipFill rotWithShape="1">
          <a:blip r:embed="rId4">
            <a:alphaModFix/>
          </a:blip>
          <a:srcRect/>
          <a:stretch/>
        </p:blipFill>
        <p:spPr>
          <a:xfrm>
            <a:off x="8341089" y="3899250"/>
            <a:ext cx="3268484" cy="2174632"/>
          </a:xfrm>
          <a:prstGeom prst="rect">
            <a:avLst/>
          </a:prstGeom>
          <a:noFill/>
          <a:ln>
            <a:noFill/>
          </a:ln>
        </p:spPr>
      </p:pic>
      <p:sp>
        <p:nvSpPr>
          <p:cNvPr id="144" name="Google Shape;144;p19"/>
          <p:cNvSpPr txBox="1"/>
          <p:nvPr/>
        </p:nvSpPr>
        <p:spPr>
          <a:xfrm>
            <a:off x="838199" y="1529473"/>
            <a:ext cx="7260771" cy="392634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nl-NL" sz="2800" b="0" i="0" u="none" strike="noStrike" cap="none">
                <a:solidFill>
                  <a:schemeClr val="dk1"/>
                </a:solidFill>
                <a:latin typeface="Calibri"/>
                <a:ea typeface="Calibri"/>
                <a:cs typeface="Calibri"/>
                <a:sym typeface="Calibri"/>
              </a:rPr>
              <a:t>Realiseren nieuwe beheerstructuur:</a:t>
            </a:r>
            <a:endParaRPr/>
          </a:p>
          <a:p>
            <a:pPr marL="685800" marR="0" lvl="1" indent="-228600" algn="l" rtl="0">
              <a:lnSpc>
                <a:spcPct val="90000"/>
              </a:lnSpc>
              <a:spcBef>
                <a:spcPts val="50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Modulariseren processen</a:t>
            </a:r>
            <a:endParaRPr/>
          </a:p>
          <a:p>
            <a:pPr marL="685800" marR="0" lvl="1" indent="-228600" algn="l" rtl="0">
              <a:lnSpc>
                <a:spcPct val="90000"/>
              </a:lnSpc>
              <a:spcBef>
                <a:spcPts val="50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Ophangen in overkoepelend referentiemodel</a:t>
            </a:r>
            <a:endParaRPr/>
          </a:p>
          <a:p>
            <a:pPr marL="228600" marR="0" lvl="0" indent="-228600" algn="l" rtl="0">
              <a:lnSpc>
                <a:spcPct val="90000"/>
              </a:lnSpc>
              <a:spcBef>
                <a:spcPts val="1000"/>
              </a:spcBef>
              <a:spcAft>
                <a:spcPts val="0"/>
              </a:spcAft>
              <a:buClr>
                <a:schemeClr val="dk1"/>
              </a:buClr>
              <a:buSzPts val="2800"/>
              <a:buFont typeface="Arial"/>
              <a:buChar char="•"/>
            </a:pPr>
            <a:r>
              <a:rPr lang="nl-NL" sz="2800" b="0" i="0" u="none" strike="noStrike" cap="none">
                <a:solidFill>
                  <a:schemeClr val="dk1"/>
                </a:solidFill>
                <a:latin typeface="Calibri"/>
                <a:ea typeface="Calibri"/>
                <a:cs typeface="Calibri"/>
                <a:sym typeface="Calibri"/>
              </a:rPr>
              <a:t>Plaatsing van onderdelen op passende lagen</a:t>
            </a:r>
            <a:endParaRPr/>
          </a:p>
          <a:p>
            <a:pPr marL="685800" marR="0" lvl="1" indent="-228600" algn="l" rtl="0">
              <a:lnSpc>
                <a:spcPct val="90000"/>
              </a:lnSpc>
              <a:spcBef>
                <a:spcPts val="50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Inhoudelijk op een passende architectuurlaag</a:t>
            </a:r>
            <a:endParaRPr sz="24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Qua governance op een passende tafel</a:t>
            </a:r>
            <a:endParaRPr/>
          </a:p>
          <a:p>
            <a:pPr marL="228600" marR="0" lvl="0" indent="-228600" algn="l" rtl="0">
              <a:lnSpc>
                <a:spcPct val="90000"/>
              </a:lnSpc>
              <a:spcBef>
                <a:spcPts val="1000"/>
              </a:spcBef>
              <a:spcAft>
                <a:spcPts val="0"/>
              </a:spcAft>
              <a:buClr>
                <a:schemeClr val="dk1"/>
              </a:buClr>
              <a:buSzPts val="2800"/>
              <a:buFont typeface="Arial"/>
              <a:buChar char="•"/>
            </a:pPr>
            <a:r>
              <a:rPr lang="nl-NL" sz="2800" b="0" i="0" u="none" strike="noStrike" cap="none">
                <a:solidFill>
                  <a:schemeClr val="dk1"/>
                </a:solidFill>
                <a:latin typeface="Calibri"/>
                <a:ea typeface="Calibri"/>
                <a:cs typeface="Calibri"/>
                <a:sym typeface="Calibri"/>
              </a:rPr>
              <a:t>Aansluiten bij bestaande architecturen:</a:t>
            </a:r>
            <a:endParaRPr/>
          </a:p>
          <a:p>
            <a:pPr marL="685800" marR="0" lvl="1" indent="-228600" algn="l" rtl="0">
              <a:lnSpc>
                <a:spcPct val="90000"/>
              </a:lnSpc>
              <a:spcBef>
                <a:spcPts val="50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Domeinmodel Oefenen, toetsen en examineren</a:t>
            </a:r>
            <a:endParaRPr/>
          </a:p>
          <a:p>
            <a:pPr marL="685800" marR="0" lvl="1" indent="-228600" algn="l" rtl="0">
              <a:lnSpc>
                <a:spcPct val="90000"/>
              </a:lnSpc>
              <a:spcBef>
                <a:spcPts val="500"/>
              </a:spcBef>
              <a:spcAft>
                <a:spcPts val="0"/>
              </a:spcAft>
              <a:buClr>
                <a:schemeClr val="dk1"/>
              </a:buClr>
              <a:buSzPts val="2400"/>
              <a:buFont typeface="Arial"/>
              <a:buChar char="•"/>
            </a:pPr>
            <a:r>
              <a:rPr lang="nl-NL" sz="2400" b="0" i="0" u="none" strike="noStrike" cap="none">
                <a:solidFill>
                  <a:schemeClr val="dk1"/>
                </a:solidFill>
                <a:latin typeface="Calibri"/>
                <a:ea typeface="Calibri"/>
                <a:cs typeface="Calibri"/>
                <a:sym typeface="Calibri"/>
              </a:rPr>
              <a:t>ROSA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par>
                                <p:cTn id="8" presetID="10" presetClass="entr" presetSubtype="0" fill="hold"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Voorstel</a:t>
            </a:r>
            <a:endParaRPr/>
          </a:p>
        </p:txBody>
      </p:sp>
      <p:sp>
        <p:nvSpPr>
          <p:cNvPr id="151" name="Google Shape;151;p20"/>
          <p:cNvSpPr txBox="1">
            <a:spLocks noGrp="1"/>
          </p:cNvSpPr>
          <p:nvPr>
            <p:ph type="body" idx="1"/>
          </p:nvPr>
        </p:nvSpPr>
        <p:spPr>
          <a:xfrm>
            <a:off x="838200" y="1469973"/>
            <a:ext cx="7260771" cy="28043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nl-NL"/>
              <a:t>Opdat: </a:t>
            </a:r>
            <a:endParaRPr/>
          </a:p>
          <a:p>
            <a:pPr marL="685800" lvl="1" indent="-228600" algn="l" rtl="0">
              <a:lnSpc>
                <a:spcPct val="90000"/>
              </a:lnSpc>
              <a:spcBef>
                <a:spcPts val="500"/>
              </a:spcBef>
              <a:spcAft>
                <a:spcPts val="0"/>
              </a:spcAft>
              <a:buClr>
                <a:schemeClr val="dk1"/>
              </a:buClr>
              <a:buSzPts val="2400"/>
              <a:buChar char="•"/>
            </a:pPr>
            <a:r>
              <a:rPr lang="nl-NL"/>
              <a:t>Huidig bekende wensen een betere plek kunnen krijgen</a:t>
            </a:r>
            <a:endParaRPr/>
          </a:p>
          <a:p>
            <a:pPr marL="685800" lvl="1" indent="-228600" algn="l" rtl="0">
              <a:lnSpc>
                <a:spcPct val="90000"/>
              </a:lnSpc>
              <a:spcBef>
                <a:spcPts val="500"/>
              </a:spcBef>
              <a:spcAft>
                <a:spcPts val="0"/>
              </a:spcAft>
              <a:buClr>
                <a:schemeClr val="dk1"/>
              </a:buClr>
              <a:buSzPts val="2400"/>
              <a:buChar char="•"/>
            </a:pPr>
            <a:r>
              <a:rPr lang="nl-NL"/>
              <a:t>Sneller ingespeeld kan worden op nieuwe wensen en initiatieven</a:t>
            </a:r>
            <a:endParaRPr/>
          </a:p>
          <a:p>
            <a:pPr marL="685800" lvl="1" indent="-228600" algn="l" rtl="0">
              <a:lnSpc>
                <a:spcPct val="90000"/>
              </a:lnSpc>
              <a:spcBef>
                <a:spcPts val="500"/>
              </a:spcBef>
              <a:spcAft>
                <a:spcPts val="0"/>
              </a:spcAft>
              <a:buClr>
                <a:schemeClr val="dk1"/>
              </a:buClr>
              <a:buSzPts val="2400"/>
              <a:buChar char="•"/>
            </a:pPr>
            <a:r>
              <a:rPr lang="nl-NL"/>
              <a:t>Samenhang tussen standaarden en afspraken helderder en daarmee bruikbaarder wordt</a:t>
            </a:r>
            <a:endParaRPr/>
          </a:p>
          <a:p>
            <a:pPr marL="228600" lvl="0" indent="-50800" algn="l" rtl="0">
              <a:lnSpc>
                <a:spcPct val="90000"/>
              </a:lnSpc>
              <a:spcBef>
                <a:spcPts val="1000"/>
              </a:spcBef>
              <a:spcAft>
                <a:spcPts val="0"/>
              </a:spcAft>
              <a:buClr>
                <a:schemeClr val="dk1"/>
              </a:buClr>
              <a:buSzPts val="2800"/>
              <a:buNone/>
            </a:pPr>
            <a:endParaRPr/>
          </a:p>
        </p:txBody>
      </p:sp>
      <p:pic>
        <p:nvPicPr>
          <p:cNvPr id="152" name="Google Shape;152;p20" descr="Afbeeldingsresultaat voor athletics track on top of each other"/>
          <p:cNvPicPr preferRelativeResize="0"/>
          <p:nvPr/>
        </p:nvPicPr>
        <p:blipFill rotWithShape="1">
          <a:blip r:embed="rId3">
            <a:alphaModFix/>
          </a:blip>
          <a:srcRect/>
          <a:stretch/>
        </p:blipFill>
        <p:spPr>
          <a:xfrm>
            <a:off x="8341089" y="1529473"/>
            <a:ext cx="3268484" cy="2093067"/>
          </a:xfrm>
          <a:prstGeom prst="rect">
            <a:avLst/>
          </a:prstGeom>
          <a:noFill/>
          <a:ln>
            <a:noFill/>
          </a:ln>
        </p:spPr>
      </p:pic>
      <p:pic>
        <p:nvPicPr>
          <p:cNvPr id="153" name="Google Shape;153;p20" descr="Afbeeldingsresultaat voor athletics track inside"/>
          <p:cNvPicPr preferRelativeResize="0"/>
          <p:nvPr/>
        </p:nvPicPr>
        <p:blipFill rotWithShape="1">
          <a:blip r:embed="rId4">
            <a:alphaModFix/>
          </a:blip>
          <a:srcRect/>
          <a:stretch/>
        </p:blipFill>
        <p:spPr>
          <a:xfrm>
            <a:off x="8341089" y="3899250"/>
            <a:ext cx="3268484" cy="21746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Voorstel</a:t>
            </a:r>
            <a:endParaRPr/>
          </a:p>
        </p:txBody>
      </p:sp>
      <p:sp>
        <p:nvSpPr>
          <p:cNvPr id="160" name="Google Shape;160;p21"/>
          <p:cNvSpPr txBox="1"/>
          <p:nvPr/>
        </p:nvSpPr>
        <p:spPr>
          <a:xfrm>
            <a:off x="846303" y="1529473"/>
            <a:ext cx="7260771" cy="28043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590"/>
              <a:buFont typeface="Arial"/>
              <a:buNone/>
            </a:pPr>
            <a:r>
              <a:rPr lang="nl-NL" sz="2590" b="0" i="0" u="none" strike="noStrike" cap="none">
                <a:solidFill>
                  <a:schemeClr val="dk1"/>
                </a:solidFill>
                <a:latin typeface="Calibri"/>
                <a:ea typeface="Calibri"/>
                <a:cs typeface="Calibri"/>
                <a:sym typeface="Calibri"/>
              </a:rPr>
              <a:t>Met betrokkenheid van:</a:t>
            </a:r>
            <a:endParaRPr/>
          </a:p>
          <a:p>
            <a:pPr marL="228600" marR="0" lvl="0" indent="-228600" algn="l" rtl="0">
              <a:lnSpc>
                <a:spcPct val="90000"/>
              </a:lnSpc>
              <a:spcBef>
                <a:spcPts val="1000"/>
              </a:spcBef>
              <a:spcAft>
                <a:spcPts val="0"/>
              </a:spcAft>
              <a:buClr>
                <a:schemeClr val="dk1"/>
              </a:buClr>
              <a:buSzPts val="2405"/>
              <a:buFont typeface="Arial"/>
              <a:buChar char="•"/>
            </a:pPr>
            <a:r>
              <a:rPr lang="nl-NL" sz="2405" b="0" i="0" u="none" strike="noStrike" cap="none">
                <a:solidFill>
                  <a:schemeClr val="dk1"/>
                </a:solidFill>
                <a:latin typeface="Calibri"/>
                <a:ea typeface="Calibri"/>
                <a:cs typeface="Calibri"/>
                <a:sym typeface="Calibri"/>
              </a:rPr>
              <a:t>Opdrachtgever: Standaardisatieraad </a:t>
            </a:r>
            <a:endParaRPr sz="2405"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405"/>
              <a:buFont typeface="Arial"/>
              <a:buChar char="•"/>
            </a:pPr>
            <a:r>
              <a:rPr lang="nl-NL" sz="2405" b="0" i="0" u="none" strike="noStrike" cap="none">
                <a:solidFill>
                  <a:schemeClr val="dk1"/>
                </a:solidFill>
                <a:latin typeface="Calibri"/>
                <a:ea typeface="Calibri"/>
                <a:cs typeface="Calibri"/>
                <a:sym typeface="Calibri"/>
              </a:rPr>
              <a:t>Beoordeling en vaststelling: Architectuurraad</a:t>
            </a:r>
            <a:endParaRPr sz="2405"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405"/>
              <a:buFont typeface="Arial"/>
              <a:buChar char="•"/>
            </a:pPr>
            <a:r>
              <a:rPr lang="nl-NL" sz="2405" b="0" i="0" u="none" strike="noStrike" cap="none">
                <a:solidFill>
                  <a:schemeClr val="dk1"/>
                </a:solidFill>
                <a:latin typeface="Calibri"/>
                <a:ea typeface="Calibri"/>
                <a:cs typeface="Calibri"/>
                <a:sym typeface="Calibri"/>
              </a:rPr>
              <a:t>Inhoudelijke beoordeling: TO Toegang Edu-K, Werkgroep UWLR en diverse individuele ketenpartijen.</a:t>
            </a:r>
            <a:endParaRPr/>
          </a:p>
          <a:p>
            <a:pPr marL="228600" marR="0" lvl="0" indent="-228600" algn="l" rtl="0">
              <a:lnSpc>
                <a:spcPct val="90000"/>
              </a:lnSpc>
              <a:spcBef>
                <a:spcPts val="1000"/>
              </a:spcBef>
              <a:spcAft>
                <a:spcPts val="0"/>
              </a:spcAft>
              <a:buClr>
                <a:schemeClr val="dk1"/>
              </a:buClr>
              <a:buSzPts val="2405"/>
              <a:buFont typeface="Arial"/>
              <a:buChar char="•"/>
            </a:pPr>
            <a:r>
              <a:rPr lang="nl-NL" sz="2405" b="0" i="0" u="none" strike="noStrike" cap="none">
                <a:solidFill>
                  <a:schemeClr val="dk1"/>
                </a:solidFill>
                <a:latin typeface="Calibri"/>
                <a:ea typeface="Calibri"/>
                <a:cs typeface="Calibri"/>
                <a:sym typeface="Calibri"/>
              </a:rPr>
              <a:t>Uitvoering: Bureau Edustandaard</a:t>
            </a:r>
            <a:endParaRPr sz="2405" b="0" i="0" u="none" strike="noStrike" cap="none">
              <a:solidFill>
                <a:schemeClr val="dk1"/>
              </a:solidFill>
              <a:latin typeface="Calibri"/>
              <a:ea typeface="Calibri"/>
              <a:cs typeface="Calibri"/>
              <a:sym typeface="Calibri"/>
            </a:endParaRPr>
          </a:p>
        </p:txBody>
      </p:sp>
      <p:pic>
        <p:nvPicPr>
          <p:cNvPr id="161" name="Google Shape;161;p21" descr="Afbeeldingsresultaat voor athletics track on top of each other"/>
          <p:cNvPicPr preferRelativeResize="0"/>
          <p:nvPr/>
        </p:nvPicPr>
        <p:blipFill rotWithShape="1">
          <a:blip r:embed="rId3">
            <a:alphaModFix/>
          </a:blip>
          <a:srcRect/>
          <a:stretch/>
        </p:blipFill>
        <p:spPr>
          <a:xfrm>
            <a:off x="8341089" y="1529473"/>
            <a:ext cx="3268484" cy="2093067"/>
          </a:xfrm>
          <a:prstGeom prst="rect">
            <a:avLst/>
          </a:prstGeom>
          <a:noFill/>
          <a:ln>
            <a:noFill/>
          </a:ln>
        </p:spPr>
      </p:pic>
      <p:pic>
        <p:nvPicPr>
          <p:cNvPr id="162" name="Google Shape;162;p21" descr="Afbeeldingsresultaat voor athletics track inside"/>
          <p:cNvPicPr preferRelativeResize="0"/>
          <p:nvPr/>
        </p:nvPicPr>
        <p:blipFill rotWithShape="1">
          <a:blip r:embed="rId4">
            <a:alphaModFix/>
          </a:blip>
          <a:srcRect/>
          <a:stretch/>
        </p:blipFill>
        <p:spPr>
          <a:xfrm>
            <a:off x="8341089" y="3899250"/>
            <a:ext cx="3268484" cy="21746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2233</Words>
  <Application>Microsoft Office PowerPoint</Application>
  <PresentationFormat>Breedbeeld</PresentationFormat>
  <Paragraphs>292</Paragraphs>
  <Slides>21</Slides>
  <Notes>21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Noto Sans Symbols</vt:lpstr>
      <vt:lpstr>Kantoorthema</vt:lpstr>
      <vt:lpstr>Verbeteren randvoorwaarden t.b.v. doorontwikkeling uitwisseling persoonsgegevens en resultaten Projectvoorstel</vt:lpstr>
      <vt:lpstr>Aanleiding</vt:lpstr>
      <vt:lpstr>UWLR: Waarom deden we het ook alweer?</vt:lpstr>
      <vt:lpstr>Waar komen we vandaan?</vt:lpstr>
      <vt:lpstr>Constateringen</vt:lpstr>
      <vt:lpstr>Voorlopige conclusies</vt:lpstr>
      <vt:lpstr>Voorstel</vt:lpstr>
      <vt:lpstr>Voorstel</vt:lpstr>
      <vt:lpstr>Voorstel</vt:lpstr>
      <vt:lpstr>Scope project – oefenen, toetsen, examineren</vt:lpstr>
      <vt:lpstr>Afbakening</vt:lpstr>
      <vt:lpstr>Beoogde resultaten</vt:lpstr>
      <vt:lpstr>Referentiemodel – kapstok voor beschrijving en positionering contexten (processen)</vt:lpstr>
      <vt:lpstr>Lagenmodel – Architectuur voor uitwisseling </vt:lpstr>
      <vt:lpstr>Beschrijving governance</vt:lpstr>
      <vt:lpstr>Gebruikershandleiding</vt:lpstr>
      <vt:lpstr>Contextbeschrijvingen</vt:lpstr>
      <vt:lpstr>Beoogde resultaten </vt:lpstr>
      <vt:lpstr>Beoogde resultaten =&gt; Aanpak </vt:lpstr>
      <vt:lpstr>Planning</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Verbeteren randvoorwaarden t.b.v. doorontwikkeling uitwisseling persoonsgegevens en resultaten Projectvoorstel</dc:title>
  <cp:lastModifiedBy>Brian Dommisse</cp:lastModifiedBy>
  <cp:revision>1</cp:revision>
  <dcterms:modified xsi:type="dcterms:W3CDTF">2019-01-16T19:17:15Z</dcterms:modified>
</cp:coreProperties>
</file>