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85" r:id="rId7"/>
    <p:sldId id="289" r:id="rId8"/>
    <p:sldId id="288" r:id="rId9"/>
    <p:sldId id="290" r:id="rId10"/>
    <p:sldId id="28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6" roundtripDataSignature="AMtx7mi/TSS28oqShFmIH7uNFo13F2796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mco de Bo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F3E"/>
    <a:srgbClr val="35764C"/>
    <a:srgbClr val="3D8966"/>
    <a:srgbClr val="4CB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0AE78E-2863-4963-9286-5291213CC23F}">
  <a:tblStyle styleId="{060AE78E-2863-4963-9286-5291213CC2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47" autoAdjust="0"/>
  </p:normalViewPr>
  <p:slideViewPr>
    <p:cSldViewPr snapToGrid="0">
      <p:cViewPr varScale="1">
        <p:scale>
          <a:sx n="69" d="100"/>
          <a:sy n="69" d="100"/>
        </p:scale>
        <p:origin x="11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4" name="Google Shape;3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955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93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04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34" descr="\\fileserver\users$\dommisse01\Edustandaard\Edustandaard logo vrijstaa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72" y="116632"/>
            <a:ext cx="248760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/>
        </p:nvSpPr>
        <p:spPr>
          <a:xfrm>
            <a:off x="8832304" y="6021288"/>
            <a:ext cx="324036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3" descr="\\fileserver\users$\dommisse01\Edustandaard\Edustandaard logo vrijstaan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57072" y="6237313"/>
            <a:ext cx="2487600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 smtClean="0"/>
              <a:t>Voortgang </a:t>
            </a:r>
            <a:r>
              <a:rPr lang="nl-NL" dirty="0" err="1" smtClean="0"/>
              <a:t>Edukoppeling</a:t>
            </a:r>
            <a:r>
              <a:rPr lang="nl-NL" dirty="0" smtClean="0"/>
              <a:t> REST profiel</a:t>
            </a:r>
            <a:endParaRPr dirty="0"/>
          </a:p>
        </p:txBody>
      </p:sp>
      <p:sp>
        <p:nvSpPr>
          <p:cNvPr id="66" name="Google Shape;66;p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nl-NL" dirty="0" smtClean="0"/>
              <a:t>Brian Dommisse &amp; Erwin Reinhoud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nl-NL" dirty="0"/>
              <a:t>Kennisnet / Bureau </a:t>
            </a:r>
            <a:r>
              <a:rPr lang="nl-NL" dirty="0" err="1"/>
              <a:t>Edustandaard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nl-NL" dirty="0"/>
              <a:t>30 januari 2020, Architectuurraad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00" cy="70620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 smtClean="0"/>
              <a:t>REST profiel (Best Effort)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372851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SzPts val="1800"/>
              <a:buNone/>
            </a:pPr>
            <a:r>
              <a:rPr lang="nl-NL" sz="1800" dirty="0" smtClean="0"/>
              <a:t>De </a:t>
            </a:r>
            <a:r>
              <a:rPr lang="nl-NL" sz="1800" dirty="0" err="1" smtClean="0"/>
              <a:t>Edukoppeling</a:t>
            </a:r>
            <a:r>
              <a:rPr lang="nl-NL" sz="1800" dirty="0" smtClean="0"/>
              <a:t> werkgroep is gestart met de ontwikkeling van een REST-profiel </a:t>
            </a:r>
            <a:r>
              <a:rPr lang="nl-NL" sz="1800" dirty="0"/>
              <a:t>(</a:t>
            </a:r>
            <a:r>
              <a:rPr lang="nl-NL" sz="1800" dirty="0" smtClean="0"/>
              <a:t>best-effort). Er </a:t>
            </a:r>
            <a:r>
              <a:rPr lang="nl-NL" sz="1800" dirty="0"/>
              <a:t>is </a:t>
            </a:r>
            <a:r>
              <a:rPr lang="nl-NL" sz="1800" dirty="0" smtClean="0"/>
              <a:t>al een </a:t>
            </a:r>
            <a:r>
              <a:rPr lang="nl-NL" sz="1800" dirty="0"/>
              <a:t>inhoudelijke </a:t>
            </a:r>
            <a:r>
              <a:rPr lang="nl-NL" sz="1800" dirty="0" smtClean="0"/>
              <a:t>basis, </a:t>
            </a:r>
            <a:r>
              <a:rPr lang="nl-NL" sz="1800" dirty="0"/>
              <a:t>maar </a:t>
            </a:r>
            <a:r>
              <a:rPr lang="nl-NL" sz="1800" dirty="0" smtClean="0"/>
              <a:t>deze </a:t>
            </a:r>
            <a:r>
              <a:rPr lang="nl-NL" sz="1800" dirty="0"/>
              <a:t>is nog niet afgerond.</a:t>
            </a:r>
            <a:r>
              <a:rPr lang="nl-NL" sz="1800" dirty="0" smtClean="0"/>
              <a:t> We willen een aantal zaken kort toelichten die ook binnen de </a:t>
            </a:r>
            <a:r>
              <a:rPr lang="nl-NL" sz="1800" dirty="0" err="1" smtClean="0"/>
              <a:t>Edukoppeling</a:t>
            </a:r>
            <a:r>
              <a:rPr lang="nl-NL" sz="1800" dirty="0" smtClean="0"/>
              <a:t> werkgroep besproken zijn. </a:t>
            </a:r>
            <a:endParaRPr lang="nl-NL" sz="1800" dirty="0"/>
          </a:p>
          <a:p>
            <a:pPr lvl="0" indent="-342900">
              <a:buSzPts val="1800"/>
              <a:buChar char="●"/>
            </a:pPr>
            <a:endParaRPr lang="nl-NL" sz="1800" dirty="0"/>
          </a:p>
          <a:p>
            <a:pPr lvl="0" indent="-342900">
              <a:buSzPts val="1800"/>
              <a:buChar char="●"/>
            </a:pPr>
            <a:r>
              <a:rPr lang="nl-NL" sz="1800" dirty="0" smtClean="0"/>
              <a:t>afspraken rond de scope van relevante </a:t>
            </a:r>
            <a:r>
              <a:rPr lang="nl-NL" sz="1800" dirty="0" err="1" smtClean="0"/>
              <a:t>Edustandaard</a:t>
            </a:r>
            <a:r>
              <a:rPr lang="nl-NL" sz="1800" dirty="0" smtClean="0"/>
              <a:t> </a:t>
            </a:r>
            <a:r>
              <a:rPr lang="nl-NL" sz="1800" dirty="0"/>
              <a:t>werkgroepen </a:t>
            </a:r>
          </a:p>
          <a:p>
            <a:pPr lvl="0" indent="-342900">
              <a:buSzPts val="1800"/>
              <a:buChar char="●"/>
            </a:pPr>
            <a:r>
              <a:rPr lang="nl-NL" sz="1800" dirty="0" smtClean="0"/>
              <a:t>functionele toepassingsgebieden standaarden </a:t>
            </a:r>
            <a:endParaRPr lang="nl-NL" sz="1800" dirty="0"/>
          </a:p>
          <a:p>
            <a:pPr lvl="0" indent="-342900">
              <a:buSzPts val="1800"/>
              <a:buChar char="●"/>
            </a:pPr>
            <a:r>
              <a:rPr lang="nl-NL" sz="1800" dirty="0" smtClean="0"/>
              <a:t>aansluiten op </a:t>
            </a:r>
            <a:r>
              <a:rPr lang="nl-NL" sz="1800" dirty="0" err="1" smtClean="0"/>
              <a:t>overheidsbrede</a:t>
            </a:r>
            <a:r>
              <a:rPr lang="nl-NL" sz="1800" dirty="0" smtClean="0"/>
              <a:t> </a:t>
            </a:r>
            <a:r>
              <a:rPr lang="nl-NL" sz="1800" dirty="0"/>
              <a:t>REST </a:t>
            </a:r>
            <a:r>
              <a:rPr lang="nl-NL" sz="1800" dirty="0" smtClean="0"/>
              <a:t>API afspraken</a:t>
            </a:r>
          </a:p>
          <a:p>
            <a:pPr lvl="0" indent="-342900">
              <a:buSzPts val="1800"/>
              <a:buChar char="●"/>
            </a:pPr>
            <a:r>
              <a:rPr lang="nl-NL" sz="1800" dirty="0"/>
              <a:t>o</a:t>
            </a:r>
            <a:r>
              <a:rPr lang="nl-NL" sz="1800" dirty="0" smtClean="0"/>
              <a:t>verige aandachtspunten</a:t>
            </a:r>
            <a:endParaRPr lang="nl-NL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dirty="0" smtClean="0"/>
              <a:t>Scope </a:t>
            </a:r>
            <a:r>
              <a:rPr lang="nl-NL" dirty="0" err="1" smtClean="0"/>
              <a:t>Edustandaard</a:t>
            </a:r>
            <a:r>
              <a:rPr lang="nl-NL" dirty="0" smtClean="0"/>
              <a:t> </a:t>
            </a:r>
            <a:r>
              <a:rPr lang="nl-NL" dirty="0"/>
              <a:t>werkgroepen</a:t>
            </a:r>
            <a:endParaRPr dirty="0"/>
          </a:p>
        </p:txBody>
      </p:sp>
      <p:sp>
        <p:nvSpPr>
          <p:cNvPr id="43" name="Rechthoek 42"/>
          <p:cNvSpPr/>
          <p:nvPr/>
        </p:nvSpPr>
        <p:spPr>
          <a:xfrm>
            <a:off x="8781521" y="1252696"/>
            <a:ext cx="2745594" cy="428325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Edustandaard</a:t>
            </a:r>
            <a:endParaRPr kumimoji="0" lang="nl-NL" sz="18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803066" y="4025890"/>
            <a:ext cx="7965440" cy="151006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(Beveiligd)Communicatieprotocol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Rechte verbindingslijn met pijl 44"/>
          <p:cNvCxnSpPr>
            <a:stCxn id="56" idx="3"/>
            <a:endCxn id="57" idx="1"/>
          </p:cNvCxnSpPr>
          <p:nvPr/>
        </p:nvCxnSpPr>
        <p:spPr>
          <a:xfrm>
            <a:off x="2855617" y="4758466"/>
            <a:ext cx="3961937" cy="0"/>
          </a:xfrm>
          <a:prstGeom prst="straightConnector1">
            <a:avLst/>
          </a:prstGeom>
          <a:noFill/>
          <a:ln w="25400" cap="flat" cmpd="sng" algn="ctr">
            <a:solidFill>
              <a:srgbClr val="C41010"/>
            </a:solidFill>
            <a:prstDash val="dash"/>
            <a:miter lim="800000"/>
            <a:headEnd type="triangle"/>
            <a:tailEnd type="triangle"/>
          </a:ln>
          <a:effectLst/>
        </p:spPr>
      </p:cxnSp>
      <p:sp>
        <p:nvSpPr>
          <p:cNvPr id="46" name="Rechthoek 45"/>
          <p:cNvSpPr/>
          <p:nvPr/>
        </p:nvSpPr>
        <p:spPr>
          <a:xfrm>
            <a:off x="803066" y="2936454"/>
            <a:ext cx="7965440" cy="1089436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Bedrijfstransactie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Rechte verbindingslijn met pijl 46"/>
          <p:cNvCxnSpPr>
            <a:stCxn id="54" idx="3"/>
            <a:endCxn id="55" idx="1"/>
          </p:cNvCxnSpPr>
          <p:nvPr/>
        </p:nvCxnSpPr>
        <p:spPr>
          <a:xfrm>
            <a:off x="2665203" y="3495309"/>
            <a:ext cx="4318000" cy="0"/>
          </a:xfrm>
          <a:prstGeom prst="straightConnector1">
            <a:avLst/>
          </a:prstGeom>
          <a:noFill/>
          <a:ln w="25400" cap="flat" cmpd="sng" algn="ctr">
            <a:solidFill>
              <a:srgbClr val="FFC000">
                <a:lumMod val="50000"/>
              </a:srgbClr>
            </a:solidFill>
            <a:prstDash val="dash"/>
            <a:miter lim="800000"/>
            <a:headEnd type="triangle"/>
            <a:tailEnd type="triangle"/>
          </a:ln>
          <a:effectLst/>
        </p:spPr>
      </p:cxnSp>
      <p:sp>
        <p:nvSpPr>
          <p:cNvPr id="48" name="Rechthoek 47"/>
          <p:cNvSpPr/>
          <p:nvPr/>
        </p:nvSpPr>
        <p:spPr>
          <a:xfrm>
            <a:off x="803066" y="1252697"/>
            <a:ext cx="7965440" cy="67514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Interactieproces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hthoek 48"/>
          <p:cNvSpPr/>
          <p:nvPr/>
        </p:nvSpPr>
        <p:spPr>
          <a:xfrm>
            <a:off x="1006266" y="1310997"/>
            <a:ext cx="1079817" cy="56296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Bedrijfsproces</a:t>
            </a:r>
          </a:p>
        </p:txBody>
      </p:sp>
      <p:sp>
        <p:nvSpPr>
          <p:cNvPr id="50" name="Rechthoek 49"/>
          <p:cNvSpPr/>
          <p:nvPr/>
        </p:nvSpPr>
        <p:spPr>
          <a:xfrm>
            <a:off x="7511522" y="1318827"/>
            <a:ext cx="1155383" cy="55513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Bedrijfsproces</a:t>
            </a:r>
          </a:p>
        </p:txBody>
      </p:sp>
      <p:cxnSp>
        <p:nvCxnSpPr>
          <p:cNvPr id="51" name="Rechte verbindingslijn met pijl 50"/>
          <p:cNvCxnSpPr>
            <a:stCxn id="49" idx="3"/>
            <a:endCxn id="50" idx="1"/>
          </p:cNvCxnSpPr>
          <p:nvPr/>
        </p:nvCxnSpPr>
        <p:spPr>
          <a:xfrm>
            <a:off x="2086083" y="1592479"/>
            <a:ext cx="5425439" cy="3915"/>
          </a:xfrm>
          <a:prstGeom prst="straightConnector1">
            <a:avLst/>
          </a:prstGeom>
          <a:noFill/>
          <a:ln w="22225" cap="flat" cmpd="sng" algn="ctr">
            <a:solidFill>
              <a:srgbClr val="5B9BD5"/>
            </a:solidFill>
            <a:prstDash val="dash"/>
            <a:miter lim="800000"/>
            <a:headEnd type="triangle"/>
            <a:tailEnd type="triangle"/>
          </a:ln>
          <a:effectLst/>
        </p:spPr>
      </p:cxnSp>
      <p:sp>
        <p:nvSpPr>
          <p:cNvPr id="52" name="Rechthoek 51"/>
          <p:cNvSpPr/>
          <p:nvPr/>
        </p:nvSpPr>
        <p:spPr>
          <a:xfrm>
            <a:off x="3933773" y="3346329"/>
            <a:ext cx="1799117" cy="288101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Uitwisselingspatronen &amp; </a:t>
            </a:r>
            <a:r>
              <a:rPr kumimoji="0" lang="nl-NL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Serialisatievormen</a:t>
            </a:r>
            <a:endParaRPr kumimoji="0" lang="nl-NL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hthoek 52"/>
          <p:cNvSpPr/>
          <p:nvPr/>
        </p:nvSpPr>
        <p:spPr>
          <a:xfrm>
            <a:off x="3933770" y="4565554"/>
            <a:ext cx="1865788" cy="345440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Vertrouwelijkheid &amp; Integriteit op transportniveau </a:t>
            </a:r>
          </a:p>
        </p:txBody>
      </p:sp>
      <p:sp>
        <p:nvSpPr>
          <p:cNvPr id="54" name="Rechthoek 53"/>
          <p:cNvSpPr/>
          <p:nvPr/>
        </p:nvSpPr>
        <p:spPr>
          <a:xfrm>
            <a:off x="1006266" y="3016831"/>
            <a:ext cx="1658937" cy="956955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(service)</a:t>
            </a:r>
          </a:p>
        </p:txBody>
      </p:sp>
      <p:sp>
        <p:nvSpPr>
          <p:cNvPr id="55" name="Rechthoek 54"/>
          <p:cNvSpPr/>
          <p:nvPr/>
        </p:nvSpPr>
        <p:spPr>
          <a:xfrm>
            <a:off x="6983203" y="3016832"/>
            <a:ext cx="1683703" cy="95695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(service)</a:t>
            </a:r>
          </a:p>
        </p:txBody>
      </p:sp>
      <p:sp>
        <p:nvSpPr>
          <p:cNvPr id="56" name="Rechthoek 55"/>
          <p:cNvSpPr/>
          <p:nvPr/>
        </p:nvSpPr>
        <p:spPr>
          <a:xfrm>
            <a:off x="1006266" y="4077993"/>
            <a:ext cx="1849351" cy="1360945"/>
          </a:xfrm>
          <a:prstGeom prst="rect">
            <a:avLst/>
          </a:prstGeom>
          <a:solidFill>
            <a:srgbClr val="C41010"/>
          </a:solidFill>
          <a:ln w="12700" cap="flat" cmpd="sng" algn="ctr">
            <a:solidFill>
              <a:srgbClr val="C4101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Infrastructuur</a:t>
            </a:r>
          </a:p>
        </p:txBody>
      </p:sp>
      <p:sp>
        <p:nvSpPr>
          <p:cNvPr id="57" name="Rechthoek 56"/>
          <p:cNvSpPr/>
          <p:nvPr/>
        </p:nvSpPr>
        <p:spPr>
          <a:xfrm>
            <a:off x="6817554" y="4077993"/>
            <a:ext cx="1849351" cy="1360945"/>
          </a:xfrm>
          <a:prstGeom prst="rect">
            <a:avLst/>
          </a:prstGeom>
          <a:solidFill>
            <a:srgbClr val="C41010"/>
          </a:solidFill>
          <a:ln w="12700" cap="flat" cmpd="sng" algn="ctr">
            <a:solidFill>
              <a:srgbClr val="C4101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Infrastructuur</a:t>
            </a:r>
          </a:p>
        </p:txBody>
      </p:sp>
      <p:sp>
        <p:nvSpPr>
          <p:cNvPr id="58" name="Rechthoek 57"/>
          <p:cNvSpPr/>
          <p:nvPr/>
        </p:nvSpPr>
        <p:spPr>
          <a:xfrm>
            <a:off x="3933770" y="3625286"/>
            <a:ext cx="1799117" cy="30948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Vertrouwelijkheid &amp; integriteit op berichtniveau</a:t>
            </a:r>
          </a:p>
        </p:txBody>
      </p:sp>
      <p:sp>
        <p:nvSpPr>
          <p:cNvPr id="59" name="Rechthoek 58"/>
          <p:cNvSpPr/>
          <p:nvPr/>
        </p:nvSpPr>
        <p:spPr>
          <a:xfrm>
            <a:off x="803066" y="1926064"/>
            <a:ext cx="7965440" cy="1021771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Gegevensdefinities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hthoek 59"/>
          <p:cNvSpPr/>
          <p:nvPr/>
        </p:nvSpPr>
        <p:spPr>
          <a:xfrm>
            <a:off x="1006265" y="1988436"/>
            <a:ext cx="1348424" cy="894138"/>
          </a:xfrm>
          <a:prstGeom prst="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Gegevens</a:t>
            </a:r>
          </a:p>
        </p:txBody>
      </p:sp>
      <p:sp>
        <p:nvSpPr>
          <p:cNvPr id="61" name="Rechthoek 60"/>
          <p:cNvSpPr/>
          <p:nvPr/>
        </p:nvSpPr>
        <p:spPr>
          <a:xfrm>
            <a:off x="7318481" y="1988436"/>
            <a:ext cx="1348424" cy="894138"/>
          </a:xfrm>
          <a:prstGeom prst="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Gegevens</a:t>
            </a:r>
          </a:p>
        </p:txBody>
      </p:sp>
      <p:cxnSp>
        <p:nvCxnSpPr>
          <p:cNvPr id="62" name="Rechte verbindingslijn met pijl 61"/>
          <p:cNvCxnSpPr>
            <a:stCxn id="60" idx="3"/>
            <a:endCxn id="61" idx="1"/>
          </p:cNvCxnSpPr>
          <p:nvPr/>
        </p:nvCxnSpPr>
        <p:spPr>
          <a:xfrm>
            <a:off x="2354689" y="2435505"/>
            <a:ext cx="4963792" cy="0"/>
          </a:xfrm>
          <a:prstGeom prst="straightConnector1">
            <a:avLst/>
          </a:prstGeom>
          <a:noFill/>
          <a:ln w="25400" cap="flat" cmpd="sng" algn="ctr">
            <a:solidFill>
              <a:srgbClr val="70AD47">
                <a:lumMod val="50000"/>
              </a:srgbClr>
            </a:solidFill>
            <a:prstDash val="dash"/>
            <a:miter lim="800000"/>
            <a:headEnd type="triangle"/>
            <a:tailEnd type="triangle"/>
          </a:ln>
          <a:effectLst/>
        </p:spPr>
      </p:cxnSp>
      <p:sp>
        <p:nvSpPr>
          <p:cNvPr id="63" name="Rechthoek 62"/>
          <p:cNvSpPr/>
          <p:nvPr/>
        </p:nvSpPr>
        <p:spPr>
          <a:xfrm>
            <a:off x="3933770" y="2328970"/>
            <a:ext cx="1799117" cy="345440"/>
          </a:xfrm>
          <a:prstGeom prst="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Gegevensstructuren</a:t>
            </a:r>
          </a:p>
        </p:txBody>
      </p:sp>
      <p:sp>
        <p:nvSpPr>
          <p:cNvPr id="64" name="Ovaal 63"/>
          <p:cNvSpPr/>
          <p:nvPr/>
        </p:nvSpPr>
        <p:spPr>
          <a:xfrm>
            <a:off x="9077680" y="1975118"/>
            <a:ext cx="2099620" cy="376498"/>
          </a:xfrm>
          <a:prstGeom prst="ellipse">
            <a:avLst/>
          </a:prstGeom>
          <a:noFill/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Beheer AMIGO </a:t>
            </a:r>
          </a:p>
        </p:txBody>
      </p:sp>
      <p:sp>
        <p:nvSpPr>
          <p:cNvPr id="65" name="Ovaal 64"/>
          <p:cNvSpPr/>
          <p:nvPr/>
        </p:nvSpPr>
        <p:spPr>
          <a:xfrm>
            <a:off x="9077679" y="3016831"/>
            <a:ext cx="2099620" cy="421159"/>
          </a:xfrm>
          <a:prstGeom prst="ellipse">
            <a:avLst/>
          </a:prstGeom>
          <a:noFill/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Edukoppeling</a:t>
            </a:r>
            <a:r>
              <a:rPr kumimoji="0" lang="nl-NL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werkgroep</a:t>
            </a:r>
          </a:p>
        </p:txBody>
      </p:sp>
      <p:sp>
        <p:nvSpPr>
          <p:cNvPr id="66" name="Ovaal 65"/>
          <p:cNvSpPr/>
          <p:nvPr/>
        </p:nvSpPr>
        <p:spPr>
          <a:xfrm>
            <a:off x="9077679" y="4163592"/>
            <a:ext cx="2099620" cy="567144"/>
          </a:xfrm>
          <a:prstGeom prst="ellipse">
            <a:avLst/>
          </a:prstGeom>
          <a:noFill/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Uniforme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beveiligingsvoorschriften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werkgroep</a:t>
            </a:r>
          </a:p>
        </p:txBody>
      </p:sp>
      <p:cxnSp>
        <p:nvCxnSpPr>
          <p:cNvPr id="67" name="Rechte verbindingslijn 66"/>
          <p:cNvCxnSpPr/>
          <p:nvPr/>
        </p:nvCxnSpPr>
        <p:spPr>
          <a:xfrm flipV="1">
            <a:off x="8781521" y="2947835"/>
            <a:ext cx="2708607" cy="1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8" name="Rechte verbindingslijn 67"/>
          <p:cNvCxnSpPr/>
          <p:nvPr/>
        </p:nvCxnSpPr>
        <p:spPr>
          <a:xfrm>
            <a:off x="8781521" y="4025890"/>
            <a:ext cx="2708607" cy="0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9" name="Rechte verbindingslijn 68"/>
          <p:cNvCxnSpPr/>
          <p:nvPr/>
        </p:nvCxnSpPr>
        <p:spPr>
          <a:xfrm>
            <a:off x="8768506" y="1926064"/>
            <a:ext cx="2704952" cy="0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70" name="Groep 69"/>
          <p:cNvGrpSpPr/>
          <p:nvPr/>
        </p:nvGrpSpPr>
        <p:grpSpPr>
          <a:xfrm>
            <a:off x="9020394" y="2400607"/>
            <a:ext cx="2278188" cy="400111"/>
            <a:chOff x="3032630" y="6325373"/>
            <a:chExt cx="2278188" cy="400111"/>
          </a:xfrm>
        </p:grpSpPr>
        <p:sp>
          <p:nvSpPr>
            <p:cNvPr id="71" name="Rechthoek 70"/>
            <p:cNvSpPr/>
            <p:nvPr/>
          </p:nvSpPr>
          <p:spPr>
            <a:xfrm>
              <a:off x="3032630" y="6325373"/>
              <a:ext cx="2278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informatiemodel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Leerling-, groep- en leerkrachtgegevens </a:t>
              </a:r>
            </a:p>
          </p:txBody>
        </p:sp>
        <p:sp>
          <p:nvSpPr>
            <p:cNvPr id="72" name="Rechthoek 71"/>
            <p:cNvSpPr/>
            <p:nvPr/>
          </p:nvSpPr>
          <p:spPr>
            <a:xfrm>
              <a:off x="3108960" y="6325374"/>
              <a:ext cx="2123440" cy="400110"/>
            </a:xfrm>
            <a:prstGeom prst="rect">
              <a:avLst/>
            </a:prstGeom>
            <a:no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ep 72"/>
          <p:cNvGrpSpPr/>
          <p:nvPr/>
        </p:nvGrpSpPr>
        <p:grpSpPr>
          <a:xfrm>
            <a:off x="8806935" y="3495513"/>
            <a:ext cx="2791149" cy="422582"/>
            <a:chOff x="2776161" y="6295845"/>
            <a:chExt cx="2791149" cy="555276"/>
          </a:xfrm>
        </p:grpSpPr>
        <p:sp>
          <p:nvSpPr>
            <p:cNvPr id="74" name="Rechthoek 73"/>
            <p:cNvSpPr/>
            <p:nvPr/>
          </p:nvSpPr>
          <p:spPr>
            <a:xfrm>
              <a:off x="2776161" y="6325373"/>
              <a:ext cx="2791149" cy="525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Beveiliging op berichtniveau en logistiek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(HTTP, SOAP, WSA, WSS. </a:t>
              </a:r>
              <a:r>
                <a:rPr kumimoji="0" lang="nl-NL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PKIo</a:t>
              </a:r>
              <a:r>
                <a:rPr kumimoji="0" lang="nl-NL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OIN, </a:t>
              </a:r>
              <a:r>
                <a:rPr kumimoji="0" lang="nl-NL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OAuth</a:t>
              </a:r>
              <a:r>
                <a:rPr kumimoji="0" lang="nl-NL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JSON, XML)</a:t>
              </a:r>
              <a:r>
                <a:rPr kumimoji="0" lang="nl-NL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75" name="Rechthoek 74"/>
            <p:cNvSpPr/>
            <p:nvPr/>
          </p:nvSpPr>
          <p:spPr>
            <a:xfrm>
              <a:off x="2789118" y="6295845"/>
              <a:ext cx="2653566" cy="555275"/>
            </a:xfrm>
            <a:prstGeom prst="rect">
              <a:avLst/>
            </a:prstGeom>
            <a:no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hthoek 75"/>
          <p:cNvSpPr/>
          <p:nvPr/>
        </p:nvSpPr>
        <p:spPr>
          <a:xfrm>
            <a:off x="9218900" y="4820100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1000" kern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nl-NL" sz="1000" kern="1200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Beveiliging transport </a:t>
            </a:r>
          </a:p>
          <a:p>
            <a:pPr algn="ctr">
              <a:buClrTx/>
              <a:buFontTx/>
              <a:buNone/>
            </a:pPr>
            <a:r>
              <a:rPr lang="nl-NL" sz="1000" kern="1200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(HTTP, PKI(o), OIN, TLS &amp; </a:t>
            </a:r>
            <a:r>
              <a:rPr lang="nl-NL" sz="1000" kern="1200" dirty="0" err="1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Ciphers</a:t>
            </a:r>
            <a:r>
              <a:rPr lang="nl-NL" sz="1000" kern="1200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) </a:t>
            </a:r>
            <a:endParaRPr lang="nl-NL" sz="1000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hthoek 76"/>
          <p:cNvSpPr/>
          <p:nvPr/>
        </p:nvSpPr>
        <p:spPr>
          <a:xfrm>
            <a:off x="9117285" y="4797814"/>
            <a:ext cx="2123440" cy="419100"/>
          </a:xfrm>
          <a:prstGeom prst="rect">
            <a:avLst/>
          </a:prstGeom>
          <a:noFill/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hthoek 77"/>
          <p:cNvSpPr/>
          <p:nvPr/>
        </p:nvSpPr>
        <p:spPr>
          <a:xfrm>
            <a:off x="3933770" y="3202986"/>
            <a:ext cx="1799117" cy="137707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Routering</a:t>
            </a:r>
          </a:p>
        </p:txBody>
      </p:sp>
      <p:sp>
        <p:nvSpPr>
          <p:cNvPr id="39" name="Rechthoek 38"/>
          <p:cNvSpPr/>
          <p:nvPr/>
        </p:nvSpPr>
        <p:spPr>
          <a:xfrm>
            <a:off x="-212803" y="5955467"/>
            <a:ext cx="7416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/>
            <a:r>
              <a:rPr lang="nl-NL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Zijn scopes voor de werkgroepen mogelijk, of gaan leden van de verschillende werkgroepen per onderwerp de grenzen/keuzes bepalen?</a:t>
            </a:r>
            <a:endParaRPr lang="nl-NL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sz="2000" dirty="0"/>
              <a:t>F</a:t>
            </a:r>
            <a:r>
              <a:rPr lang="nl-NL" sz="2000" dirty="0" smtClean="0"/>
              <a:t>unctioneel </a:t>
            </a:r>
            <a:r>
              <a:rPr lang="nl-NL" sz="2000" dirty="0"/>
              <a:t>toepassingsgebied </a:t>
            </a:r>
            <a:r>
              <a:rPr lang="nl-NL" sz="2000" dirty="0" smtClean="0"/>
              <a:t>REST best effort is conform WUS best effort</a:t>
            </a:r>
            <a:endParaRPr sz="2000" dirty="0"/>
          </a:p>
        </p:txBody>
      </p:sp>
      <p:pic>
        <p:nvPicPr>
          <p:cNvPr id="3" name="Afbeelding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95" y="1085850"/>
            <a:ext cx="7786445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al 1"/>
          <p:cNvSpPr/>
          <p:nvPr/>
        </p:nvSpPr>
        <p:spPr>
          <a:xfrm>
            <a:off x="0" y="3320508"/>
            <a:ext cx="4681654" cy="1730995"/>
          </a:xfrm>
          <a:prstGeom prst="ellipse">
            <a:avLst/>
          </a:prstGeom>
          <a:solidFill>
            <a:srgbClr val="4C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dirty="0" err="1" smtClean="0">
                <a:solidFill>
                  <a:srgbClr val="2B5F3E"/>
                </a:solidFill>
              </a:rPr>
              <a:t>Edukoppeling</a:t>
            </a:r>
            <a:r>
              <a:rPr lang="nl-NL" dirty="0" smtClean="0">
                <a:solidFill>
                  <a:srgbClr val="2B5F3E"/>
                </a:solidFill>
              </a:rPr>
              <a:t> Transactiestandaard</a:t>
            </a:r>
          </a:p>
          <a:p>
            <a:pPr algn="ctr"/>
            <a:r>
              <a:rPr lang="nl-NL" dirty="0" smtClean="0">
                <a:solidFill>
                  <a:srgbClr val="2B5F3E"/>
                </a:solidFill>
              </a:rPr>
              <a:t>(WUS &amp; REST best effort)</a:t>
            </a:r>
          </a:p>
          <a:p>
            <a:pPr marL="542925" indent="-171450">
              <a:buFont typeface="Arial" panose="020B0604020202020204" pitchFamily="34" charset="0"/>
              <a:buChar char="•"/>
            </a:pPr>
            <a:r>
              <a:rPr lang="nl-NL" sz="1200" i="1" dirty="0" smtClean="0">
                <a:solidFill>
                  <a:srgbClr val="2B5F3E"/>
                </a:solidFill>
              </a:rPr>
              <a:t>Bevragingen </a:t>
            </a:r>
            <a:r>
              <a:rPr lang="nl-NL" sz="1200" i="1" dirty="0">
                <a:solidFill>
                  <a:srgbClr val="2B5F3E"/>
                </a:solidFill>
              </a:rPr>
              <a:t>en meldingen </a:t>
            </a:r>
            <a:r>
              <a:rPr lang="nl-NL" sz="1200" i="1" dirty="0" smtClean="0">
                <a:solidFill>
                  <a:srgbClr val="2B5F3E"/>
                </a:solidFill>
              </a:rPr>
              <a:t>voor vertrouwelijke gegevensuitwisseling (ROSA)</a:t>
            </a:r>
          </a:p>
          <a:p>
            <a:pPr marL="542925" indent="-171450">
              <a:buFont typeface="Arial" panose="020B0604020202020204" pitchFamily="34" charset="0"/>
              <a:buChar char="•"/>
            </a:pPr>
            <a:r>
              <a:rPr lang="nl-NL" sz="1200" i="1" dirty="0" err="1">
                <a:solidFill>
                  <a:srgbClr val="2B5F3E"/>
                </a:solidFill>
              </a:rPr>
              <a:t>P</a:t>
            </a:r>
            <a:r>
              <a:rPr lang="nl-NL" sz="1200" i="1" dirty="0" err="1" smtClean="0">
                <a:solidFill>
                  <a:srgbClr val="2B5F3E"/>
                </a:solidFill>
              </a:rPr>
              <a:t>oint-to-point</a:t>
            </a:r>
            <a:r>
              <a:rPr lang="nl-NL" sz="1200" i="1" dirty="0" smtClean="0">
                <a:solidFill>
                  <a:srgbClr val="2B5F3E"/>
                </a:solidFill>
              </a:rPr>
              <a:t> (M2M) koppeling </a:t>
            </a:r>
          </a:p>
          <a:p>
            <a:pPr marL="542925" indent="-171450">
              <a:buFont typeface="Arial" panose="020B0604020202020204" pitchFamily="34" charset="0"/>
              <a:buChar char="•"/>
            </a:pPr>
            <a:r>
              <a:rPr lang="nl-NL" sz="1200" i="1" dirty="0" smtClean="0">
                <a:solidFill>
                  <a:srgbClr val="2B5F3E"/>
                </a:solidFill>
              </a:rPr>
              <a:t>GEEN onweerlegbaarheid. </a:t>
            </a:r>
          </a:p>
          <a:p>
            <a:endParaRPr lang="nl-NL" i="1" dirty="0">
              <a:solidFill>
                <a:srgbClr val="2B5F3E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212803" y="5955467"/>
            <a:ext cx="510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/>
            <a:r>
              <a:rPr lang="nl-NL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Bepalen </a:t>
            </a:r>
            <a:r>
              <a:rPr lang="nl-N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betreffende ketens </a:t>
            </a:r>
            <a:r>
              <a:rPr lang="nl-NL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toepassing </a:t>
            </a:r>
            <a:r>
              <a:rPr lang="nl-NL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van WUS of REST </a:t>
            </a:r>
            <a:r>
              <a:rPr lang="nl-NL" sz="1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(of meer specifiek OOAPI/SCIM) zelf?</a:t>
            </a:r>
            <a:endParaRPr lang="nl-NL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447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dirty="0" smtClean="0"/>
              <a:t>Aansluiten </a:t>
            </a:r>
            <a:r>
              <a:rPr lang="nl-NL" dirty="0"/>
              <a:t>op </a:t>
            </a:r>
            <a:r>
              <a:rPr lang="nl-NL" dirty="0" err="1"/>
              <a:t>overheidsbrede</a:t>
            </a:r>
            <a:r>
              <a:rPr lang="nl-NL" dirty="0"/>
              <a:t> REST afspraken</a:t>
            </a:r>
            <a:endParaRPr dirty="0"/>
          </a:p>
        </p:txBody>
      </p:sp>
      <p:sp>
        <p:nvSpPr>
          <p:cNvPr id="4" name="Google Shape;7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124704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1800" dirty="0" smtClean="0"/>
              <a:t>De API strategie van het Kennisplatform </a:t>
            </a:r>
            <a:r>
              <a:rPr lang="nl-NL" sz="1800" dirty="0" err="1" smtClean="0"/>
              <a:t>API’s</a:t>
            </a:r>
            <a:r>
              <a:rPr lang="nl-NL" sz="1800" dirty="0" smtClean="0"/>
              <a:t> vormen de basis voor het REST profiel</a:t>
            </a:r>
          </a:p>
          <a:p>
            <a:r>
              <a:rPr lang="nl-NL" sz="1800" dirty="0"/>
              <a:t>De API strategie </a:t>
            </a:r>
            <a:r>
              <a:rPr lang="nl-NL" sz="1800" dirty="0" smtClean="0"/>
              <a:t>onderdelen zijn nog niet formeel vastgesteld. Het proces voor opname van de API Design </a:t>
            </a:r>
            <a:r>
              <a:rPr lang="nl-NL" sz="1800" dirty="0"/>
              <a:t>R</a:t>
            </a:r>
            <a:r>
              <a:rPr lang="nl-NL" sz="1800" dirty="0" smtClean="0"/>
              <a:t>ules op de </a:t>
            </a:r>
            <a:r>
              <a:rPr lang="nl-NL" sz="1800" dirty="0" err="1" smtClean="0"/>
              <a:t>ptolu</a:t>
            </a:r>
            <a:r>
              <a:rPr lang="nl-NL" sz="1800" dirty="0" smtClean="0"/>
              <a:t>-lijst is recent gestart (advies gepland voor 6 mei)</a:t>
            </a:r>
          </a:p>
          <a:p>
            <a:endParaRPr lang="nl-NL" sz="1800" dirty="0" smtClean="0"/>
          </a:p>
          <a:p>
            <a:pPr marL="50800" indent="0">
              <a:buNone/>
            </a:pPr>
            <a:r>
              <a:rPr lang="nl-NL" sz="1800" dirty="0" smtClean="0"/>
              <a:t>Inhoudelijk:</a:t>
            </a:r>
            <a:endParaRPr lang="nl-NL" sz="1800" dirty="0"/>
          </a:p>
          <a:p>
            <a:r>
              <a:rPr lang="en-US" sz="1800" dirty="0" smtClean="0"/>
              <a:t>De </a:t>
            </a:r>
            <a:r>
              <a:rPr lang="en-US" sz="1800" dirty="0"/>
              <a:t>API </a:t>
            </a:r>
            <a:r>
              <a:rPr lang="en-US" sz="1800" dirty="0" err="1"/>
              <a:t>strategie</a:t>
            </a:r>
            <a:r>
              <a:rPr lang="en-US" sz="1800" dirty="0"/>
              <a:t> </a:t>
            </a:r>
            <a:r>
              <a:rPr lang="en-US" sz="1800" dirty="0" err="1"/>
              <a:t>stelt</a:t>
            </a:r>
            <a:r>
              <a:rPr lang="en-US" sz="1800" dirty="0"/>
              <a:t>: </a:t>
            </a:r>
            <a:r>
              <a:rPr lang="en-US" sz="1800" b="1" i="1" dirty="0"/>
              <a:t>Allow access to an API only if an API key is provided</a:t>
            </a:r>
            <a:r>
              <a:rPr lang="en-US" sz="1800" dirty="0"/>
              <a:t>, het </a:t>
            </a:r>
            <a:r>
              <a:rPr lang="en-US" sz="1800" dirty="0" err="1"/>
              <a:t>Edustandaard</a:t>
            </a:r>
            <a:r>
              <a:rPr lang="en-US" sz="1800" dirty="0"/>
              <a:t> REST </a:t>
            </a:r>
            <a:r>
              <a:rPr lang="en-US" sz="1800" dirty="0" err="1"/>
              <a:t>profiel</a:t>
            </a:r>
            <a:r>
              <a:rPr lang="en-US" sz="1800" dirty="0"/>
              <a:t> </a:t>
            </a:r>
            <a:r>
              <a:rPr lang="en-US" sz="1800" dirty="0" err="1" smtClean="0"/>
              <a:t>schrijft</a:t>
            </a:r>
            <a:r>
              <a:rPr lang="en-US" sz="1800" dirty="0" smtClean="0"/>
              <a:t> </a:t>
            </a:r>
            <a:r>
              <a:rPr lang="en-US" sz="1800" dirty="0" err="1"/>
              <a:t>geen</a:t>
            </a:r>
            <a:r>
              <a:rPr lang="en-US" sz="1800" dirty="0"/>
              <a:t> API </a:t>
            </a:r>
            <a:r>
              <a:rPr lang="en-US" sz="1800" dirty="0" smtClean="0"/>
              <a:t>keys </a:t>
            </a:r>
            <a:r>
              <a:rPr lang="en-US" sz="1800" dirty="0" err="1" smtClean="0"/>
              <a:t>voor</a:t>
            </a:r>
            <a:r>
              <a:rPr lang="en-US" sz="1800" dirty="0" smtClean="0"/>
              <a:t>. </a:t>
            </a:r>
            <a:r>
              <a:rPr lang="en-US" sz="1800" dirty="0" err="1" smtClean="0"/>
              <a:t>Deze</a:t>
            </a:r>
            <a:r>
              <a:rPr lang="en-US" sz="1800" dirty="0" smtClean="0"/>
              <a:t>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binnen</a:t>
            </a:r>
            <a:r>
              <a:rPr lang="en-US" sz="1800" dirty="0"/>
              <a:t> het </a:t>
            </a:r>
            <a:r>
              <a:rPr lang="en-US" sz="1800" dirty="0" err="1"/>
              <a:t>functionele</a:t>
            </a:r>
            <a:r>
              <a:rPr lang="en-US" sz="1800" dirty="0"/>
              <a:t> </a:t>
            </a:r>
            <a:r>
              <a:rPr lang="en-US" sz="1800" dirty="0" err="1" smtClean="0"/>
              <a:t>toepassingsgebied</a:t>
            </a:r>
            <a:r>
              <a:rPr lang="en-US" sz="1800" dirty="0" smtClean="0"/>
              <a:t> 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nodig</a:t>
            </a:r>
            <a:r>
              <a:rPr lang="en-US" sz="1800" dirty="0"/>
              <a:t> </a:t>
            </a:r>
            <a:r>
              <a:rPr lang="en-US" sz="1800" dirty="0" err="1"/>
              <a:t>omdat</a:t>
            </a:r>
            <a:r>
              <a:rPr lang="en-US" sz="1800" dirty="0"/>
              <a:t> </a:t>
            </a:r>
            <a:r>
              <a:rPr lang="en-US" sz="1800" dirty="0" smtClean="0"/>
              <a:t>het </a:t>
            </a:r>
            <a:r>
              <a:rPr lang="en-US" sz="1800" dirty="0"/>
              <a:t>point-2-point </a:t>
            </a:r>
            <a:r>
              <a:rPr lang="en-US" sz="1800" dirty="0" err="1"/>
              <a:t>koppelingen</a:t>
            </a:r>
            <a:r>
              <a:rPr lang="en-US" sz="1800" dirty="0"/>
              <a:t> </a:t>
            </a:r>
            <a:r>
              <a:rPr lang="en-US" sz="1800" dirty="0" err="1" smtClean="0"/>
              <a:t>betreft</a:t>
            </a:r>
            <a:r>
              <a:rPr lang="en-US" sz="1800" dirty="0" smtClean="0"/>
              <a:t> </a:t>
            </a:r>
            <a:r>
              <a:rPr lang="en-US" sz="1800" dirty="0"/>
              <a:t>met </a:t>
            </a:r>
            <a:r>
              <a:rPr lang="en-US" sz="1800" dirty="0" err="1"/>
              <a:t>tweezijdige</a:t>
            </a:r>
            <a:r>
              <a:rPr lang="en-US" sz="1800" dirty="0"/>
              <a:t> TLS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PKIo</a:t>
            </a:r>
            <a:r>
              <a:rPr lang="en-US" sz="1800" dirty="0"/>
              <a:t> </a:t>
            </a:r>
            <a:r>
              <a:rPr lang="en-US" sz="1800" dirty="0" err="1"/>
              <a:t>certificaat</a:t>
            </a:r>
            <a:r>
              <a:rPr lang="en-US" sz="1800" dirty="0"/>
              <a:t> met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smtClean="0"/>
              <a:t>OIN. Het is </a:t>
            </a:r>
            <a:r>
              <a:rPr lang="en-US" sz="1800" dirty="0" err="1" smtClean="0"/>
              <a:t>duidelijk</a:t>
            </a:r>
            <a:r>
              <a:rPr lang="en-US" sz="1800" dirty="0" smtClean="0"/>
              <a:t> </a:t>
            </a:r>
            <a:r>
              <a:rPr lang="en-US" sz="1800" dirty="0" err="1" smtClean="0"/>
              <a:t>wie</a:t>
            </a:r>
            <a:r>
              <a:rPr lang="en-US" sz="1800" dirty="0" smtClean="0"/>
              <a:t> </a:t>
            </a:r>
            <a:r>
              <a:rPr lang="en-US" sz="1800" dirty="0" err="1" smtClean="0"/>
              <a:t>afnemer</a:t>
            </a:r>
            <a:r>
              <a:rPr lang="en-US" sz="1800" dirty="0" smtClean="0"/>
              <a:t> </a:t>
            </a:r>
            <a:r>
              <a:rPr lang="en-US" sz="1800" dirty="0" smtClean="0"/>
              <a:t>is.  </a:t>
            </a:r>
            <a:endParaRPr lang="nl-NL" sz="1800" dirty="0"/>
          </a:p>
          <a:p>
            <a:r>
              <a:rPr lang="nl-NL" sz="1800" dirty="0" smtClean="0"/>
              <a:t>Verder willen het REST profiel nu eenvoudig houden, </a:t>
            </a:r>
            <a:r>
              <a:rPr lang="nl-NL" sz="1800" b="1" dirty="0"/>
              <a:t>nog geen voorschriften rond </a:t>
            </a:r>
            <a:r>
              <a:rPr lang="nl-NL" sz="1800" b="1" dirty="0" err="1"/>
              <a:t>Oauth</a:t>
            </a:r>
            <a:r>
              <a:rPr lang="nl-NL" sz="1800" dirty="0" smtClean="0"/>
              <a:t>. Bij verdere ontwikkelingen van REST profielen gaat dit zeker relevant worden.</a:t>
            </a:r>
          </a:p>
          <a:p>
            <a:endParaRPr lang="nl-NL" sz="1800" dirty="0"/>
          </a:p>
          <a:p>
            <a:pPr marL="50800" indent="0">
              <a:buNone/>
            </a:pPr>
            <a:r>
              <a:rPr lang="nl-NL" sz="1800" dirty="0"/>
              <a:t>W</a:t>
            </a:r>
            <a:r>
              <a:rPr lang="nl-NL" sz="1800" dirty="0" smtClean="0"/>
              <a:t>e willen dus aansluiten, maar aan beide kanten zijn zaken nog in ontwikkeling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0343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nl-NL" dirty="0" smtClean="0"/>
              <a:t>Overige aandachtspunten </a:t>
            </a:r>
            <a:endParaRPr dirty="0"/>
          </a:p>
        </p:txBody>
      </p:sp>
      <p:sp>
        <p:nvSpPr>
          <p:cNvPr id="377" name="Google Shape;377;p30"/>
          <p:cNvSpPr txBox="1">
            <a:spLocks noGrp="1"/>
          </p:cNvSpPr>
          <p:nvPr>
            <p:ph type="body" idx="1"/>
          </p:nvPr>
        </p:nvSpPr>
        <p:spPr>
          <a:xfrm>
            <a:off x="609600" y="980729"/>
            <a:ext cx="10998820" cy="514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406400">
              <a:spcBef>
                <a:spcPts val="560"/>
              </a:spcBef>
              <a:buSzPts val="2800"/>
              <a:buFont typeface="Arial"/>
              <a:buChar char="•"/>
            </a:pPr>
            <a:r>
              <a:rPr lang="nl-NL" sz="1600" b="1" dirty="0"/>
              <a:t>Net als bij WUS wordt ook bij het REST profiel de </a:t>
            </a:r>
            <a:r>
              <a:rPr lang="nl-NL" sz="1600" b="1" dirty="0" err="1"/>
              <a:t>Edukoppeling</a:t>
            </a:r>
            <a:r>
              <a:rPr lang="nl-NL" sz="1600" b="1" dirty="0"/>
              <a:t> rollen onderkend. Het</a:t>
            </a:r>
            <a:r>
              <a:rPr lang="nl-NL" sz="1600" dirty="0"/>
              <a:t> </a:t>
            </a:r>
            <a:r>
              <a:rPr lang="nl-NL" sz="1600" b="1" dirty="0"/>
              <a:t>routeren vanuit een verwerker naar een eindorganisatie moet mogelijk zijn</a:t>
            </a:r>
            <a:r>
              <a:rPr lang="nl-NL" sz="1600" dirty="0"/>
              <a:t>. Wat hiervoor de beste oplossing is wordt de komende periode onderzocht. Voorlopig zien we de volgende opties:</a:t>
            </a:r>
          </a:p>
          <a:p>
            <a:pPr marL="914400" lvl="3" indent="-406400">
              <a:spcBef>
                <a:spcPts val="560"/>
              </a:spcBef>
              <a:buSzPts val="2800"/>
            </a:pPr>
            <a:r>
              <a:rPr lang="nl-NL" sz="1400" dirty="0"/>
              <a:t>Opnemen </a:t>
            </a:r>
            <a:r>
              <a:rPr lang="nl-NL" sz="1400" dirty="0" smtClean="0"/>
              <a:t>als meta data in </a:t>
            </a:r>
            <a:r>
              <a:rPr lang="nl-NL" sz="1400" dirty="0"/>
              <a:t>de </a:t>
            </a:r>
            <a:r>
              <a:rPr lang="nl-NL" sz="1400" dirty="0" smtClean="0"/>
              <a:t>URL.</a:t>
            </a:r>
            <a:endParaRPr lang="nl-NL" sz="1400" dirty="0"/>
          </a:p>
          <a:p>
            <a:pPr marL="914400" lvl="3" indent="-406400">
              <a:spcBef>
                <a:spcPts val="560"/>
              </a:spcBef>
              <a:buSzPts val="2800"/>
            </a:pPr>
            <a:r>
              <a:rPr lang="nl-NL" sz="1400" dirty="0"/>
              <a:t>Opnemen als meta </a:t>
            </a:r>
            <a:r>
              <a:rPr lang="nl-NL" sz="1400" dirty="0" smtClean="0"/>
              <a:t>data in </a:t>
            </a:r>
            <a:r>
              <a:rPr lang="nl-NL" sz="1400" dirty="0"/>
              <a:t>een HTTP header</a:t>
            </a:r>
          </a:p>
          <a:p>
            <a:pPr marL="914400" lvl="3" indent="-406400">
              <a:spcBef>
                <a:spcPts val="560"/>
              </a:spcBef>
              <a:buSzPts val="2800"/>
            </a:pPr>
            <a:r>
              <a:rPr lang="nl-NL" sz="1400" dirty="0"/>
              <a:t>Opnemen als meta </a:t>
            </a:r>
            <a:r>
              <a:rPr lang="nl-NL" sz="1400" dirty="0" smtClean="0"/>
              <a:t>data in </a:t>
            </a:r>
            <a:r>
              <a:rPr lang="nl-NL" sz="1400" dirty="0"/>
              <a:t>een </a:t>
            </a:r>
            <a:r>
              <a:rPr lang="nl-NL" sz="1400" dirty="0" smtClean="0"/>
              <a:t>JWT</a:t>
            </a:r>
          </a:p>
          <a:p>
            <a:pPr marL="914400" lvl="3" indent="-406400">
              <a:spcBef>
                <a:spcPts val="560"/>
              </a:spcBef>
              <a:buSzPts val="2800"/>
            </a:pPr>
            <a:r>
              <a:rPr lang="nl-NL" sz="1400" dirty="0" smtClean="0"/>
              <a:t>Is al onderdeel van de gegevens die uitgewisseld worden </a:t>
            </a:r>
            <a:endParaRPr lang="nl-NL" sz="1400" dirty="0"/>
          </a:p>
          <a:p>
            <a:pPr marL="914400" lvl="3" indent="-406400">
              <a:spcBef>
                <a:spcPts val="560"/>
              </a:spcBef>
              <a:buSzPts val="2800"/>
            </a:pPr>
            <a:endParaRPr lang="nl-NL" sz="1600" dirty="0" smtClean="0"/>
          </a:p>
          <a:p>
            <a:pPr marL="285750" lvl="1" indent="-28575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1600" b="1" dirty="0" smtClean="0"/>
              <a:t>Ook bij REST wordt het zoeken van </a:t>
            </a:r>
            <a:r>
              <a:rPr lang="nl-NL" sz="1600" b="1" dirty="0" err="1" smtClean="0"/>
              <a:t>endpoints</a:t>
            </a:r>
            <a:r>
              <a:rPr lang="nl-NL" sz="1600" b="1" dirty="0" smtClean="0"/>
              <a:t> (en verificatie mandatering SaaS leverancier) relevant</a:t>
            </a:r>
            <a:r>
              <a:rPr lang="nl-NL" sz="1600" dirty="0" smtClean="0"/>
              <a:t>. Hiervoor kan het OSR gebruikt worden. Het kan zijn dat (als een partij zowel een REST als WUS koppeling ondersteunt) er een protocolkenmerk relevant gaat worden </a:t>
            </a:r>
          </a:p>
          <a:p>
            <a:pPr marL="285750" lvl="1" indent="-28575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marL="285750" lvl="1" indent="-28575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1600" b="1" dirty="0" smtClean="0"/>
              <a:t>We </a:t>
            </a:r>
            <a:r>
              <a:rPr lang="nl-NL" sz="1600" b="1" dirty="0"/>
              <a:t>zijn al met een </a:t>
            </a:r>
            <a:r>
              <a:rPr lang="nl-NL" sz="1600" b="1" dirty="0" smtClean="0"/>
              <a:t>REST profiel </a:t>
            </a:r>
            <a:r>
              <a:rPr lang="nl-NL" sz="1600" b="1" dirty="0"/>
              <a:t>begonnen zonder een duidelijk beeld hoe de WUS en REST architectuur zich tot elkaar verhouden</a:t>
            </a:r>
            <a:r>
              <a:rPr lang="nl-NL" sz="1600" dirty="0"/>
              <a:t>. </a:t>
            </a:r>
            <a:r>
              <a:rPr lang="nl-NL" sz="1600" dirty="0" smtClean="0"/>
              <a:t>WUS is volledig gebaseerd op de Digikoppeling architectuur (met uitzondering van </a:t>
            </a:r>
            <a:r>
              <a:rPr lang="nl-NL" sz="1600" dirty="0" err="1" smtClean="0"/>
              <a:t>ebMS</a:t>
            </a:r>
            <a:r>
              <a:rPr lang="nl-NL" sz="1600" dirty="0" smtClean="0"/>
              <a:t>). Een duidelijk beeld op architectuurniveau maakt ook een aanscherping van de functionele toepassingsgebieden mogelijk.</a:t>
            </a:r>
            <a:endParaRPr lang="nl-NL" sz="1600" dirty="0"/>
          </a:p>
          <a:p>
            <a:pPr marL="285750" lvl="1" indent="-285750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92288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endParaRPr dirty="0"/>
          </a:p>
        </p:txBody>
      </p:sp>
      <p:sp>
        <p:nvSpPr>
          <p:cNvPr id="384" name="Google Shape;384;p31"/>
          <p:cNvSpPr txBox="1">
            <a:spLocks noGrp="1"/>
          </p:cNvSpPr>
          <p:nvPr>
            <p:ph type="sldNum" idx="4294967295"/>
          </p:nvPr>
        </p:nvSpPr>
        <p:spPr>
          <a:xfrm>
            <a:off x="1146016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74D8765D89042B498AED669AAC4FE" ma:contentTypeVersion="11" ma:contentTypeDescription="Een nieuw document maken." ma:contentTypeScope="" ma:versionID="848d0330b984e9508fdfec57a7e1769c">
  <xsd:schema xmlns:xsd="http://www.w3.org/2001/XMLSchema" xmlns:xs="http://www.w3.org/2001/XMLSchema" xmlns:p="http://schemas.microsoft.com/office/2006/metadata/properties" xmlns:ns1="http://schemas.microsoft.com/sharepoint/v3" xmlns:ns3="b87c489c-dc0c-4d85-a8ea-8c8b3444758a" targetNamespace="http://schemas.microsoft.com/office/2006/metadata/properties" ma:root="true" ma:fieldsID="1a78e16e77619f006c404442542f29ec" ns1:_="" ns3:_="">
    <xsd:import namespace="http://schemas.microsoft.com/sharepoint/v3"/>
    <xsd:import namespace="b87c489c-dc0c-4d85-a8ea-8c8b344475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c489c-dc0c-4d85-a8ea-8c8b34447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5F1C30-56B3-4E14-8BA3-6055CDA9D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7c489c-dc0c-4d85-a8ea-8c8b34447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39EE1D-FECF-4CE1-87FC-9EB784FD36E1}">
  <ds:schemaRefs>
    <ds:schemaRef ds:uri="http://schemas.microsoft.com/office/2006/documentManagement/types"/>
    <ds:schemaRef ds:uri="http://schemas.openxmlformats.org/package/2006/metadata/core-properties"/>
    <ds:schemaRef ds:uri="b87c489c-dc0c-4d85-a8ea-8c8b3444758a"/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425BA3-2BC9-4A47-A761-56CA7053A7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583</Words>
  <Application>Microsoft Office PowerPoint</Application>
  <PresentationFormat>Breedbeeld</PresentationFormat>
  <Paragraphs>77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Office-thema</vt:lpstr>
      <vt:lpstr>Voortgang Edukoppeling REST profiel</vt:lpstr>
      <vt:lpstr>REST profiel (Best Effort)</vt:lpstr>
      <vt:lpstr>Scope Edustandaard werkgroepen</vt:lpstr>
      <vt:lpstr>Functioneel toepassingsgebied REST best effort is conform WUS best effort</vt:lpstr>
      <vt:lpstr>Aansluiten op overheidsbrede REST afspraken</vt:lpstr>
      <vt:lpstr>Overige aandachtspunten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 Update en status</dc:title>
  <dc:creator>Erwin Reinhoud</dc:creator>
  <cp:lastModifiedBy>Erwin Reinhoud</cp:lastModifiedBy>
  <cp:revision>88</cp:revision>
  <dcterms:modified xsi:type="dcterms:W3CDTF">2020-02-04T08:11:22Z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0x01010019274D8765D89042B498AED669AAC4FE</vt:lpwstr>
  </property>
</Properties>
</file>