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5"/>
  </p:notesMasterIdLst>
  <p:sldIdLst>
    <p:sldId id="256" r:id="rId5"/>
    <p:sldId id="297" r:id="rId6"/>
    <p:sldId id="294" r:id="rId7"/>
    <p:sldId id="299" r:id="rId8"/>
    <p:sldId id="257" r:id="rId9"/>
    <p:sldId id="298" r:id="rId10"/>
    <p:sldId id="300" r:id="rId11"/>
    <p:sldId id="295" r:id="rId12"/>
    <p:sldId id="301" r:id="rId13"/>
    <p:sldId id="302" r:id="rId14"/>
  </p:sldIdLst>
  <p:sldSz cx="12192000" cy="6858000"/>
  <p:notesSz cx="6858000" cy="9144000"/>
  <p:embeddedFontLst>
    <p:embeddedFont>
      <p:font typeface="Montserra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i/TSS28oqShFmIH7uNFo13F279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mco de Bo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0AE78E-2863-4963-9286-5291213CC23F}">
  <a:tblStyle styleId="{060AE78E-2863-4963-9286-5291213CC2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51"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10</a:t>
            </a:fld>
            <a:endParaRPr/>
          </a:p>
        </p:txBody>
      </p:sp>
    </p:spTree>
    <p:extLst>
      <p:ext uri="{BB962C8B-B14F-4D97-AF65-F5344CB8AC3E}">
        <p14:creationId xmlns:p14="http://schemas.microsoft.com/office/powerpoint/2010/main" val="382485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2</a:t>
            </a:fld>
            <a:endParaRPr/>
          </a:p>
        </p:txBody>
      </p:sp>
    </p:spTree>
    <p:extLst>
      <p:ext uri="{BB962C8B-B14F-4D97-AF65-F5344CB8AC3E}">
        <p14:creationId xmlns:p14="http://schemas.microsoft.com/office/powerpoint/2010/main" val="21498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3</a:t>
            </a:fld>
            <a:endParaRPr/>
          </a:p>
        </p:txBody>
      </p:sp>
    </p:spTree>
    <p:extLst>
      <p:ext uri="{BB962C8B-B14F-4D97-AF65-F5344CB8AC3E}">
        <p14:creationId xmlns:p14="http://schemas.microsoft.com/office/powerpoint/2010/main" val="407948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4</a:t>
            </a:fld>
            <a:endParaRPr/>
          </a:p>
        </p:txBody>
      </p:sp>
    </p:spTree>
    <p:extLst>
      <p:ext uri="{BB962C8B-B14F-4D97-AF65-F5344CB8AC3E}">
        <p14:creationId xmlns:p14="http://schemas.microsoft.com/office/powerpoint/2010/main" val="185475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6</a:t>
            </a:fld>
            <a:endParaRPr/>
          </a:p>
        </p:txBody>
      </p:sp>
    </p:spTree>
    <p:extLst>
      <p:ext uri="{BB962C8B-B14F-4D97-AF65-F5344CB8AC3E}">
        <p14:creationId xmlns:p14="http://schemas.microsoft.com/office/powerpoint/2010/main" val="180062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7</a:t>
            </a:fld>
            <a:endParaRPr/>
          </a:p>
        </p:txBody>
      </p:sp>
    </p:spTree>
    <p:extLst>
      <p:ext uri="{BB962C8B-B14F-4D97-AF65-F5344CB8AC3E}">
        <p14:creationId xmlns:p14="http://schemas.microsoft.com/office/powerpoint/2010/main" val="197023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8</a:t>
            </a:fld>
            <a:endParaRPr/>
          </a:p>
        </p:txBody>
      </p:sp>
    </p:spTree>
    <p:extLst>
      <p:ext uri="{BB962C8B-B14F-4D97-AF65-F5344CB8AC3E}">
        <p14:creationId xmlns:p14="http://schemas.microsoft.com/office/powerpoint/2010/main" val="381213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9</a:t>
            </a:fld>
            <a:endParaRPr/>
          </a:p>
        </p:txBody>
      </p:sp>
    </p:spTree>
    <p:extLst>
      <p:ext uri="{BB962C8B-B14F-4D97-AF65-F5344CB8AC3E}">
        <p14:creationId xmlns:p14="http://schemas.microsoft.com/office/powerpoint/2010/main" val="315273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39"/>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800"/>
              <a:buFont typeface="Arial"/>
              <a:buNone/>
              <a:defRPr sz="2400" b="1"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400"/>
              </a:spcBef>
              <a:spcAft>
                <a:spcPts val="0"/>
              </a:spcAft>
              <a:buClr>
                <a:schemeClr val="dk1"/>
              </a:buClr>
              <a:buSzPts val="2400"/>
              <a:buFont typeface="Arial"/>
              <a:buNone/>
              <a:defRPr sz="2000" b="1"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360"/>
              </a:spcBef>
              <a:spcAft>
                <a:spcPts val="0"/>
              </a:spcAft>
              <a:buClr>
                <a:schemeClr val="dk1"/>
              </a:buClr>
              <a:buSzPts val="2000"/>
              <a:buFont typeface="Arial"/>
              <a:buNone/>
              <a:defRPr sz="1800" b="1"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39"/>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800"/>
              <a:buFont typeface="Arial"/>
              <a:buNone/>
              <a:defRPr sz="2400" b="1"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400"/>
              </a:spcBef>
              <a:spcAft>
                <a:spcPts val="0"/>
              </a:spcAft>
              <a:buClr>
                <a:schemeClr val="dk1"/>
              </a:buClr>
              <a:buSzPts val="2400"/>
              <a:buFont typeface="Arial"/>
              <a:buNone/>
              <a:defRPr sz="2000" b="1"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360"/>
              </a:spcBef>
              <a:spcAft>
                <a:spcPts val="0"/>
              </a:spcAft>
              <a:buClr>
                <a:schemeClr val="dk1"/>
              </a:buClr>
              <a:buSzPts val="2000"/>
              <a:buFont typeface="Arial"/>
              <a:buNone/>
              <a:defRPr sz="1800" b="1"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39"/>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3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2"/>
        <p:cNvGrpSpPr/>
        <p:nvPr/>
      </p:nvGrpSpPr>
      <p:grpSpPr>
        <a:xfrm>
          <a:off x="0" y="0"/>
          <a:ext cx="0" cy="0"/>
          <a:chOff x="0" y="0"/>
          <a:chExt cx="0" cy="0"/>
        </a:xfrm>
      </p:grpSpPr>
      <p:sp>
        <p:nvSpPr>
          <p:cNvPr id="53" name="Google Shape;53;p41"/>
          <p:cNvSpPr txBox="1">
            <a:spLocks noGrp="1"/>
          </p:cNvSpPr>
          <p:nvPr>
            <p:ph type="title"/>
          </p:nvPr>
        </p:nvSpPr>
        <p:spPr>
          <a:xfrm>
            <a:off x="2389717" y="4800600"/>
            <a:ext cx="7315200" cy="566738"/>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41"/>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Google Shape;56;p4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8">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nl-NL" dirty="0" err="1" smtClean="0"/>
              <a:t>Edukoppeling</a:t>
            </a:r>
            <a:endParaRPr dirty="0"/>
          </a:p>
          <a:p>
            <a:pPr marL="0" lvl="0" indent="0" algn="ctr" rtl="0">
              <a:lnSpc>
                <a:spcPct val="100000"/>
              </a:lnSpc>
              <a:spcBef>
                <a:spcPts val="0"/>
              </a:spcBef>
              <a:spcAft>
                <a:spcPts val="0"/>
              </a:spcAft>
              <a:buClr>
                <a:schemeClr val="dk1"/>
              </a:buClr>
              <a:buSzPts val="1100"/>
              <a:buFont typeface="Arial"/>
              <a:buNone/>
            </a:pPr>
            <a:r>
              <a:rPr lang="nl-NL" dirty="0" smtClean="0"/>
              <a:t>Openbare consultatie REST/SaaS-profiel</a:t>
            </a:r>
            <a:endParaRPr dirty="0"/>
          </a:p>
        </p:txBody>
      </p:sp>
      <p:sp>
        <p:nvSpPr>
          <p:cNvPr id="66" name="Google Shape;66;p1"/>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rgbClr val="333333"/>
              </a:buClr>
              <a:buSzPts val="2800"/>
              <a:buFont typeface="Arial"/>
              <a:buNone/>
            </a:pPr>
            <a:r>
              <a:rPr lang="nl-NL" dirty="0" smtClean="0"/>
              <a:t>Kennisnet </a:t>
            </a:r>
            <a:r>
              <a:rPr lang="nl-NL" dirty="0"/>
              <a:t>/ Bureau </a:t>
            </a:r>
            <a:r>
              <a:rPr lang="nl-NL" dirty="0" err="1"/>
              <a:t>Edustandaard</a:t>
            </a:r>
            <a:endParaRPr dirty="0"/>
          </a:p>
          <a:p>
            <a:pPr marL="0" marR="0" lvl="0" indent="0" algn="ctr" rtl="0">
              <a:lnSpc>
                <a:spcPct val="100000"/>
              </a:lnSpc>
              <a:spcBef>
                <a:spcPts val="480"/>
              </a:spcBef>
              <a:spcAft>
                <a:spcPts val="0"/>
              </a:spcAft>
              <a:buClr>
                <a:srgbClr val="333333"/>
              </a:buClr>
              <a:buSzPts val="2800"/>
              <a:buFont typeface="Arial"/>
              <a:buNone/>
            </a:pPr>
            <a:endParaRPr dirty="0"/>
          </a:p>
          <a:p>
            <a:pPr marL="0" marR="0" lvl="0" indent="0" algn="ctr" rtl="0">
              <a:lnSpc>
                <a:spcPct val="100000"/>
              </a:lnSpc>
              <a:spcBef>
                <a:spcPts val="480"/>
              </a:spcBef>
              <a:spcAft>
                <a:spcPts val="0"/>
              </a:spcAft>
              <a:buClr>
                <a:srgbClr val="333333"/>
              </a:buClr>
              <a:buSzPts val="2800"/>
              <a:buFont typeface="Arial"/>
              <a:buNone/>
            </a:pPr>
            <a:r>
              <a:rPr lang="nl-NL" dirty="0" smtClean="0"/>
              <a:t>29 oktober 2020</a:t>
            </a:r>
            <a:r>
              <a:rPr lang="nl-NL" dirty="0"/>
              <a:t>, Architectuurraad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lvl="0"/>
            <a:r>
              <a:rPr lang="nl-NL" dirty="0"/>
              <a:t>Commentaar uit </a:t>
            </a:r>
            <a:r>
              <a:rPr lang="nl-NL" dirty="0" smtClean="0"/>
              <a:t>ROSA-scan</a:t>
            </a:r>
            <a:endParaRPr dirty="0"/>
          </a:p>
        </p:txBody>
      </p:sp>
      <p:sp>
        <p:nvSpPr>
          <p:cNvPr id="73" name="Google Shape;73;p2"/>
          <p:cNvSpPr txBox="1">
            <a:spLocks noGrp="1"/>
          </p:cNvSpPr>
          <p:nvPr>
            <p:ph type="body" idx="1"/>
          </p:nvPr>
        </p:nvSpPr>
        <p:spPr>
          <a:xfrm>
            <a:off x="335359" y="1085850"/>
            <a:ext cx="11666141" cy="5364645"/>
          </a:xfrm>
          <a:prstGeom prst="rect">
            <a:avLst/>
          </a:prstGeom>
          <a:noFill/>
          <a:ln>
            <a:noFill/>
          </a:ln>
        </p:spPr>
        <p:txBody>
          <a:bodyPr spcFirstLastPara="1" wrap="square" lIns="91425" tIns="91425" rIns="91425" bIns="91425" anchor="t" anchorCtr="0">
            <a:noAutofit/>
          </a:bodyPr>
          <a:lstStyle/>
          <a:p>
            <a:pPr lvl="0"/>
            <a:r>
              <a:rPr lang="nl-NL" sz="2400" dirty="0" smtClean="0"/>
              <a:t>Voorzie</a:t>
            </a:r>
            <a:r>
              <a:rPr lang="nl-NL" sz="2400" dirty="0"/>
              <a:t>, waar dat nog niet is gedaan, niet-normatieve voorschriften uit de API-strategie die in het REST-profiel als MUST (i.e., normatief) worden aangemerkt van een toelichting en beargumenteer de afwijking</a:t>
            </a:r>
            <a:r>
              <a:rPr lang="nl-NL" dirty="0" smtClean="0"/>
              <a:t>.</a:t>
            </a:r>
          </a:p>
          <a:p>
            <a:pPr lvl="1" indent="-342900">
              <a:buSzPts val="1800"/>
              <a:buFont typeface="Wingdings" panose="05000000000000000000" pitchFamily="2" charset="2"/>
              <a:buChar char="Ø"/>
            </a:pPr>
            <a:r>
              <a:rPr lang="nl-NL" sz="2000" dirty="0"/>
              <a:t>Uiteindelijk is er gekozen voor TOGAF om </a:t>
            </a:r>
            <a:r>
              <a:rPr lang="nl-NL" sz="2000" dirty="0" smtClean="0"/>
              <a:t>de mate </a:t>
            </a:r>
            <a:r>
              <a:rPr lang="nl-NL" sz="2000" dirty="0"/>
              <a:t>van compliance aan de </a:t>
            </a:r>
            <a:r>
              <a:rPr lang="nl-NL" sz="2000" dirty="0" smtClean="0"/>
              <a:t>principes </a:t>
            </a:r>
            <a:r>
              <a:rPr lang="nl-NL" sz="2000" dirty="0"/>
              <a:t>van de API Design </a:t>
            </a:r>
            <a:r>
              <a:rPr lang="nl-NL" sz="2000" dirty="0" err="1"/>
              <a:t>rules</a:t>
            </a:r>
            <a:r>
              <a:rPr lang="nl-NL" sz="2000" dirty="0"/>
              <a:t> aan te geven. </a:t>
            </a:r>
            <a:r>
              <a:rPr lang="nl-NL" sz="2000" dirty="0" smtClean="0"/>
              <a:t>Er wordt een toelichting gegeven indien er een andere mate van compliance dan ‘</a:t>
            </a:r>
            <a:r>
              <a:rPr lang="nl-NL" sz="2000" dirty="0" err="1" smtClean="0"/>
              <a:t>Fully</a:t>
            </a:r>
            <a:r>
              <a:rPr lang="nl-NL" sz="2000" dirty="0" smtClean="0"/>
              <a:t> Compliant’ geldt.</a:t>
            </a:r>
            <a:endParaRPr lang="nl-NL" sz="2000" dirty="0"/>
          </a:p>
          <a:p>
            <a:pPr lvl="0"/>
            <a:endParaRPr lang="nl-NL" sz="1800" dirty="0"/>
          </a:p>
        </p:txBody>
      </p:sp>
      <p:sp>
        <p:nvSpPr>
          <p:cNvPr id="5"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10</a:t>
            </a:fld>
            <a:endParaRPr dirty="0"/>
          </a:p>
        </p:txBody>
      </p:sp>
    </p:spTree>
    <p:extLst>
      <p:ext uri="{BB962C8B-B14F-4D97-AF65-F5344CB8AC3E}">
        <p14:creationId xmlns:p14="http://schemas.microsoft.com/office/powerpoint/2010/main" val="322424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smtClean="0"/>
              <a:t>REST/SaaS-profiel</a:t>
            </a:r>
            <a:endParaRPr dirty="0"/>
          </a:p>
        </p:txBody>
      </p:sp>
      <p:sp>
        <p:nvSpPr>
          <p:cNvPr id="73" name="Google Shape;73;p2"/>
          <p:cNvSpPr txBox="1">
            <a:spLocks noGrp="1"/>
          </p:cNvSpPr>
          <p:nvPr>
            <p:ph type="body" idx="1"/>
          </p:nvPr>
        </p:nvSpPr>
        <p:spPr>
          <a:xfrm>
            <a:off x="335360" y="1085851"/>
            <a:ext cx="11199415" cy="4526100"/>
          </a:xfrm>
          <a:prstGeom prst="rect">
            <a:avLst/>
          </a:prstGeom>
          <a:noFill/>
          <a:ln>
            <a:noFill/>
          </a:ln>
        </p:spPr>
        <p:txBody>
          <a:bodyPr spcFirstLastPara="1" wrap="square" lIns="91425" tIns="91425" rIns="91425" bIns="91425" anchor="t" anchorCtr="0">
            <a:noAutofit/>
          </a:bodyPr>
          <a:lstStyle/>
          <a:p>
            <a:pPr lvl="0" indent="-342900">
              <a:buSzPts val="1800"/>
              <a:buChar char="●"/>
            </a:pPr>
            <a:r>
              <a:rPr lang="nl-NL" sz="2400" dirty="0" err="1" smtClean="0"/>
              <a:t>Edukoppeling</a:t>
            </a:r>
            <a:r>
              <a:rPr lang="nl-NL" sz="2400" dirty="0" smtClean="0"/>
              <a:t> REST/SaaS-profiel</a:t>
            </a:r>
            <a:endParaRPr lang="nl-NL" sz="2400" dirty="0"/>
          </a:p>
          <a:p>
            <a:pPr lvl="1" indent="-342900">
              <a:spcBef>
                <a:spcPts val="560"/>
              </a:spcBef>
              <a:buSzPts val="1800"/>
              <a:buFont typeface="Arial"/>
              <a:buChar char="●"/>
            </a:pPr>
            <a:r>
              <a:rPr lang="nl-NL" sz="1800" dirty="0" smtClean="0"/>
              <a:t>Zelfde functionele toepassingsgebied als </a:t>
            </a:r>
            <a:r>
              <a:rPr lang="nl-NL" sz="1800" dirty="0" err="1" smtClean="0"/>
              <a:t>Edukoppeling</a:t>
            </a:r>
            <a:r>
              <a:rPr lang="nl-NL" sz="1800" dirty="0" smtClean="0"/>
              <a:t> WUS/SaaS-profiel (best effort)</a:t>
            </a:r>
          </a:p>
          <a:p>
            <a:pPr lvl="1" indent="-342900">
              <a:spcBef>
                <a:spcPts val="560"/>
              </a:spcBef>
              <a:buSzPts val="1800"/>
              <a:buFont typeface="Arial"/>
              <a:buChar char="●"/>
            </a:pPr>
            <a:r>
              <a:rPr lang="nl-NL" sz="1800" dirty="0" smtClean="0"/>
              <a:t>Point-to-Point koppeling met routering </a:t>
            </a:r>
            <a:r>
              <a:rPr lang="nl-NL" sz="1800" dirty="0"/>
              <a:t>naar eindorganisatie op basis van query parameters in het </a:t>
            </a:r>
            <a:r>
              <a:rPr lang="nl-NL" sz="1800" dirty="0" err="1" smtClean="0"/>
              <a:t>request</a:t>
            </a:r>
            <a:endParaRPr lang="nl-NL" sz="1800" dirty="0" smtClean="0"/>
          </a:p>
          <a:p>
            <a:pPr lvl="1" indent="-342900">
              <a:spcBef>
                <a:spcPts val="560"/>
              </a:spcBef>
              <a:buSzPts val="1800"/>
              <a:buFont typeface="Arial"/>
              <a:buChar char="●"/>
            </a:pPr>
            <a:r>
              <a:rPr lang="nl-NL" sz="1800" dirty="0" smtClean="0"/>
              <a:t>Beveiliging op transportniveau </a:t>
            </a:r>
            <a:r>
              <a:rPr lang="nl-NL" sz="1800" dirty="0" err="1" smtClean="0"/>
              <a:t>obv</a:t>
            </a:r>
            <a:r>
              <a:rPr lang="nl-NL" sz="1800" dirty="0" smtClean="0"/>
              <a:t> UBV </a:t>
            </a:r>
            <a:r>
              <a:rPr lang="nl-NL" sz="1800" dirty="0"/>
              <a:t>(TLS/</a:t>
            </a:r>
            <a:r>
              <a:rPr lang="nl-NL" sz="1800" dirty="0" err="1"/>
              <a:t>PKIo</a:t>
            </a:r>
            <a:r>
              <a:rPr lang="nl-NL" sz="1800" dirty="0"/>
              <a:t>/OIN)</a:t>
            </a:r>
          </a:p>
          <a:p>
            <a:pPr lvl="1" indent="-342900">
              <a:spcBef>
                <a:spcPts val="560"/>
              </a:spcBef>
              <a:buSzPts val="1800"/>
              <a:buFont typeface="Arial"/>
              <a:buChar char="●"/>
            </a:pPr>
            <a:r>
              <a:rPr lang="nl-NL" sz="1800" dirty="0" smtClean="0"/>
              <a:t>Geen beveiliging op berichtniveau</a:t>
            </a:r>
          </a:p>
          <a:p>
            <a:pPr lvl="1" indent="-342900">
              <a:spcBef>
                <a:spcPts val="560"/>
              </a:spcBef>
              <a:buSzPts val="1800"/>
              <a:buFont typeface="Arial"/>
              <a:buChar char="●"/>
            </a:pPr>
            <a:r>
              <a:rPr lang="nl-NL" sz="1800" dirty="0" smtClean="0"/>
              <a:t>Gebaseerd </a:t>
            </a:r>
            <a:r>
              <a:rPr lang="nl-NL" sz="1800" dirty="0"/>
              <a:t>op </a:t>
            </a:r>
            <a:r>
              <a:rPr lang="nl-NL" sz="1800" dirty="0" err="1"/>
              <a:t>overheidsbrede</a:t>
            </a:r>
            <a:r>
              <a:rPr lang="nl-NL" sz="1800" dirty="0"/>
              <a:t> afspraken (Kennisplatform/Logius API </a:t>
            </a:r>
            <a:r>
              <a:rPr lang="nl-NL" sz="1800" dirty="0" smtClean="0"/>
              <a:t>Design </a:t>
            </a:r>
            <a:r>
              <a:rPr lang="nl-NL" sz="1800" dirty="0" err="1" smtClean="0"/>
              <a:t>rules</a:t>
            </a:r>
            <a:r>
              <a:rPr lang="nl-NL" sz="1800" dirty="0" smtClean="0"/>
              <a:t>)</a:t>
            </a:r>
          </a:p>
          <a:p>
            <a:pPr lvl="1" indent="-342900">
              <a:spcBef>
                <a:spcPts val="560"/>
              </a:spcBef>
              <a:buSzPts val="1800"/>
              <a:buFont typeface="Arial"/>
              <a:buChar char="●"/>
            </a:pPr>
            <a:r>
              <a:rPr lang="nl-NL" sz="1800" dirty="0" smtClean="0"/>
              <a:t>Gebruik van serviceregister </a:t>
            </a:r>
            <a:r>
              <a:rPr lang="nl-NL" sz="1800" dirty="0"/>
              <a:t>om mandaten te registreren en </a:t>
            </a:r>
            <a:r>
              <a:rPr lang="nl-NL" sz="1800" dirty="0" smtClean="0"/>
              <a:t>verifiëren</a:t>
            </a:r>
          </a:p>
          <a:p>
            <a:pPr lvl="1" indent="-342900">
              <a:spcBef>
                <a:spcPts val="560"/>
              </a:spcBef>
              <a:buSzPts val="1800"/>
              <a:buFont typeface="Arial"/>
              <a:buChar char="●"/>
            </a:pPr>
            <a:endParaRPr lang="nl-NL" sz="1000" dirty="0"/>
          </a:p>
          <a:p>
            <a:pPr indent="-342900">
              <a:buSzPts val="1800"/>
              <a:buFont typeface="Arial"/>
              <a:buChar char="●"/>
            </a:pPr>
            <a:r>
              <a:rPr lang="nl-NL" sz="2400" dirty="0" smtClean="0"/>
              <a:t>Status</a:t>
            </a:r>
          </a:p>
          <a:p>
            <a:pPr lvl="1" indent="-342900">
              <a:buSzPts val="1800"/>
              <a:buFont typeface="Arial"/>
              <a:buChar char="●"/>
            </a:pPr>
            <a:r>
              <a:rPr lang="nl-NL" sz="2000" dirty="0" smtClean="0"/>
              <a:t>Openbare consultatie uitgevoerd (verwerkt in v0.7)</a:t>
            </a:r>
          </a:p>
          <a:p>
            <a:pPr lvl="1" indent="-342900">
              <a:buSzPts val="1800"/>
              <a:buFont typeface="Arial"/>
              <a:buChar char="●"/>
            </a:pPr>
            <a:r>
              <a:rPr lang="nl-NL" sz="2000" dirty="0" smtClean="0"/>
              <a:t>ROSA scan uitgevoerd </a:t>
            </a:r>
            <a:r>
              <a:rPr lang="nl-NL" sz="2000" dirty="0"/>
              <a:t>(verwerkt in </a:t>
            </a:r>
            <a:r>
              <a:rPr lang="nl-NL" sz="2000" dirty="0" smtClean="0"/>
              <a:t>v0.7)</a:t>
            </a:r>
          </a:p>
          <a:p>
            <a:pPr lvl="1" indent="-342900">
              <a:buSzPts val="1800"/>
              <a:buFont typeface="Arial"/>
              <a:buChar char="●"/>
            </a:pPr>
            <a:r>
              <a:rPr lang="nl-NL" sz="2000" dirty="0" smtClean="0"/>
              <a:t>Werkgroep Edukoppeling heeft versie 0.7 vastgesteld </a:t>
            </a:r>
          </a:p>
          <a:p>
            <a:pPr lvl="1" indent="-342900">
              <a:buSzPts val="1800"/>
              <a:buFont typeface="Arial"/>
              <a:buChar char="●"/>
            </a:pPr>
            <a:r>
              <a:rPr lang="nl-NL" sz="2000" dirty="0" smtClean="0"/>
              <a:t>Ervaringen Eindtoets worden in januari 2021 verwerkt</a:t>
            </a:r>
          </a:p>
          <a:p>
            <a:pPr lvl="1" indent="-342900">
              <a:buSzPts val="1800"/>
              <a:buFont typeface="Arial"/>
              <a:buChar char="●"/>
            </a:pPr>
            <a:r>
              <a:rPr lang="nl-NL" sz="2000" dirty="0" smtClean="0"/>
              <a:t>In januari wordt de definitieve versie ter vaststelling aangeboden</a:t>
            </a:r>
            <a:endParaRPr lang="nl-NL" sz="2000" dirty="0"/>
          </a:p>
          <a:p>
            <a:pPr marL="114300" indent="0">
              <a:buSzPts val="1800"/>
              <a:buNone/>
            </a:pPr>
            <a:r>
              <a:rPr lang="nl-NL" sz="2400" dirty="0" smtClean="0"/>
              <a:t> </a:t>
            </a:r>
            <a:endParaRPr lang="nl-NL" sz="2400" dirty="0"/>
          </a:p>
        </p:txBody>
      </p:sp>
      <p:sp>
        <p:nvSpPr>
          <p:cNvPr id="5" name="Google Shape;74;p2"/>
          <p:cNvSpPr txBox="1">
            <a:spLocks/>
          </p:cNvSpPr>
          <p:nvPr/>
        </p:nvSpPr>
        <p:spPr>
          <a:xfrm>
            <a:off x="4808220" y="6333000"/>
            <a:ext cx="731700"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00000000-1234-1234-1234-123412341234}" type="slidenum">
              <a:rPr lang="nl-NL" smtClean="0"/>
              <a:pPr/>
              <a:t>2</a:t>
            </a:fld>
            <a:endParaRPr lang="nl-NL" dirty="0"/>
          </a:p>
        </p:txBody>
      </p:sp>
    </p:spTree>
    <p:extLst>
      <p:ext uri="{BB962C8B-B14F-4D97-AF65-F5344CB8AC3E}">
        <p14:creationId xmlns:p14="http://schemas.microsoft.com/office/powerpoint/2010/main" val="266929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smtClean="0"/>
              <a:t>Architectuur</a:t>
            </a:r>
            <a:endParaRPr dirty="0"/>
          </a:p>
        </p:txBody>
      </p:sp>
      <p:sp>
        <p:nvSpPr>
          <p:cNvPr id="73" name="Google Shape;73;p2"/>
          <p:cNvSpPr txBox="1">
            <a:spLocks noGrp="1"/>
          </p:cNvSpPr>
          <p:nvPr>
            <p:ph type="body" idx="1"/>
          </p:nvPr>
        </p:nvSpPr>
        <p:spPr>
          <a:xfrm>
            <a:off x="335359" y="1085851"/>
            <a:ext cx="11732815" cy="4526100"/>
          </a:xfrm>
          <a:prstGeom prst="rect">
            <a:avLst/>
          </a:prstGeom>
          <a:noFill/>
          <a:ln>
            <a:noFill/>
          </a:ln>
        </p:spPr>
        <p:txBody>
          <a:bodyPr spcFirstLastPara="1" wrap="square" lIns="91425" tIns="91425" rIns="91425" bIns="91425" anchor="t" anchorCtr="0">
            <a:noAutofit/>
          </a:bodyPr>
          <a:lstStyle/>
          <a:p>
            <a:pPr lvl="0" indent="-342900">
              <a:buSzPts val="1800"/>
              <a:buChar char="●"/>
            </a:pPr>
            <a:r>
              <a:rPr lang="nl-NL" sz="2400" dirty="0" err="1" smtClean="0"/>
              <a:t>Edukoppeling</a:t>
            </a:r>
            <a:r>
              <a:rPr lang="nl-NL" sz="2400" dirty="0" smtClean="0"/>
              <a:t> Architectuur 2.0</a:t>
            </a:r>
            <a:endParaRPr lang="nl-NL" sz="2400" dirty="0"/>
          </a:p>
          <a:p>
            <a:pPr lvl="1" indent="-342900">
              <a:spcBef>
                <a:spcPts val="560"/>
              </a:spcBef>
              <a:buSzPts val="1800"/>
              <a:buFont typeface="Arial"/>
              <a:buChar char="●"/>
            </a:pPr>
            <a:r>
              <a:rPr lang="nl-NL" sz="1800" dirty="0" smtClean="0"/>
              <a:t>Vorige versie Architectuur was volledig gebaseerd op Digikoppeling (WUS)</a:t>
            </a:r>
          </a:p>
          <a:p>
            <a:pPr lvl="1" indent="-342900">
              <a:spcBef>
                <a:spcPts val="560"/>
              </a:spcBef>
              <a:buSzPts val="1800"/>
              <a:buFont typeface="Arial"/>
              <a:buChar char="●"/>
            </a:pPr>
            <a:r>
              <a:rPr lang="nl-NL" sz="1800" dirty="0" smtClean="0"/>
              <a:t>Omdat Digikoppeling (nu) nog geen REST ondersteunt, is er in de </a:t>
            </a:r>
            <a:r>
              <a:rPr lang="nl-NL" sz="1800" dirty="0" err="1" smtClean="0"/>
              <a:t>Edukoppeling</a:t>
            </a:r>
            <a:r>
              <a:rPr lang="nl-NL" sz="1800" dirty="0" smtClean="0"/>
              <a:t> Architectuur een andere indeling gemaakt. </a:t>
            </a:r>
          </a:p>
          <a:p>
            <a:pPr lvl="1" indent="-342900">
              <a:spcBef>
                <a:spcPts val="560"/>
              </a:spcBef>
              <a:buSzPts val="1800"/>
              <a:buFont typeface="Arial"/>
              <a:buChar char="●"/>
            </a:pPr>
            <a:r>
              <a:rPr lang="nl-NL" sz="1800" dirty="0" smtClean="0"/>
              <a:t>Met nieuwe indeling kunnen we ook andere profielen beschrijven die nu (nog) niet door Digikoppeling ondersteund worden.  </a:t>
            </a:r>
            <a:endParaRPr lang="nl-NL" sz="1400" dirty="0"/>
          </a:p>
          <a:p>
            <a:pPr marL="571500" lvl="1" indent="0" algn="l" rtl="0">
              <a:lnSpc>
                <a:spcPct val="100000"/>
              </a:lnSpc>
              <a:spcBef>
                <a:spcPts val="560"/>
              </a:spcBef>
              <a:spcAft>
                <a:spcPts val="0"/>
              </a:spcAft>
              <a:buSzPts val="1800"/>
              <a:buNone/>
            </a:pPr>
            <a:endParaRPr lang="nl-NL" sz="1400" dirty="0" smtClean="0"/>
          </a:p>
          <a:p>
            <a:pPr marL="914400" lvl="1" indent="-228600" algn="l" rtl="0">
              <a:lnSpc>
                <a:spcPct val="100000"/>
              </a:lnSpc>
              <a:spcBef>
                <a:spcPts val="560"/>
              </a:spcBef>
              <a:spcAft>
                <a:spcPts val="0"/>
              </a:spcAft>
              <a:buSzPts val="1800"/>
              <a:buNone/>
            </a:pPr>
            <a:endParaRPr sz="1400" dirty="0"/>
          </a:p>
          <a:p>
            <a:pPr marL="1371600" lvl="2" indent="-228600" algn="l" rtl="0">
              <a:lnSpc>
                <a:spcPct val="100000"/>
              </a:lnSpc>
              <a:spcBef>
                <a:spcPts val="560"/>
              </a:spcBef>
              <a:spcAft>
                <a:spcPts val="0"/>
              </a:spcAft>
              <a:buSzPts val="1800"/>
              <a:buNone/>
            </a:pPr>
            <a:endParaRPr sz="1000" dirty="0"/>
          </a:p>
          <a:p>
            <a:pPr marL="914400" lvl="1" indent="-228600" algn="l" rtl="0">
              <a:lnSpc>
                <a:spcPct val="100000"/>
              </a:lnSpc>
              <a:spcBef>
                <a:spcPts val="560"/>
              </a:spcBef>
              <a:spcAft>
                <a:spcPts val="0"/>
              </a:spcAft>
              <a:buSzPts val="1800"/>
              <a:buNone/>
            </a:pPr>
            <a:endParaRPr sz="1400" dirty="0"/>
          </a:p>
        </p:txBody>
      </p:sp>
      <p:sp>
        <p:nvSpPr>
          <p:cNvPr id="6"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3</a:t>
            </a:fld>
            <a:endParaRPr dirty="0"/>
          </a:p>
        </p:txBody>
      </p:sp>
      <p:pic>
        <p:nvPicPr>
          <p:cNvPr id="7" name="Afbeelding 6"/>
          <p:cNvPicPr/>
          <p:nvPr/>
        </p:nvPicPr>
        <p:blipFill>
          <a:blip r:embed="rId3">
            <a:extLst>
              <a:ext uri="{28A0092B-C50C-407E-A947-70E740481C1C}">
                <a14:useLocalDpi xmlns:a14="http://schemas.microsoft.com/office/drawing/2010/main" val="0"/>
              </a:ext>
            </a:extLst>
          </a:blip>
          <a:srcRect/>
          <a:stretch>
            <a:fillRect/>
          </a:stretch>
        </p:blipFill>
        <p:spPr bwMode="auto">
          <a:xfrm>
            <a:off x="1356360" y="3431685"/>
            <a:ext cx="5596890" cy="2807190"/>
          </a:xfrm>
          <a:prstGeom prst="rect">
            <a:avLst/>
          </a:prstGeom>
          <a:noFill/>
          <a:ln>
            <a:noFill/>
          </a:ln>
        </p:spPr>
      </p:pic>
    </p:spTree>
    <p:extLst>
      <p:ext uri="{BB962C8B-B14F-4D97-AF65-F5344CB8AC3E}">
        <p14:creationId xmlns:p14="http://schemas.microsoft.com/office/powerpoint/2010/main" val="217401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smtClean="0"/>
              <a:t>Commentaar uit openbare consultatie</a:t>
            </a:r>
            <a:endParaRPr dirty="0"/>
          </a:p>
        </p:txBody>
      </p:sp>
      <p:sp>
        <p:nvSpPr>
          <p:cNvPr id="73" name="Google Shape;73;p2"/>
          <p:cNvSpPr txBox="1">
            <a:spLocks noGrp="1"/>
          </p:cNvSpPr>
          <p:nvPr>
            <p:ph type="body" idx="1"/>
          </p:nvPr>
        </p:nvSpPr>
        <p:spPr>
          <a:xfrm>
            <a:off x="335360" y="1085851"/>
            <a:ext cx="10972800" cy="4526100"/>
          </a:xfrm>
          <a:prstGeom prst="rect">
            <a:avLst/>
          </a:prstGeom>
          <a:noFill/>
          <a:ln>
            <a:noFill/>
          </a:ln>
        </p:spPr>
        <p:txBody>
          <a:bodyPr spcFirstLastPara="1" wrap="square" lIns="91425" tIns="91425" rIns="91425" bIns="91425" anchor="t" anchorCtr="0">
            <a:noAutofit/>
          </a:bodyPr>
          <a:lstStyle/>
          <a:p>
            <a:pPr marL="114300" indent="0">
              <a:buSzPts val="1800"/>
              <a:buNone/>
            </a:pPr>
            <a:r>
              <a:rPr lang="nl-NL" sz="2400" b="1" dirty="0" smtClean="0"/>
              <a:t>Opmerkingen over het REST profiel:</a:t>
            </a:r>
          </a:p>
          <a:p>
            <a:pPr marL="114300" indent="0">
              <a:buSzPts val="1800"/>
              <a:buNone/>
            </a:pPr>
            <a:endParaRPr lang="nl-NL" sz="2400" dirty="0" smtClean="0"/>
          </a:p>
          <a:p>
            <a:pPr indent="-342900">
              <a:buSzPts val="1800"/>
              <a:buFont typeface="Arial"/>
              <a:buChar char="●"/>
            </a:pPr>
            <a:r>
              <a:rPr lang="nl-NL" sz="2400" dirty="0" smtClean="0"/>
              <a:t>Voor classificatie van de API design </a:t>
            </a:r>
            <a:r>
              <a:rPr lang="nl-NL" sz="2400" dirty="0" err="1" smtClean="0"/>
              <a:t>rules</a:t>
            </a:r>
            <a:r>
              <a:rPr lang="nl-NL" sz="2400" dirty="0" smtClean="0"/>
              <a:t> principes  kan beter RFC2119 gebruikt worden.</a:t>
            </a:r>
          </a:p>
          <a:p>
            <a:pPr lvl="1" indent="-342900">
              <a:buSzPts val="1800"/>
              <a:buFont typeface="Wingdings" panose="05000000000000000000" pitchFamily="2" charset="2"/>
              <a:buChar char="Ø"/>
            </a:pPr>
            <a:r>
              <a:rPr lang="nl-NL" sz="2000" dirty="0" smtClean="0"/>
              <a:t>Uiteindelijk is er gekozen voor TOGAF om mate van compliance aan de principes van de API Design </a:t>
            </a:r>
            <a:r>
              <a:rPr lang="nl-NL" sz="2000" dirty="0" err="1" smtClean="0"/>
              <a:t>rules</a:t>
            </a:r>
            <a:r>
              <a:rPr lang="nl-NL" sz="2000" dirty="0" smtClean="0"/>
              <a:t> aan te geven. </a:t>
            </a:r>
          </a:p>
          <a:p>
            <a:pPr lvl="1" indent="-342900">
              <a:buSzPts val="1800"/>
              <a:buFont typeface="Wingdings" panose="05000000000000000000" pitchFamily="2" charset="2"/>
              <a:buChar char="Ø"/>
            </a:pPr>
            <a:r>
              <a:rPr lang="nl-NL" sz="2000" dirty="0" smtClean="0"/>
              <a:t>Voor classificatie van voorschriften (bijvoorbeeld toepassing UBV) wordt in het profiel wel RFC 2119 toegepast.</a:t>
            </a:r>
          </a:p>
          <a:p>
            <a:pPr lvl="1" indent="-342900">
              <a:buSzPts val="1800"/>
              <a:buFont typeface="Wingdings" panose="05000000000000000000" pitchFamily="2" charset="2"/>
              <a:buChar char="Ø"/>
            </a:pPr>
            <a:endParaRPr lang="nl-NL" sz="2000" dirty="0"/>
          </a:p>
          <a:p>
            <a:pPr indent="-342900">
              <a:buSzPts val="1800"/>
              <a:buFont typeface="Arial"/>
              <a:buChar char="●"/>
            </a:pPr>
            <a:r>
              <a:rPr lang="nl-NL" sz="2400" dirty="0" smtClean="0"/>
              <a:t>In paragraaf 3.1.2 staat het gebruik van internet als een MUST, </a:t>
            </a:r>
            <a:r>
              <a:rPr lang="nl-NL" sz="2400" dirty="0"/>
              <a:t>verderop staat er dat het ook over private netwerk gebruikt mag worden... Niet </a:t>
            </a:r>
            <a:r>
              <a:rPr lang="nl-NL" sz="2400" dirty="0" smtClean="0"/>
              <a:t>logisch. </a:t>
            </a:r>
            <a:endParaRPr lang="nl-NL" sz="2400" dirty="0"/>
          </a:p>
          <a:p>
            <a:pPr lvl="1" indent="-342900">
              <a:buSzPts val="1800"/>
              <a:buFont typeface="Wingdings" panose="05000000000000000000" pitchFamily="2" charset="2"/>
              <a:buChar char="Ø"/>
            </a:pPr>
            <a:r>
              <a:rPr lang="nl-NL" sz="2000" dirty="0"/>
              <a:t>Voorstel </a:t>
            </a:r>
            <a:r>
              <a:rPr lang="nl-NL" sz="2000" dirty="0" smtClean="0"/>
              <a:t>is overgenomen, openbare internet mag gebruikt worden. </a:t>
            </a:r>
            <a:endParaRPr lang="nl-NL" sz="2000" dirty="0"/>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endParaRPr lang="nl-NL" sz="2400" dirty="0"/>
          </a:p>
          <a:p>
            <a:pPr marL="800100" lvl="1" indent="-342900">
              <a:buFont typeface="Arial" panose="020B0604020202020204" pitchFamily="34" charset="0"/>
              <a:buChar char="•"/>
            </a:pPr>
            <a:endParaRPr lang="nl-NL" dirty="0"/>
          </a:p>
          <a:p>
            <a:pPr lvl="0" indent="-342900">
              <a:buSzPts val="1800"/>
              <a:buChar char="●"/>
            </a:pPr>
            <a:endParaRPr lang="nl-NL" sz="2400" dirty="0" smtClean="0"/>
          </a:p>
        </p:txBody>
      </p:sp>
      <p:sp>
        <p:nvSpPr>
          <p:cNvPr id="74"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4</a:t>
            </a:fld>
            <a:endParaRPr dirty="0"/>
          </a:p>
        </p:txBody>
      </p:sp>
    </p:spTree>
    <p:extLst>
      <p:ext uri="{BB962C8B-B14F-4D97-AF65-F5344CB8AC3E}">
        <p14:creationId xmlns:p14="http://schemas.microsoft.com/office/powerpoint/2010/main" val="231888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smtClean="0"/>
              <a:t>Commentaar uit openbare consultatie</a:t>
            </a:r>
            <a:endParaRPr dirty="0"/>
          </a:p>
        </p:txBody>
      </p:sp>
      <p:sp>
        <p:nvSpPr>
          <p:cNvPr id="73" name="Google Shape;73;p2"/>
          <p:cNvSpPr txBox="1">
            <a:spLocks noGrp="1"/>
          </p:cNvSpPr>
          <p:nvPr>
            <p:ph type="body" idx="1"/>
          </p:nvPr>
        </p:nvSpPr>
        <p:spPr>
          <a:xfrm>
            <a:off x="335360" y="1085851"/>
            <a:ext cx="10972800" cy="4526100"/>
          </a:xfrm>
          <a:prstGeom prst="rect">
            <a:avLst/>
          </a:prstGeom>
          <a:noFill/>
          <a:ln>
            <a:noFill/>
          </a:ln>
        </p:spPr>
        <p:txBody>
          <a:bodyPr spcFirstLastPara="1" wrap="square" lIns="91425" tIns="91425" rIns="91425" bIns="91425" anchor="t" anchorCtr="0">
            <a:noAutofit/>
          </a:bodyPr>
          <a:lstStyle/>
          <a:p>
            <a:pPr marL="114300" indent="0">
              <a:buSzPts val="1800"/>
              <a:buNone/>
            </a:pPr>
            <a:r>
              <a:rPr lang="nl-NL" sz="2400" b="1" dirty="0"/>
              <a:t>Opmerkingen over het REST profiel:</a:t>
            </a:r>
          </a:p>
          <a:p>
            <a:pPr marL="114300" indent="0">
              <a:buSzPts val="1800"/>
              <a:buNone/>
            </a:pPr>
            <a:endParaRPr lang="nl-NL" sz="2400" dirty="0" smtClean="0"/>
          </a:p>
          <a:p>
            <a:pPr indent="-342900">
              <a:buSzPts val="1800"/>
              <a:buFont typeface="Arial"/>
              <a:buChar char="●"/>
            </a:pPr>
            <a:r>
              <a:rPr lang="nl-NL" sz="2400" dirty="0" smtClean="0"/>
              <a:t>Paragraaf 3.1.4 </a:t>
            </a:r>
            <a:r>
              <a:rPr lang="nl-NL" sz="2400" dirty="0"/>
              <a:t>en </a:t>
            </a:r>
            <a:r>
              <a:rPr lang="nl-NL" sz="2400" dirty="0" smtClean="0"/>
              <a:t>3.1.5 over PKI is verwarrend </a:t>
            </a:r>
            <a:r>
              <a:rPr lang="nl-NL" sz="2400" dirty="0"/>
              <a:t>opgeschreven. Bundelen of duidelijk maken wat er waar bedoeld wordt..</a:t>
            </a:r>
            <a:endParaRPr lang="nl-NL" sz="2400" dirty="0" smtClean="0"/>
          </a:p>
          <a:p>
            <a:pPr lvl="1" indent="-342900">
              <a:buSzPts val="1800"/>
              <a:buFont typeface="Wingdings" panose="05000000000000000000" pitchFamily="2" charset="2"/>
              <a:buChar char="Ø"/>
            </a:pPr>
            <a:r>
              <a:rPr lang="nl-NL" sz="2000" dirty="0"/>
              <a:t>Voorstel </a:t>
            </a:r>
            <a:r>
              <a:rPr lang="nl-NL" sz="2000" dirty="0" smtClean="0"/>
              <a:t>is overgenomen, paragrafen zijn samengevoegd en tekst is aangepast</a:t>
            </a:r>
          </a:p>
          <a:p>
            <a:pPr lvl="1" indent="-342900">
              <a:buSzPts val="1800"/>
              <a:buFont typeface="Wingdings" panose="05000000000000000000" pitchFamily="2" charset="2"/>
              <a:buChar char="Ø"/>
            </a:pPr>
            <a:endParaRPr lang="nl-NL" sz="2000" dirty="0" smtClean="0"/>
          </a:p>
          <a:p>
            <a:pPr indent="-342900">
              <a:buSzPts val="1800"/>
              <a:buFont typeface="Arial"/>
              <a:buChar char="●"/>
            </a:pPr>
            <a:r>
              <a:rPr lang="nl-NL" sz="2400" dirty="0"/>
              <a:t>Paragraaf </a:t>
            </a:r>
            <a:r>
              <a:rPr lang="nl-NL" sz="2400" dirty="0" smtClean="0"/>
              <a:t>3.2.1 </a:t>
            </a:r>
            <a:r>
              <a:rPr lang="nl-NL" sz="2400" dirty="0"/>
              <a:t>Routering in HTTP string. Bij REST </a:t>
            </a:r>
            <a:r>
              <a:rPr lang="nl-NL" sz="2400" dirty="0" smtClean="0"/>
              <a:t>wordt </a:t>
            </a:r>
            <a:r>
              <a:rPr lang="nl-NL" sz="2400" dirty="0"/>
              <a:t>er erg veel met een GET gedaan. Een GET string is echter beperkt. Daar wil je spaarzaam mee omgaan</a:t>
            </a:r>
            <a:r>
              <a:rPr lang="nl-NL" sz="2400" dirty="0" smtClean="0"/>
              <a:t>.</a:t>
            </a:r>
          </a:p>
          <a:p>
            <a:pPr lvl="1" indent="-342900">
              <a:buSzPts val="1800"/>
              <a:buFont typeface="Wingdings" panose="05000000000000000000" pitchFamily="2" charset="2"/>
              <a:buChar char="Ø"/>
            </a:pPr>
            <a:r>
              <a:rPr lang="nl-NL" sz="2000" dirty="0" smtClean="0"/>
              <a:t>De mogelijke alternatieven om de routeringskenmerken door te geven zijn in de werkgroep </a:t>
            </a:r>
            <a:r>
              <a:rPr lang="nl-NL" sz="2000" dirty="0" err="1" smtClean="0"/>
              <a:t>Edukoppeling</a:t>
            </a:r>
            <a:r>
              <a:rPr lang="nl-NL" sz="2000" dirty="0" smtClean="0"/>
              <a:t> uitvoerig besproken. De query string van het </a:t>
            </a:r>
            <a:r>
              <a:rPr lang="nl-NL" sz="2000" dirty="0" err="1" smtClean="0"/>
              <a:t>request</a:t>
            </a:r>
            <a:r>
              <a:rPr lang="nl-NL" sz="2000" dirty="0" smtClean="0"/>
              <a:t> bleek uiteindelijk de beste keuze.</a:t>
            </a:r>
          </a:p>
          <a:p>
            <a:pPr lvl="1" indent="-342900">
              <a:buSzPts val="1800"/>
              <a:buFont typeface="Wingdings" panose="05000000000000000000" pitchFamily="2" charset="2"/>
              <a:buChar char="Ø"/>
            </a:pPr>
            <a:r>
              <a:rPr lang="nl-NL" sz="2000" dirty="0"/>
              <a:t>Routering </a:t>
            </a:r>
            <a:r>
              <a:rPr lang="nl-NL" sz="2000" dirty="0" smtClean="0"/>
              <a:t>wordt ook bij andere HTTP </a:t>
            </a:r>
            <a:r>
              <a:rPr lang="nl-NL" sz="2000" dirty="0" err="1" smtClean="0"/>
              <a:t>methods</a:t>
            </a:r>
            <a:r>
              <a:rPr lang="nl-NL" sz="2000" dirty="0" smtClean="0"/>
              <a:t> toegepast (bijvoorbeeld POST)</a:t>
            </a:r>
            <a:endParaRPr lang="nl-NL" sz="2000" dirty="0"/>
          </a:p>
          <a:p>
            <a:pPr marL="114300" indent="0">
              <a:buSzPts val="1800"/>
              <a:buNone/>
            </a:pPr>
            <a:endParaRPr lang="nl-NL" sz="2400" dirty="0" smtClean="0"/>
          </a:p>
          <a:p>
            <a:pPr indent="-342900">
              <a:buSzPts val="1800"/>
              <a:buFont typeface="Arial"/>
              <a:buChar char="●"/>
            </a:pPr>
            <a:endParaRPr lang="nl-NL" sz="2400" dirty="0"/>
          </a:p>
          <a:p>
            <a:pPr lvl="1" indent="-342900">
              <a:buSzPts val="1800"/>
              <a:buFont typeface="Wingdings" panose="05000000000000000000" pitchFamily="2" charset="2"/>
              <a:buChar char="Ø"/>
            </a:pPr>
            <a:endParaRPr lang="nl-NL" sz="2000" dirty="0"/>
          </a:p>
          <a:p>
            <a:pPr marL="114300" indent="0">
              <a:buSzPts val="1800"/>
              <a:buNone/>
            </a:pPr>
            <a:endParaRPr lang="nl-NL" sz="2400" dirty="0"/>
          </a:p>
          <a:p>
            <a:pPr marL="800100" lvl="1" indent="-342900">
              <a:buFont typeface="Arial" panose="020B0604020202020204" pitchFamily="34" charset="0"/>
              <a:buChar char="•"/>
            </a:pPr>
            <a:endParaRPr lang="nl-NL" dirty="0"/>
          </a:p>
          <a:p>
            <a:pPr lvl="0" indent="-342900">
              <a:buSzPts val="1800"/>
              <a:buChar char="●"/>
            </a:pPr>
            <a:endParaRPr lang="nl-NL" sz="2400" dirty="0" smtClean="0"/>
          </a:p>
        </p:txBody>
      </p:sp>
      <p:sp>
        <p:nvSpPr>
          <p:cNvPr id="74"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smtClean="0"/>
              <a:t>Commentaar uit openbare consultatie</a:t>
            </a:r>
            <a:endParaRPr dirty="0"/>
          </a:p>
        </p:txBody>
      </p:sp>
      <p:sp>
        <p:nvSpPr>
          <p:cNvPr id="73" name="Google Shape;73;p2"/>
          <p:cNvSpPr txBox="1">
            <a:spLocks noGrp="1"/>
          </p:cNvSpPr>
          <p:nvPr>
            <p:ph type="body" idx="1"/>
          </p:nvPr>
        </p:nvSpPr>
        <p:spPr>
          <a:xfrm>
            <a:off x="335360" y="1085851"/>
            <a:ext cx="10972800" cy="4526100"/>
          </a:xfrm>
          <a:prstGeom prst="rect">
            <a:avLst/>
          </a:prstGeom>
          <a:noFill/>
          <a:ln>
            <a:noFill/>
          </a:ln>
        </p:spPr>
        <p:txBody>
          <a:bodyPr spcFirstLastPara="1" wrap="square" lIns="91425" tIns="91425" rIns="91425" bIns="91425" anchor="t" anchorCtr="0">
            <a:noAutofit/>
          </a:bodyPr>
          <a:lstStyle/>
          <a:p>
            <a:pPr marL="114300" indent="0">
              <a:buSzPts val="1800"/>
              <a:buNone/>
            </a:pPr>
            <a:r>
              <a:rPr lang="nl-NL" sz="2400" b="1" dirty="0" smtClean="0"/>
              <a:t>Algemene opmerkingen:</a:t>
            </a:r>
          </a:p>
          <a:p>
            <a:pPr marL="114300" indent="0">
              <a:buSzPts val="1800"/>
              <a:buNone/>
            </a:pPr>
            <a:r>
              <a:rPr lang="nl-NL" sz="2400" dirty="0" smtClean="0"/>
              <a:t> </a:t>
            </a:r>
          </a:p>
          <a:p>
            <a:pPr indent="-342900">
              <a:buSzPts val="1800"/>
              <a:buFont typeface="Arial"/>
              <a:buChar char="●"/>
            </a:pPr>
            <a:r>
              <a:rPr lang="nl-NL" sz="2400" dirty="0" smtClean="0"/>
              <a:t>Routeringsinformatie </a:t>
            </a:r>
            <a:r>
              <a:rPr lang="nl-NL" sz="2400" dirty="0"/>
              <a:t>in SOAP Header </a:t>
            </a:r>
            <a:r>
              <a:rPr lang="nl-NL" sz="2400" dirty="0" smtClean="0"/>
              <a:t>en JSON alleen eisen als er via een Broker gewerkt wordt. </a:t>
            </a:r>
          </a:p>
          <a:p>
            <a:pPr lvl="1" indent="-342900">
              <a:buSzPts val="1800"/>
              <a:buFont typeface="Wingdings" panose="05000000000000000000" pitchFamily="2" charset="2"/>
              <a:buChar char="Ø"/>
            </a:pPr>
            <a:r>
              <a:rPr lang="nl-NL" sz="2000" dirty="0"/>
              <a:t>Dit is feitelijk het toepassingsgebied van het SaaS profiel (als we een Broker als SaaS beschouwen). </a:t>
            </a:r>
            <a:endParaRPr lang="nl-NL" sz="2000" dirty="0" smtClean="0"/>
          </a:p>
          <a:p>
            <a:pPr lvl="1" indent="-342900">
              <a:buSzPts val="1800"/>
              <a:buFont typeface="Wingdings" panose="05000000000000000000" pitchFamily="2" charset="2"/>
              <a:buChar char="Ø"/>
            </a:pPr>
            <a:endParaRPr lang="nl-NL" sz="2000" dirty="0"/>
          </a:p>
          <a:p>
            <a:pPr indent="-342900">
              <a:buSzPts val="1800"/>
              <a:buFont typeface="Arial"/>
              <a:buChar char="●"/>
            </a:pPr>
            <a:r>
              <a:rPr lang="nl-NL" sz="2400" dirty="0" smtClean="0"/>
              <a:t>Brug </a:t>
            </a:r>
            <a:r>
              <a:rPr lang="nl-NL" sz="2400" dirty="0"/>
              <a:t>tussen XML en JSON </a:t>
            </a:r>
            <a:r>
              <a:rPr lang="nl-NL" sz="2400" dirty="0" smtClean="0"/>
              <a:t>ontbreekt</a:t>
            </a:r>
            <a:r>
              <a:rPr lang="nl-NL" sz="2400" dirty="0"/>
              <a:t> </a:t>
            </a:r>
            <a:r>
              <a:rPr lang="nl-NL" sz="2400" dirty="0" smtClean="0"/>
              <a:t>(JSON </a:t>
            </a:r>
            <a:r>
              <a:rPr lang="nl-NL" sz="2400" dirty="0"/>
              <a:t>kent geen attributen). </a:t>
            </a:r>
            <a:r>
              <a:rPr lang="nl-NL" sz="2400" dirty="0" smtClean="0"/>
              <a:t>Voor </a:t>
            </a:r>
            <a:r>
              <a:rPr lang="nl-NL" sz="2400" dirty="0"/>
              <a:t>Attributen moet er </a:t>
            </a:r>
            <a:r>
              <a:rPr lang="nl-NL" sz="2400" dirty="0" smtClean="0"/>
              <a:t>een </a:t>
            </a:r>
            <a:r>
              <a:rPr lang="nl-NL" sz="2400" dirty="0"/>
              <a:t>conventie bedacht worden.</a:t>
            </a:r>
          </a:p>
          <a:p>
            <a:pPr lvl="1" indent="-342900">
              <a:buSzPts val="1800"/>
              <a:buFont typeface="Wingdings" panose="05000000000000000000" pitchFamily="2" charset="2"/>
              <a:buChar char="Ø"/>
            </a:pPr>
            <a:r>
              <a:rPr lang="nl-NL" sz="2000" dirty="0"/>
              <a:t>De werkgroep ziet dit niet direct als onderdeel van </a:t>
            </a:r>
            <a:r>
              <a:rPr lang="nl-NL" sz="2000" dirty="0" err="1"/>
              <a:t>Edukoppeling</a:t>
            </a:r>
            <a:r>
              <a:rPr lang="nl-NL" sz="2000" dirty="0"/>
              <a:t>, maar onderkent dat hier aandacht voor moet komen. De vraag is waar dit belegd kan worden. </a:t>
            </a:r>
          </a:p>
          <a:p>
            <a:pPr lvl="1" indent="-342900">
              <a:buSzPts val="1800"/>
              <a:buFont typeface="Wingdings" panose="05000000000000000000" pitchFamily="2" charset="2"/>
              <a:buChar char="Ø"/>
            </a:pPr>
            <a:endParaRPr lang="nl-NL" sz="2000" dirty="0"/>
          </a:p>
          <a:p>
            <a:pPr marL="800100" lvl="1" indent="-342900">
              <a:buFont typeface="Arial" panose="020B0604020202020204" pitchFamily="34" charset="0"/>
              <a:buChar char="•"/>
            </a:pPr>
            <a:endParaRPr lang="nl-NL" dirty="0"/>
          </a:p>
          <a:p>
            <a:pPr lvl="0" indent="-342900">
              <a:buSzPts val="1800"/>
              <a:buChar char="●"/>
            </a:pPr>
            <a:endParaRPr lang="nl-NL" sz="2400" dirty="0" smtClean="0"/>
          </a:p>
        </p:txBody>
      </p:sp>
      <p:sp>
        <p:nvSpPr>
          <p:cNvPr id="74"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6</a:t>
            </a:fld>
            <a:endParaRPr dirty="0"/>
          </a:p>
        </p:txBody>
      </p:sp>
    </p:spTree>
    <p:extLst>
      <p:ext uri="{BB962C8B-B14F-4D97-AF65-F5344CB8AC3E}">
        <p14:creationId xmlns:p14="http://schemas.microsoft.com/office/powerpoint/2010/main" val="416719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nl-NL" dirty="0" smtClean="0"/>
              <a:t>Commentaar uit openbare consultatie</a:t>
            </a:r>
            <a:endParaRPr dirty="0"/>
          </a:p>
        </p:txBody>
      </p:sp>
      <p:sp>
        <p:nvSpPr>
          <p:cNvPr id="73" name="Google Shape;73;p2"/>
          <p:cNvSpPr txBox="1">
            <a:spLocks noGrp="1"/>
          </p:cNvSpPr>
          <p:nvPr>
            <p:ph type="body" idx="1"/>
          </p:nvPr>
        </p:nvSpPr>
        <p:spPr>
          <a:xfrm>
            <a:off x="335360" y="1085851"/>
            <a:ext cx="10972800" cy="6048374"/>
          </a:xfrm>
          <a:prstGeom prst="rect">
            <a:avLst/>
          </a:prstGeom>
          <a:noFill/>
          <a:ln>
            <a:noFill/>
          </a:ln>
        </p:spPr>
        <p:txBody>
          <a:bodyPr spcFirstLastPara="1" wrap="square" lIns="91425" tIns="91425" rIns="91425" bIns="91425" anchor="t" anchorCtr="0">
            <a:noAutofit/>
          </a:bodyPr>
          <a:lstStyle/>
          <a:p>
            <a:pPr marL="114300" indent="0">
              <a:buSzPts val="1800"/>
              <a:buNone/>
            </a:pPr>
            <a:r>
              <a:rPr lang="nl-NL" sz="2400" b="1" dirty="0" smtClean="0"/>
              <a:t>Algemene opmerkingen:</a:t>
            </a:r>
          </a:p>
          <a:p>
            <a:pPr marL="114300" indent="0">
              <a:buSzPts val="1800"/>
              <a:buNone/>
            </a:pPr>
            <a:r>
              <a:rPr lang="nl-NL" sz="2400" dirty="0" smtClean="0"/>
              <a:t> </a:t>
            </a:r>
          </a:p>
          <a:p>
            <a:pPr indent="-342900">
              <a:buSzPts val="1800"/>
              <a:buFont typeface="Arial"/>
              <a:buChar char="●"/>
            </a:pPr>
            <a:r>
              <a:rPr lang="nl-NL" sz="2400" dirty="0" smtClean="0"/>
              <a:t>Moeite met toepassing van PKI </a:t>
            </a:r>
            <a:r>
              <a:rPr lang="nl-NL" sz="2400" dirty="0"/>
              <a:t>overheidscertificaten en de routeringseisen. Het nut om uitgeverijen te verplichten tot PKI overheidscertificaten zie ik niet. GEEN verplichting tot gebruik van PKI overheidscertificaat bij gesloten onderlinge systeem koppelingen. WEL eisen aan certificaat. </a:t>
            </a:r>
            <a:endParaRPr lang="nl-NL" sz="2400" dirty="0" smtClean="0"/>
          </a:p>
          <a:p>
            <a:pPr lvl="1" indent="-342900">
              <a:buSzPts val="1800"/>
              <a:buFont typeface="Wingdings" panose="05000000000000000000" pitchFamily="2" charset="2"/>
              <a:buChar char="Ø"/>
            </a:pPr>
            <a:r>
              <a:rPr lang="nl-NL" sz="1800" dirty="0" err="1"/>
              <a:t>Edukoppeling</a:t>
            </a:r>
            <a:r>
              <a:rPr lang="nl-NL" sz="1800" dirty="0"/>
              <a:t> gebruikt voor transportbeveiliging </a:t>
            </a:r>
            <a:r>
              <a:rPr lang="nl-NL" sz="1800" dirty="0" err="1"/>
              <a:t>mTLS</a:t>
            </a:r>
            <a:r>
              <a:rPr lang="nl-NL" sz="1800" dirty="0"/>
              <a:t> en PKI overheidscertificaten.  Hiermee worden identificerende kenmerken (OIN) van een partij binnen de  hele onderwijssector (bij toepassing </a:t>
            </a:r>
            <a:r>
              <a:rPr lang="nl-NL" sz="1800" dirty="0" err="1"/>
              <a:t>Edukoppeling</a:t>
            </a:r>
            <a:r>
              <a:rPr lang="nl-NL" sz="1800" dirty="0"/>
              <a:t>) gestandaardiseerd. Ook de betrouwbaarheid van de het OIN is hoger doordat deze door de TSP gevalideerd wordt. Verder stelt UBV ( TLS-PKI-001): Indien een OIN verplicht en de integriteit daarvan noodzakelijk (niveau 3) is, dient de authenticatie met een certificaat van </a:t>
            </a:r>
            <a:r>
              <a:rPr lang="nl-NL" sz="1800" dirty="0" err="1"/>
              <a:t>PKIoverheid</a:t>
            </a:r>
            <a:r>
              <a:rPr lang="nl-NL" sz="1800" dirty="0"/>
              <a:t> plaats te vinden. </a:t>
            </a:r>
          </a:p>
          <a:p>
            <a:pPr lvl="1" indent="-342900">
              <a:buSzPts val="1800"/>
              <a:buFont typeface="Wingdings" panose="05000000000000000000" pitchFamily="2" charset="2"/>
              <a:buChar char="Ø"/>
            </a:pPr>
            <a:r>
              <a:rPr lang="nl-NL" sz="1800" dirty="0"/>
              <a:t>Een kleine </a:t>
            </a:r>
            <a:r>
              <a:rPr lang="nl-NL" sz="1800" dirty="0" smtClean="0"/>
              <a:t>keten bestaande uit partijen die geen koppeling hebben met andere ketens kan de keuze gemaakt worden om op een eigen manier invulling te geven aan een minder gestandaardiseerde manier van authenticatie en identificatie </a:t>
            </a:r>
            <a:endParaRPr lang="nl-NL" sz="1800" dirty="0"/>
          </a:p>
        </p:txBody>
      </p:sp>
      <p:sp>
        <p:nvSpPr>
          <p:cNvPr id="74"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7</a:t>
            </a:fld>
            <a:endParaRPr dirty="0"/>
          </a:p>
        </p:txBody>
      </p:sp>
    </p:spTree>
    <p:extLst>
      <p:ext uri="{BB962C8B-B14F-4D97-AF65-F5344CB8AC3E}">
        <p14:creationId xmlns:p14="http://schemas.microsoft.com/office/powerpoint/2010/main" val="322885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lvl="0"/>
            <a:r>
              <a:rPr lang="nl-NL" dirty="0"/>
              <a:t>Commentaar uit </a:t>
            </a:r>
            <a:r>
              <a:rPr lang="nl-NL" dirty="0" smtClean="0"/>
              <a:t>ROSA-scan</a:t>
            </a:r>
            <a:endParaRPr dirty="0"/>
          </a:p>
        </p:txBody>
      </p:sp>
      <p:sp>
        <p:nvSpPr>
          <p:cNvPr id="73" name="Google Shape;73;p2"/>
          <p:cNvSpPr txBox="1">
            <a:spLocks noGrp="1"/>
          </p:cNvSpPr>
          <p:nvPr>
            <p:ph type="body" idx="1"/>
          </p:nvPr>
        </p:nvSpPr>
        <p:spPr>
          <a:xfrm>
            <a:off x="335359" y="1085851"/>
            <a:ext cx="11666141" cy="4526100"/>
          </a:xfrm>
          <a:prstGeom prst="rect">
            <a:avLst/>
          </a:prstGeom>
          <a:noFill/>
          <a:ln>
            <a:noFill/>
          </a:ln>
        </p:spPr>
        <p:txBody>
          <a:bodyPr spcFirstLastPara="1" wrap="square" lIns="91425" tIns="91425" rIns="91425" bIns="91425" anchor="t" anchorCtr="0">
            <a:noAutofit/>
          </a:bodyPr>
          <a:lstStyle/>
          <a:p>
            <a:pPr lvl="0" indent="-342900">
              <a:buSzPts val="1800"/>
              <a:buChar char="●"/>
            </a:pPr>
            <a:r>
              <a:rPr lang="nl-NL" sz="2400" dirty="0" smtClean="0"/>
              <a:t>Ontwerpgebied </a:t>
            </a:r>
            <a:r>
              <a:rPr lang="nl-NL" sz="2400" dirty="0"/>
              <a:t>Informatiebeveiliging en privacy (IBP): Eenduidig beschrijven van te nemen maatregelen bij vertrouwelijke gegevens in query parameters. Op pagina 13 staat  ‘dienen </a:t>
            </a:r>
            <a:r>
              <a:rPr lang="nl-NL" sz="2400" dirty="0" err="1"/>
              <a:t>gepseudonimiseerd</a:t>
            </a:r>
            <a:r>
              <a:rPr lang="nl-NL" sz="2400" dirty="0"/>
              <a:t> te zijn’. Op pagina 18 staat ‘kunnen aanvullende beveiligingsmaatregelen toegepast worden, zoals adequaat versleutelen en/of voorkomen ongewenste </a:t>
            </a:r>
            <a:r>
              <a:rPr lang="nl-NL" sz="2400" dirty="0" err="1"/>
              <a:t>logging</a:t>
            </a:r>
            <a:r>
              <a:rPr lang="nl-NL" sz="2400" dirty="0"/>
              <a:t> </a:t>
            </a:r>
            <a:r>
              <a:rPr lang="nl-NL" sz="2400" dirty="0" err="1"/>
              <a:t>dmv</a:t>
            </a:r>
            <a:r>
              <a:rPr lang="nl-NL" sz="2400" dirty="0"/>
              <a:t> filter’</a:t>
            </a:r>
          </a:p>
          <a:p>
            <a:pPr lvl="1" indent="-342900">
              <a:buSzPts val="1800"/>
              <a:buFont typeface="Wingdings" panose="05000000000000000000" pitchFamily="2" charset="2"/>
              <a:buChar char="Ø"/>
            </a:pPr>
            <a:r>
              <a:rPr lang="nl-NL" sz="1800" dirty="0" smtClean="0"/>
              <a:t>Tekst op pagina 13 aangepast naar tekst pagina 18</a:t>
            </a:r>
          </a:p>
          <a:p>
            <a:pPr lvl="1" indent="-342900">
              <a:buSzPts val="1800"/>
              <a:buFont typeface="Wingdings" panose="05000000000000000000" pitchFamily="2" charset="2"/>
              <a:buChar char="Ø"/>
            </a:pPr>
            <a:endParaRPr lang="nl-NL" dirty="0" smtClean="0"/>
          </a:p>
          <a:p>
            <a:pPr lvl="0"/>
            <a:r>
              <a:rPr lang="nl-NL" sz="2400" dirty="0"/>
              <a:t>Ontwerpgebied Gegevensuitwisseling in de keten: Gebruik van openbare internet (MUST) en  </a:t>
            </a:r>
            <a:r>
              <a:rPr lang="nl-NL" sz="2400" dirty="0" err="1"/>
              <a:t>Edukoppeling</a:t>
            </a:r>
            <a:r>
              <a:rPr lang="nl-NL" sz="2400" dirty="0"/>
              <a:t> kan ook toegepast worden in gesloten netwerken. Dit is in tegenspraak met elkaar.</a:t>
            </a:r>
          </a:p>
          <a:p>
            <a:pPr lvl="1" indent="-342900">
              <a:buSzPts val="1800"/>
              <a:buFont typeface="Wingdings" panose="05000000000000000000" pitchFamily="2" charset="2"/>
              <a:buChar char="Ø"/>
            </a:pPr>
            <a:r>
              <a:rPr lang="nl-NL" sz="1800" dirty="0"/>
              <a:t>Zie ook </a:t>
            </a:r>
            <a:r>
              <a:rPr lang="nl-NL" sz="1800" dirty="0" smtClean="0"/>
              <a:t>terugkoppeling </a:t>
            </a:r>
            <a:r>
              <a:rPr lang="nl-NL" sz="1800" dirty="0"/>
              <a:t>openbare consultatie. Deze tekst is in de </a:t>
            </a:r>
            <a:r>
              <a:rPr lang="nl-NL" sz="1800" dirty="0" smtClean="0"/>
              <a:t>0.7 </a:t>
            </a:r>
            <a:r>
              <a:rPr lang="nl-NL" sz="1800" dirty="0"/>
              <a:t>versie reeds aangepast. Het gebruik van internet is nu als ‘MAY’ geclassificeerd.</a:t>
            </a:r>
          </a:p>
          <a:p>
            <a:pPr lvl="1" indent="-342900">
              <a:buSzPts val="1800"/>
              <a:buFont typeface="Wingdings" panose="05000000000000000000" pitchFamily="2" charset="2"/>
              <a:buChar char="Ø"/>
            </a:pPr>
            <a:endParaRPr lang="nl-NL" sz="1800" dirty="0"/>
          </a:p>
        </p:txBody>
      </p:sp>
      <p:sp>
        <p:nvSpPr>
          <p:cNvPr id="5"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8</a:t>
            </a:fld>
            <a:endParaRPr dirty="0"/>
          </a:p>
        </p:txBody>
      </p:sp>
    </p:spTree>
    <p:extLst>
      <p:ext uri="{BB962C8B-B14F-4D97-AF65-F5344CB8AC3E}">
        <p14:creationId xmlns:p14="http://schemas.microsoft.com/office/powerpoint/2010/main" val="121858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35360" y="274639"/>
            <a:ext cx="11521200" cy="706200"/>
          </a:xfrm>
          <a:prstGeom prst="rect">
            <a:avLst/>
          </a:prstGeom>
          <a:solidFill>
            <a:srgbClr val="0FA67E"/>
          </a:solidFill>
          <a:ln>
            <a:noFill/>
          </a:ln>
        </p:spPr>
        <p:txBody>
          <a:bodyPr spcFirstLastPara="1" wrap="square" lIns="91425" tIns="91425" rIns="91425" bIns="91425" anchor="ctr" anchorCtr="0">
            <a:noAutofit/>
          </a:bodyPr>
          <a:lstStyle/>
          <a:p>
            <a:pPr lvl="0"/>
            <a:r>
              <a:rPr lang="nl-NL" dirty="0"/>
              <a:t>Commentaar uit </a:t>
            </a:r>
            <a:r>
              <a:rPr lang="nl-NL" dirty="0" smtClean="0"/>
              <a:t>ROSA-scan</a:t>
            </a:r>
            <a:endParaRPr dirty="0"/>
          </a:p>
        </p:txBody>
      </p:sp>
      <p:sp>
        <p:nvSpPr>
          <p:cNvPr id="73" name="Google Shape;73;p2"/>
          <p:cNvSpPr txBox="1">
            <a:spLocks noGrp="1"/>
          </p:cNvSpPr>
          <p:nvPr>
            <p:ph type="body" idx="1"/>
          </p:nvPr>
        </p:nvSpPr>
        <p:spPr>
          <a:xfrm>
            <a:off x="335359" y="1085850"/>
            <a:ext cx="11666141" cy="5364645"/>
          </a:xfrm>
          <a:prstGeom prst="rect">
            <a:avLst/>
          </a:prstGeom>
          <a:noFill/>
          <a:ln>
            <a:noFill/>
          </a:ln>
        </p:spPr>
        <p:txBody>
          <a:bodyPr spcFirstLastPara="1" wrap="square" lIns="91425" tIns="91425" rIns="91425" bIns="91425" anchor="t" anchorCtr="0">
            <a:noAutofit/>
          </a:bodyPr>
          <a:lstStyle/>
          <a:p>
            <a:pPr lvl="0"/>
            <a:r>
              <a:rPr lang="nl-NL" sz="2400" dirty="0" smtClean="0"/>
              <a:t>Ontwerpgebied </a:t>
            </a:r>
            <a:r>
              <a:rPr lang="nl-NL" sz="2400" dirty="0"/>
              <a:t>Gegevensuitwisseling in de keten: De Architectuur definieert foutcategorieën A t/m E. In het profiel worden alleen foutmeldingen voor cat. A (syntaxfouten) gedefinieerd. Hoe passen de andere foutcategorieën op HTTP statuscodes?</a:t>
            </a:r>
          </a:p>
          <a:p>
            <a:pPr lvl="1" indent="-342900">
              <a:buSzPts val="1800"/>
              <a:buFont typeface="Wingdings" panose="05000000000000000000" pitchFamily="2" charset="2"/>
              <a:buChar char="Ø"/>
            </a:pPr>
            <a:r>
              <a:rPr lang="nl-NL" sz="1800" dirty="0" smtClean="0"/>
              <a:t>De </a:t>
            </a:r>
            <a:r>
              <a:rPr lang="nl-NL" sz="1800" dirty="0"/>
              <a:t>foutafhandeling die in het REST/SaaS-profiel is opgenomen is van hetzelfde niveau als die bij het WUS/SaaS-profiel zijn opgenomen. De nadruk ligt op fouten rond de voorschriften die het profiel introduceert. Concreet betekent dit dat er nu alleen foutmeldingen rond de routeringskenmerken zijn</a:t>
            </a:r>
            <a:r>
              <a:rPr lang="nl-NL" sz="1800" dirty="0" smtClean="0"/>
              <a:t>.</a:t>
            </a:r>
          </a:p>
          <a:p>
            <a:pPr lvl="1" indent="-342900">
              <a:buSzPts val="1800"/>
              <a:buFont typeface="Wingdings" panose="05000000000000000000" pitchFamily="2" charset="2"/>
              <a:buChar char="Ø"/>
            </a:pPr>
            <a:endParaRPr lang="nl-NL" sz="1800" dirty="0"/>
          </a:p>
          <a:p>
            <a:pPr lvl="0"/>
            <a:r>
              <a:rPr lang="nl-NL" sz="2400" dirty="0"/>
              <a:t>Ontwerpgebied </a:t>
            </a:r>
            <a:r>
              <a:rPr lang="nl-NL" sz="2400" dirty="0" err="1"/>
              <a:t>Governance</a:t>
            </a:r>
            <a:r>
              <a:rPr lang="nl-NL" sz="2400" dirty="0"/>
              <a:t>: Op pagina 6 wordt XML over REST niet toegestaan, volgens API-24 is het een eigen afweging (COULD). Dit is in tegenspraak met elkaar.</a:t>
            </a:r>
          </a:p>
          <a:p>
            <a:pPr lvl="1" indent="-342900">
              <a:buSzPts val="1800"/>
              <a:buFont typeface="Wingdings" panose="05000000000000000000" pitchFamily="2" charset="2"/>
              <a:buChar char="Ø"/>
            </a:pPr>
            <a:r>
              <a:rPr lang="nl-NL" sz="1800" dirty="0"/>
              <a:t>In de volgende versie wordt aangegeven dat bij XML het WUS/SaaS-profiel de voorkeur heeft, maar ketens zijn vrij een eigen keuze te </a:t>
            </a:r>
            <a:r>
              <a:rPr lang="nl-NL" sz="1800" dirty="0" smtClean="0"/>
              <a:t>maken.</a:t>
            </a:r>
            <a:endParaRPr lang="nl-NL" sz="1800" dirty="0"/>
          </a:p>
          <a:p>
            <a:pPr lvl="1" indent="-342900">
              <a:buSzPts val="1800"/>
              <a:buFont typeface="Wingdings" panose="05000000000000000000" pitchFamily="2" charset="2"/>
              <a:buChar char="Ø"/>
            </a:pPr>
            <a:endParaRPr lang="nl-NL" sz="1800" dirty="0"/>
          </a:p>
        </p:txBody>
      </p:sp>
      <p:sp>
        <p:nvSpPr>
          <p:cNvPr id="5" name="Google Shape;74;p2"/>
          <p:cNvSpPr txBox="1">
            <a:spLocks noGrp="1"/>
          </p:cNvSpPr>
          <p:nvPr>
            <p:ph type="sldNum" idx="12"/>
          </p:nvPr>
        </p:nvSpPr>
        <p:spPr>
          <a:xfrm>
            <a:off x="4808220" y="6333000"/>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9</a:t>
            </a:fld>
            <a:endParaRPr dirty="0"/>
          </a:p>
        </p:txBody>
      </p:sp>
    </p:spTree>
    <p:extLst>
      <p:ext uri="{BB962C8B-B14F-4D97-AF65-F5344CB8AC3E}">
        <p14:creationId xmlns:p14="http://schemas.microsoft.com/office/powerpoint/2010/main" val="164485929"/>
      </p:ext>
    </p:extLst>
  </p:cSld>
  <p:clrMapOvr>
    <a:masterClrMapping/>
  </p:clrMapOvr>
</p:sld>
</file>

<file path=ppt/theme/theme1.xml><?xml version="1.0" encoding="utf-8"?>
<a:theme xmlns:a="http://schemas.openxmlformats.org/drawingml/2006/main"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74D8765D89042B498AED669AAC4FE" ma:contentTypeVersion="11" ma:contentTypeDescription="Een nieuw document maken." ma:contentTypeScope="" ma:versionID="848d0330b984e9508fdfec57a7e1769c">
  <xsd:schema xmlns:xsd="http://www.w3.org/2001/XMLSchema" xmlns:xs="http://www.w3.org/2001/XMLSchema" xmlns:p="http://schemas.microsoft.com/office/2006/metadata/properties" xmlns:ns1="http://schemas.microsoft.com/sharepoint/v3" xmlns:ns3="b87c489c-dc0c-4d85-a8ea-8c8b3444758a" targetNamespace="http://schemas.microsoft.com/office/2006/metadata/properties" ma:root="true" ma:fieldsID="1a78e16e77619f006c404442542f29ec" ns1:_="" ns3:_="">
    <xsd:import namespace="http://schemas.microsoft.com/sharepoint/v3"/>
    <xsd:import namespace="b87c489c-dc0c-4d85-a8ea-8c8b344475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igenschappen van het geïntegreerd beleid voor naleving" ma:hidden="true" ma:internalName="_ip_UnifiedCompliancePolicyProperties">
      <xsd:simpleType>
        <xsd:restriction base="dms:Note"/>
      </xsd:simpleType>
    </xsd:element>
    <xsd:element name="_ip_UnifiedCompliancePolicyUIAction" ma:index="1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7c489c-dc0c-4d85-a8ea-8c8b3444758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E80D7-5A67-44D1-A4AF-321F73E2D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7c489c-dc0c-4d85-a8ea-8c8b34447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56227-B4E3-43A9-9B77-7388D67194FA}">
  <ds:schemaRefs>
    <ds:schemaRef ds:uri="b87c489c-dc0c-4d85-a8ea-8c8b3444758a"/>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02F10C-6D1E-4CC3-A361-52F8CCA26D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9318</TotalTime>
  <Words>1001</Words>
  <Application>Microsoft Office PowerPoint</Application>
  <PresentationFormat>Breedbeeld</PresentationFormat>
  <Paragraphs>100</Paragraphs>
  <Slides>10</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Montserrat</vt:lpstr>
      <vt:lpstr>Calibri</vt:lpstr>
      <vt:lpstr>Wingdings</vt:lpstr>
      <vt:lpstr>Office-thema</vt:lpstr>
      <vt:lpstr>Edukoppeling Openbare consultatie REST/SaaS-profiel</vt:lpstr>
      <vt:lpstr>REST/SaaS-profiel</vt:lpstr>
      <vt:lpstr>Architectuur</vt:lpstr>
      <vt:lpstr>Commentaar uit openbare consultatie</vt:lpstr>
      <vt:lpstr>Commentaar uit openbare consultatie</vt:lpstr>
      <vt:lpstr>Commentaar uit openbare consultatie</vt:lpstr>
      <vt:lpstr>Commentaar uit openbare consultatie</vt:lpstr>
      <vt:lpstr>Commentaar uit ROSA-scan</vt:lpstr>
      <vt:lpstr>Commentaar uit ROSA-scan</vt:lpstr>
      <vt:lpstr>Commentaar uit ROSA-scan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 Update en status</dc:title>
  <dc:creator>Erwin Reinhoud</dc:creator>
  <cp:lastModifiedBy>Brian Dommisse</cp:lastModifiedBy>
  <cp:revision>139</cp:revision>
  <dcterms:modified xsi:type="dcterms:W3CDTF">2020-10-29T15:19:32Z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0x01010019274D8765D89042B498AED669AAC4FE</vt:lpwstr>
  </property>
</Properties>
</file>