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70" r:id="rId3"/>
    <p:sldId id="272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AD4"/>
    <a:srgbClr val="FCD5B5"/>
    <a:srgbClr val="DCE6F2"/>
    <a:srgbClr val="E6E0EC"/>
    <a:srgbClr val="917FA4"/>
    <a:srgbClr val="9D5215"/>
    <a:srgbClr val="FCE5DC"/>
    <a:srgbClr val="C3D69B"/>
    <a:srgbClr val="00AB46"/>
    <a:srgbClr val="9383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DE30A8-26A6-456B-A9F9-CCAB6C91D5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F85937E-5C83-4BC5-A45E-ED353F9F48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5AB370C-F7E1-4D88-9623-A0003AA8E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F6725-C2DF-4CCC-AE61-D3B7D255BE4B}" type="datetimeFigureOut">
              <a:rPr lang="nl-NL" smtClean="0"/>
              <a:t>4-5-2020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1C6AA4B-AFC6-4480-8EB6-4C8C64307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A7107CA-9A6A-4E29-BECB-2CEC3CFC3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A155-B81E-49FF-BCE0-C267178762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8650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515FEA-2599-483C-BB9A-1A976AEF4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16E8E07-1840-4CB8-AEB8-4D5662467B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304EB59-FB34-44EB-AAD5-7B12B2F49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F6725-C2DF-4CCC-AE61-D3B7D255BE4B}" type="datetimeFigureOut">
              <a:rPr lang="nl-NL" smtClean="0"/>
              <a:t>4-5-2020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6B71510-40D4-4F82-84D8-547310FCC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CBBFADA-7AB3-44C5-B3A6-D86166FE8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A155-B81E-49FF-BCE0-C267178762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0125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84F381DF-E438-4922-BDA1-EA39758874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05E82B2-040E-4A84-9519-8785E69871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5166DE2-4736-4653-882D-E7C65310C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F6725-C2DF-4CCC-AE61-D3B7D255BE4B}" type="datetimeFigureOut">
              <a:rPr lang="nl-NL" smtClean="0"/>
              <a:t>4-5-2020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923141F-02C9-404A-88D7-7138FEB92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8548759-6438-4092-A085-EDBF348BB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A155-B81E-49FF-BCE0-C267178762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6631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9A27FB-F8CC-4435-8830-5FED9B5B2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4F35F72-A1A6-43B6-B98D-10CE25A7E4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380EE0C-50D7-47C7-91C8-A547E2F85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F6725-C2DF-4CCC-AE61-D3B7D255BE4B}" type="datetimeFigureOut">
              <a:rPr lang="nl-NL" smtClean="0"/>
              <a:t>4-5-2020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FF9B25C-A960-402A-8B01-8ED2FF251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DE24113-7BF3-4E2B-BC0B-7836629FD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A155-B81E-49FF-BCE0-C267178762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7977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BEF680-266B-414A-916F-84C38852E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B1FFC88-F65E-45BA-A829-F586FAC08F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49E62E3-D0A1-46C2-A7BB-47E0ADEDF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F6725-C2DF-4CCC-AE61-D3B7D255BE4B}" type="datetimeFigureOut">
              <a:rPr lang="nl-NL" smtClean="0"/>
              <a:t>4-5-2020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975BF95-BBE6-4772-980B-1B9419C75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7960AC6-D35A-40FE-ADF7-A440FCDE7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A155-B81E-49FF-BCE0-C267178762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1533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81114F-70D6-42D1-A780-186337D48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F100B95-C05C-4F50-A031-A093A41A42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9343DF3-B866-48CD-9EBC-866DB2A722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7CE6143-9833-4871-AB77-4B4948E50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F6725-C2DF-4CCC-AE61-D3B7D255BE4B}" type="datetimeFigureOut">
              <a:rPr lang="nl-NL" smtClean="0"/>
              <a:t>4-5-2020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BC62D6E-095B-46EC-807B-7D8A40BB8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86F6A7E-676A-4CD7-B400-6E6D4162D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A155-B81E-49FF-BCE0-C267178762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4216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D61F45-834F-4C88-AE8E-AC9B3DCEE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5C36443-9EAE-4B79-94F0-A213567DEE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989D02C-6154-4AA0-A000-11C35636A2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61418DF-C826-4BEA-B189-C3F202EED2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FA1878F-4108-4C83-A20B-6521109A73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23F69A71-DB26-42EC-82AB-2C78BB4D2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F6725-C2DF-4CCC-AE61-D3B7D255BE4B}" type="datetimeFigureOut">
              <a:rPr lang="nl-NL" smtClean="0"/>
              <a:t>4-5-2020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A2FC71F9-13D7-4426-A85A-B132F369A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0157F23C-DE04-46E2-8C0A-2FBADFB58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A155-B81E-49FF-BCE0-C267178762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922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6530E9-0F85-410C-9677-6C33DF649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EAE6E06-108C-42EE-B742-5A5F6FAC6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F6725-C2DF-4CCC-AE61-D3B7D255BE4B}" type="datetimeFigureOut">
              <a:rPr lang="nl-NL" smtClean="0"/>
              <a:t>4-5-2020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FAAFD15-CA07-41A9-AB4E-866FD10A4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491072A-02E9-4FEC-9DD6-35884803A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A155-B81E-49FF-BCE0-C267178762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3863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208FCA52-ACE8-43E1-8A82-CC049F065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F6725-C2DF-4CCC-AE61-D3B7D255BE4B}" type="datetimeFigureOut">
              <a:rPr lang="nl-NL" smtClean="0"/>
              <a:t>4-5-2020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F1BBA7A-443D-44F8-90EC-AE54BD1FD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AADFE51-D553-4DF9-BE3C-92A8EE1BD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A155-B81E-49FF-BCE0-C267178762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204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E66AC5-59AA-4A3C-8E48-98AF0F19F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0953E6B-FC54-47DB-AE62-1BBA4D633C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D0E01FA-4B42-4F98-AB0E-7D7884482F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165896F-1344-458D-9BC7-C28AFB38D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F6725-C2DF-4CCC-AE61-D3B7D255BE4B}" type="datetimeFigureOut">
              <a:rPr lang="nl-NL" smtClean="0"/>
              <a:t>4-5-2020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4C49B1A-D989-42AB-B20F-66D8AB0B5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5B002C8-3E4A-4F6A-9746-A3AADF5CA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A155-B81E-49FF-BCE0-C267178762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1881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0330FA-F231-4F06-B815-2544590A2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4EF2CD6-1FDD-4F14-BB6B-2413978D93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6CE3A12-03E4-477B-BB36-53006B15C6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CEE2BC8-A3F3-434A-B8F7-2D6099F6B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F6725-C2DF-4CCC-AE61-D3B7D255BE4B}" type="datetimeFigureOut">
              <a:rPr lang="nl-NL" smtClean="0"/>
              <a:t>4-5-2020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44DF707-F045-4D0B-A223-ABE6C4CD7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CEEDF2C-C5C1-4546-8B8A-B7653C8F3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A155-B81E-49FF-BCE0-C267178762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5832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40364A83-7293-40DC-8858-7A2A330A4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7D8E5B0-263C-40F7-883D-216A5D2CF9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3D2BAC9-7D27-4998-9061-0EC10B1243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F6725-C2DF-4CCC-AE61-D3B7D255BE4B}" type="datetimeFigureOut">
              <a:rPr lang="nl-NL" smtClean="0"/>
              <a:t>4-5-2020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6460DA8-A000-471F-9EFB-FC18192736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8344B17-30B8-483F-952D-4918C3A63E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9A155-B81E-49FF-BCE0-C267178762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5211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Geonovum/MIM-Werkomgeving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FEF57D-ED41-4A02-8EE8-BA56AC046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974" y="550805"/>
            <a:ext cx="10515600" cy="1325563"/>
          </a:xfrm>
        </p:spPr>
        <p:txBody>
          <a:bodyPr/>
          <a:lstStyle/>
          <a:p>
            <a:r>
              <a:rPr lang="nl-NL" dirty="0"/>
              <a:t>Gegevens worden modelmatig ontwikkeld</a:t>
            </a:r>
          </a:p>
        </p:txBody>
      </p:sp>
      <p:sp>
        <p:nvSpPr>
          <p:cNvPr id="3" name="Rechthoek: afgeronde hoeken 2">
            <a:extLst>
              <a:ext uri="{FF2B5EF4-FFF2-40B4-BE49-F238E27FC236}">
                <a16:creationId xmlns:a16="http://schemas.microsoft.com/office/drawing/2014/main" id="{A31DECD9-237B-4E3C-8D15-70FA39E7943F}"/>
              </a:ext>
            </a:extLst>
          </p:cNvPr>
          <p:cNvSpPr/>
          <p:nvPr/>
        </p:nvSpPr>
        <p:spPr>
          <a:xfrm>
            <a:off x="3403074" y="2573518"/>
            <a:ext cx="2130458" cy="619812"/>
          </a:xfrm>
          <a:prstGeom prst="roundRect">
            <a:avLst/>
          </a:prstGeom>
          <a:solidFill>
            <a:srgbClr val="917FA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/>
              <a:t>Conceptual</a:t>
            </a:r>
            <a:r>
              <a:rPr lang="nl-NL" dirty="0"/>
              <a:t> model</a:t>
            </a:r>
          </a:p>
        </p:txBody>
      </p:sp>
      <p:sp>
        <p:nvSpPr>
          <p:cNvPr id="8" name="Rechthoek: afgeronde hoeken 7">
            <a:extLst>
              <a:ext uri="{FF2B5EF4-FFF2-40B4-BE49-F238E27FC236}">
                <a16:creationId xmlns:a16="http://schemas.microsoft.com/office/drawing/2014/main" id="{018AF471-AADF-4512-8E63-45289DB2E95D}"/>
              </a:ext>
            </a:extLst>
          </p:cNvPr>
          <p:cNvSpPr/>
          <p:nvPr/>
        </p:nvSpPr>
        <p:spPr>
          <a:xfrm>
            <a:off x="3403074" y="3423501"/>
            <a:ext cx="2130458" cy="619812"/>
          </a:xfrm>
          <a:prstGeom prst="roundRect">
            <a:avLst/>
          </a:prstGeom>
          <a:solidFill>
            <a:srgbClr val="4F8A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/>
              <a:t>Logical</a:t>
            </a:r>
            <a:r>
              <a:rPr lang="nl-NL" dirty="0"/>
              <a:t> model</a:t>
            </a:r>
          </a:p>
        </p:txBody>
      </p:sp>
      <p:sp>
        <p:nvSpPr>
          <p:cNvPr id="10" name="Rechthoek: afgeronde hoeken 9">
            <a:extLst>
              <a:ext uri="{FF2B5EF4-FFF2-40B4-BE49-F238E27FC236}">
                <a16:creationId xmlns:a16="http://schemas.microsoft.com/office/drawing/2014/main" id="{F0C4224A-3698-4428-A2E1-5AD7ACE7C1CA}"/>
              </a:ext>
            </a:extLst>
          </p:cNvPr>
          <p:cNvSpPr/>
          <p:nvPr/>
        </p:nvSpPr>
        <p:spPr>
          <a:xfrm>
            <a:off x="3403074" y="4255023"/>
            <a:ext cx="2130458" cy="619812"/>
          </a:xfrm>
          <a:prstGeom prst="roundRect">
            <a:avLst/>
          </a:prstGeom>
          <a:solidFill>
            <a:srgbClr val="9D52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Technical model</a:t>
            </a:r>
          </a:p>
        </p:txBody>
      </p:sp>
      <p:sp>
        <p:nvSpPr>
          <p:cNvPr id="14" name="Rechthoek: afgeronde hoeken 13">
            <a:extLst>
              <a:ext uri="{FF2B5EF4-FFF2-40B4-BE49-F238E27FC236}">
                <a16:creationId xmlns:a16="http://schemas.microsoft.com/office/drawing/2014/main" id="{357EB9CF-3C94-4DA0-98DF-46D1D9834322}"/>
              </a:ext>
            </a:extLst>
          </p:cNvPr>
          <p:cNvSpPr/>
          <p:nvPr/>
        </p:nvSpPr>
        <p:spPr>
          <a:xfrm>
            <a:off x="6015872" y="2573518"/>
            <a:ext cx="2130458" cy="619812"/>
          </a:xfrm>
          <a:prstGeom prst="roundRect">
            <a:avLst/>
          </a:prstGeom>
          <a:solidFill>
            <a:srgbClr val="E6E0E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Concept</a:t>
            </a:r>
          </a:p>
        </p:txBody>
      </p:sp>
      <p:sp>
        <p:nvSpPr>
          <p:cNvPr id="15" name="Rechthoek: afgeronde hoeken 14">
            <a:extLst>
              <a:ext uri="{FF2B5EF4-FFF2-40B4-BE49-F238E27FC236}">
                <a16:creationId xmlns:a16="http://schemas.microsoft.com/office/drawing/2014/main" id="{A6ADED8D-9AF2-413C-8FB3-EE78F5ADD896}"/>
              </a:ext>
            </a:extLst>
          </p:cNvPr>
          <p:cNvSpPr/>
          <p:nvPr/>
        </p:nvSpPr>
        <p:spPr>
          <a:xfrm>
            <a:off x="6015872" y="3423501"/>
            <a:ext cx="2130458" cy="619812"/>
          </a:xfrm>
          <a:prstGeom prst="roundRect">
            <a:avLst/>
          </a:prstGeom>
          <a:solidFill>
            <a:srgbClr val="DCE6F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(</a:t>
            </a:r>
            <a:r>
              <a:rPr lang="nl-NL" dirty="0" err="1">
                <a:solidFill>
                  <a:schemeClr val="tx1"/>
                </a:solidFill>
              </a:rPr>
              <a:t>Rich</a:t>
            </a:r>
            <a:r>
              <a:rPr lang="nl-NL" dirty="0">
                <a:solidFill>
                  <a:schemeClr val="tx1"/>
                </a:solidFill>
              </a:rPr>
              <a:t>) Datatype</a:t>
            </a:r>
          </a:p>
        </p:txBody>
      </p:sp>
      <p:sp>
        <p:nvSpPr>
          <p:cNvPr id="16" name="Rechthoek: afgeronde hoeken 15">
            <a:extLst>
              <a:ext uri="{FF2B5EF4-FFF2-40B4-BE49-F238E27FC236}">
                <a16:creationId xmlns:a16="http://schemas.microsoft.com/office/drawing/2014/main" id="{C03C7F33-A9AB-49A8-BD46-92992B8D95BF}"/>
              </a:ext>
            </a:extLst>
          </p:cNvPr>
          <p:cNvSpPr/>
          <p:nvPr/>
        </p:nvSpPr>
        <p:spPr>
          <a:xfrm>
            <a:off x="6015872" y="4255023"/>
            <a:ext cx="2130458" cy="619812"/>
          </a:xfrm>
          <a:prstGeom prst="roundRect">
            <a:avLst/>
          </a:prstGeom>
          <a:solidFill>
            <a:srgbClr val="FCD5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Field</a:t>
            </a:r>
          </a:p>
        </p:txBody>
      </p:sp>
      <p:cxnSp>
        <p:nvCxnSpPr>
          <p:cNvPr id="5" name="Rechte verbindingslijn met pijl 4">
            <a:extLst>
              <a:ext uri="{FF2B5EF4-FFF2-40B4-BE49-F238E27FC236}">
                <a16:creationId xmlns:a16="http://schemas.microsoft.com/office/drawing/2014/main" id="{080EE877-CC34-42FA-BA22-B31F38CFB455}"/>
              </a:ext>
            </a:extLst>
          </p:cNvPr>
          <p:cNvCxnSpPr>
            <a:stCxn id="3" idx="3"/>
            <a:endCxn id="14" idx="1"/>
          </p:cNvCxnSpPr>
          <p:nvPr/>
        </p:nvCxnSpPr>
        <p:spPr>
          <a:xfrm>
            <a:off x="5533532" y="2883424"/>
            <a:ext cx="48234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met pijl 16">
            <a:extLst>
              <a:ext uri="{FF2B5EF4-FFF2-40B4-BE49-F238E27FC236}">
                <a16:creationId xmlns:a16="http://schemas.microsoft.com/office/drawing/2014/main" id="{F0A6544B-4616-4386-9F82-D9E203452331}"/>
              </a:ext>
            </a:extLst>
          </p:cNvPr>
          <p:cNvCxnSpPr>
            <a:stCxn id="8" idx="3"/>
            <a:endCxn id="15" idx="1"/>
          </p:cNvCxnSpPr>
          <p:nvPr/>
        </p:nvCxnSpPr>
        <p:spPr>
          <a:xfrm>
            <a:off x="5533532" y="3733407"/>
            <a:ext cx="48234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met pijl 18">
            <a:extLst>
              <a:ext uri="{FF2B5EF4-FFF2-40B4-BE49-F238E27FC236}">
                <a16:creationId xmlns:a16="http://schemas.microsoft.com/office/drawing/2014/main" id="{65151FB8-03BA-4ADC-8EBD-834CF5DAF5AB}"/>
              </a:ext>
            </a:extLst>
          </p:cNvPr>
          <p:cNvCxnSpPr>
            <a:stCxn id="10" idx="3"/>
            <a:endCxn id="16" idx="1"/>
          </p:cNvCxnSpPr>
          <p:nvPr/>
        </p:nvCxnSpPr>
        <p:spPr>
          <a:xfrm>
            <a:off x="5533532" y="4564929"/>
            <a:ext cx="48234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met pijl 20">
            <a:extLst>
              <a:ext uri="{FF2B5EF4-FFF2-40B4-BE49-F238E27FC236}">
                <a16:creationId xmlns:a16="http://schemas.microsoft.com/office/drawing/2014/main" id="{DCF9E788-1CFE-4718-BD44-C44E9F030CA8}"/>
              </a:ext>
            </a:extLst>
          </p:cNvPr>
          <p:cNvCxnSpPr>
            <a:stCxn id="3" idx="2"/>
            <a:endCxn id="8" idx="0"/>
          </p:cNvCxnSpPr>
          <p:nvPr/>
        </p:nvCxnSpPr>
        <p:spPr>
          <a:xfrm>
            <a:off x="4468303" y="3193330"/>
            <a:ext cx="0" cy="23017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met pijl 22">
            <a:extLst>
              <a:ext uri="{FF2B5EF4-FFF2-40B4-BE49-F238E27FC236}">
                <a16:creationId xmlns:a16="http://schemas.microsoft.com/office/drawing/2014/main" id="{0C62D98A-041B-4CE0-A22E-F0EE3CD7A74F}"/>
              </a:ext>
            </a:extLst>
          </p:cNvPr>
          <p:cNvCxnSpPr>
            <a:stCxn id="8" idx="2"/>
            <a:endCxn id="10" idx="0"/>
          </p:cNvCxnSpPr>
          <p:nvPr/>
        </p:nvCxnSpPr>
        <p:spPr>
          <a:xfrm>
            <a:off x="4468303" y="4043313"/>
            <a:ext cx="0" cy="21171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chte verbindingslijn met pijl 24">
            <a:extLst>
              <a:ext uri="{FF2B5EF4-FFF2-40B4-BE49-F238E27FC236}">
                <a16:creationId xmlns:a16="http://schemas.microsoft.com/office/drawing/2014/main" id="{69137555-EB76-490C-9D35-CB5CEE33099F}"/>
              </a:ext>
            </a:extLst>
          </p:cNvPr>
          <p:cNvCxnSpPr>
            <a:stCxn id="14" idx="2"/>
            <a:endCxn id="15" idx="0"/>
          </p:cNvCxnSpPr>
          <p:nvPr/>
        </p:nvCxnSpPr>
        <p:spPr>
          <a:xfrm>
            <a:off x="7081101" y="3193330"/>
            <a:ext cx="0" cy="23017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met pijl 26">
            <a:extLst>
              <a:ext uri="{FF2B5EF4-FFF2-40B4-BE49-F238E27FC236}">
                <a16:creationId xmlns:a16="http://schemas.microsoft.com/office/drawing/2014/main" id="{2E5D3CD1-F5DE-4442-B834-F0C3CE910EBA}"/>
              </a:ext>
            </a:extLst>
          </p:cNvPr>
          <p:cNvCxnSpPr>
            <a:stCxn id="15" idx="2"/>
            <a:endCxn id="16" idx="0"/>
          </p:cNvCxnSpPr>
          <p:nvPr/>
        </p:nvCxnSpPr>
        <p:spPr>
          <a:xfrm>
            <a:off x="7081101" y="4043313"/>
            <a:ext cx="0" cy="21171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8454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4E74EC-F708-4105-8029-615709DDC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Een </a:t>
            </a:r>
            <a:r>
              <a:rPr lang="nl-NL" dirty="0" err="1"/>
              <a:t>edustandaardprofiel</a:t>
            </a:r>
            <a:r>
              <a:rPr lang="nl-NL" dirty="0"/>
              <a:t>  </a:t>
            </a:r>
            <a:r>
              <a:rPr lang="nl-NL" dirty="0" err="1"/>
              <a:t>obv</a:t>
            </a:r>
            <a:r>
              <a:rPr lang="nl-NL" dirty="0"/>
              <a:t> MIM</a:t>
            </a:r>
          </a:p>
        </p:txBody>
      </p:sp>
      <p:sp>
        <p:nvSpPr>
          <p:cNvPr id="57" name="Rechthoek 56">
            <a:extLst>
              <a:ext uri="{FF2B5EF4-FFF2-40B4-BE49-F238E27FC236}">
                <a16:creationId xmlns:a16="http://schemas.microsoft.com/office/drawing/2014/main" id="{0E38AE39-B3AE-4F92-A5C5-B3059DBFD007}"/>
              </a:ext>
            </a:extLst>
          </p:cNvPr>
          <p:cNvSpPr/>
          <p:nvPr/>
        </p:nvSpPr>
        <p:spPr>
          <a:xfrm>
            <a:off x="2474946" y="4750674"/>
            <a:ext cx="936104" cy="720080"/>
          </a:xfrm>
          <a:prstGeom prst="rect">
            <a:avLst/>
          </a:prstGeom>
          <a:solidFill>
            <a:srgbClr val="00AB46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100" dirty="0">
                <a:solidFill>
                  <a:schemeClr val="bg1"/>
                </a:solidFill>
              </a:rPr>
              <a:t>Foundation</a:t>
            </a:r>
          </a:p>
        </p:txBody>
      </p:sp>
      <p:sp>
        <p:nvSpPr>
          <p:cNvPr id="58" name="Rechthoek 57">
            <a:extLst>
              <a:ext uri="{FF2B5EF4-FFF2-40B4-BE49-F238E27FC236}">
                <a16:creationId xmlns:a16="http://schemas.microsoft.com/office/drawing/2014/main" id="{EE3FE1F5-F1EA-4E3C-B959-B01DAF1D0E2F}"/>
              </a:ext>
            </a:extLst>
          </p:cNvPr>
          <p:cNvSpPr/>
          <p:nvPr/>
        </p:nvSpPr>
        <p:spPr>
          <a:xfrm>
            <a:off x="3745386" y="4750674"/>
            <a:ext cx="936104" cy="720080"/>
          </a:xfrm>
          <a:prstGeom prst="rect">
            <a:avLst/>
          </a:prstGeom>
          <a:solidFill>
            <a:srgbClr val="9383A6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100" dirty="0" err="1">
                <a:solidFill>
                  <a:schemeClr val="bg1"/>
                </a:solidFill>
              </a:rPr>
              <a:t>Meaning</a:t>
            </a:r>
            <a:endParaRPr lang="nl-NL" sz="1100" dirty="0">
              <a:solidFill>
                <a:schemeClr val="bg1"/>
              </a:solidFill>
            </a:endParaRPr>
          </a:p>
        </p:txBody>
      </p:sp>
      <p:sp>
        <p:nvSpPr>
          <p:cNvPr id="59" name="Wolk 58">
            <a:extLst>
              <a:ext uri="{FF2B5EF4-FFF2-40B4-BE49-F238E27FC236}">
                <a16:creationId xmlns:a16="http://schemas.microsoft.com/office/drawing/2014/main" id="{6425CE1D-871A-4BA8-9B06-CD68C013D094}"/>
              </a:ext>
            </a:extLst>
          </p:cNvPr>
          <p:cNvSpPr/>
          <p:nvPr/>
        </p:nvSpPr>
        <p:spPr>
          <a:xfrm>
            <a:off x="1668555" y="2577172"/>
            <a:ext cx="8653787" cy="1689845"/>
          </a:xfrm>
          <a:prstGeom prst="cloud">
            <a:avLst/>
          </a:prstGeom>
          <a:gradFill>
            <a:gsLst>
              <a:gs pos="50000">
                <a:srgbClr val="FCE5DC"/>
              </a:gs>
              <a:gs pos="100000">
                <a:schemeClr val="accent2">
                  <a:lumMod val="105000"/>
                  <a:satMod val="109000"/>
                  <a:tint val="81000"/>
                </a:schemeClr>
              </a:gs>
            </a:gsLst>
          </a:gradFill>
          <a:ln>
            <a:solidFill>
              <a:srgbClr val="FFC000"/>
            </a:solidFill>
          </a:ln>
          <a:effectLst>
            <a:glow rad="63500">
              <a:srgbClr val="FCD5B5">
                <a:alpha val="40000"/>
              </a:srgbClr>
            </a:glow>
            <a:outerShdw blurRad="40000" dist="20000" dir="5400000" rotWithShape="0">
              <a:srgbClr val="FFC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0" name="Rechthoek 59">
            <a:extLst>
              <a:ext uri="{FF2B5EF4-FFF2-40B4-BE49-F238E27FC236}">
                <a16:creationId xmlns:a16="http://schemas.microsoft.com/office/drawing/2014/main" id="{BD57FE2C-D636-4B59-86B1-4C8376F6C7EF}"/>
              </a:ext>
            </a:extLst>
          </p:cNvPr>
          <p:cNvSpPr/>
          <p:nvPr/>
        </p:nvSpPr>
        <p:spPr>
          <a:xfrm>
            <a:off x="4958677" y="4753730"/>
            <a:ext cx="1929412" cy="720080"/>
          </a:xfrm>
          <a:prstGeom prst="rect">
            <a:avLst/>
          </a:prstGeom>
          <a:solidFill>
            <a:srgbClr val="4F8AD4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100" dirty="0" err="1">
                <a:solidFill>
                  <a:schemeClr val="bg1"/>
                </a:solidFill>
              </a:rPr>
              <a:t>Logical</a:t>
            </a:r>
            <a:r>
              <a:rPr lang="nl-NL" sz="1100" dirty="0">
                <a:solidFill>
                  <a:schemeClr val="bg1"/>
                </a:solidFill>
              </a:rPr>
              <a:t> Model</a:t>
            </a:r>
          </a:p>
          <a:p>
            <a:pPr algn="ctr"/>
            <a:r>
              <a:rPr lang="nl-NL" sz="1100" dirty="0">
                <a:solidFill>
                  <a:schemeClr val="bg1"/>
                </a:solidFill>
              </a:rPr>
              <a:t> (UML)</a:t>
            </a:r>
          </a:p>
        </p:txBody>
      </p:sp>
      <p:cxnSp>
        <p:nvCxnSpPr>
          <p:cNvPr id="61" name="Rechte verbindingslijn met pijl 60">
            <a:extLst>
              <a:ext uri="{FF2B5EF4-FFF2-40B4-BE49-F238E27FC236}">
                <a16:creationId xmlns:a16="http://schemas.microsoft.com/office/drawing/2014/main" id="{237E57F6-CD75-4DA5-84D7-64983C48F524}"/>
              </a:ext>
            </a:extLst>
          </p:cNvPr>
          <p:cNvCxnSpPr>
            <a:cxnSpLocks/>
            <a:stCxn id="57" idx="0"/>
          </p:cNvCxnSpPr>
          <p:nvPr/>
        </p:nvCxnSpPr>
        <p:spPr>
          <a:xfrm flipV="1">
            <a:off x="2942998" y="3778430"/>
            <a:ext cx="0" cy="9722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Rechte verbindingslijn met pijl 61">
            <a:extLst>
              <a:ext uri="{FF2B5EF4-FFF2-40B4-BE49-F238E27FC236}">
                <a16:creationId xmlns:a16="http://schemas.microsoft.com/office/drawing/2014/main" id="{7B1A8290-1B4A-4BCA-8E04-6041B28AFAF4}"/>
              </a:ext>
            </a:extLst>
          </p:cNvPr>
          <p:cNvCxnSpPr>
            <a:cxnSpLocks/>
            <a:stCxn id="58" idx="0"/>
          </p:cNvCxnSpPr>
          <p:nvPr/>
        </p:nvCxnSpPr>
        <p:spPr>
          <a:xfrm flipV="1">
            <a:off x="4213438" y="3798592"/>
            <a:ext cx="0" cy="9520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Rechte verbindingslijn met pijl 62">
            <a:extLst>
              <a:ext uri="{FF2B5EF4-FFF2-40B4-BE49-F238E27FC236}">
                <a16:creationId xmlns:a16="http://schemas.microsoft.com/office/drawing/2014/main" id="{A7B393CB-8179-477D-B4B6-9C9AD98EE38A}"/>
              </a:ext>
            </a:extLst>
          </p:cNvPr>
          <p:cNvCxnSpPr>
            <a:cxnSpLocks/>
          </p:cNvCxnSpPr>
          <p:nvPr/>
        </p:nvCxnSpPr>
        <p:spPr>
          <a:xfrm flipV="1">
            <a:off x="6481316" y="4181787"/>
            <a:ext cx="0" cy="5658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kstvak 63">
            <a:extLst>
              <a:ext uri="{FF2B5EF4-FFF2-40B4-BE49-F238E27FC236}">
                <a16:creationId xmlns:a16="http://schemas.microsoft.com/office/drawing/2014/main" id="{EBFE6063-7FAD-4287-B71B-A99C76A7CCCA}"/>
              </a:ext>
            </a:extLst>
          </p:cNvPr>
          <p:cNvSpPr txBox="1"/>
          <p:nvPr/>
        </p:nvSpPr>
        <p:spPr>
          <a:xfrm>
            <a:off x="3752265" y="3187574"/>
            <a:ext cx="8136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/>
              <a:t>concept</a:t>
            </a:r>
          </a:p>
          <a:p>
            <a:pPr algn="ctr"/>
            <a:r>
              <a:rPr lang="nl-NL" sz="1400" dirty="0"/>
              <a:t>(SKOS) </a:t>
            </a:r>
          </a:p>
        </p:txBody>
      </p:sp>
      <p:sp>
        <p:nvSpPr>
          <p:cNvPr id="65" name="Tekstvak 64">
            <a:extLst>
              <a:ext uri="{FF2B5EF4-FFF2-40B4-BE49-F238E27FC236}">
                <a16:creationId xmlns:a16="http://schemas.microsoft.com/office/drawing/2014/main" id="{A2AF12EE-2F13-4637-9EB9-B7A7CE4C9312}"/>
              </a:ext>
            </a:extLst>
          </p:cNvPr>
          <p:cNvSpPr txBox="1"/>
          <p:nvPr/>
        </p:nvSpPr>
        <p:spPr>
          <a:xfrm>
            <a:off x="2572444" y="3187574"/>
            <a:ext cx="8056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/>
              <a:t> concept</a:t>
            </a:r>
          </a:p>
          <a:p>
            <a:pPr algn="ctr"/>
            <a:r>
              <a:rPr lang="nl-NL" sz="1400" dirty="0"/>
              <a:t>(SKOS)</a:t>
            </a:r>
          </a:p>
        </p:txBody>
      </p:sp>
      <p:sp>
        <p:nvSpPr>
          <p:cNvPr id="66" name="Tekstvak 65">
            <a:extLst>
              <a:ext uri="{FF2B5EF4-FFF2-40B4-BE49-F238E27FC236}">
                <a16:creationId xmlns:a16="http://schemas.microsoft.com/office/drawing/2014/main" id="{088776B4-A213-45E8-B768-5E10D9C7D7A4}"/>
              </a:ext>
            </a:extLst>
          </p:cNvPr>
          <p:cNvSpPr txBox="1"/>
          <p:nvPr/>
        </p:nvSpPr>
        <p:spPr>
          <a:xfrm>
            <a:off x="6201920" y="3658567"/>
            <a:ext cx="891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 err="1"/>
              <a:t>shape</a:t>
            </a:r>
            <a:endParaRPr lang="nl-NL" sz="1400" dirty="0"/>
          </a:p>
          <a:p>
            <a:pPr algn="ctr"/>
            <a:r>
              <a:rPr lang="nl-NL" sz="1400" dirty="0"/>
              <a:t>(SHACL)</a:t>
            </a:r>
          </a:p>
        </p:txBody>
      </p:sp>
      <p:cxnSp>
        <p:nvCxnSpPr>
          <p:cNvPr id="67" name="Rechte verbindingslijn met pijl 66">
            <a:extLst>
              <a:ext uri="{FF2B5EF4-FFF2-40B4-BE49-F238E27FC236}">
                <a16:creationId xmlns:a16="http://schemas.microsoft.com/office/drawing/2014/main" id="{062435D0-25B7-48D0-9935-B70EA23CD15A}"/>
              </a:ext>
            </a:extLst>
          </p:cNvPr>
          <p:cNvCxnSpPr>
            <a:cxnSpLocks/>
            <a:stCxn id="73" idx="1"/>
          </p:cNvCxnSpPr>
          <p:nvPr/>
        </p:nvCxnSpPr>
        <p:spPr>
          <a:xfrm flipV="1">
            <a:off x="8940317" y="3661926"/>
            <a:ext cx="0" cy="10357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kstvak 67">
            <a:extLst>
              <a:ext uri="{FF2B5EF4-FFF2-40B4-BE49-F238E27FC236}">
                <a16:creationId xmlns:a16="http://schemas.microsoft.com/office/drawing/2014/main" id="{5ACC922C-E3CE-42AA-8CAD-4C0EF6EA08F0}"/>
              </a:ext>
            </a:extLst>
          </p:cNvPr>
          <p:cNvSpPr txBox="1"/>
          <p:nvPr/>
        </p:nvSpPr>
        <p:spPr>
          <a:xfrm>
            <a:off x="8672299" y="3138706"/>
            <a:ext cx="8297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err="1"/>
              <a:t>linked</a:t>
            </a:r>
            <a:r>
              <a:rPr lang="nl-NL" sz="1400" dirty="0"/>
              <a:t> data</a:t>
            </a:r>
          </a:p>
        </p:txBody>
      </p:sp>
      <p:cxnSp>
        <p:nvCxnSpPr>
          <p:cNvPr id="69" name="Rechte verbindingslijn met pijl 68">
            <a:extLst>
              <a:ext uri="{FF2B5EF4-FFF2-40B4-BE49-F238E27FC236}">
                <a16:creationId xmlns:a16="http://schemas.microsoft.com/office/drawing/2014/main" id="{6108DCA0-3F88-4907-BB9F-08716F810172}"/>
              </a:ext>
            </a:extLst>
          </p:cNvPr>
          <p:cNvCxnSpPr>
            <a:cxnSpLocks/>
            <a:stCxn id="64" idx="1"/>
            <a:endCxn id="65" idx="3"/>
          </p:cNvCxnSpPr>
          <p:nvPr/>
        </p:nvCxnSpPr>
        <p:spPr>
          <a:xfrm flipH="1">
            <a:off x="3378093" y="3449184"/>
            <a:ext cx="3741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Rechte verbindingslijn met pijl 69">
            <a:extLst>
              <a:ext uri="{FF2B5EF4-FFF2-40B4-BE49-F238E27FC236}">
                <a16:creationId xmlns:a16="http://schemas.microsoft.com/office/drawing/2014/main" id="{236A9B12-8A99-4766-A676-CEBC57F5A37D}"/>
              </a:ext>
            </a:extLst>
          </p:cNvPr>
          <p:cNvCxnSpPr>
            <a:cxnSpLocks/>
            <a:stCxn id="75" idx="1"/>
            <a:endCxn id="64" idx="3"/>
          </p:cNvCxnSpPr>
          <p:nvPr/>
        </p:nvCxnSpPr>
        <p:spPr>
          <a:xfrm flipH="1" flipV="1">
            <a:off x="4565928" y="3449184"/>
            <a:ext cx="156235" cy="391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Rechte verbindingslijn met pijl 70">
            <a:extLst>
              <a:ext uri="{FF2B5EF4-FFF2-40B4-BE49-F238E27FC236}">
                <a16:creationId xmlns:a16="http://schemas.microsoft.com/office/drawing/2014/main" id="{F603E046-F962-46AF-A6FF-E7E5927F5AE7}"/>
              </a:ext>
            </a:extLst>
          </p:cNvPr>
          <p:cNvCxnSpPr>
            <a:cxnSpLocks/>
          </p:cNvCxnSpPr>
          <p:nvPr/>
        </p:nvCxnSpPr>
        <p:spPr>
          <a:xfrm flipH="1">
            <a:off x="6031886" y="3409549"/>
            <a:ext cx="2640413" cy="100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hthoek 71">
            <a:extLst>
              <a:ext uri="{FF2B5EF4-FFF2-40B4-BE49-F238E27FC236}">
                <a16:creationId xmlns:a16="http://schemas.microsoft.com/office/drawing/2014/main" id="{C92F5D87-A19F-43B2-8FAA-5289CC10CB18}"/>
              </a:ext>
            </a:extLst>
          </p:cNvPr>
          <p:cNvSpPr/>
          <p:nvPr/>
        </p:nvSpPr>
        <p:spPr>
          <a:xfrm>
            <a:off x="7195170" y="4747641"/>
            <a:ext cx="936104" cy="720080"/>
          </a:xfrm>
          <a:prstGeom prst="rect">
            <a:avLst/>
          </a:prstGeom>
          <a:solidFill>
            <a:srgbClr val="9D5215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100" dirty="0">
                <a:solidFill>
                  <a:schemeClr val="bg1"/>
                </a:solidFill>
              </a:rPr>
              <a:t>Technical Model</a:t>
            </a:r>
          </a:p>
        </p:txBody>
      </p:sp>
      <p:sp>
        <p:nvSpPr>
          <p:cNvPr id="73" name="Stroomdiagram: Magnetische schijf 72">
            <a:extLst>
              <a:ext uri="{FF2B5EF4-FFF2-40B4-BE49-F238E27FC236}">
                <a16:creationId xmlns:a16="http://schemas.microsoft.com/office/drawing/2014/main" id="{D4BFFD89-55F8-4FC7-80EE-547F29C98E9B}"/>
              </a:ext>
            </a:extLst>
          </p:cNvPr>
          <p:cNvSpPr/>
          <p:nvPr/>
        </p:nvSpPr>
        <p:spPr>
          <a:xfrm>
            <a:off x="8472264" y="4697715"/>
            <a:ext cx="936105" cy="823098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400" dirty="0"/>
              <a:t>database</a:t>
            </a:r>
          </a:p>
        </p:txBody>
      </p:sp>
      <p:cxnSp>
        <p:nvCxnSpPr>
          <p:cNvPr id="74" name="Rechte verbindingslijn met pijl 73">
            <a:extLst>
              <a:ext uri="{FF2B5EF4-FFF2-40B4-BE49-F238E27FC236}">
                <a16:creationId xmlns:a16="http://schemas.microsoft.com/office/drawing/2014/main" id="{FB7926F0-07CA-45C4-B174-AA911E33A12B}"/>
              </a:ext>
            </a:extLst>
          </p:cNvPr>
          <p:cNvCxnSpPr>
            <a:cxnSpLocks/>
          </p:cNvCxnSpPr>
          <p:nvPr/>
        </p:nvCxnSpPr>
        <p:spPr>
          <a:xfrm flipV="1">
            <a:off x="5274078" y="3798592"/>
            <a:ext cx="0" cy="928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kstvak 74">
            <a:extLst>
              <a:ext uri="{FF2B5EF4-FFF2-40B4-BE49-F238E27FC236}">
                <a16:creationId xmlns:a16="http://schemas.microsoft.com/office/drawing/2014/main" id="{205A853C-6640-462E-9973-5BB4DDC3F574}"/>
              </a:ext>
            </a:extLst>
          </p:cNvPr>
          <p:cNvSpPr txBox="1"/>
          <p:nvPr/>
        </p:nvSpPr>
        <p:spPr>
          <a:xfrm>
            <a:off x="4722163" y="3226754"/>
            <a:ext cx="15058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 err="1"/>
              <a:t>rich</a:t>
            </a:r>
            <a:r>
              <a:rPr lang="nl-NL" sz="1400" dirty="0"/>
              <a:t> datatype</a:t>
            </a:r>
          </a:p>
          <a:p>
            <a:pPr algn="ctr"/>
            <a:r>
              <a:rPr lang="nl-NL" sz="1400" dirty="0"/>
              <a:t>(OWL)</a:t>
            </a:r>
          </a:p>
        </p:txBody>
      </p:sp>
      <p:cxnSp>
        <p:nvCxnSpPr>
          <p:cNvPr id="76" name="Rechte verbindingslijn met pijl 75">
            <a:extLst>
              <a:ext uri="{FF2B5EF4-FFF2-40B4-BE49-F238E27FC236}">
                <a16:creationId xmlns:a16="http://schemas.microsoft.com/office/drawing/2014/main" id="{1AA8D5FB-A438-4D91-9DBE-A6E8FDC6B9CD}"/>
              </a:ext>
            </a:extLst>
          </p:cNvPr>
          <p:cNvCxnSpPr>
            <a:cxnSpLocks/>
            <a:stCxn id="66" idx="1"/>
          </p:cNvCxnSpPr>
          <p:nvPr/>
        </p:nvCxnSpPr>
        <p:spPr>
          <a:xfrm flipH="1" flipV="1">
            <a:off x="5835192" y="3670554"/>
            <a:ext cx="366728" cy="2496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Rechte verbindingslijn met pijl 76">
            <a:extLst>
              <a:ext uri="{FF2B5EF4-FFF2-40B4-BE49-F238E27FC236}">
                <a16:creationId xmlns:a16="http://schemas.microsoft.com/office/drawing/2014/main" id="{D6147BE6-ED31-4372-BFD9-52C48791AB9B}"/>
              </a:ext>
            </a:extLst>
          </p:cNvPr>
          <p:cNvCxnSpPr>
            <a:cxnSpLocks/>
          </p:cNvCxnSpPr>
          <p:nvPr/>
        </p:nvCxnSpPr>
        <p:spPr>
          <a:xfrm flipV="1">
            <a:off x="6966408" y="3501412"/>
            <a:ext cx="1505856" cy="4187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Rechte verbindingslijn 77">
            <a:extLst>
              <a:ext uri="{FF2B5EF4-FFF2-40B4-BE49-F238E27FC236}">
                <a16:creationId xmlns:a16="http://schemas.microsoft.com/office/drawing/2014/main" id="{AB07FF8C-458F-4A86-A529-FAC4636601A1}"/>
              </a:ext>
            </a:extLst>
          </p:cNvPr>
          <p:cNvCxnSpPr/>
          <p:nvPr/>
        </p:nvCxnSpPr>
        <p:spPr>
          <a:xfrm>
            <a:off x="4950268" y="3019420"/>
            <a:ext cx="1775536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kstvak 78">
            <a:extLst>
              <a:ext uri="{FF2B5EF4-FFF2-40B4-BE49-F238E27FC236}">
                <a16:creationId xmlns:a16="http://schemas.microsoft.com/office/drawing/2014/main" id="{1EAAC84E-7298-404B-9481-9B7156B05B57}"/>
              </a:ext>
            </a:extLst>
          </p:cNvPr>
          <p:cNvSpPr txBox="1"/>
          <p:nvPr/>
        </p:nvSpPr>
        <p:spPr>
          <a:xfrm>
            <a:off x="5476616" y="2719926"/>
            <a:ext cx="13850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XMI</a:t>
            </a:r>
          </a:p>
        </p:txBody>
      </p:sp>
      <p:cxnSp>
        <p:nvCxnSpPr>
          <p:cNvPr id="80" name="Rechte verbindingslijn met pijl 79">
            <a:extLst>
              <a:ext uri="{FF2B5EF4-FFF2-40B4-BE49-F238E27FC236}">
                <a16:creationId xmlns:a16="http://schemas.microsoft.com/office/drawing/2014/main" id="{05A9529A-C2DD-47D9-84F1-AEEE52BAEF38}"/>
              </a:ext>
            </a:extLst>
          </p:cNvPr>
          <p:cNvCxnSpPr>
            <a:stCxn id="57" idx="3"/>
            <a:endCxn id="58" idx="1"/>
          </p:cNvCxnSpPr>
          <p:nvPr/>
        </p:nvCxnSpPr>
        <p:spPr>
          <a:xfrm>
            <a:off x="3411050" y="5110714"/>
            <a:ext cx="33433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Rechte verbindingslijn met pijl 80">
            <a:extLst>
              <a:ext uri="{FF2B5EF4-FFF2-40B4-BE49-F238E27FC236}">
                <a16:creationId xmlns:a16="http://schemas.microsoft.com/office/drawing/2014/main" id="{CFB9EBC5-8ACF-4FC9-BF73-BE853A008250}"/>
              </a:ext>
            </a:extLst>
          </p:cNvPr>
          <p:cNvCxnSpPr>
            <a:cxnSpLocks/>
            <a:stCxn id="58" idx="3"/>
            <a:endCxn id="60" idx="1"/>
          </p:cNvCxnSpPr>
          <p:nvPr/>
        </p:nvCxnSpPr>
        <p:spPr>
          <a:xfrm>
            <a:off x="4681490" y="5110714"/>
            <a:ext cx="277187" cy="30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Rechte verbindingslijn met pijl 81">
            <a:extLst>
              <a:ext uri="{FF2B5EF4-FFF2-40B4-BE49-F238E27FC236}">
                <a16:creationId xmlns:a16="http://schemas.microsoft.com/office/drawing/2014/main" id="{907F185D-A42A-4FEC-9F42-78E0997CD923}"/>
              </a:ext>
            </a:extLst>
          </p:cNvPr>
          <p:cNvCxnSpPr>
            <a:stCxn id="60" idx="3"/>
            <a:endCxn id="72" idx="1"/>
          </p:cNvCxnSpPr>
          <p:nvPr/>
        </p:nvCxnSpPr>
        <p:spPr>
          <a:xfrm flipV="1">
            <a:off x="6888089" y="5107681"/>
            <a:ext cx="307081" cy="60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Rechte verbindingslijn met pijl 82">
            <a:extLst>
              <a:ext uri="{FF2B5EF4-FFF2-40B4-BE49-F238E27FC236}">
                <a16:creationId xmlns:a16="http://schemas.microsoft.com/office/drawing/2014/main" id="{4846A122-7C0C-4C0C-ADC7-6A2E5EFA2F0E}"/>
              </a:ext>
            </a:extLst>
          </p:cNvPr>
          <p:cNvCxnSpPr>
            <a:stCxn id="72" idx="3"/>
            <a:endCxn id="73" idx="2"/>
          </p:cNvCxnSpPr>
          <p:nvPr/>
        </p:nvCxnSpPr>
        <p:spPr>
          <a:xfrm>
            <a:off x="8131274" y="5107681"/>
            <a:ext cx="340990" cy="15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Rechte verbindingslijn met pijl 83">
            <a:extLst>
              <a:ext uri="{FF2B5EF4-FFF2-40B4-BE49-F238E27FC236}">
                <a16:creationId xmlns:a16="http://schemas.microsoft.com/office/drawing/2014/main" id="{2A55EBA2-A27C-4CC6-8FE0-49504E25B79E}"/>
              </a:ext>
            </a:extLst>
          </p:cNvPr>
          <p:cNvCxnSpPr>
            <a:cxnSpLocks/>
          </p:cNvCxnSpPr>
          <p:nvPr/>
        </p:nvCxnSpPr>
        <p:spPr>
          <a:xfrm flipV="1">
            <a:off x="6481316" y="2238678"/>
            <a:ext cx="0" cy="13693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Rechte verbindingslijn met pijl 84">
            <a:extLst>
              <a:ext uri="{FF2B5EF4-FFF2-40B4-BE49-F238E27FC236}">
                <a16:creationId xmlns:a16="http://schemas.microsoft.com/office/drawing/2014/main" id="{E006E1F6-423A-4352-8A1A-5406984DCDB7}"/>
              </a:ext>
            </a:extLst>
          </p:cNvPr>
          <p:cNvCxnSpPr>
            <a:cxnSpLocks/>
          </p:cNvCxnSpPr>
          <p:nvPr/>
        </p:nvCxnSpPr>
        <p:spPr>
          <a:xfrm flipV="1">
            <a:off x="5274078" y="2264505"/>
            <a:ext cx="0" cy="9484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hthoek 2">
            <a:extLst>
              <a:ext uri="{FF2B5EF4-FFF2-40B4-BE49-F238E27FC236}">
                <a16:creationId xmlns:a16="http://schemas.microsoft.com/office/drawing/2014/main" id="{5D13B4AA-4582-4908-BF58-F6B912F5DDBB}"/>
              </a:ext>
            </a:extLst>
          </p:cNvPr>
          <p:cNvSpPr/>
          <p:nvPr/>
        </p:nvSpPr>
        <p:spPr>
          <a:xfrm>
            <a:off x="885459" y="1282019"/>
            <a:ext cx="51099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hlinkClick r:id="rId2"/>
              </a:rPr>
              <a:t>https://github.com/Geonovum/MIM-Werkomgeving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350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hthoek: afgeronde hoeken 33">
            <a:extLst>
              <a:ext uri="{FF2B5EF4-FFF2-40B4-BE49-F238E27FC236}">
                <a16:creationId xmlns:a16="http://schemas.microsoft.com/office/drawing/2014/main" id="{55928981-2550-4F9F-9D9E-EF2A3C6A44F3}"/>
              </a:ext>
            </a:extLst>
          </p:cNvPr>
          <p:cNvSpPr/>
          <p:nvPr/>
        </p:nvSpPr>
        <p:spPr>
          <a:xfrm>
            <a:off x="3440783" y="4079625"/>
            <a:ext cx="5090474" cy="226461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SDM</a:t>
            </a:r>
          </a:p>
          <a:p>
            <a:pPr algn="ctr"/>
            <a:endParaRPr lang="nl-NL" dirty="0"/>
          </a:p>
          <a:p>
            <a:pPr algn="ctr"/>
            <a:endParaRPr lang="nl-NL" dirty="0"/>
          </a:p>
        </p:txBody>
      </p:sp>
      <p:sp>
        <p:nvSpPr>
          <p:cNvPr id="33" name="Rechthoek: afgeronde hoeken 32">
            <a:extLst>
              <a:ext uri="{FF2B5EF4-FFF2-40B4-BE49-F238E27FC236}">
                <a16:creationId xmlns:a16="http://schemas.microsoft.com/office/drawing/2014/main" id="{73D8F8F6-2A08-4CBA-9556-65B76CC8FAEF}"/>
              </a:ext>
            </a:extLst>
          </p:cNvPr>
          <p:cNvSpPr/>
          <p:nvPr/>
        </p:nvSpPr>
        <p:spPr>
          <a:xfrm>
            <a:off x="3440784" y="1923069"/>
            <a:ext cx="5090474" cy="215655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CDM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F077753-E5A0-41BD-9B75-7F9ACF402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Logisch model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29004B6F-CCD7-4EC4-AF9B-80B8364838D6}"/>
              </a:ext>
            </a:extLst>
          </p:cNvPr>
          <p:cNvSpPr/>
          <p:nvPr/>
        </p:nvSpPr>
        <p:spPr>
          <a:xfrm>
            <a:off x="6515569" y="2279612"/>
            <a:ext cx="1629188" cy="444270"/>
          </a:xfrm>
          <a:prstGeom prst="rect">
            <a:avLst/>
          </a:prstGeom>
          <a:solidFill>
            <a:srgbClr val="DCE6F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 err="1">
                <a:solidFill>
                  <a:schemeClr val="tx1"/>
                </a:solidFill>
              </a:rPr>
              <a:t>owl:Class</a:t>
            </a:r>
            <a:endParaRPr lang="nl-NL" sz="1200" dirty="0">
              <a:solidFill>
                <a:schemeClr val="tx1"/>
              </a:solidFill>
            </a:endParaRP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5C4B0A6F-CBE2-4109-BF97-F55D0F100D19}"/>
              </a:ext>
            </a:extLst>
          </p:cNvPr>
          <p:cNvSpPr/>
          <p:nvPr/>
        </p:nvSpPr>
        <p:spPr>
          <a:xfrm>
            <a:off x="3832797" y="2279612"/>
            <a:ext cx="1519822" cy="444270"/>
          </a:xfrm>
          <a:prstGeom prst="rect">
            <a:avLst/>
          </a:prstGeom>
          <a:solidFill>
            <a:srgbClr val="DCE6F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 err="1">
                <a:solidFill>
                  <a:schemeClr val="tx1"/>
                </a:solidFill>
              </a:rPr>
              <a:t>sh:NodeShape</a:t>
            </a:r>
            <a:endParaRPr lang="nl-NL" sz="1200" dirty="0">
              <a:solidFill>
                <a:schemeClr val="tx1"/>
              </a:solidFill>
            </a:endParaRP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3C85C61C-49FB-4370-9418-A236C138717E}"/>
              </a:ext>
            </a:extLst>
          </p:cNvPr>
          <p:cNvSpPr/>
          <p:nvPr/>
        </p:nvSpPr>
        <p:spPr>
          <a:xfrm>
            <a:off x="3832797" y="3343464"/>
            <a:ext cx="1519822" cy="444270"/>
          </a:xfrm>
          <a:prstGeom prst="rect">
            <a:avLst/>
          </a:prstGeom>
          <a:solidFill>
            <a:srgbClr val="DCE6F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 err="1">
                <a:solidFill>
                  <a:schemeClr val="tx1"/>
                </a:solidFill>
              </a:rPr>
              <a:t>sh:PropertyShape</a:t>
            </a:r>
            <a:endParaRPr lang="nl-NL" sz="1200" dirty="0">
              <a:solidFill>
                <a:schemeClr val="tx1"/>
              </a:solidFill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3421E37C-13DD-4EEC-9963-0727797C9CFC}"/>
              </a:ext>
            </a:extLst>
          </p:cNvPr>
          <p:cNvSpPr/>
          <p:nvPr/>
        </p:nvSpPr>
        <p:spPr>
          <a:xfrm>
            <a:off x="6499701" y="3339170"/>
            <a:ext cx="1629188" cy="444270"/>
          </a:xfrm>
          <a:prstGeom prst="rect">
            <a:avLst/>
          </a:prstGeom>
          <a:solidFill>
            <a:srgbClr val="DCE6F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 err="1">
                <a:solidFill>
                  <a:schemeClr val="tx1"/>
                </a:solidFill>
              </a:rPr>
              <a:t>owl:DatatypeProperty</a:t>
            </a:r>
            <a:endParaRPr lang="nl-NL" sz="1200" dirty="0">
              <a:solidFill>
                <a:schemeClr val="tx1"/>
              </a:solidFill>
            </a:endParaRPr>
          </a:p>
        </p:txBody>
      </p:sp>
      <p:cxnSp>
        <p:nvCxnSpPr>
          <p:cNvPr id="9" name="Rechte verbindingslijn met pijl 8">
            <a:extLst>
              <a:ext uri="{FF2B5EF4-FFF2-40B4-BE49-F238E27FC236}">
                <a16:creationId xmlns:a16="http://schemas.microsoft.com/office/drawing/2014/main" id="{7B5AFC9B-FEC3-49AC-B599-27D2491C9DF4}"/>
              </a:ext>
            </a:extLst>
          </p:cNvPr>
          <p:cNvCxnSpPr>
            <a:cxnSpLocks/>
            <a:stCxn id="5" idx="3"/>
            <a:endCxn id="4" idx="1"/>
          </p:cNvCxnSpPr>
          <p:nvPr/>
        </p:nvCxnSpPr>
        <p:spPr>
          <a:xfrm>
            <a:off x="5352619" y="2501747"/>
            <a:ext cx="11629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met pijl 10">
            <a:extLst>
              <a:ext uri="{FF2B5EF4-FFF2-40B4-BE49-F238E27FC236}">
                <a16:creationId xmlns:a16="http://schemas.microsoft.com/office/drawing/2014/main" id="{4A7B11E1-3ADB-4189-B29C-932D7A9430FD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>
            <a:off x="4592708" y="2723882"/>
            <a:ext cx="0" cy="6195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met pijl 12">
            <a:extLst>
              <a:ext uri="{FF2B5EF4-FFF2-40B4-BE49-F238E27FC236}">
                <a16:creationId xmlns:a16="http://schemas.microsoft.com/office/drawing/2014/main" id="{896A613E-0416-466D-A50D-F7ADDD0EBB0E}"/>
              </a:ext>
            </a:extLst>
          </p:cNvPr>
          <p:cNvCxnSpPr>
            <a:cxnSpLocks/>
            <a:stCxn id="6" idx="3"/>
            <a:endCxn id="7" idx="1"/>
          </p:cNvCxnSpPr>
          <p:nvPr/>
        </p:nvCxnSpPr>
        <p:spPr>
          <a:xfrm flipV="1">
            <a:off x="5352619" y="3561305"/>
            <a:ext cx="1147082" cy="42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kstvak 13">
            <a:extLst>
              <a:ext uri="{FF2B5EF4-FFF2-40B4-BE49-F238E27FC236}">
                <a16:creationId xmlns:a16="http://schemas.microsoft.com/office/drawing/2014/main" id="{B0FA0C19-419E-469B-96E3-F2F1A1AA9005}"/>
              </a:ext>
            </a:extLst>
          </p:cNvPr>
          <p:cNvSpPr txBox="1"/>
          <p:nvPr/>
        </p:nvSpPr>
        <p:spPr>
          <a:xfrm>
            <a:off x="5437201" y="2205875"/>
            <a:ext cx="11311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err="1"/>
              <a:t>sh:targetClass</a:t>
            </a:r>
            <a:endParaRPr lang="nl-NL" sz="1200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E908C153-BFBD-4E8B-9A39-8A3DB43F9D0E}"/>
              </a:ext>
            </a:extLst>
          </p:cNvPr>
          <p:cNvSpPr txBox="1"/>
          <p:nvPr/>
        </p:nvSpPr>
        <p:spPr>
          <a:xfrm>
            <a:off x="3714160" y="2961026"/>
            <a:ext cx="12273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err="1"/>
              <a:t>sh:property</a:t>
            </a:r>
            <a:endParaRPr lang="nl-NL" sz="1200" dirty="0"/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401CE4D0-412B-4D94-8C64-C6B00D0DE979}"/>
              </a:ext>
            </a:extLst>
          </p:cNvPr>
          <p:cNvSpPr txBox="1"/>
          <p:nvPr/>
        </p:nvSpPr>
        <p:spPr>
          <a:xfrm>
            <a:off x="5641042" y="3320784"/>
            <a:ext cx="7547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err="1"/>
              <a:t>sh:path</a:t>
            </a:r>
            <a:endParaRPr lang="nl-NL" sz="1200" dirty="0"/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A71CE51A-9277-4155-9796-C73DD5AB918E}"/>
              </a:ext>
            </a:extLst>
          </p:cNvPr>
          <p:cNvSpPr/>
          <p:nvPr/>
        </p:nvSpPr>
        <p:spPr>
          <a:xfrm>
            <a:off x="6515569" y="5547530"/>
            <a:ext cx="1629188" cy="444270"/>
          </a:xfrm>
          <a:prstGeom prst="rect">
            <a:avLst/>
          </a:prstGeom>
          <a:solidFill>
            <a:srgbClr val="4F8A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 err="1"/>
              <a:t>owl:Class</a:t>
            </a:r>
            <a:endParaRPr lang="nl-NL" sz="1200" dirty="0"/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4B93CB2A-3D6F-4B41-8E5B-7721E3B6573C}"/>
              </a:ext>
            </a:extLst>
          </p:cNvPr>
          <p:cNvSpPr/>
          <p:nvPr/>
        </p:nvSpPr>
        <p:spPr>
          <a:xfrm>
            <a:off x="3832797" y="5540073"/>
            <a:ext cx="1519822" cy="444270"/>
          </a:xfrm>
          <a:prstGeom prst="rect">
            <a:avLst/>
          </a:prstGeom>
          <a:solidFill>
            <a:srgbClr val="4F8A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 err="1"/>
              <a:t>sh:NodeShape</a:t>
            </a:r>
            <a:endParaRPr lang="nl-NL" sz="1200" dirty="0"/>
          </a:p>
        </p:txBody>
      </p:sp>
      <p:cxnSp>
        <p:nvCxnSpPr>
          <p:cNvPr id="23" name="Rechte verbindingslijn met pijl 22">
            <a:extLst>
              <a:ext uri="{FF2B5EF4-FFF2-40B4-BE49-F238E27FC236}">
                <a16:creationId xmlns:a16="http://schemas.microsoft.com/office/drawing/2014/main" id="{E461D95B-E79D-456C-A564-A47F1D532A11}"/>
              </a:ext>
            </a:extLst>
          </p:cNvPr>
          <p:cNvCxnSpPr>
            <a:cxnSpLocks/>
            <a:stCxn id="22" idx="3"/>
            <a:endCxn id="21" idx="1"/>
          </p:cNvCxnSpPr>
          <p:nvPr/>
        </p:nvCxnSpPr>
        <p:spPr>
          <a:xfrm>
            <a:off x="5352619" y="5762208"/>
            <a:ext cx="1162950" cy="74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kstvak 23">
            <a:extLst>
              <a:ext uri="{FF2B5EF4-FFF2-40B4-BE49-F238E27FC236}">
                <a16:creationId xmlns:a16="http://schemas.microsoft.com/office/drawing/2014/main" id="{ABEDB26E-F0E1-485F-BA6A-80BCB0FAEC63}"/>
              </a:ext>
            </a:extLst>
          </p:cNvPr>
          <p:cNvSpPr txBox="1"/>
          <p:nvPr/>
        </p:nvSpPr>
        <p:spPr>
          <a:xfrm>
            <a:off x="5388865" y="5492666"/>
            <a:ext cx="11311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err="1"/>
              <a:t>sh:targetClass</a:t>
            </a:r>
            <a:endParaRPr lang="nl-NL" sz="1200" dirty="0"/>
          </a:p>
        </p:txBody>
      </p:sp>
      <p:cxnSp>
        <p:nvCxnSpPr>
          <p:cNvPr id="31" name="Rechte verbindingslijn met pijl 30">
            <a:extLst>
              <a:ext uri="{FF2B5EF4-FFF2-40B4-BE49-F238E27FC236}">
                <a16:creationId xmlns:a16="http://schemas.microsoft.com/office/drawing/2014/main" id="{123C6AC4-CD60-4489-8F8A-2AEFEC00CAB4}"/>
              </a:ext>
            </a:extLst>
          </p:cNvPr>
          <p:cNvCxnSpPr>
            <a:cxnSpLocks/>
            <a:stCxn id="22" idx="0"/>
            <a:endCxn id="38" idx="2"/>
          </p:cNvCxnSpPr>
          <p:nvPr/>
        </p:nvCxnSpPr>
        <p:spPr>
          <a:xfrm flipV="1">
            <a:off x="4592708" y="4841680"/>
            <a:ext cx="0" cy="6983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kstvak 31">
            <a:extLst>
              <a:ext uri="{FF2B5EF4-FFF2-40B4-BE49-F238E27FC236}">
                <a16:creationId xmlns:a16="http://schemas.microsoft.com/office/drawing/2014/main" id="{29E1D34D-9294-4A29-9090-8573E13E0738}"/>
              </a:ext>
            </a:extLst>
          </p:cNvPr>
          <p:cNvSpPr txBox="1"/>
          <p:nvPr/>
        </p:nvSpPr>
        <p:spPr>
          <a:xfrm>
            <a:off x="3714160" y="4960309"/>
            <a:ext cx="12273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err="1"/>
              <a:t>sh:property</a:t>
            </a:r>
            <a:endParaRPr lang="nl-NL" sz="1200" dirty="0"/>
          </a:p>
        </p:txBody>
      </p:sp>
      <p:sp>
        <p:nvSpPr>
          <p:cNvPr id="38" name="Rechthoek 37">
            <a:extLst>
              <a:ext uri="{FF2B5EF4-FFF2-40B4-BE49-F238E27FC236}">
                <a16:creationId xmlns:a16="http://schemas.microsoft.com/office/drawing/2014/main" id="{FA66BF74-AA66-41CE-BBA9-7D187F0D7191}"/>
              </a:ext>
            </a:extLst>
          </p:cNvPr>
          <p:cNvSpPr/>
          <p:nvPr/>
        </p:nvSpPr>
        <p:spPr>
          <a:xfrm>
            <a:off x="3832797" y="4397410"/>
            <a:ext cx="1519822" cy="444270"/>
          </a:xfrm>
          <a:prstGeom prst="rect">
            <a:avLst/>
          </a:prstGeom>
          <a:solidFill>
            <a:srgbClr val="4F8A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 err="1"/>
              <a:t>sh:PropertyShape</a:t>
            </a:r>
            <a:endParaRPr lang="nl-NL" sz="1200" dirty="0"/>
          </a:p>
        </p:txBody>
      </p:sp>
      <p:sp>
        <p:nvSpPr>
          <p:cNvPr id="3" name="Gelijkbenige driehoek 2">
            <a:extLst>
              <a:ext uri="{FF2B5EF4-FFF2-40B4-BE49-F238E27FC236}">
                <a16:creationId xmlns:a16="http://schemas.microsoft.com/office/drawing/2014/main" id="{2E017F9B-AA1D-4CD3-9783-BD057D4AE015}"/>
              </a:ext>
            </a:extLst>
          </p:cNvPr>
          <p:cNvSpPr/>
          <p:nvPr/>
        </p:nvSpPr>
        <p:spPr>
          <a:xfrm>
            <a:off x="4511745" y="3812714"/>
            <a:ext cx="161925" cy="187297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2436F52A-43E9-4482-AD68-4241721A3747}"/>
              </a:ext>
            </a:extLst>
          </p:cNvPr>
          <p:cNvCxnSpPr>
            <a:stCxn id="3" idx="3"/>
            <a:endCxn id="38" idx="0"/>
          </p:cNvCxnSpPr>
          <p:nvPr/>
        </p:nvCxnSpPr>
        <p:spPr>
          <a:xfrm>
            <a:off x="4592708" y="4000011"/>
            <a:ext cx="0" cy="3973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367261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8875</TotalTime>
  <Words>101</Words>
  <Application>Microsoft Office PowerPoint</Application>
  <PresentationFormat>Breedbeeld</PresentationFormat>
  <Paragraphs>40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Kantoorthema</vt:lpstr>
      <vt:lpstr>Gegevens worden modelmatig ontwikkeld</vt:lpstr>
      <vt:lpstr>Een edustandaardprofiel  obv MIM</vt:lpstr>
      <vt:lpstr>Logisch model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Soorten modellen</dc:title>
  <dc:creator>Marieke Schreurs</dc:creator>
  <cp:lastModifiedBy>Marieke Schreurs</cp:lastModifiedBy>
  <cp:revision>146</cp:revision>
  <dcterms:created xsi:type="dcterms:W3CDTF">2019-11-05T06:35:36Z</dcterms:created>
  <dcterms:modified xsi:type="dcterms:W3CDTF">2020-05-04T07:06:22Z</dcterms:modified>
</cp:coreProperties>
</file>