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8" r:id="rId27"/>
    <p:sldId id="289" r:id="rId28"/>
    <p:sldId id="291" r:id="rId29"/>
    <p:sldId id="292" r:id="rId30"/>
    <p:sldId id="284" r:id="rId31"/>
    <p:sldId id="285" r:id="rId32"/>
    <p:sldId id="286" r:id="rId33"/>
    <p:sldId id="287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tserrat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6" roundtripDataSignature="AMtx7mi/TSS28oqShFmIH7uNFo13F2796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mco de Bo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0AE78E-2863-4963-9286-5291213CC23F}">
  <a:tblStyle styleId="{060AE78E-2863-4963-9286-5291213CC2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1-27T08:56:34.773" idx="1">
    <p:pos x="10" y="10"/>
    <p:text/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I4x6xg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aonline.nl/wiki/Vijflaagsmode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 informatiemodellen beter op elkaar aan te laten sluiten hebben VNG Realisatie, Kadaster en Geonovum gezamenlijk een metamodel ontwikkeld voor informatiemodellering.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NORA heeft het gebruik van het MIM overgenomen om een nadere invulling te geven van de Informatielaag van het </a:t>
            </a:r>
            <a:r>
              <a:rPr lang="nl-NL" sz="12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Vijflaagsmodel</a:t>
            </a:r>
            <a:r>
              <a:rPr lang="nl-NL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van de NORA. </a:t>
            </a:r>
            <a:endParaRPr/>
          </a:p>
        </p:txBody>
      </p:sp>
      <p:sp>
        <p:nvSpPr>
          <p:cNvPr id="251" name="Google Shape;25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Toepassingsgebieden gericht op gegevensuitwisselingen in onderliggende samenhangende ketenprocessen.</a:t>
            </a:r>
            <a:endParaRPr/>
          </a:p>
        </p:txBody>
      </p:sp>
      <p:sp>
        <p:nvSpPr>
          <p:cNvPr id="266" name="Google Shape;26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5:notes"/>
          <p:cNvSpPr txBox="1">
            <a:spLocks noGrp="1"/>
          </p:cNvSpPr>
          <p:nvPr>
            <p:ph type="body" idx="1"/>
          </p:nvPr>
        </p:nvSpPr>
        <p:spPr>
          <a:xfrm>
            <a:off x="674212" y="4689516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90400" rIns="90400" bIns="904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10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2323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33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34" descr="\\fileserver\users$\dommisse01\Edustandaard\Edustandaard logo vrijstaan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7072" y="116632"/>
            <a:ext cx="2487600" cy="5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4"/>
          <p:cNvSpPr txBox="1"/>
          <p:nvPr/>
        </p:nvSpPr>
        <p:spPr>
          <a:xfrm>
            <a:off x="8832304" y="6021288"/>
            <a:ext cx="3240360" cy="83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4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33" descr="\\fileserver\users$\dommisse01\Edustandaard\Edustandaard logo vrijstaan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57072" y="6237313"/>
            <a:ext cx="2487600" cy="54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AMIGO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Update en status</a:t>
            </a:r>
            <a:endParaRPr/>
          </a:p>
        </p:txBody>
      </p:sp>
      <p:sp>
        <p:nvSpPr>
          <p:cNvPr id="66" name="Google Shape;66;p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lang="nl-NL"/>
              <a:t>Maarten de Niet, Remco de Boer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lang="nl-NL"/>
              <a:t>Kennisnet / Bureau Edustandaard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lang="nl-NL"/>
              <a:t>30 januari 2020, Architectuurraad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Hoe komen we tot een "Bouwbare specificatie"?</a:t>
            </a:r>
            <a:endParaRPr/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nl-NL" b="1"/>
              <a:t>Gegevensanalyse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Wisselwerking met Scenario-analyse en Interactie-analyse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Logisch model van uit te wisselen gegevens, o.b.v. selectie uit (en evt. aanvulling op) generiek AMIGO-model 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Selectie van toe te passen vocabulaires / waardenlijsten (hergebruik)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 u="sng"/>
              <a:t>Vorm: UML-klassendiagram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43" name="Google Shape;143;p1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  <p:pic>
        <p:nvPicPr>
          <p:cNvPr id="145" name="Google Shape;1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769015"/>
            <a:ext cx="5483252" cy="3775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0"/>
          <p:cNvSpPr/>
          <p:nvPr/>
        </p:nvSpPr>
        <p:spPr>
          <a:xfrm>
            <a:off x="6259091" y="3086069"/>
            <a:ext cx="1558618" cy="685861"/>
          </a:xfrm>
          <a:prstGeom prst="rect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Hoe komen we tot een "Bouwbare specificatie"?</a:t>
            </a:r>
            <a:endParaRPr/>
          </a:p>
        </p:txBody>
      </p:sp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nl-NL" b="1"/>
              <a:t>Interactie-analyse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Wisselwerking met Scenario-analyse en Gegevensanalyse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Specificatie van interactie tussen de betrokken systemen / partijen o.b.v. transactiepatronen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Inclusief inhoud van notificatie-, vraag- en antwoordberichten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 u="sng"/>
              <a:t>Vorm: UML sequencediagram + UML-klassendiagram per bericht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  <p:pic>
        <p:nvPicPr>
          <p:cNvPr id="155" name="Google Shape;1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769015"/>
            <a:ext cx="5483252" cy="377583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/>
          <p:nvPr/>
        </p:nvSpPr>
        <p:spPr>
          <a:xfrm>
            <a:off x="9990830" y="3077831"/>
            <a:ext cx="1558618" cy="685861"/>
          </a:xfrm>
          <a:prstGeom prst="rect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Hoe komen we tot een "Bouwbare specificatie"?</a:t>
            </a:r>
            <a:endParaRPr/>
          </a:p>
        </p:txBody>
      </p:sp>
      <p:sp>
        <p:nvSpPr>
          <p:cNvPr id="162" name="Google Shape;162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nl-NL" b="1"/>
              <a:t>Technologie-/paradigmakeuze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Keuze SOAP of REST (+ rationale / afweging)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64" name="Google Shape;164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  <p:pic>
        <p:nvPicPr>
          <p:cNvPr id="165" name="Google Shape;16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769015"/>
            <a:ext cx="5483252" cy="377583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2"/>
          <p:cNvSpPr/>
          <p:nvPr/>
        </p:nvSpPr>
        <p:spPr>
          <a:xfrm>
            <a:off x="8110691" y="3778048"/>
            <a:ext cx="1558618" cy="685861"/>
          </a:xfrm>
          <a:prstGeom prst="rect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Hoe komen we tot een "Bouwbare specificatie"?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nl-NL" b="1"/>
              <a:t>Berichtspecificatie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O.b.v. Interactie-analyse en Technologie-/paradigmakeuze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Technische specificatie van berichten (syntax)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 u="sng"/>
              <a:t>Vorm: XSD of JSON Schema + VDEX + evt. XSLT, voorbeeld-XML/voorbeeld-JSON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  <p:pic>
        <p:nvPicPr>
          <p:cNvPr id="175" name="Google Shape;1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769015"/>
            <a:ext cx="5483252" cy="377583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/>
          <p:nvPr/>
        </p:nvSpPr>
        <p:spPr>
          <a:xfrm>
            <a:off x="6197600" y="4858988"/>
            <a:ext cx="1558618" cy="685861"/>
          </a:xfrm>
          <a:prstGeom prst="rect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Hoe komen we tot een "Bouwbare specificatie"?</a:t>
            </a:r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nl-NL" b="1"/>
              <a:t>Interfacespecificatie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O.b.v. Interactie-analyse en Technologie-/paradigmakeuze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Technische API-/endpointspecificatie</a:t>
            </a:r>
            <a:endParaRPr sz="2000"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 u="sng"/>
              <a:t>Vorm: WSDL of OAS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84" name="Google Shape;184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  <p:pic>
        <p:nvPicPr>
          <p:cNvPr id="185" name="Google Shape;18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769015"/>
            <a:ext cx="5483252" cy="377583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4"/>
          <p:cNvSpPr/>
          <p:nvPr/>
        </p:nvSpPr>
        <p:spPr>
          <a:xfrm>
            <a:off x="10073008" y="4858988"/>
            <a:ext cx="1558618" cy="685861"/>
          </a:xfrm>
          <a:prstGeom prst="rect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Voorbeeld Interactie-analyse (WG Examinering VO)</a:t>
            </a:r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  <p:pic>
        <p:nvPicPr>
          <p:cNvPr id="193" name="Google Shape;1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541" y="1171455"/>
            <a:ext cx="9423468" cy="540218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/>
          <p:nvPr/>
        </p:nvSpPr>
        <p:spPr>
          <a:xfrm>
            <a:off x="8478284" y="3723503"/>
            <a:ext cx="2718251" cy="1383956"/>
          </a:xfrm>
          <a:prstGeom prst="rect">
            <a:avLst/>
          </a:prstGeom>
          <a:solidFill>
            <a:srgbClr val="0FA67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Resultaat Iteratie 1: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verwerking WG-bespreking door Bureau Edustandaard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Voorbeeld Interactie-analyse (WG Examinering VO)</a:t>
            </a:r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  <p:pic>
        <p:nvPicPr>
          <p:cNvPr id="201" name="Google Shape;20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969457"/>
            <a:ext cx="9532891" cy="561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/>
          <p:nvPr/>
        </p:nvSpPr>
        <p:spPr>
          <a:xfrm>
            <a:off x="8478284" y="3723503"/>
            <a:ext cx="2718251" cy="1383956"/>
          </a:xfrm>
          <a:prstGeom prst="rect">
            <a:avLst/>
          </a:prstGeom>
          <a:solidFill>
            <a:srgbClr val="0FA67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Iteratie 2: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bespreking in Werkgroep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Voorbeeld Gegevensanalyse (WG Examinering VO)</a:t>
            </a:r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  <p:pic>
        <p:nvPicPr>
          <p:cNvPr id="209" name="Google Shape;209;p17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340" y="1069415"/>
            <a:ext cx="9042230" cy="5876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Voorbeeld Gegevensanalyse (WG Examinering VO)</a:t>
            </a:r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18</a:t>
            </a:fld>
            <a:endParaRPr/>
          </a:p>
        </p:txBody>
      </p:sp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93" y="1146100"/>
            <a:ext cx="9765275" cy="57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Eerste validatieresultaten</a:t>
            </a:r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19</a:t>
            </a:fld>
            <a:endParaRPr/>
          </a:p>
        </p:txBody>
      </p:sp>
      <p:pic>
        <p:nvPicPr>
          <p:cNvPr id="225" name="Google Shape;225;p19" descr="https://lh5.googleusercontent.com/FjF-O8mIKhnawPripyp1kNewjhfThYTv9tRWiXBos913nvhWyBpaiFo5XKewSjbu_60JXKQwFNq8e1XdcHNgrj7eg_JfJt-bhWdvMW2XqHZmw1PAuM2mEns75m3NJ4PXVLEz48r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170" y="844204"/>
            <a:ext cx="8047283" cy="5715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19"/>
          <p:cNvGrpSpPr/>
          <p:nvPr/>
        </p:nvGrpSpPr>
        <p:grpSpPr>
          <a:xfrm>
            <a:off x="5141485" y="3845588"/>
            <a:ext cx="754694" cy="623108"/>
            <a:chOff x="4081170" y="3702056"/>
            <a:chExt cx="754694" cy="623108"/>
          </a:xfrm>
        </p:grpSpPr>
        <p:grpSp>
          <p:nvGrpSpPr>
            <p:cNvPr id="227" name="Google Shape;227;p19"/>
            <p:cNvGrpSpPr/>
            <p:nvPr/>
          </p:nvGrpSpPr>
          <p:grpSpPr>
            <a:xfrm>
              <a:off x="4373880" y="3926840"/>
              <a:ext cx="386080" cy="187960"/>
              <a:chOff x="1991360" y="4008120"/>
              <a:chExt cx="386080" cy="187960"/>
            </a:xfrm>
          </p:grpSpPr>
          <p:cxnSp>
            <p:nvCxnSpPr>
              <p:cNvPr id="228" name="Google Shape;228;p19"/>
              <p:cNvCxnSpPr/>
              <p:nvPr/>
            </p:nvCxnSpPr>
            <p:spPr>
              <a:xfrm rot="10800000">
                <a:off x="1991360" y="4008120"/>
                <a:ext cx="37592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" name="Google Shape;229;p19"/>
              <p:cNvCxnSpPr/>
              <p:nvPr/>
            </p:nvCxnSpPr>
            <p:spPr>
              <a:xfrm rot="10800000">
                <a:off x="1991360" y="4008120"/>
                <a:ext cx="0" cy="18288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" name="Google Shape;230;p19"/>
              <p:cNvCxnSpPr/>
              <p:nvPr/>
            </p:nvCxnSpPr>
            <p:spPr>
              <a:xfrm rot="10800000">
                <a:off x="2001520" y="4196080"/>
                <a:ext cx="37592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A7DBA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sp>
          <p:nvSpPr>
            <p:cNvPr id="231" name="Google Shape;231;p19"/>
            <p:cNvSpPr txBox="1"/>
            <p:nvPr/>
          </p:nvSpPr>
          <p:spPr>
            <a:xfrm>
              <a:off x="4081170" y="3702056"/>
              <a:ext cx="6559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+variant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9"/>
            <p:cNvSpPr txBox="1"/>
            <p:nvPr/>
          </p:nvSpPr>
          <p:spPr>
            <a:xfrm>
              <a:off x="4497310" y="4109720"/>
              <a:ext cx="338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0..*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19"/>
          <p:cNvSpPr/>
          <p:nvPr/>
        </p:nvSpPr>
        <p:spPr>
          <a:xfrm>
            <a:off x="335360" y="2691153"/>
            <a:ext cx="2247174" cy="2570480"/>
          </a:xfrm>
          <a:prstGeom prst="wedgeRectCallout">
            <a:avLst>
              <a:gd name="adj1" fmla="val 174915"/>
              <a:gd name="adj2" fmla="val 7792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Toetseenheid kan 0 of meer varianten hebben. Dit is in de context van VO Examens  nodig om de relatie tussen het (planbare) examen en de (normeerbare) varianten (NE-codes) aan te brengen.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00" cy="70620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Oktober 2019: "What’s next"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Validatiefase (vanaf november)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Drie sporen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400"/>
              <a:t>Verwerken reviewopmerkingen; in dialoog met partijen over afdoening en evt. verduidelijking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400"/>
              <a:t>Verdere uitwerking toepassing AMIGO, mede op basis van concrete use cases en vragen/opmerkingen uit review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 sz="1400"/>
              <a:t>Voortbrengingsstraat; "Model driven" aanpak, mgl. relatie met MIM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Reviewopmerkingen v0.9 samengevoegd publiceren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Bijhouden van validatiebevindingen (issues en oplossingen)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Zomer 2020: v1.0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nl-NL" sz="1400"/>
              <a:t>incl. lessons learned uit validatie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nl-NL" sz="1400"/>
              <a:t>gelijk optrekken drie sporen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Update bij volgende bijeenkomst Architectuurraad (januari)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13716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000"/>
          </a:p>
          <a:p>
            <a:pPr marL="91440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400"/>
          </a:p>
        </p:txBody>
      </p:sp>
      <p:sp>
        <p:nvSpPr>
          <p:cNvPr id="74" name="Google Shape;74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Variant in gegevensanalyse (WG Examinering VO)</a:t>
            </a:r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  <p:pic>
        <p:nvPicPr>
          <p:cNvPr id="240" name="Google Shape;2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09" y="1336441"/>
            <a:ext cx="10051651" cy="464098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0"/>
          <p:cNvSpPr/>
          <p:nvPr/>
        </p:nvSpPr>
        <p:spPr>
          <a:xfrm>
            <a:off x="2817341" y="1764808"/>
            <a:ext cx="1021491" cy="508836"/>
          </a:xfrm>
          <a:prstGeom prst="rect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Positionering van AMIGO en</a:t>
            </a:r>
            <a:br>
              <a:rPr lang="nl-NL"/>
            </a:br>
            <a:r>
              <a:rPr lang="nl-NL"/>
              <a:t>Modelgedreven voortbrenging</a:t>
            </a:r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sldNum" idx="4294967295"/>
          </p:nvPr>
        </p:nvSpPr>
        <p:spPr>
          <a:xfrm>
            <a:off x="11460163" y="6332538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00" cy="70620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AMIGO begrijpen</a:t>
            </a:r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nl-NL" sz="2000" dirty="0"/>
              <a:t>Om de opzet van AMIGO te kunnen begrijpen is het nodig om vanuit twee dimensies te gaan denken:</a:t>
            </a:r>
            <a:endParaRPr sz="2400" dirty="0"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 sz="2000" b="1" dirty="0"/>
              <a:t>Niveaus van modellen</a:t>
            </a:r>
            <a:br>
              <a:rPr lang="nl-NL" sz="2000" dirty="0"/>
            </a:br>
            <a:r>
              <a:rPr lang="nl-NL" sz="2000" dirty="0"/>
              <a:t>Welke soorten modellen zijn er nodig om gestructureerde gegevensuitwisseling in de onderwijsketen mogelijk te maken?</a:t>
            </a:r>
            <a:br>
              <a:rPr lang="nl-NL" sz="2000" dirty="0"/>
            </a:br>
            <a:r>
              <a:rPr lang="nl-NL" sz="2000" i="1" dirty="0"/>
              <a:t>Hiervoor gebruikt AMIGO een algemeen aanvaarde niveau-indeling van modellen</a:t>
            </a:r>
            <a:endParaRPr sz="2400" dirty="0"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 sz="2000" b="1" dirty="0"/>
              <a:t>Inhoudsgebieden</a:t>
            </a:r>
            <a:br>
              <a:rPr lang="nl-NL" sz="2000" dirty="0"/>
            </a:br>
            <a:r>
              <a:rPr lang="nl-NL" sz="2000" dirty="0"/>
              <a:t>Waar gaat de gegevensuitwisseling over en hoe past die uitwisseling binnen het bredere kader van onderwijs en maatschappij?</a:t>
            </a:r>
            <a:br>
              <a:rPr lang="nl-NL" sz="2000" dirty="0"/>
            </a:br>
            <a:r>
              <a:rPr lang="nl-NL" sz="2000" i="1" dirty="0"/>
              <a:t>Hiervoor gebruikt AMIGO de indeling van de onderwijssector van de ROSA</a:t>
            </a:r>
            <a:endParaRPr sz="2400" dirty="0"/>
          </a:p>
        </p:txBody>
      </p:sp>
      <p:sp>
        <p:nvSpPr>
          <p:cNvPr id="255" name="Google Shape;255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nl-NL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00" cy="70620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Niveaus van modellen</a:t>
            </a:r>
            <a:endParaRPr/>
          </a:p>
        </p:txBody>
      </p:sp>
      <p:sp>
        <p:nvSpPr>
          <p:cNvPr id="261" name="Google Shape;261;p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nl-NL" sz="2000" dirty="0"/>
              <a:t>We onderscheiden (evenals het MIM) vier algemeen geaccepteerde niveaus van modellen met steeds specifiekere structuren:</a:t>
            </a:r>
            <a:endParaRPr sz="2000" dirty="0"/>
          </a:p>
          <a:p>
            <a:pPr marL="514350" indent="-514350">
              <a:buFont typeface="Arial"/>
              <a:buAutoNum type="arabicPeriod"/>
            </a:pPr>
            <a:r>
              <a:rPr lang="nl-NL" sz="2000" b="1" dirty="0"/>
              <a:t>Begrippenmodellen</a:t>
            </a:r>
            <a:br>
              <a:rPr lang="nl-NL" sz="2000" b="1" dirty="0"/>
            </a:br>
            <a:r>
              <a:rPr lang="nl-NL" sz="1800" dirty="0"/>
              <a:t>Beschrijft de werkelijkheid binnen het beschouwde domein (de ‘</a:t>
            </a:r>
            <a:r>
              <a:rPr lang="nl-NL" sz="1800" dirty="0" err="1"/>
              <a:t>universe</a:t>
            </a:r>
            <a:r>
              <a:rPr lang="nl-NL" sz="1800" dirty="0"/>
              <a:t> of discourse’) d.m.v. de daarin gehanteerde begrippen en hun relaties tot elkaar.</a:t>
            </a:r>
            <a:endParaRPr sz="1800" b="1" dirty="0"/>
          </a:p>
          <a:p>
            <a:pPr marL="514350" indent="-514350">
              <a:buFont typeface="Arial"/>
              <a:buAutoNum type="arabicPeriod"/>
            </a:pPr>
            <a:r>
              <a:rPr lang="nl-NL" sz="2000" b="1" dirty="0"/>
              <a:t>Conceptuele informatiemodellen</a:t>
            </a:r>
            <a:br>
              <a:rPr lang="nl-NL" sz="2000" dirty="0"/>
            </a:br>
            <a:r>
              <a:rPr lang="nl-NL" sz="1800" dirty="0"/>
              <a:t>Modellering van de werkelijkheid binnen het beschouwde domein, voor wat betreft informatie daarvan, onafhankelijk van ontwerp van en implementatie in systemen.</a:t>
            </a:r>
            <a:endParaRPr sz="1800" b="1" dirty="0"/>
          </a:p>
          <a:p>
            <a:pPr marL="514350" lvl="0" indent="-514350">
              <a:buFont typeface="Arial"/>
              <a:buAutoNum type="arabicPeriod"/>
            </a:pPr>
            <a:r>
              <a:rPr lang="nl-NL" sz="2000" b="1" dirty="0"/>
              <a:t>Logische gegevensmodellen</a:t>
            </a:r>
            <a:br>
              <a:rPr lang="nl-NL" sz="2000" dirty="0"/>
            </a:br>
            <a:r>
              <a:rPr lang="nl-NL" sz="1800" dirty="0"/>
              <a:t>Beschrijft hoe de in het conceptuele model onderscheiden concepten gebruikt worden bij de interactie tussen systemen en hun gebruikers en tussen systemen onderling.</a:t>
            </a:r>
            <a:endParaRPr sz="1800" b="1" dirty="0"/>
          </a:p>
          <a:p>
            <a:pPr marL="514350" lvl="0" indent="-514350">
              <a:buFont typeface="Arial"/>
              <a:buAutoNum type="arabicPeriod"/>
            </a:pPr>
            <a:r>
              <a:rPr lang="nl-NL" sz="2000" b="1" dirty="0"/>
              <a:t>Technische gegevensmodellen</a:t>
            </a:r>
            <a:br>
              <a:rPr lang="nl-NL" sz="2000" dirty="0"/>
            </a:br>
            <a:r>
              <a:rPr lang="nl-NL" sz="1800" dirty="0"/>
              <a:t>Specificeert structuur en eigenschappen van de technologie waarin de informatie wordt vastgelegd of uitgewisseld.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62" name="Google Shape;262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nl-NL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00" cy="70620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Inhoud: de indeling naar inhoudsgebied</a:t>
            </a:r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nl-NL" sz="2170" dirty="0"/>
              <a:t>We onderscheiden in deze dimensie drie gebieden in afnemende omvang:</a:t>
            </a:r>
            <a:endParaRPr dirty="0"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 sz="2170" b="1" dirty="0"/>
              <a:t>Onderwijsdomein</a:t>
            </a:r>
            <a:br>
              <a:rPr lang="nl-NL" sz="2170" dirty="0"/>
            </a:br>
            <a:r>
              <a:rPr lang="nl-NL" sz="2000" dirty="0"/>
              <a:t>Alle gegevensuitwisseling binnen het publiek bekostigde onderwijs</a:t>
            </a:r>
            <a:endParaRPr dirty="0"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 sz="2170" b="1" dirty="0"/>
              <a:t>Toepassingsgebied</a:t>
            </a:r>
            <a:br>
              <a:rPr lang="nl-NL" sz="2170" b="1" dirty="0"/>
            </a:br>
            <a:r>
              <a:rPr lang="nl-NL" sz="2000" dirty="0"/>
              <a:t>Een toepassingsgebied in AMIGO is gelijk aan een </a:t>
            </a:r>
            <a:r>
              <a:rPr lang="nl-NL" sz="2000" b="1" dirty="0"/>
              <a:t>ketenfunctie</a:t>
            </a:r>
            <a:r>
              <a:rPr lang="nl-NL" sz="2000" dirty="0"/>
              <a:t> in de ROSA, zoals bijvoorbeeld </a:t>
            </a:r>
            <a:r>
              <a:rPr lang="nl-NL" sz="2000" b="1" dirty="0"/>
              <a:t>Onderwijsuitvoering</a:t>
            </a:r>
            <a:r>
              <a:rPr lang="nl-NL" sz="2000" dirty="0"/>
              <a:t> of </a:t>
            </a:r>
            <a:r>
              <a:rPr lang="nl-NL" sz="2000" b="1" dirty="0"/>
              <a:t>Toetsing en diplomering</a:t>
            </a:r>
            <a:endParaRPr sz="2400" b="1" dirty="0"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 sz="2170" b="1" dirty="0"/>
              <a:t>Uitwisseling</a:t>
            </a:r>
            <a:br>
              <a:rPr lang="nl-NL" sz="2170" dirty="0"/>
            </a:br>
            <a:r>
              <a:rPr lang="nl-NL" sz="2000" dirty="0"/>
              <a:t>Een specifieke gegevensuitwisseling tussen twee of meer ketenpartijen binnen een bepaald toepassingsgebied (ketenfunctie)</a:t>
            </a:r>
            <a:endParaRPr sz="2400" dirty="0"/>
          </a:p>
        </p:txBody>
      </p:sp>
      <p:sp>
        <p:nvSpPr>
          <p:cNvPr id="270" name="Google Shape;270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nl-NL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00" cy="70620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De modellenmatrix</a:t>
            </a:r>
            <a:br>
              <a:rPr lang="nl-NL"/>
            </a:br>
            <a:r>
              <a:rPr lang="nl-NL" sz="2200"/>
              <a:t>Beide dimensies kunnen tegen elkaar worden afgezet in een matrix</a:t>
            </a:r>
            <a:endParaRPr sz="2200"/>
          </a:p>
        </p:txBody>
      </p:sp>
      <p:sp>
        <p:nvSpPr>
          <p:cNvPr id="283" name="Google Shape;283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25</a:t>
            </a:fld>
            <a:endParaRPr/>
          </a:p>
        </p:txBody>
      </p:sp>
      <p:grpSp>
        <p:nvGrpSpPr>
          <p:cNvPr id="11" name="Groep 10"/>
          <p:cNvGrpSpPr/>
          <p:nvPr/>
        </p:nvGrpSpPr>
        <p:grpSpPr>
          <a:xfrm>
            <a:off x="494368" y="1045763"/>
            <a:ext cx="10225430" cy="5287371"/>
            <a:chOff x="424029" y="1192672"/>
            <a:chExt cx="10537432" cy="5407410"/>
          </a:xfrm>
        </p:grpSpPr>
        <p:graphicFrame>
          <p:nvGraphicFramePr>
            <p:cNvPr id="12" name="Google Shape;184;p23"/>
            <p:cNvGraphicFramePr/>
            <p:nvPr>
              <p:extLst>
                <p:ext uri="{D42A27DB-BD31-4B8C-83A1-F6EECF244321}">
                  <p14:modId xmlns:p14="http://schemas.microsoft.com/office/powerpoint/2010/main" val="2703728938"/>
                </p:ext>
              </p:extLst>
            </p:nvPr>
          </p:nvGraphicFramePr>
          <p:xfrm>
            <a:off x="2936552" y="1208622"/>
            <a:ext cx="8024909" cy="539146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9468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4682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94682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94682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9253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1"/>
                          </a:solidFill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nl-NL" dirty="0"/>
                          <a:t>Onderwijsdomein</a:t>
                        </a:r>
                        <a:endParaRPr dirty="0"/>
                      </a:p>
                    </a:txBody>
                    <a:tcPr marL="91425" marR="91425" marT="91425" marB="91425" anchor="ctr">
                      <a:lnL w="38100" cap="flat" cmpd="sng" algn="ctr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nl-NL" dirty="0"/>
                          <a:t>Toepassingsgebied</a:t>
                        </a:r>
                        <a:endParaRPr dirty="0"/>
                      </a:p>
                    </a:txBody>
                    <a:tcPr marL="91425" marR="91425" marT="91425" marB="91425" anchor="ctr">
                      <a:lnL w="38100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nl-NL" dirty="0"/>
                          <a:t>Uitwisseling</a:t>
                        </a:r>
                        <a:endParaRPr dirty="0"/>
                      </a:p>
                    </a:txBody>
                    <a:tcPr marL="91425" marR="91425" marT="91425" marB="91425" anchor="ctr">
                      <a:lnL w="38100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0983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nl-NL" dirty="0">
                            <a:solidFill>
                              <a:schemeClr val="dk1"/>
                            </a:solidFill>
                          </a:rPr>
                          <a:t>Begrippen-</a:t>
                        </a:r>
                        <a:endParaRPr dirty="0">
                          <a:solidFill>
                            <a:schemeClr val="dk1"/>
                          </a:solidFill>
                        </a:endParaRPr>
                      </a:p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nl-NL" dirty="0">
                            <a:solidFill>
                              <a:schemeClr val="dk1"/>
                            </a:solidFill>
                          </a:rPr>
                          <a:t>modellen</a:t>
                        </a:r>
                        <a:endParaRPr dirty="0">
                          <a:solidFill>
                            <a:schemeClr val="dk1"/>
                          </a:solidFill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 anchor="ctr">
                      <a:lnL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 anchor="ctr">
                      <a:lnL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 anchor="ctr">
                      <a:lnL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0983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nl-NL" dirty="0"/>
                          <a:t>Conceptuele</a:t>
                        </a:r>
                        <a:endParaRPr dirty="0"/>
                      </a:p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nl-NL" dirty="0"/>
                          <a:t>modellen</a:t>
                        </a:r>
                        <a:endParaRPr dirty="0"/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 anchor="ctr">
                      <a:lnL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 anchor="ctr">
                      <a:lnL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 anchor="ctr">
                      <a:lnL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07482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nl-NL" dirty="0"/>
                          <a:t>Logische</a:t>
                        </a:r>
                        <a:endParaRPr dirty="0"/>
                      </a:p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nl-NL" dirty="0"/>
                          <a:t>modellen</a:t>
                        </a:r>
                        <a:endParaRPr dirty="0"/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 anchor="ctr">
                      <a:lnL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 anchor="ctr">
                      <a:lnL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 anchor="ctr">
                      <a:lnL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07482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nl-NL" dirty="0"/>
                          <a:t>Technische</a:t>
                        </a:r>
                        <a:endParaRPr dirty="0"/>
                      </a:p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nl-NL" dirty="0"/>
                          <a:t>modellen</a:t>
                        </a:r>
                        <a:endParaRPr dirty="0"/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4BA67D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a:txBody>
                    <a:tcPr marL="91425" marR="91425" marT="91425" marB="91425" anchor="ctr">
                      <a:lnL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 anchor="ctr">
                      <a:lnL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 anchor="ctr">
                      <a:lnL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>
                        <a:solidFill>
                          <a:srgbClr val="4BA67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cxnSp>
          <p:nvCxnSpPr>
            <p:cNvPr id="13" name="Google Shape;186;p23"/>
            <p:cNvCxnSpPr/>
            <p:nvPr/>
          </p:nvCxnSpPr>
          <p:spPr>
            <a:xfrm>
              <a:off x="3141964" y="2133997"/>
              <a:ext cx="0" cy="4213500"/>
            </a:xfrm>
            <a:prstGeom prst="straightConnector1">
              <a:avLst/>
            </a:prstGeom>
            <a:noFill/>
            <a:ln w="38100" cap="flat" cmpd="sng">
              <a:solidFill>
                <a:srgbClr val="4BA6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" name="Google Shape;187;p23"/>
            <p:cNvCxnSpPr/>
            <p:nvPr/>
          </p:nvCxnSpPr>
          <p:spPr>
            <a:xfrm flipV="1">
              <a:off x="4967789" y="1355075"/>
              <a:ext cx="5756063" cy="2004"/>
            </a:xfrm>
            <a:prstGeom prst="straightConnector1">
              <a:avLst/>
            </a:prstGeom>
            <a:noFill/>
            <a:ln w="38100" cap="flat" cmpd="sng">
              <a:solidFill>
                <a:srgbClr val="4BA6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" name="Google Shape;188;p23"/>
            <p:cNvSpPr txBox="1"/>
            <p:nvPr/>
          </p:nvSpPr>
          <p:spPr>
            <a:xfrm>
              <a:off x="3851614" y="1192672"/>
              <a:ext cx="1116175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dirty="0"/>
                <a:t>INHOUD</a:t>
              </a:r>
              <a:endParaRPr dirty="0"/>
            </a:p>
          </p:txBody>
        </p:sp>
        <p:sp>
          <p:nvSpPr>
            <p:cNvPr id="16" name="Google Shape;189;p23"/>
            <p:cNvSpPr txBox="1"/>
            <p:nvPr/>
          </p:nvSpPr>
          <p:spPr>
            <a:xfrm>
              <a:off x="2432314" y="1805197"/>
              <a:ext cx="14193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dirty="0"/>
                <a:t>MODELLEN</a:t>
              </a:r>
              <a:endParaRPr dirty="0"/>
            </a:p>
          </p:txBody>
        </p:sp>
        <p:sp>
          <p:nvSpPr>
            <p:cNvPr id="17" name="Google Shape;190;p23"/>
            <p:cNvSpPr/>
            <p:nvPr/>
          </p:nvSpPr>
          <p:spPr>
            <a:xfrm rot="5400000">
              <a:off x="7686196" y="-1500235"/>
              <a:ext cx="319250" cy="5756063"/>
            </a:xfrm>
            <a:prstGeom prst="triangle">
              <a:avLst>
                <a:gd name="adj" fmla="val 46034"/>
              </a:avLst>
            </a:prstGeom>
            <a:solidFill>
              <a:srgbClr val="4BA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1;p23"/>
            <p:cNvSpPr/>
            <p:nvPr/>
          </p:nvSpPr>
          <p:spPr>
            <a:xfrm rot="10800000">
              <a:off x="3003064" y="2133997"/>
              <a:ext cx="277800" cy="4083300"/>
            </a:xfrm>
            <a:prstGeom prst="triangle">
              <a:avLst>
                <a:gd name="adj" fmla="val 50000"/>
              </a:avLst>
            </a:prstGeom>
            <a:solidFill>
              <a:srgbClr val="4BA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Wolk 18"/>
            <p:cNvSpPr/>
            <p:nvPr/>
          </p:nvSpPr>
          <p:spPr>
            <a:xfrm>
              <a:off x="429175" y="4417385"/>
              <a:ext cx="2091376" cy="1069013"/>
            </a:xfrm>
            <a:prstGeom prst="cloud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949707" y="3091024"/>
              <a:ext cx="1156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Overheid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704718" y="4767225"/>
              <a:ext cx="151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Internationaal</a:t>
              </a:r>
            </a:p>
          </p:txBody>
        </p:sp>
        <p:sp>
          <p:nvSpPr>
            <p:cNvPr id="22" name="Wolk 21"/>
            <p:cNvSpPr/>
            <p:nvPr/>
          </p:nvSpPr>
          <p:spPr>
            <a:xfrm>
              <a:off x="424029" y="2741184"/>
              <a:ext cx="2091376" cy="1069013"/>
            </a:xfrm>
            <a:prstGeom prst="cloud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modellenmatrix ingevuld voor AMIGO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26</a:t>
            </a:fld>
            <a:endParaRPr lang="nl-NL"/>
          </a:p>
        </p:txBody>
      </p:sp>
      <p:graphicFrame>
        <p:nvGraphicFramePr>
          <p:cNvPr id="5" name="Google Shape;184;p23"/>
          <p:cNvGraphicFramePr/>
          <p:nvPr>
            <p:extLst>
              <p:ext uri="{D42A27DB-BD31-4B8C-83A1-F6EECF244321}">
                <p14:modId xmlns:p14="http://schemas.microsoft.com/office/powerpoint/2010/main" val="2017851303"/>
              </p:ext>
            </p:extLst>
          </p:nvPr>
        </p:nvGraphicFramePr>
        <p:xfrm>
          <a:off x="1797686" y="1179443"/>
          <a:ext cx="7787300" cy="52717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4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5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dirty="0"/>
                        <a:t>Onderwijsdomein</a:t>
                      </a:r>
                      <a:endParaRPr dirty="0"/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dirty="0"/>
                        <a:t>Toepassingsgebied</a:t>
                      </a:r>
                      <a:endParaRPr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dirty="0"/>
                        <a:t>Uitwisseling</a:t>
                      </a:r>
                      <a:endParaRPr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dirty="0">
                          <a:solidFill>
                            <a:schemeClr val="dk1"/>
                          </a:solidFill>
                        </a:rPr>
                        <a:t>Begrippen-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dirty="0">
                          <a:solidFill>
                            <a:schemeClr val="dk1"/>
                          </a:solidFill>
                        </a:rPr>
                        <a:t>modellen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Onderwijsbegrippenmodel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dirty="0"/>
                        <a:t>Conceptuele</a:t>
                      </a:r>
                      <a:endParaRPr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dirty="0"/>
                        <a:t>modellen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>
                          <a:solidFill>
                            <a:schemeClr val="dk1"/>
                          </a:solidFill>
                        </a:rPr>
                        <a:t>Kernmodel Onderwijs-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>
                          <a:solidFill>
                            <a:schemeClr val="dk1"/>
                          </a:solidFill>
                        </a:rPr>
                        <a:t>Informatie (KOI)</a:t>
                      </a:r>
                      <a:endParaRPr sz="1400" dirty="0"/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Toepassings-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scenario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en -informatiemodel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Uitwisselings-scenario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 en -informatiemodel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dirty="0"/>
                        <a:t>Logische</a:t>
                      </a:r>
                      <a:endParaRPr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dirty="0"/>
                        <a:t>modellen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dirty="0"/>
                        <a:t>n.v.t.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Toepassings-gegevensmodel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Uitwisselings-gegevensmodel, Interactiespecificatie en berichtmodel</a:t>
                      </a:r>
                      <a:endParaRPr sz="14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dirty="0"/>
                        <a:t>Technische</a:t>
                      </a:r>
                      <a:endParaRPr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dirty="0"/>
                        <a:t>modellen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/>
                        <a:t>n.v.t.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/>
                        <a:t>n.v.t.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Berichtspecificatie &amp; Interfacespecificatie</a:t>
                      </a:r>
                      <a:endParaRPr sz="14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Google Shape;186;p23"/>
          <p:cNvCxnSpPr/>
          <p:nvPr/>
        </p:nvCxnSpPr>
        <p:spPr>
          <a:xfrm>
            <a:off x="2003098" y="2105818"/>
            <a:ext cx="0" cy="4213500"/>
          </a:xfrm>
          <a:prstGeom prst="straightConnector1">
            <a:avLst/>
          </a:prstGeom>
          <a:noFill/>
          <a:ln w="38100" cap="flat" cmpd="sng">
            <a:solidFill>
              <a:srgbClr val="4BA6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187;p23"/>
          <p:cNvCxnSpPr/>
          <p:nvPr/>
        </p:nvCxnSpPr>
        <p:spPr>
          <a:xfrm>
            <a:off x="3828923" y="1328900"/>
            <a:ext cx="5756063" cy="20030"/>
          </a:xfrm>
          <a:prstGeom prst="straightConnector1">
            <a:avLst/>
          </a:prstGeom>
          <a:noFill/>
          <a:ln w="38100" cap="flat" cmpd="sng">
            <a:solidFill>
              <a:srgbClr val="4BA6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188;p23"/>
          <p:cNvSpPr txBox="1"/>
          <p:nvPr/>
        </p:nvSpPr>
        <p:spPr>
          <a:xfrm>
            <a:off x="2712748" y="1164493"/>
            <a:ext cx="1116175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INHOUD</a:t>
            </a:r>
            <a:endParaRPr dirty="0"/>
          </a:p>
        </p:txBody>
      </p:sp>
      <p:sp>
        <p:nvSpPr>
          <p:cNvPr id="9" name="Google Shape;189;p23"/>
          <p:cNvSpPr txBox="1"/>
          <p:nvPr/>
        </p:nvSpPr>
        <p:spPr>
          <a:xfrm>
            <a:off x="1293448" y="1777018"/>
            <a:ext cx="1419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MODELLEN</a:t>
            </a:r>
            <a:endParaRPr dirty="0"/>
          </a:p>
        </p:txBody>
      </p:sp>
      <p:sp>
        <p:nvSpPr>
          <p:cNvPr id="10" name="Google Shape;190;p23"/>
          <p:cNvSpPr/>
          <p:nvPr/>
        </p:nvSpPr>
        <p:spPr>
          <a:xfrm rot="5400000">
            <a:off x="6547330" y="-1528414"/>
            <a:ext cx="319250" cy="5756063"/>
          </a:xfrm>
          <a:prstGeom prst="triangle">
            <a:avLst>
              <a:gd name="adj" fmla="val 50000"/>
            </a:avLst>
          </a:prstGeom>
          <a:solidFill>
            <a:srgbClr val="4BA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91;p23"/>
          <p:cNvSpPr/>
          <p:nvPr/>
        </p:nvSpPr>
        <p:spPr>
          <a:xfrm rot="10800000">
            <a:off x="1864198" y="2105818"/>
            <a:ext cx="277800" cy="4083300"/>
          </a:xfrm>
          <a:prstGeom prst="triangle">
            <a:avLst>
              <a:gd name="adj" fmla="val 50000"/>
            </a:avLst>
          </a:prstGeom>
          <a:solidFill>
            <a:srgbClr val="4BA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Pijl: rechts 15">
            <a:extLst>
              <a:ext uri="{FF2B5EF4-FFF2-40B4-BE49-F238E27FC236}">
                <a16:creationId xmlns:a16="http://schemas.microsoft.com/office/drawing/2014/main" id="{FD88184B-DA52-4740-AD71-B7B25D7EA517}"/>
              </a:ext>
            </a:extLst>
          </p:cNvPr>
          <p:cNvSpPr/>
          <p:nvPr/>
        </p:nvSpPr>
        <p:spPr>
          <a:xfrm rot="5400000">
            <a:off x="8475778" y="5241116"/>
            <a:ext cx="342900" cy="35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links/rechts 2">
            <a:extLst>
              <a:ext uri="{FF2B5EF4-FFF2-40B4-BE49-F238E27FC236}">
                <a16:creationId xmlns:a16="http://schemas.microsoft.com/office/drawing/2014/main" id="{0BCAF5C0-3FA3-4434-9FF3-78EE90C68C8E}"/>
              </a:ext>
            </a:extLst>
          </p:cNvPr>
          <p:cNvSpPr/>
          <p:nvPr/>
        </p:nvSpPr>
        <p:spPr>
          <a:xfrm>
            <a:off x="7400680" y="4695823"/>
            <a:ext cx="457200" cy="30854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4" name="Pijl: omhoog/omlaag 3">
            <a:extLst>
              <a:ext uri="{FF2B5EF4-FFF2-40B4-BE49-F238E27FC236}">
                <a16:creationId xmlns:a16="http://schemas.microsoft.com/office/drawing/2014/main" id="{5BE234ED-E5A7-4DEA-85C8-9DC8486219B9}"/>
              </a:ext>
            </a:extLst>
          </p:cNvPr>
          <p:cNvSpPr/>
          <p:nvPr/>
        </p:nvSpPr>
        <p:spPr>
          <a:xfrm>
            <a:off x="6531317" y="4070785"/>
            <a:ext cx="351064" cy="457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omhoog/omlaag 3">
            <a:extLst>
              <a:ext uri="{FF2B5EF4-FFF2-40B4-BE49-F238E27FC236}">
                <a16:creationId xmlns:a16="http://schemas.microsoft.com/office/drawing/2014/main" id="{5BE234ED-E5A7-4DEA-85C8-9DC8486219B9}"/>
              </a:ext>
            </a:extLst>
          </p:cNvPr>
          <p:cNvSpPr/>
          <p:nvPr/>
        </p:nvSpPr>
        <p:spPr>
          <a:xfrm>
            <a:off x="4576641" y="2972774"/>
            <a:ext cx="351064" cy="457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omhoog/omlaag 3">
            <a:extLst>
              <a:ext uri="{FF2B5EF4-FFF2-40B4-BE49-F238E27FC236}">
                <a16:creationId xmlns:a16="http://schemas.microsoft.com/office/drawing/2014/main" id="{5BE234ED-E5A7-4DEA-85C8-9DC8486219B9}"/>
              </a:ext>
            </a:extLst>
          </p:cNvPr>
          <p:cNvSpPr/>
          <p:nvPr/>
        </p:nvSpPr>
        <p:spPr>
          <a:xfrm>
            <a:off x="8471696" y="2979889"/>
            <a:ext cx="351064" cy="457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omhoog/omlaag 3">
            <a:extLst>
              <a:ext uri="{FF2B5EF4-FFF2-40B4-BE49-F238E27FC236}">
                <a16:creationId xmlns:a16="http://schemas.microsoft.com/office/drawing/2014/main" id="{5BE234ED-E5A7-4DEA-85C8-9DC8486219B9}"/>
              </a:ext>
            </a:extLst>
          </p:cNvPr>
          <p:cNvSpPr/>
          <p:nvPr/>
        </p:nvSpPr>
        <p:spPr>
          <a:xfrm>
            <a:off x="6508185" y="2960925"/>
            <a:ext cx="351064" cy="457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links/rechts 2">
            <a:extLst>
              <a:ext uri="{FF2B5EF4-FFF2-40B4-BE49-F238E27FC236}">
                <a16:creationId xmlns:a16="http://schemas.microsoft.com/office/drawing/2014/main" id="{0BCAF5C0-3FA3-4434-9FF3-78EE90C68C8E}"/>
              </a:ext>
            </a:extLst>
          </p:cNvPr>
          <p:cNvSpPr/>
          <p:nvPr/>
        </p:nvSpPr>
        <p:spPr>
          <a:xfrm>
            <a:off x="7400680" y="3596235"/>
            <a:ext cx="457200" cy="30854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9" name="Pijl: links/rechts 2">
            <a:extLst>
              <a:ext uri="{FF2B5EF4-FFF2-40B4-BE49-F238E27FC236}">
                <a16:creationId xmlns:a16="http://schemas.microsoft.com/office/drawing/2014/main" id="{0BCAF5C0-3FA3-4434-9FF3-78EE90C68C8E}"/>
              </a:ext>
            </a:extLst>
          </p:cNvPr>
          <p:cNvSpPr/>
          <p:nvPr/>
        </p:nvSpPr>
        <p:spPr>
          <a:xfrm>
            <a:off x="5475741" y="3594297"/>
            <a:ext cx="457200" cy="30854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0" name="Pijl: omhoog/omlaag 3">
            <a:extLst>
              <a:ext uri="{FF2B5EF4-FFF2-40B4-BE49-F238E27FC236}">
                <a16:creationId xmlns:a16="http://schemas.microsoft.com/office/drawing/2014/main" id="{5BE234ED-E5A7-4DEA-85C8-9DC8486219B9}"/>
              </a:ext>
            </a:extLst>
          </p:cNvPr>
          <p:cNvSpPr/>
          <p:nvPr/>
        </p:nvSpPr>
        <p:spPr>
          <a:xfrm>
            <a:off x="8471696" y="4070785"/>
            <a:ext cx="351064" cy="457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981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Gegevenscatalogus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2BA01E-C89F-4B6F-A419-8556F8B9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40" y="1181464"/>
            <a:ext cx="9408163" cy="6386723"/>
          </a:xfrm>
          <a:prstGeom prst="rect">
            <a:avLst/>
          </a:prstGeom>
          <a:scene3d>
            <a:camera prst="orthographicFront">
              <a:rot lat="18921116" lon="19016588" rev="2194103"/>
            </a:camera>
            <a:lightRig rig="threePt" dir="t"/>
          </a:scene3d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1FA21F8-7131-4B78-9DC3-01BA960F3BA5}"/>
              </a:ext>
            </a:extLst>
          </p:cNvPr>
          <p:cNvSpPr/>
          <p:nvPr/>
        </p:nvSpPr>
        <p:spPr>
          <a:xfrm>
            <a:off x="6718335" y="4206052"/>
            <a:ext cx="2052601" cy="1222311"/>
          </a:xfrm>
          <a:prstGeom prst="rect">
            <a:avLst/>
          </a:prstGeom>
          <a:solidFill>
            <a:schemeClr val="accent2"/>
          </a:solidFill>
          <a:ln w="28575"/>
          <a:scene3d>
            <a:camera prst="orthographicFront">
              <a:rot lat="20399998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7BA69A-1CE0-4BB7-A5FD-3DC017AAA402}"/>
              </a:ext>
            </a:extLst>
          </p:cNvPr>
          <p:cNvSpPr/>
          <p:nvPr/>
        </p:nvSpPr>
        <p:spPr>
          <a:xfrm>
            <a:off x="6083938" y="3750388"/>
            <a:ext cx="845484" cy="1719165"/>
          </a:xfrm>
          <a:prstGeom prst="rect">
            <a:avLst/>
          </a:prstGeom>
          <a:solidFill>
            <a:schemeClr val="accent2"/>
          </a:solidFill>
          <a:ln w="28575"/>
          <a:scene3d>
            <a:camera prst="orthographicFront">
              <a:rot lat="3000000" lon="3600001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3826E81-6F3E-4E27-B298-099997290031}"/>
              </a:ext>
            </a:extLst>
          </p:cNvPr>
          <p:cNvCxnSpPr>
            <a:cxnSpLocks/>
          </p:cNvCxnSpPr>
          <p:nvPr/>
        </p:nvCxnSpPr>
        <p:spPr>
          <a:xfrm flipV="1">
            <a:off x="6713527" y="4485173"/>
            <a:ext cx="2038041" cy="106136"/>
          </a:xfrm>
          <a:prstGeom prst="line">
            <a:avLst/>
          </a:prstGeom>
          <a:ln w="19050"/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EA2C492D-AE1F-454B-A00B-A4AB6B75E8F8}"/>
              </a:ext>
            </a:extLst>
          </p:cNvPr>
          <p:cNvSpPr txBox="1"/>
          <p:nvPr/>
        </p:nvSpPr>
        <p:spPr>
          <a:xfrm>
            <a:off x="7079180" y="4207997"/>
            <a:ext cx="1510670" cy="307777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nl-NL" sz="1400" b="1" dirty="0"/>
              <a:t>Gegevensmodel 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23B2605-3408-4914-A373-5DAF68B79AF0}"/>
              </a:ext>
            </a:extLst>
          </p:cNvPr>
          <p:cNvSpPr txBox="1"/>
          <p:nvPr/>
        </p:nvSpPr>
        <p:spPr>
          <a:xfrm>
            <a:off x="7072861" y="4510986"/>
            <a:ext cx="1505861" cy="307777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nl-NL" sz="1400" b="1" dirty="0"/>
              <a:t>Gegevensmodel 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97BCA1B-C197-4A17-9ADA-6493972D0A0D}"/>
              </a:ext>
            </a:extLst>
          </p:cNvPr>
          <p:cNvSpPr txBox="1"/>
          <p:nvPr/>
        </p:nvSpPr>
        <p:spPr>
          <a:xfrm>
            <a:off x="7072999" y="4787578"/>
            <a:ext cx="1550746" cy="307777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nl-NL" sz="1400" b="1" dirty="0"/>
              <a:t>Gegevensmodel 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F4A07B5-E91F-4FE2-BAF9-00F3540C498A}"/>
              </a:ext>
            </a:extLst>
          </p:cNvPr>
          <p:cNvSpPr txBox="1"/>
          <p:nvPr/>
        </p:nvSpPr>
        <p:spPr>
          <a:xfrm>
            <a:off x="7079180" y="5075365"/>
            <a:ext cx="1505861" cy="307777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nl-NL" sz="1400" b="1" dirty="0"/>
              <a:t>Gegevensmodel 1</a:t>
            </a:r>
          </a:p>
        </p:txBody>
      </p:sp>
      <p:sp>
        <p:nvSpPr>
          <p:cNvPr id="13" name="Tijdelijke aanduiding voor inhoud 13">
            <a:extLst>
              <a:ext uri="{FF2B5EF4-FFF2-40B4-BE49-F238E27FC236}">
                <a16:creationId xmlns:a16="http://schemas.microsoft.com/office/drawing/2014/main" id="{D18F4A6B-EF2F-4A62-8460-7D8A6965A1FB}"/>
              </a:ext>
            </a:extLst>
          </p:cNvPr>
          <p:cNvSpPr txBox="1">
            <a:spLocks/>
          </p:cNvSpPr>
          <p:nvPr/>
        </p:nvSpPr>
        <p:spPr>
          <a:xfrm>
            <a:off x="838200" y="1382861"/>
            <a:ext cx="10515600" cy="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2000" dirty="0"/>
              <a:t>Catalogi ontstaan binnen de ‘derde dimensie’ van de modellenmatrix van AMIGO. Hier een voorbeeld van de AMIGO-gegevenscatalogus op het niveau van de toepassingsgebieden: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17A05ED7-C0CC-4E7E-BF9D-797743BE6D00}"/>
              </a:ext>
            </a:extLst>
          </p:cNvPr>
          <p:cNvGrpSpPr/>
          <p:nvPr/>
        </p:nvGrpSpPr>
        <p:grpSpPr>
          <a:xfrm>
            <a:off x="8844872" y="4098109"/>
            <a:ext cx="2007828" cy="307777"/>
            <a:chOff x="9606013" y="1923604"/>
            <a:chExt cx="2007828" cy="307777"/>
          </a:xfrm>
        </p:grpSpPr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E3E9A129-63D7-4036-88B1-057CF4E37193}"/>
                </a:ext>
              </a:extLst>
            </p:cNvPr>
            <p:cNvSpPr txBox="1"/>
            <p:nvPr/>
          </p:nvSpPr>
          <p:spPr>
            <a:xfrm>
              <a:off x="9907733" y="1923604"/>
              <a:ext cx="1706108" cy="307777"/>
            </a:xfrm>
            <a:prstGeom prst="rect">
              <a:avLst/>
            </a:prstGeom>
            <a:noFill/>
            <a:scene3d>
              <a:camera prst="orthographicFront">
                <a:rot lat="0" lon="0" rev="18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nl-NL" sz="1400" b="1" dirty="0"/>
                <a:t>Toepassingsgebied n</a:t>
              </a:r>
            </a:p>
          </p:txBody>
        </p:sp>
        <p:cxnSp>
          <p:nvCxnSpPr>
            <p:cNvPr id="16" name="Rechte verbindingslijn met pijl 15">
              <a:extLst>
                <a:ext uri="{FF2B5EF4-FFF2-40B4-BE49-F238E27FC236}">
                  <a16:creationId xmlns:a16="http://schemas.microsoft.com/office/drawing/2014/main" id="{CF44C8A4-F05D-46DA-A168-69BDDE42F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6013" y="2117386"/>
              <a:ext cx="330595" cy="0"/>
            </a:xfrm>
            <a:prstGeom prst="straightConnector1">
              <a:avLst/>
            </a:prstGeom>
            <a:ln w="38100">
              <a:tailEnd type="triangle"/>
            </a:ln>
            <a:scene3d>
              <a:camera prst="orthographicFront">
                <a:rot lat="0" lon="0" rev="1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C050B08-E6E4-45D0-8B82-2DA1698D1261}"/>
              </a:ext>
            </a:extLst>
          </p:cNvPr>
          <p:cNvGrpSpPr/>
          <p:nvPr/>
        </p:nvGrpSpPr>
        <p:grpSpPr>
          <a:xfrm>
            <a:off x="8844872" y="4379671"/>
            <a:ext cx="2003020" cy="307777"/>
            <a:chOff x="9606013" y="1923604"/>
            <a:chExt cx="2003020" cy="307777"/>
          </a:xfrm>
        </p:grpSpPr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BCFA56CF-386C-42A8-8232-1A2A0A1CE15C}"/>
                </a:ext>
              </a:extLst>
            </p:cNvPr>
            <p:cNvSpPr txBox="1"/>
            <p:nvPr/>
          </p:nvSpPr>
          <p:spPr>
            <a:xfrm>
              <a:off x="9907733" y="1923604"/>
              <a:ext cx="1701300" cy="307777"/>
            </a:xfrm>
            <a:prstGeom prst="rect">
              <a:avLst/>
            </a:prstGeom>
            <a:noFill/>
            <a:scene3d>
              <a:camera prst="orthographicFront">
                <a:rot lat="0" lon="0" rev="18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nl-NL" sz="1400" b="1" dirty="0"/>
                <a:t>Toepassingsgebied 3</a:t>
              </a:r>
            </a:p>
          </p:txBody>
        </p:sp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367635FE-DECE-493C-8C18-661AB7B945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6013" y="2117386"/>
              <a:ext cx="330595" cy="0"/>
            </a:xfrm>
            <a:prstGeom prst="straightConnector1">
              <a:avLst/>
            </a:prstGeom>
            <a:ln w="38100">
              <a:tailEnd type="triangle"/>
            </a:ln>
            <a:scene3d>
              <a:camera prst="orthographicFront">
                <a:rot lat="0" lon="0" rev="1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0A1EA99D-C754-419E-9C17-82F022CD0EDD}"/>
              </a:ext>
            </a:extLst>
          </p:cNvPr>
          <p:cNvGrpSpPr/>
          <p:nvPr/>
        </p:nvGrpSpPr>
        <p:grpSpPr>
          <a:xfrm>
            <a:off x="8857235" y="4657003"/>
            <a:ext cx="2003020" cy="307777"/>
            <a:chOff x="9606013" y="1923604"/>
            <a:chExt cx="2003020" cy="307777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C9DB4E38-5443-4247-A632-99CA9DFA581A}"/>
                </a:ext>
              </a:extLst>
            </p:cNvPr>
            <p:cNvSpPr txBox="1"/>
            <p:nvPr/>
          </p:nvSpPr>
          <p:spPr>
            <a:xfrm>
              <a:off x="9907733" y="1923604"/>
              <a:ext cx="1701300" cy="307777"/>
            </a:xfrm>
            <a:prstGeom prst="rect">
              <a:avLst/>
            </a:prstGeom>
            <a:noFill/>
            <a:scene3d>
              <a:camera prst="orthographicFront">
                <a:rot lat="0" lon="0" rev="18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nl-NL" sz="1400" b="1" dirty="0"/>
                <a:t>Toepassingsgebied 2</a:t>
              </a:r>
            </a:p>
          </p:txBody>
        </p:sp>
        <p:cxnSp>
          <p:nvCxnSpPr>
            <p:cNvPr id="22" name="Rechte verbindingslijn met pijl 21">
              <a:extLst>
                <a:ext uri="{FF2B5EF4-FFF2-40B4-BE49-F238E27FC236}">
                  <a16:creationId xmlns:a16="http://schemas.microsoft.com/office/drawing/2014/main" id="{F03756E9-14DD-4103-BC75-788AA6D390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6013" y="2117386"/>
              <a:ext cx="330595" cy="0"/>
            </a:xfrm>
            <a:prstGeom prst="straightConnector1">
              <a:avLst/>
            </a:prstGeom>
            <a:ln w="38100">
              <a:tailEnd type="triangle"/>
            </a:ln>
            <a:scene3d>
              <a:camera prst="orthographicFront">
                <a:rot lat="0" lon="0" rev="1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21F630A7-CC5B-494B-A0DD-83E10FA909EC}"/>
              </a:ext>
            </a:extLst>
          </p:cNvPr>
          <p:cNvGrpSpPr/>
          <p:nvPr/>
        </p:nvGrpSpPr>
        <p:grpSpPr>
          <a:xfrm>
            <a:off x="8856975" y="4975920"/>
            <a:ext cx="2003020" cy="307777"/>
            <a:chOff x="9606013" y="1923604"/>
            <a:chExt cx="2003020" cy="307777"/>
          </a:xfrm>
        </p:grpSpPr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88DD2DE1-9866-4680-A9C2-2E9E92A9E0EA}"/>
                </a:ext>
              </a:extLst>
            </p:cNvPr>
            <p:cNvSpPr txBox="1"/>
            <p:nvPr/>
          </p:nvSpPr>
          <p:spPr>
            <a:xfrm>
              <a:off x="9907733" y="1923604"/>
              <a:ext cx="1701300" cy="307777"/>
            </a:xfrm>
            <a:prstGeom prst="rect">
              <a:avLst/>
            </a:prstGeom>
            <a:noFill/>
            <a:scene3d>
              <a:camera prst="orthographicFront">
                <a:rot lat="0" lon="0" rev="18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nl-NL" sz="1400" b="1" dirty="0"/>
                <a:t>Toepassingsgebied 1</a:t>
              </a:r>
            </a:p>
          </p:txBody>
        </p:sp>
        <p:cxnSp>
          <p:nvCxnSpPr>
            <p:cNvPr id="25" name="Rechte verbindingslijn met pijl 24">
              <a:extLst>
                <a:ext uri="{FF2B5EF4-FFF2-40B4-BE49-F238E27FC236}">
                  <a16:creationId xmlns:a16="http://schemas.microsoft.com/office/drawing/2014/main" id="{4DA05246-96A1-4F5C-8274-D85FA54A56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6013" y="2117386"/>
              <a:ext cx="330595" cy="0"/>
            </a:xfrm>
            <a:prstGeom prst="straightConnector1">
              <a:avLst/>
            </a:prstGeom>
            <a:ln w="38100">
              <a:tailEnd type="triangle"/>
            </a:ln>
            <a:scene3d>
              <a:camera prst="orthographicFront">
                <a:rot lat="0" lon="0" rev="1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C17CA13B-8A9A-4050-AC11-D68AC2056772}"/>
              </a:ext>
            </a:extLst>
          </p:cNvPr>
          <p:cNvCxnSpPr>
            <a:cxnSpLocks/>
          </p:cNvCxnSpPr>
          <p:nvPr/>
        </p:nvCxnSpPr>
        <p:spPr>
          <a:xfrm flipV="1">
            <a:off x="6739076" y="4758492"/>
            <a:ext cx="2038041" cy="106136"/>
          </a:xfrm>
          <a:prstGeom prst="line">
            <a:avLst/>
          </a:prstGeom>
          <a:ln w="19050"/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DF55F894-8A47-4AF1-BF44-67C36C290DAE}"/>
              </a:ext>
            </a:extLst>
          </p:cNvPr>
          <p:cNvCxnSpPr>
            <a:cxnSpLocks/>
          </p:cNvCxnSpPr>
          <p:nvPr/>
        </p:nvCxnSpPr>
        <p:spPr>
          <a:xfrm flipV="1">
            <a:off x="6735374" y="5042287"/>
            <a:ext cx="2038041" cy="106136"/>
          </a:xfrm>
          <a:prstGeom prst="line">
            <a:avLst/>
          </a:prstGeom>
          <a:ln w="19050"/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rije vorm: vorm 20">
            <a:extLst>
              <a:ext uri="{FF2B5EF4-FFF2-40B4-BE49-F238E27FC236}">
                <a16:creationId xmlns:a16="http://schemas.microsoft.com/office/drawing/2014/main" id="{3D2C7907-23C0-4494-8B5C-79B740DD85BA}"/>
              </a:ext>
            </a:extLst>
          </p:cNvPr>
          <p:cNvSpPr/>
          <p:nvPr/>
        </p:nvSpPr>
        <p:spPr>
          <a:xfrm>
            <a:off x="6294922" y="3696101"/>
            <a:ext cx="2454442" cy="587141"/>
          </a:xfrm>
          <a:custGeom>
            <a:avLst/>
            <a:gdLst>
              <a:gd name="connsiteX0" fmla="*/ 423512 w 2454442"/>
              <a:gd name="connsiteY0" fmla="*/ 587141 h 587141"/>
              <a:gd name="connsiteX1" fmla="*/ 2454442 w 2454442"/>
              <a:gd name="connsiteY1" fmla="*/ 471638 h 587141"/>
              <a:gd name="connsiteX2" fmla="*/ 1963554 w 2454442"/>
              <a:gd name="connsiteY2" fmla="*/ 0 h 587141"/>
              <a:gd name="connsiteX3" fmla="*/ 0 w 2454442"/>
              <a:gd name="connsiteY3" fmla="*/ 115503 h 587141"/>
              <a:gd name="connsiteX4" fmla="*/ 423512 w 2454442"/>
              <a:gd name="connsiteY4" fmla="*/ 587141 h 5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442" h="587141">
                <a:moveTo>
                  <a:pt x="423512" y="587141"/>
                </a:moveTo>
                <a:lnTo>
                  <a:pt x="2454442" y="471638"/>
                </a:lnTo>
                <a:lnTo>
                  <a:pt x="1963554" y="0"/>
                </a:lnTo>
                <a:lnTo>
                  <a:pt x="0" y="115503"/>
                </a:lnTo>
                <a:lnTo>
                  <a:pt x="423512" y="587141"/>
                </a:lnTo>
                <a:close/>
              </a:path>
            </a:pathLst>
          </a:cu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D1327CF5-D17E-48CA-9493-862400B4EDA1}"/>
              </a:ext>
            </a:extLst>
          </p:cNvPr>
          <p:cNvSpPr/>
          <p:nvPr/>
        </p:nvSpPr>
        <p:spPr>
          <a:xfrm>
            <a:off x="6113162" y="2202273"/>
            <a:ext cx="845484" cy="1719165"/>
          </a:xfrm>
          <a:prstGeom prst="rect">
            <a:avLst/>
          </a:prstGeom>
          <a:ln w="28575"/>
          <a:scene3d>
            <a:camera prst="orthographicFront">
              <a:rot lat="3000000" lon="3600001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: omlaag 21">
            <a:extLst>
              <a:ext uri="{FF2B5EF4-FFF2-40B4-BE49-F238E27FC236}">
                <a16:creationId xmlns:a16="http://schemas.microsoft.com/office/drawing/2014/main" id="{A9E5AEF2-8526-4A1E-9205-0691181DBE97}"/>
              </a:ext>
            </a:extLst>
          </p:cNvPr>
          <p:cNvSpPr/>
          <p:nvPr/>
        </p:nvSpPr>
        <p:spPr>
          <a:xfrm>
            <a:off x="7154142" y="3757019"/>
            <a:ext cx="930901" cy="378362"/>
          </a:xfrm>
          <a:prstGeom prst="downArrow">
            <a:avLst/>
          </a:prstGeom>
          <a:solidFill>
            <a:srgbClr val="00B050"/>
          </a:solidFill>
          <a:scene3d>
            <a:camera prst="orthographicFront">
              <a:rot lat="0" lon="0" rev="1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141F608E-D30A-4704-A4B0-919D8C075F11}"/>
              </a:ext>
            </a:extLst>
          </p:cNvPr>
          <p:cNvSpPr/>
          <p:nvPr/>
        </p:nvSpPr>
        <p:spPr>
          <a:xfrm>
            <a:off x="6735374" y="2651852"/>
            <a:ext cx="2013990" cy="1222311"/>
          </a:xfrm>
          <a:prstGeom prst="rect">
            <a:avLst/>
          </a:prstGeom>
          <a:ln w="19050"/>
          <a:scene3d>
            <a:camera prst="orthographicFront">
              <a:rot lat="20399998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Gegevenscatalogus</a:t>
            </a:r>
          </a:p>
        </p:txBody>
      </p:sp>
      <p:sp>
        <p:nvSpPr>
          <p:cNvPr id="32" name="Vrije vorm: vorm 34">
            <a:extLst>
              <a:ext uri="{FF2B5EF4-FFF2-40B4-BE49-F238E27FC236}">
                <a16:creationId xmlns:a16="http://schemas.microsoft.com/office/drawing/2014/main" id="{7E3BD31F-23DB-4984-8A90-F9089CCEA16A}"/>
              </a:ext>
            </a:extLst>
          </p:cNvPr>
          <p:cNvSpPr/>
          <p:nvPr/>
        </p:nvSpPr>
        <p:spPr>
          <a:xfrm>
            <a:off x="6333423" y="2117558"/>
            <a:ext cx="2406316" cy="616017"/>
          </a:xfrm>
          <a:custGeom>
            <a:avLst/>
            <a:gdLst>
              <a:gd name="connsiteX0" fmla="*/ 413886 w 2406316"/>
              <a:gd name="connsiteY0" fmla="*/ 616017 h 616017"/>
              <a:gd name="connsiteX1" fmla="*/ 2406316 w 2406316"/>
              <a:gd name="connsiteY1" fmla="*/ 510139 h 616017"/>
              <a:gd name="connsiteX2" fmla="*/ 1876926 w 2406316"/>
              <a:gd name="connsiteY2" fmla="*/ 0 h 616017"/>
              <a:gd name="connsiteX3" fmla="*/ 0 w 2406316"/>
              <a:gd name="connsiteY3" fmla="*/ 96253 h 616017"/>
              <a:gd name="connsiteX4" fmla="*/ 413886 w 2406316"/>
              <a:gd name="connsiteY4" fmla="*/ 616017 h 61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316" h="616017">
                <a:moveTo>
                  <a:pt x="413886" y="616017"/>
                </a:moveTo>
                <a:lnTo>
                  <a:pt x="2406316" y="510139"/>
                </a:lnTo>
                <a:lnTo>
                  <a:pt x="1876926" y="0"/>
                </a:lnTo>
                <a:lnTo>
                  <a:pt x="0" y="96253"/>
                </a:lnTo>
                <a:lnTo>
                  <a:pt x="413886" y="616017"/>
                </a:lnTo>
                <a:close/>
              </a:path>
            </a:pathLst>
          </a:cu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158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De AMIGO-leverstraat (concept)</a:t>
            </a:r>
            <a:endParaRPr/>
          </a:p>
        </p:txBody>
      </p:sp>
      <p:grpSp>
        <p:nvGrpSpPr>
          <p:cNvPr id="106" name="Groep 105"/>
          <p:cNvGrpSpPr/>
          <p:nvPr/>
        </p:nvGrpSpPr>
        <p:grpSpPr>
          <a:xfrm>
            <a:off x="504126" y="1190351"/>
            <a:ext cx="10445363" cy="5275137"/>
            <a:chOff x="43434" y="32579"/>
            <a:chExt cx="11635818" cy="6652717"/>
          </a:xfrm>
        </p:grpSpPr>
        <p:grpSp>
          <p:nvGrpSpPr>
            <p:cNvPr id="107" name="Google Shape;219;p25">
              <a:extLst>
                <a:ext uri="{FF2B5EF4-FFF2-40B4-BE49-F238E27FC236}">
                  <a16:creationId xmlns:a16="http://schemas.microsoft.com/office/drawing/2014/main" id="{C703479D-DC8C-466E-81D7-B980CBF3026D}"/>
                </a:ext>
              </a:extLst>
            </p:cNvPr>
            <p:cNvGrpSpPr/>
            <p:nvPr/>
          </p:nvGrpSpPr>
          <p:grpSpPr>
            <a:xfrm>
              <a:off x="8929606" y="1135427"/>
              <a:ext cx="1264920" cy="1264920"/>
              <a:chOff x="8229600" y="5303520"/>
              <a:chExt cx="1264920" cy="1264920"/>
            </a:xfrm>
          </p:grpSpPr>
          <p:pic>
            <p:nvPicPr>
              <p:cNvPr id="161" name="Google Shape;220;p25">
                <a:extLst>
                  <a:ext uri="{FF2B5EF4-FFF2-40B4-BE49-F238E27FC236}">
                    <a16:creationId xmlns:a16="http://schemas.microsoft.com/office/drawing/2014/main" id="{D70B9F15-935D-41CE-8D1C-430C440EF0B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229600" y="5303520"/>
                <a:ext cx="1264920" cy="12649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2" name="Google Shape;221;p25">
                <a:extLst>
                  <a:ext uri="{FF2B5EF4-FFF2-40B4-BE49-F238E27FC236}">
                    <a16:creationId xmlns:a16="http://schemas.microsoft.com/office/drawing/2014/main" id="{D7CA8E9A-E682-4D34-8486-2B452EF8F1EC}"/>
                  </a:ext>
                </a:extLst>
              </p:cNvPr>
              <p:cNvSpPr txBox="1"/>
              <p:nvPr/>
            </p:nvSpPr>
            <p:spPr>
              <a:xfrm>
                <a:off x="8463277" y="5956933"/>
                <a:ext cx="7975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XSLT</a:t>
                </a:r>
                <a:endParaRPr/>
              </a:p>
            </p:txBody>
          </p:sp>
          <p:pic>
            <p:nvPicPr>
              <p:cNvPr id="163" name="Google Shape;222;p25">
                <a:extLst>
                  <a:ext uri="{FF2B5EF4-FFF2-40B4-BE49-F238E27FC236}">
                    <a16:creationId xmlns:a16="http://schemas.microsoft.com/office/drawing/2014/main" id="{27B1BA3B-CE3E-486C-A74A-1089D59DA8D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3760" t="13760" r="12800" b="13040"/>
              <a:stretch/>
            </p:blipFill>
            <p:spPr>
              <a:xfrm>
                <a:off x="8519161" y="5455389"/>
                <a:ext cx="434384" cy="4329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8" name="Google Shape;224;p25">
              <a:extLst>
                <a:ext uri="{FF2B5EF4-FFF2-40B4-BE49-F238E27FC236}">
                  <a16:creationId xmlns:a16="http://schemas.microsoft.com/office/drawing/2014/main" id="{B1597A8C-A32E-40CF-821E-059D70A1FE36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>
              <a:alphaModFix/>
            </a:blip>
            <a:srcRect t="19181" b="14156"/>
            <a:stretch/>
          </p:blipFill>
          <p:spPr>
            <a:xfrm>
              <a:off x="4448228" y="406539"/>
              <a:ext cx="1767900" cy="79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225;p25">
              <a:extLst>
                <a:ext uri="{FF2B5EF4-FFF2-40B4-BE49-F238E27FC236}">
                  <a16:creationId xmlns:a16="http://schemas.microsoft.com/office/drawing/2014/main" id="{31F9E7C6-27E0-4BD1-9B6C-0A2D0242E3F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4524" y="489196"/>
              <a:ext cx="732276" cy="793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226;p25">
              <a:extLst>
                <a:ext uri="{FF2B5EF4-FFF2-40B4-BE49-F238E27FC236}">
                  <a16:creationId xmlns:a16="http://schemas.microsoft.com/office/drawing/2014/main" id="{36138714-731E-419F-8709-0D00266371D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3760" t="13760" r="12800" b="13040"/>
            <a:stretch/>
          </p:blipFill>
          <p:spPr>
            <a:xfrm>
              <a:off x="6574910" y="406231"/>
              <a:ext cx="796513" cy="793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227;p25">
              <a:extLst>
                <a:ext uri="{FF2B5EF4-FFF2-40B4-BE49-F238E27FC236}">
                  <a16:creationId xmlns:a16="http://schemas.microsoft.com/office/drawing/2014/main" id="{A21B7B8B-D333-4D12-9AA3-AEE233C48D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455925" y="407231"/>
              <a:ext cx="778313" cy="79190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2" name="Google Shape;230;p25">
              <a:extLst>
                <a:ext uri="{FF2B5EF4-FFF2-40B4-BE49-F238E27FC236}">
                  <a16:creationId xmlns:a16="http://schemas.microsoft.com/office/drawing/2014/main" id="{88556C24-7D7F-422A-AB63-3C7FD8B8C95D}"/>
                </a:ext>
              </a:extLst>
            </p:cNvPr>
            <p:cNvGrpSpPr/>
            <p:nvPr/>
          </p:nvGrpSpPr>
          <p:grpSpPr>
            <a:xfrm>
              <a:off x="9335751" y="577405"/>
              <a:ext cx="1092887" cy="1264920"/>
              <a:chOff x="8401632" y="5303520"/>
              <a:chExt cx="1092887" cy="1264920"/>
            </a:xfrm>
          </p:grpSpPr>
          <p:pic>
            <p:nvPicPr>
              <p:cNvPr id="158" name="Google Shape;231;p25">
                <a:extLst>
                  <a:ext uri="{FF2B5EF4-FFF2-40B4-BE49-F238E27FC236}">
                    <a16:creationId xmlns:a16="http://schemas.microsoft.com/office/drawing/2014/main" id="{6A706C17-11A6-4B47-990F-80D3682F3D9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3600"/>
              <a:stretch/>
            </p:blipFill>
            <p:spPr>
              <a:xfrm>
                <a:off x="8401632" y="5303520"/>
                <a:ext cx="1092887" cy="12649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" name="Google Shape;232;p25">
                <a:extLst>
                  <a:ext uri="{FF2B5EF4-FFF2-40B4-BE49-F238E27FC236}">
                    <a16:creationId xmlns:a16="http://schemas.microsoft.com/office/drawing/2014/main" id="{993FB795-1C1F-4CD7-83F6-B9089E2DF6D1}"/>
                  </a:ext>
                </a:extLst>
              </p:cNvPr>
              <p:cNvSpPr txBox="1"/>
              <p:nvPr/>
            </p:nvSpPr>
            <p:spPr>
              <a:xfrm>
                <a:off x="8463277" y="5956933"/>
                <a:ext cx="7975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WSDL</a:t>
                </a:r>
                <a:endParaRPr/>
              </a:p>
            </p:txBody>
          </p:sp>
          <p:pic>
            <p:nvPicPr>
              <p:cNvPr id="160" name="Google Shape;233;p25">
                <a:extLst>
                  <a:ext uri="{FF2B5EF4-FFF2-40B4-BE49-F238E27FC236}">
                    <a16:creationId xmlns:a16="http://schemas.microsoft.com/office/drawing/2014/main" id="{CAE7F83D-D157-450E-99C0-3E4ED92C5BC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3760" t="13760" r="12800" b="13040"/>
              <a:stretch/>
            </p:blipFill>
            <p:spPr>
              <a:xfrm>
                <a:off x="8519161" y="5455389"/>
                <a:ext cx="434384" cy="4329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3" name="Google Shape;234;p25">
              <a:extLst>
                <a:ext uri="{FF2B5EF4-FFF2-40B4-BE49-F238E27FC236}">
                  <a16:creationId xmlns:a16="http://schemas.microsoft.com/office/drawing/2014/main" id="{ACDE178C-8EB6-42A8-9A4D-C6BB15657EAD}"/>
                </a:ext>
              </a:extLst>
            </p:cNvPr>
            <p:cNvGrpSpPr/>
            <p:nvPr/>
          </p:nvGrpSpPr>
          <p:grpSpPr>
            <a:xfrm>
              <a:off x="9548932" y="32579"/>
              <a:ext cx="1091409" cy="1264920"/>
              <a:chOff x="8403110" y="5303520"/>
              <a:chExt cx="1091409" cy="1264920"/>
            </a:xfrm>
          </p:grpSpPr>
          <p:pic>
            <p:nvPicPr>
              <p:cNvPr id="155" name="Google Shape;235;p25">
                <a:extLst>
                  <a:ext uri="{FF2B5EF4-FFF2-40B4-BE49-F238E27FC236}">
                    <a16:creationId xmlns:a16="http://schemas.microsoft.com/office/drawing/2014/main" id="{F291869F-87B6-4AEB-844F-B9914C7B727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3717"/>
              <a:stretch/>
            </p:blipFill>
            <p:spPr>
              <a:xfrm>
                <a:off x="8403110" y="5303520"/>
                <a:ext cx="1091409" cy="12649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6" name="Google Shape;236;p25">
                <a:extLst>
                  <a:ext uri="{FF2B5EF4-FFF2-40B4-BE49-F238E27FC236}">
                    <a16:creationId xmlns:a16="http://schemas.microsoft.com/office/drawing/2014/main" id="{E03C1A80-9C0E-4595-81B2-8A255BD69A7C}"/>
                  </a:ext>
                </a:extLst>
              </p:cNvPr>
              <p:cNvSpPr txBox="1"/>
              <p:nvPr/>
            </p:nvSpPr>
            <p:spPr>
              <a:xfrm>
                <a:off x="8463277" y="5956933"/>
                <a:ext cx="7975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XSD</a:t>
                </a:r>
                <a:endParaRPr dirty="0"/>
              </a:p>
            </p:txBody>
          </p:sp>
          <p:pic>
            <p:nvPicPr>
              <p:cNvPr id="157" name="Google Shape;237;p25">
                <a:extLst>
                  <a:ext uri="{FF2B5EF4-FFF2-40B4-BE49-F238E27FC236}">
                    <a16:creationId xmlns:a16="http://schemas.microsoft.com/office/drawing/2014/main" id="{647F3B1C-5B74-47F2-AB3F-128ABEBFE2D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3760" t="13760" r="12800" b="13040"/>
              <a:stretch/>
            </p:blipFill>
            <p:spPr>
              <a:xfrm>
                <a:off x="8519161" y="5455389"/>
                <a:ext cx="434384" cy="4329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4" name="Google Shape;238;p25">
              <a:extLst>
                <a:ext uri="{FF2B5EF4-FFF2-40B4-BE49-F238E27FC236}">
                  <a16:creationId xmlns:a16="http://schemas.microsoft.com/office/drawing/2014/main" id="{E795DCF3-8687-486F-8054-4CE1E0C4E3FC}"/>
                </a:ext>
              </a:extLst>
            </p:cNvPr>
            <p:cNvGrpSpPr/>
            <p:nvPr/>
          </p:nvGrpSpPr>
          <p:grpSpPr>
            <a:xfrm>
              <a:off x="10497979" y="584007"/>
              <a:ext cx="1110774" cy="1264925"/>
              <a:chOff x="8383741" y="5303526"/>
              <a:chExt cx="1110774" cy="1264925"/>
            </a:xfrm>
          </p:grpSpPr>
          <p:pic>
            <p:nvPicPr>
              <p:cNvPr id="152" name="Google Shape;239;p25">
                <a:extLst>
                  <a:ext uri="{FF2B5EF4-FFF2-40B4-BE49-F238E27FC236}">
                    <a16:creationId xmlns:a16="http://schemas.microsoft.com/office/drawing/2014/main" id="{14A3A47C-C9F1-4574-9AC3-C1C3065B243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2188"/>
              <a:stretch/>
            </p:blipFill>
            <p:spPr>
              <a:xfrm>
                <a:off x="8383741" y="5303526"/>
                <a:ext cx="1110774" cy="1264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3" name="Google Shape;240;p25">
                <a:extLst>
                  <a:ext uri="{FF2B5EF4-FFF2-40B4-BE49-F238E27FC236}">
                    <a16:creationId xmlns:a16="http://schemas.microsoft.com/office/drawing/2014/main" id="{D500590F-DDE6-48B0-B9FA-719C9D499569}"/>
                  </a:ext>
                </a:extLst>
              </p:cNvPr>
              <p:cNvSpPr txBox="1"/>
              <p:nvPr/>
            </p:nvSpPr>
            <p:spPr>
              <a:xfrm>
                <a:off x="8463277" y="5956933"/>
                <a:ext cx="79756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JSON </a:t>
                </a:r>
                <a:r>
                  <a:rPr lang="nl-N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Scheme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4" name="Google Shape;241;p25">
                <a:extLst>
                  <a:ext uri="{FF2B5EF4-FFF2-40B4-BE49-F238E27FC236}">
                    <a16:creationId xmlns:a16="http://schemas.microsoft.com/office/drawing/2014/main" id="{C5F2803C-A6B7-4650-832D-6CA91D7D8B6A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519871" y="5455389"/>
                <a:ext cx="432964" cy="4329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5" name="Google Shape;242;p25">
              <a:extLst>
                <a:ext uri="{FF2B5EF4-FFF2-40B4-BE49-F238E27FC236}">
                  <a16:creationId xmlns:a16="http://schemas.microsoft.com/office/drawing/2014/main" id="{7A665460-A847-4246-9D00-60C82876D2DE}"/>
                </a:ext>
              </a:extLst>
            </p:cNvPr>
            <p:cNvGrpSpPr/>
            <p:nvPr/>
          </p:nvGrpSpPr>
          <p:grpSpPr>
            <a:xfrm>
              <a:off x="10700427" y="41882"/>
              <a:ext cx="978825" cy="1264925"/>
              <a:chOff x="8383763" y="5303523"/>
              <a:chExt cx="978825" cy="1264925"/>
            </a:xfrm>
          </p:grpSpPr>
          <p:pic>
            <p:nvPicPr>
              <p:cNvPr id="149" name="Google Shape;243;p25">
                <a:extLst>
                  <a:ext uri="{FF2B5EF4-FFF2-40B4-BE49-F238E27FC236}">
                    <a16:creationId xmlns:a16="http://schemas.microsoft.com/office/drawing/2014/main" id="{30D3F56C-98A0-4CB0-BF17-1B2F49EE67A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2187" r="10431"/>
              <a:stretch/>
            </p:blipFill>
            <p:spPr>
              <a:xfrm>
                <a:off x="8383763" y="5303523"/>
                <a:ext cx="978825" cy="1264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Google Shape;244;p25">
                <a:extLst>
                  <a:ext uri="{FF2B5EF4-FFF2-40B4-BE49-F238E27FC236}">
                    <a16:creationId xmlns:a16="http://schemas.microsoft.com/office/drawing/2014/main" id="{AD62BC94-6428-4AE5-97C4-C368DFC1AAEB}"/>
                  </a:ext>
                </a:extLst>
              </p:cNvPr>
              <p:cNvSpPr txBox="1"/>
              <p:nvPr/>
            </p:nvSpPr>
            <p:spPr>
              <a:xfrm>
                <a:off x="8463277" y="5956933"/>
                <a:ext cx="7975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OAS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1" name="Google Shape;245;p25">
                <a:extLst>
                  <a:ext uri="{FF2B5EF4-FFF2-40B4-BE49-F238E27FC236}">
                    <a16:creationId xmlns:a16="http://schemas.microsoft.com/office/drawing/2014/main" id="{2DD4C96A-DD15-41AD-AD07-F9B005C86F73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519871" y="5455389"/>
                <a:ext cx="432964" cy="4329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6" name="Google Shape;248;p25">
              <a:extLst>
                <a:ext uri="{FF2B5EF4-FFF2-40B4-BE49-F238E27FC236}">
                  <a16:creationId xmlns:a16="http://schemas.microsoft.com/office/drawing/2014/main" id="{1D8BA5A3-7178-454C-801D-D712C786F71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28710" y="3421331"/>
              <a:ext cx="1506761" cy="1542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252;p25">
              <a:extLst>
                <a:ext uri="{FF2B5EF4-FFF2-40B4-BE49-F238E27FC236}">
                  <a16:creationId xmlns:a16="http://schemas.microsoft.com/office/drawing/2014/main" id="{19896D68-B0F1-4923-9AB5-51AE31B66CA5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95667" y="135054"/>
              <a:ext cx="1462528" cy="297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254;p25">
              <a:extLst>
                <a:ext uri="{FF2B5EF4-FFF2-40B4-BE49-F238E27FC236}">
                  <a16:creationId xmlns:a16="http://schemas.microsoft.com/office/drawing/2014/main" id="{61F55F0E-C29A-4A3E-91F0-E1D9C61B5123}"/>
                </a:ext>
              </a:extLst>
            </p:cNvPr>
            <p:cNvGrpSpPr/>
            <p:nvPr/>
          </p:nvGrpSpPr>
          <p:grpSpPr>
            <a:xfrm>
              <a:off x="43434" y="1424727"/>
              <a:ext cx="8819063" cy="1102880"/>
              <a:chOff x="2946" y="188297"/>
              <a:chExt cx="10052506" cy="1182647"/>
            </a:xfrm>
          </p:grpSpPr>
          <p:sp>
            <p:nvSpPr>
              <p:cNvPr id="141" name="Google Shape;255;p25">
                <a:extLst>
                  <a:ext uri="{FF2B5EF4-FFF2-40B4-BE49-F238E27FC236}">
                    <a16:creationId xmlns:a16="http://schemas.microsoft.com/office/drawing/2014/main" id="{D83D82D1-1951-43A3-B2C6-01AD1A405394}"/>
                  </a:ext>
                </a:extLst>
              </p:cNvPr>
              <p:cNvSpPr/>
              <p:nvPr/>
            </p:nvSpPr>
            <p:spPr>
              <a:xfrm>
                <a:off x="2946" y="188297"/>
                <a:ext cx="2956619" cy="1182647"/>
              </a:xfrm>
              <a:prstGeom prst="homePlate">
                <a:avLst>
                  <a:gd name="adj" fmla="val 50000"/>
                </a:avLst>
              </a:prstGeom>
              <a:solidFill>
                <a:srgbClr val="4BA67D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56;p25">
                <a:extLst>
                  <a:ext uri="{FF2B5EF4-FFF2-40B4-BE49-F238E27FC236}">
                    <a16:creationId xmlns:a16="http://schemas.microsoft.com/office/drawing/2014/main" id="{01A54BD2-3109-40A3-8723-CCF58099D9A9}"/>
                  </a:ext>
                </a:extLst>
              </p:cNvPr>
              <p:cNvSpPr txBox="1"/>
              <p:nvPr/>
            </p:nvSpPr>
            <p:spPr>
              <a:xfrm>
                <a:off x="2946" y="188297"/>
                <a:ext cx="2660957" cy="1182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325" tIns="50650" rIns="25325" bIns="5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rPr lang="nl-NL" sz="19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Begrippenmodel</a:t>
                </a:r>
                <a:endParaRPr dirty="0"/>
              </a:p>
            </p:txBody>
          </p:sp>
          <p:sp>
            <p:nvSpPr>
              <p:cNvPr id="143" name="Google Shape;257;p25">
                <a:extLst>
                  <a:ext uri="{FF2B5EF4-FFF2-40B4-BE49-F238E27FC236}">
                    <a16:creationId xmlns:a16="http://schemas.microsoft.com/office/drawing/2014/main" id="{D2F9BE03-6FA3-49CB-8174-58103D72FEC5}"/>
                  </a:ext>
                </a:extLst>
              </p:cNvPr>
              <p:cNvSpPr/>
              <p:nvPr/>
            </p:nvSpPr>
            <p:spPr>
              <a:xfrm>
                <a:off x="2368242" y="188297"/>
                <a:ext cx="2956619" cy="1182647"/>
              </a:xfrm>
              <a:prstGeom prst="chevron">
                <a:avLst>
                  <a:gd name="adj" fmla="val 50000"/>
                </a:avLst>
              </a:prstGeom>
              <a:solidFill>
                <a:srgbClr val="4BA67D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58;p25">
                <a:extLst>
                  <a:ext uri="{FF2B5EF4-FFF2-40B4-BE49-F238E27FC236}">
                    <a16:creationId xmlns:a16="http://schemas.microsoft.com/office/drawing/2014/main" id="{52835BE9-DD93-4067-AA8E-618EEF9E98D4}"/>
                  </a:ext>
                </a:extLst>
              </p:cNvPr>
              <p:cNvSpPr txBox="1"/>
              <p:nvPr/>
            </p:nvSpPr>
            <p:spPr>
              <a:xfrm>
                <a:off x="2959577" y="188304"/>
                <a:ext cx="2015100" cy="11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000" tIns="50650" rIns="25325" bIns="5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rPr lang="nl-NL" sz="19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Conceptuele modellen</a:t>
                </a:r>
                <a:endParaRPr dirty="0"/>
              </a:p>
            </p:txBody>
          </p:sp>
          <p:sp>
            <p:nvSpPr>
              <p:cNvPr id="145" name="Google Shape;259;p25">
                <a:extLst>
                  <a:ext uri="{FF2B5EF4-FFF2-40B4-BE49-F238E27FC236}">
                    <a16:creationId xmlns:a16="http://schemas.microsoft.com/office/drawing/2014/main" id="{4E945A15-2D42-4230-B270-701C990CF6F0}"/>
                  </a:ext>
                </a:extLst>
              </p:cNvPr>
              <p:cNvSpPr/>
              <p:nvPr/>
            </p:nvSpPr>
            <p:spPr>
              <a:xfrm>
                <a:off x="4733538" y="188297"/>
                <a:ext cx="2956619" cy="1182647"/>
              </a:xfrm>
              <a:prstGeom prst="chevron">
                <a:avLst>
                  <a:gd name="adj" fmla="val 50000"/>
                </a:avLst>
              </a:prstGeom>
              <a:solidFill>
                <a:srgbClr val="4BA67D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60;p25">
                <a:extLst>
                  <a:ext uri="{FF2B5EF4-FFF2-40B4-BE49-F238E27FC236}">
                    <a16:creationId xmlns:a16="http://schemas.microsoft.com/office/drawing/2014/main" id="{7737C648-79DC-4BC3-8F8F-C7EE231E3CDB}"/>
                  </a:ext>
                </a:extLst>
              </p:cNvPr>
              <p:cNvSpPr txBox="1"/>
              <p:nvPr/>
            </p:nvSpPr>
            <p:spPr>
              <a:xfrm>
                <a:off x="5324874" y="188304"/>
                <a:ext cx="2045100" cy="11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000" tIns="50650" rIns="25325" bIns="5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rPr lang="nl-NL" sz="19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Logische modellen</a:t>
                </a:r>
                <a:endParaRPr dirty="0"/>
              </a:p>
            </p:txBody>
          </p:sp>
          <p:sp>
            <p:nvSpPr>
              <p:cNvPr id="147" name="Google Shape;261;p25">
                <a:extLst>
                  <a:ext uri="{FF2B5EF4-FFF2-40B4-BE49-F238E27FC236}">
                    <a16:creationId xmlns:a16="http://schemas.microsoft.com/office/drawing/2014/main" id="{6AF82152-4C26-4ACB-AE0E-3C9616161545}"/>
                  </a:ext>
                </a:extLst>
              </p:cNvPr>
              <p:cNvSpPr/>
              <p:nvPr/>
            </p:nvSpPr>
            <p:spPr>
              <a:xfrm>
                <a:off x="7098833" y="188297"/>
                <a:ext cx="2956619" cy="1182647"/>
              </a:xfrm>
              <a:prstGeom prst="chevron">
                <a:avLst>
                  <a:gd name="adj" fmla="val 50000"/>
                </a:avLst>
              </a:prstGeom>
              <a:solidFill>
                <a:srgbClr val="4BA67D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62;p25">
                <a:extLst>
                  <a:ext uri="{FF2B5EF4-FFF2-40B4-BE49-F238E27FC236}">
                    <a16:creationId xmlns:a16="http://schemas.microsoft.com/office/drawing/2014/main" id="{70A05ADF-4535-4BAF-9097-2BBCE5196F7F}"/>
                  </a:ext>
                </a:extLst>
              </p:cNvPr>
              <p:cNvSpPr txBox="1"/>
              <p:nvPr/>
            </p:nvSpPr>
            <p:spPr>
              <a:xfrm>
                <a:off x="7690157" y="188297"/>
                <a:ext cx="1773972" cy="1182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000" tIns="50650" rIns="25325" bIns="5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rPr lang="nl-NL" sz="19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Technische modellen</a:t>
                </a:r>
                <a:endParaRPr dirty="0"/>
              </a:p>
            </p:txBody>
          </p:sp>
        </p:grpSp>
        <p:pic>
          <p:nvPicPr>
            <p:cNvPr id="119" name="Google Shape;267;p25">
              <a:extLst>
                <a:ext uri="{FF2B5EF4-FFF2-40B4-BE49-F238E27FC236}">
                  <a16:creationId xmlns:a16="http://schemas.microsoft.com/office/drawing/2014/main" id="{54C01898-D4FC-44CE-8130-051CFC5823C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477148" y="3412847"/>
              <a:ext cx="1506762" cy="1542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Linkeraccolade 119">
              <a:extLst>
                <a:ext uri="{FF2B5EF4-FFF2-40B4-BE49-F238E27FC236}">
                  <a16:creationId xmlns:a16="http://schemas.microsoft.com/office/drawing/2014/main" id="{8B9B8603-29E5-4DD9-8E11-E57A376BEF3B}"/>
                </a:ext>
              </a:extLst>
            </p:cNvPr>
            <p:cNvSpPr/>
            <p:nvPr/>
          </p:nvSpPr>
          <p:spPr>
            <a:xfrm rot="16200000">
              <a:off x="4026261" y="847175"/>
              <a:ext cx="395608" cy="3985813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Linkeraccolade 120">
              <a:extLst>
                <a:ext uri="{FF2B5EF4-FFF2-40B4-BE49-F238E27FC236}">
                  <a16:creationId xmlns:a16="http://schemas.microsoft.com/office/drawing/2014/main" id="{829BD91D-1069-4D32-A567-C7A4D4E25B99}"/>
                </a:ext>
              </a:extLst>
            </p:cNvPr>
            <p:cNvSpPr/>
            <p:nvPr/>
          </p:nvSpPr>
          <p:spPr>
            <a:xfrm rot="16200000">
              <a:off x="881119" y="1804593"/>
              <a:ext cx="399707" cy="2075075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2" name="Google Shape;267;p25">
              <a:extLst>
                <a:ext uri="{FF2B5EF4-FFF2-40B4-BE49-F238E27FC236}">
                  <a16:creationId xmlns:a16="http://schemas.microsoft.com/office/drawing/2014/main" id="{D5C8D53B-AA48-49D1-B071-C33DE023A877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575809" y="3373720"/>
              <a:ext cx="1506762" cy="1542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Linkeraccolade 122">
              <a:extLst>
                <a:ext uri="{FF2B5EF4-FFF2-40B4-BE49-F238E27FC236}">
                  <a16:creationId xmlns:a16="http://schemas.microsoft.com/office/drawing/2014/main" id="{4EF35BDA-961E-4295-BE5A-0191DE7557AB}"/>
                </a:ext>
              </a:extLst>
            </p:cNvPr>
            <p:cNvSpPr/>
            <p:nvPr/>
          </p:nvSpPr>
          <p:spPr>
            <a:xfrm rot="16200000">
              <a:off x="7132183" y="1821449"/>
              <a:ext cx="399705" cy="2023389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4" name="Picture 2" descr="Afbeeldingsresultaat voor archimate logo&quot;">
              <a:extLst>
                <a:ext uri="{FF2B5EF4-FFF2-40B4-BE49-F238E27FC236}">
                  <a16:creationId xmlns:a16="http://schemas.microsoft.com/office/drawing/2014/main" id="{F9D33F9E-608B-4DE1-865B-556007E0C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182" y="463177"/>
              <a:ext cx="1449877" cy="79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5" name="Google Shape;219;p25">
              <a:extLst>
                <a:ext uri="{FF2B5EF4-FFF2-40B4-BE49-F238E27FC236}">
                  <a16:creationId xmlns:a16="http://schemas.microsoft.com/office/drawing/2014/main" id="{FE9D6BA7-8BBC-4E9F-B1C6-0CFA39E9409D}"/>
                </a:ext>
              </a:extLst>
            </p:cNvPr>
            <p:cNvGrpSpPr/>
            <p:nvPr/>
          </p:nvGrpSpPr>
          <p:grpSpPr>
            <a:xfrm>
              <a:off x="10049110" y="1900643"/>
              <a:ext cx="1264920" cy="1264920"/>
              <a:chOff x="8144361" y="5117544"/>
              <a:chExt cx="1264920" cy="1264920"/>
            </a:xfrm>
          </p:grpSpPr>
          <p:pic>
            <p:nvPicPr>
              <p:cNvPr id="139" name="Google Shape;220;p25">
                <a:extLst>
                  <a:ext uri="{FF2B5EF4-FFF2-40B4-BE49-F238E27FC236}">
                    <a16:creationId xmlns:a16="http://schemas.microsoft.com/office/drawing/2014/main" id="{33012111-3F28-4E16-AF0E-0BC4A417508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144361" y="5117544"/>
                <a:ext cx="1264920" cy="12649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221;p25">
                <a:extLst>
                  <a:ext uri="{FF2B5EF4-FFF2-40B4-BE49-F238E27FC236}">
                    <a16:creationId xmlns:a16="http://schemas.microsoft.com/office/drawing/2014/main" id="{328938D5-67E5-46AB-BD99-40772E7A28BD}"/>
                  </a:ext>
                </a:extLst>
              </p:cNvPr>
              <p:cNvSpPr txBox="1"/>
              <p:nvPr/>
            </p:nvSpPr>
            <p:spPr>
              <a:xfrm>
                <a:off x="8360412" y="5345412"/>
                <a:ext cx="7975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l-N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VDEX</a:t>
                </a:r>
                <a:endParaRPr dirty="0"/>
              </a:p>
            </p:txBody>
          </p:sp>
        </p:grpSp>
        <p:grpSp>
          <p:nvGrpSpPr>
            <p:cNvPr id="126" name="Google Shape;266;p25">
              <a:extLst>
                <a:ext uri="{FF2B5EF4-FFF2-40B4-BE49-F238E27FC236}">
                  <a16:creationId xmlns:a16="http://schemas.microsoft.com/office/drawing/2014/main" id="{30FC9696-B7DE-484F-84CF-DEE114520B51}"/>
                </a:ext>
              </a:extLst>
            </p:cNvPr>
            <p:cNvGrpSpPr/>
            <p:nvPr/>
          </p:nvGrpSpPr>
          <p:grpSpPr>
            <a:xfrm>
              <a:off x="10134661" y="3373720"/>
              <a:ext cx="1531117" cy="1542482"/>
              <a:chOff x="5044422" y="5014105"/>
              <a:chExt cx="1704081" cy="1676975"/>
            </a:xfrm>
          </p:grpSpPr>
          <p:pic>
            <p:nvPicPr>
              <p:cNvPr id="137" name="Google Shape;267;p25">
                <a:extLst>
                  <a:ext uri="{FF2B5EF4-FFF2-40B4-BE49-F238E27FC236}">
                    <a16:creationId xmlns:a16="http://schemas.microsoft.com/office/drawing/2014/main" id="{8FE61398-C785-4ED4-AB8D-5E2D45CD7702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044422" y="5014105"/>
                <a:ext cx="1676975" cy="1676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" name="Google Shape;268;p25">
                <a:extLst>
                  <a:ext uri="{FF2B5EF4-FFF2-40B4-BE49-F238E27FC236}">
                    <a16:creationId xmlns:a16="http://schemas.microsoft.com/office/drawing/2014/main" id="{F1CBA907-D253-4A27-9D6C-479DD986C5D3}"/>
                  </a:ext>
                </a:extLst>
              </p:cNvPr>
              <p:cNvSpPr txBox="1"/>
              <p:nvPr/>
            </p:nvSpPr>
            <p:spPr>
              <a:xfrm>
                <a:off x="5446689" y="5771152"/>
                <a:ext cx="1301814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Endpoint</a:t>
                </a:r>
                <a:endParaRPr sz="1800" dirty="0"/>
              </a:p>
            </p:txBody>
          </p:sp>
        </p:grpSp>
        <p:sp>
          <p:nvSpPr>
            <p:cNvPr id="127" name="Google Shape;268;p25">
              <a:extLst>
                <a:ext uri="{FF2B5EF4-FFF2-40B4-BE49-F238E27FC236}">
                  <a16:creationId xmlns:a16="http://schemas.microsoft.com/office/drawing/2014/main" id="{47ED6FEE-86D3-412A-B240-1069A0EF08EF}"/>
                </a:ext>
              </a:extLst>
            </p:cNvPr>
            <p:cNvSpPr txBox="1"/>
            <p:nvPr/>
          </p:nvSpPr>
          <p:spPr>
            <a:xfrm>
              <a:off x="6998028" y="3744441"/>
              <a:ext cx="1169680" cy="65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XML/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JSON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Generator</a:t>
              </a:r>
              <a:endParaRPr sz="1600" dirty="0"/>
            </a:p>
          </p:txBody>
        </p:sp>
        <p:sp>
          <p:nvSpPr>
            <p:cNvPr id="128" name="Google Shape;268;p25">
              <a:extLst>
                <a:ext uri="{FF2B5EF4-FFF2-40B4-BE49-F238E27FC236}">
                  <a16:creationId xmlns:a16="http://schemas.microsoft.com/office/drawing/2014/main" id="{64818CB0-436D-4C16-9351-020E3B53486C}"/>
                </a:ext>
              </a:extLst>
            </p:cNvPr>
            <p:cNvSpPr txBox="1"/>
            <p:nvPr/>
          </p:nvSpPr>
          <p:spPr>
            <a:xfrm>
              <a:off x="3861396" y="3750969"/>
              <a:ext cx="1169680" cy="65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Archi</a:t>
              </a:r>
              <a:r>
                <a:rPr lang="nl-N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br>
                <a:rPr lang="nl-N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UML Editor</a:t>
              </a:r>
              <a:endParaRPr sz="1600" dirty="0"/>
            </a:p>
          </p:txBody>
        </p:sp>
        <p:sp>
          <p:nvSpPr>
            <p:cNvPr id="129" name="Google Shape;268;p25">
              <a:extLst>
                <a:ext uri="{FF2B5EF4-FFF2-40B4-BE49-F238E27FC236}">
                  <a16:creationId xmlns:a16="http://schemas.microsoft.com/office/drawing/2014/main" id="{4BCBA0D9-FF75-447E-B605-98F89462AE3F}"/>
                </a:ext>
              </a:extLst>
            </p:cNvPr>
            <p:cNvSpPr txBox="1"/>
            <p:nvPr/>
          </p:nvSpPr>
          <p:spPr>
            <a:xfrm>
              <a:off x="665791" y="3969150"/>
              <a:ext cx="1169680" cy="65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RDF</a:t>
              </a:r>
              <a:br>
                <a:rPr lang="nl-N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Editor</a:t>
              </a:r>
              <a:endParaRPr sz="1600" dirty="0"/>
            </a:p>
          </p:txBody>
        </p:sp>
        <p:cxnSp>
          <p:nvCxnSpPr>
            <p:cNvPr id="130" name="Rechte verbindingslijn met pijl 129">
              <a:extLst>
                <a:ext uri="{FF2B5EF4-FFF2-40B4-BE49-F238E27FC236}">
                  <a16:creationId xmlns:a16="http://schemas.microsoft.com/office/drawing/2014/main" id="{F6D1D577-42B6-4A6B-83A3-0FAFA0E0B12F}"/>
                </a:ext>
              </a:extLst>
            </p:cNvPr>
            <p:cNvCxnSpPr>
              <a:stCxn id="119" idx="1"/>
            </p:cNvCxnSpPr>
            <p:nvPr/>
          </p:nvCxnSpPr>
          <p:spPr>
            <a:xfrm flipH="1">
              <a:off x="1835471" y="4184088"/>
              <a:ext cx="1641677" cy="848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Rechte verbindingslijn met pijl 130">
              <a:extLst>
                <a:ext uri="{FF2B5EF4-FFF2-40B4-BE49-F238E27FC236}">
                  <a16:creationId xmlns:a16="http://schemas.microsoft.com/office/drawing/2014/main" id="{C1F04513-F322-4AF0-9307-14816E8F05E2}"/>
                </a:ext>
              </a:extLst>
            </p:cNvPr>
            <p:cNvCxnSpPr>
              <a:cxnSpLocks/>
              <a:endCxn id="122" idx="1"/>
            </p:cNvCxnSpPr>
            <p:nvPr/>
          </p:nvCxnSpPr>
          <p:spPr>
            <a:xfrm flipV="1">
              <a:off x="4987243" y="4144961"/>
              <a:ext cx="1588566" cy="1296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oogle Shape;266;p25">
              <a:extLst>
                <a:ext uri="{FF2B5EF4-FFF2-40B4-BE49-F238E27FC236}">
                  <a16:creationId xmlns:a16="http://schemas.microsoft.com/office/drawing/2014/main" id="{F0DFD533-9E92-4544-A44C-6B83FE0C0D28}"/>
                </a:ext>
              </a:extLst>
            </p:cNvPr>
            <p:cNvGrpSpPr/>
            <p:nvPr/>
          </p:nvGrpSpPr>
          <p:grpSpPr>
            <a:xfrm>
              <a:off x="8626410" y="5142816"/>
              <a:ext cx="1531117" cy="1542480"/>
              <a:chOff x="5044422" y="5014105"/>
              <a:chExt cx="1704081" cy="1676975"/>
            </a:xfrm>
          </p:grpSpPr>
          <p:pic>
            <p:nvPicPr>
              <p:cNvPr id="135" name="Google Shape;267;p25">
                <a:extLst>
                  <a:ext uri="{FF2B5EF4-FFF2-40B4-BE49-F238E27FC236}">
                    <a16:creationId xmlns:a16="http://schemas.microsoft.com/office/drawing/2014/main" id="{1AF6AD5D-AA16-42FC-B803-9ACC3EEE0CD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044422" y="5014105"/>
                <a:ext cx="1676975" cy="1676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Google Shape;268;p25">
                <a:extLst>
                  <a:ext uri="{FF2B5EF4-FFF2-40B4-BE49-F238E27FC236}">
                    <a16:creationId xmlns:a16="http://schemas.microsoft.com/office/drawing/2014/main" id="{57C515DA-1927-410E-AA7C-C8E174A97C0C}"/>
                  </a:ext>
                </a:extLst>
              </p:cNvPr>
              <p:cNvSpPr txBox="1"/>
              <p:nvPr/>
            </p:nvSpPr>
            <p:spPr>
              <a:xfrm>
                <a:off x="5446689" y="5628217"/>
                <a:ext cx="1301814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Triple-store</a:t>
                </a:r>
                <a:endParaRPr sz="1600" dirty="0"/>
              </a:p>
            </p:txBody>
          </p:sp>
        </p:grpSp>
        <p:cxnSp>
          <p:nvCxnSpPr>
            <p:cNvPr id="133" name="Verbindingslijn: gebogen 66">
              <a:extLst>
                <a:ext uri="{FF2B5EF4-FFF2-40B4-BE49-F238E27FC236}">
                  <a16:creationId xmlns:a16="http://schemas.microsoft.com/office/drawing/2014/main" id="{53755D3E-2C18-4670-853D-E2F37C4554CD}"/>
                </a:ext>
              </a:extLst>
            </p:cNvPr>
            <p:cNvCxnSpPr>
              <a:stCxn id="116" idx="2"/>
              <a:endCxn id="135" idx="1"/>
            </p:cNvCxnSpPr>
            <p:nvPr/>
          </p:nvCxnSpPr>
          <p:spPr>
            <a:xfrm rot="16200000" flipH="1">
              <a:off x="4379129" y="1666774"/>
              <a:ext cx="950243" cy="7544319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Verbindingslijn: gebogen 68">
              <a:extLst>
                <a:ext uri="{FF2B5EF4-FFF2-40B4-BE49-F238E27FC236}">
                  <a16:creationId xmlns:a16="http://schemas.microsoft.com/office/drawing/2014/main" id="{770F040A-2BAB-4636-841F-C3DC8178309F}"/>
                </a:ext>
              </a:extLst>
            </p:cNvPr>
            <p:cNvCxnSpPr>
              <a:stCxn id="135" idx="3"/>
              <a:endCxn id="137" idx="2"/>
            </p:cNvCxnSpPr>
            <p:nvPr/>
          </p:nvCxnSpPr>
          <p:spPr>
            <a:xfrm flipV="1">
              <a:off x="10133172" y="4916202"/>
              <a:ext cx="754870" cy="997854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8756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De AMIGO-leverstraat (concept)</a:t>
            </a:r>
            <a:endParaRPr/>
          </a:p>
        </p:txBody>
      </p:sp>
      <p:grpSp>
        <p:nvGrpSpPr>
          <p:cNvPr id="106" name="Groep 105"/>
          <p:cNvGrpSpPr/>
          <p:nvPr/>
        </p:nvGrpSpPr>
        <p:grpSpPr>
          <a:xfrm>
            <a:off x="490674" y="1191539"/>
            <a:ext cx="10445363" cy="5275137"/>
            <a:chOff x="43434" y="32579"/>
            <a:chExt cx="11635818" cy="6652717"/>
          </a:xfrm>
        </p:grpSpPr>
        <p:grpSp>
          <p:nvGrpSpPr>
            <p:cNvPr id="107" name="Google Shape;219;p25">
              <a:extLst>
                <a:ext uri="{FF2B5EF4-FFF2-40B4-BE49-F238E27FC236}">
                  <a16:creationId xmlns:a16="http://schemas.microsoft.com/office/drawing/2014/main" id="{C703479D-DC8C-466E-81D7-B980CBF3026D}"/>
                </a:ext>
              </a:extLst>
            </p:cNvPr>
            <p:cNvGrpSpPr/>
            <p:nvPr/>
          </p:nvGrpSpPr>
          <p:grpSpPr>
            <a:xfrm>
              <a:off x="8929606" y="1135427"/>
              <a:ext cx="1264920" cy="1264920"/>
              <a:chOff x="8229600" y="5303520"/>
              <a:chExt cx="1264920" cy="1264920"/>
            </a:xfrm>
          </p:grpSpPr>
          <p:pic>
            <p:nvPicPr>
              <p:cNvPr id="161" name="Google Shape;220;p25">
                <a:extLst>
                  <a:ext uri="{FF2B5EF4-FFF2-40B4-BE49-F238E27FC236}">
                    <a16:creationId xmlns:a16="http://schemas.microsoft.com/office/drawing/2014/main" id="{D70B9F15-935D-41CE-8D1C-430C440EF0B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229600" y="5303520"/>
                <a:ext cx="1264920" cy="12649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2" name="Google Shape;221;p25">
                <a:extLst>
                  <a:ext uri="{FF2B5EF4-FFF2-40B4-BE49-F238E27FC236}">
                    <a16:creationId xmlns:a16="http://schemas.microsoft.com/office/drawing/2014/main" id="{D7CA8E9A-E682-4D34-8486-2B452EF8F1EC}"/>
                  </a:ext>
                </a:extLst>
              </p:cNvPr>
              <p:cNvSpPr txBox="1"/>
              <p:nvPr/>
            </p:nvSpPr>
            <p:spPr>
              <a:xfrm>
                <a:off x="8463277" y="5956933"/>
                <a:ext cx="7975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XSLT</a:t>
                </a:r>
                <a:endParaRPr/>
              </a:p>
            </p:txBody>
          </p:sp>
          <p:pic>
            <p:nvPicPr>
              <p:cNvPr id="163" name="Google Shape;222;p25">
                <a:extLst>
                  <a:ext uri="{FF2B5EF4-FFF2-40B4-BE49-F238E27FC236}">
                    <a16:creationId xmlns:a16="http://schemas.microsoft.com/office/drawing/2014/main" id="{27B1BA3B-CE3E-486C-A74A-1089D59DA8D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3760" t="13760" r="12800" b="13040"/>
              <a:stretch/>
            </p:blipFill>
            <p:spPr>
              <a:xfrm>
                <a:off x="8519161" y="5455389"/>
                <a:ext cx="434384" cy="4329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8" name="Google Shape;224;p25">
              <a:extLst>
                <a:ext uri="{FF2B5EF4-FFF2-40B4-BE49-F238E27FC236}">
                  <a16:creationId xmlns:a16="http://schemas.microsoft.com/office/drawing/2014/main" id="{B1597A8C-A32E-40CF-821E-059D70A1FE36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>
              <a:alphaModFix/>
            </a:blip>
            <a:srcRect t="19181" b="14156"/>
            <a:stretch/>
          </p:blipFill>
          <p:spPr>
            <a:xfrm>
              <a:off x="4448228" y="406539"/>
              <a:ext cx="1767900" cy="79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225;p25">
              <a:extLst>
                <a:ext uri="{FF2B5EF4-FFF2-40B4-BE49-F238E27FC236}">
                  <a16:creationId xmlns:a16="http://schemas.microsoft.com/office/drawing/2014/main" id="{31F9E7C6-27E0-4BD1-9B6C-0A2D0242E3F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4524" y="489196"/>
              <a:ext cx="732276" cy="793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226;p25">
              <a:extLst>
                <a:ext uri="{FF2B5EF4-FFF2-40B4-BE49-F238E27FC236}">
                  <a16:creationId xmlns:a16="http://schemas.microsoft.com/office/drawing/2014/main" id="{36138714-731E-419F-8709-0D00266371D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3760" t="13760" r="12800" b="13040"/>
            <a:stretch/>
          </p:blipFill>
          <p:spPr>
            <a:xfrm>
              <a:off x="6574910" y="406231"/>
              <a:ext cx="796513" cy="793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227;p25">
              <a:extLst>
                <a:ext uri="{FF2B5EF4-FFF2-40B4-BE49-F238E27FC236}">
                  <a16:creationId xmlns:a16="http://schemas.microsoft.com/office/drawing/2014/main" id="{A21B7B8B-D333-4D12-9AA3-AEE233C48D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455925" y="407231"/>
              <a:ext cx="778313" cy="79190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2" name="Google Shape;230;p25">
              <a:extLst>
                <a:ext uri="{FF2B5EF4-FFF2-40B4-BE49-F238E27FC236}">
                  <a16:creationId xmlns:a16="http://schemas.microsoft.com/office/drawing/2014/main" id="{88556C24-7D7F-422A-AB63-3C7FD8B8C95D}"/>
                </a:ext>
              </a:extLst>
            </p:cNvPr>
            <p:cNvGrpSpPr/>
            <p:nvPr/>
          </p:nvGrpSpPr>
          <p:grpSpPr>
            <a:xfrm>
              <a:off x="9335751" y="577405"/>
              <a:ext cx="1092887" cy="1264920"/>
              <a:chOff x="8401632" y="5303520"/>
              <a:chExt cx="1092887" cy="1264920"/>
            </a:xfrm>
          </p:grpSpPr>
          <p:pic>
            <p:nvPicPr>
              <p:cNvPr id="158" name="Google Shape;231;p25">
                <a:extLst>
                  <a:ext uri="{FF2B5EF4-FFF2-40B4-BE49-F238E27FC236}">
                    <a16:creationId xmlns:a16="http://schemas.microsoft.com/office/drawing/2014/main" id="{6A706C17-11A6-4B47-990F-80D3682F3D9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3600"/>
              <a:stretch/>
            </p:blipFill>
            <p:spPr>
              <a:xfrm>
                <a:off x="8401632" y="5303520"/>
                <a:ext cx="1092887" cy="12649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" name="Google Shape;232;p25">
                <a:extLst>
                  <a:ext uri="{FF2B5EF4-FFF2-40B4-BE49-F238E27FC236}">
                    <a16:creationId xmlns:a16="http://schemas.microsoft.com/office/drawing/2014/main" id="{993FB795-1C1F-4CD7-83F6-B9089E2DF6D1}"/>
                  </a:ext>
                </a:extLst>
              </p:cNvPr>
              <p:cNvSpPr txBox="1"/>
              <p:nvPr/>
            </p:nvSpPr>
            <p:spPr>
              <a:xfrm>
                <a:off x="8463277" y="5956933"/>
                <a:ext cx="7975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WSDL</a:t>
                </a:r>
                <a:endParaRPr/>
              </a:p>
            </p:txBody>
          </p:sp>
          <p:pic>
            <p:nvPicPr>
              <p:cNvPr id="160" name="Google Shape;233;p25">
                <a:extLst>
                  <a:ext uri="{FF2B5EF4-FFF2-40B4-BE49-F238E27FC236}">
                    <a16:creationId xmlns:a16="http://schemas.microsoft.com/office/drawing/2014/main" id="{CAE7F83D-D157-450E-99C0-3E4ED92C5BC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3760" t="13760" r="12800" b="13040"/>
              <a:stretch/>
            </p:blipFill>
            <p:spPr>
              <a:xfrm>
                <a:off x="8519161" y="5455389"/>
                <a:ext cx="434384" cy="4329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3" name="Google Shape;234;p25">
              <a:extLst>
                <a:ext uri="{FF2B5EF4-FFF2-40B4-BE49-F238E27FC236}">
                  <a16:creationId xmlns:a16="http://schemas.microsoft.com/office/drawing/2014/main" id="{ACDE178C-8EB6-42A8-9A4D-C6BB15657EAD}"/>
                </a:ext>
              </a:extLst>
            </p:cNvPr>
            <p:cNvGrpSpPr/>
            <p:nvPr/>
          </p:nvGrpSpPr>
          <p:grpSpPr>
            <a:xfrm>
              <a:off x="9548932" y="32579"/>
              <a:ext cx="1091409" cy="1264920"/>
              <a:chOff x="8403110" y="5303520"/>
              <a:chExt cx="1091409" cy="1264920"/>
            </a:xfrm>
          </p:grpSpPr>
          <p:pic>
            <p:nvPicPr>
              <p:cNvPr id="155" name="Google Shape;235;p25">
                <a:extLst>
                  <a:ext uri="{FF2B5EF4-FFF2-40B4-BE49-F238E27FC236}">
                    <a16:creationId xmlns:a16="http://schemas.microsoft.com/office/drawing/2014/main" id="{F291869F-87B6-4AEB-844F-B9914C7B727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3717"/>
              <a:stretch/>
            </p:blipFill>
            <p:spPr>
              <a:xfrm>
                <a:off x="8403110" y="5303520"/>
                <a:ext cx="1091409" cy="12649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6" name="Google Shape;236;p25">
                <a:extLst>
                  <a:ext uri="{FF2B5EF4-FFF2-40B4-BE49-F238E27FC236}">
                    <a16:creationId xmlns:a16="http://schemas.microsoft.com/office/drawing/2014/main" id="{E03C1A80-9C0E-4595-81B2-8A255BD69A7C}"/>
                  </a:ext>
                </a:extLst>
              </p:cNvPr>
              <p:cNvSpPr txBox="1"/>
              <p:nvPr/>
            </p:nvSpPr>
            <p:spPr>
              <a:xfrm>
                <a:off x="8463277" y="5956933"/>
                <a:ext cx="7975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XSD</a:t>
                </a:r>
                <a:endParaRPr dirty="0"/>
              </a:p>
            </p:txBody>
          </p:sp>
          <p:pic>
            <p:nvPicPr>
              <p:cNvPr id="157" name="Google Shape;237;p25">
                <a:extLst>
                  <a:ext uri="{FF2B5EF4-FFF2-40B4-BE49-F238E27FC236}">
                    <a16:creationId xmlns:a16="http://schemas.microsoft.com/office/drawing/2014/main" id="{647F3B1C-5B74-47F2-AB3F-128ABEBFE2D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3760" t="13760" r="12800" b="13040"/>
              <a:stretch/>
            </p:blipFill>
            <p:spPr>
              <a:xfrm>
                <a:off x="8519161" y="5455389"/>
                <a:ext cx="434384" cy="4329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4" name="Google Shape;238;p25">
              <a:extLst>
                <a:ext uri="{FF2B5EF4-FFF2-40B4-BE49-F238E27FC236}">
                  <a16:creationId xmlns:a16="http://schemas.microsoft.com/office/drawing/2014/main" id="{E795DCF3-8687-486F-8054-4CE1E0C4E3FC}"/>
                </a:ext>
              </a:extLst>
            </p:cNvPr>
            <p:cNvGrpSpPr/>
            <p:nvPr/>
          </p:nvGrpSpPr>
          <p:grpSpPr>
            <a:xfrm>
              <a:off x="10497979" y="584007"/>
              <a:ext cx="1110774" cy="1264925"/>
              <a:chOff x="8383741" y="5303526"/>
              <a:chExt cx="1110774" cy="1264925"/>
            </a:xfrm>
          </p:grpSpPr>
          <p:pic>
            <p:nvPicPr>
              <p:cNvPr id="152" name="Google Shape;239;p25">
                <a:extLst>
                  <a:ext uri="{FF2B5EF4-FFF2-40B4-BE49-F238E27FC236}">
                    <a16:creationId xmlns:a16="http://schemas.microsoft.com/office/drawing/2014/main" id="{14A3A47C-C9F1-4574-9AC3-C1C3065B243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2188"/>
              <a:stretch/>
            </p:blipFill>
            <p:spPr>
              <a:xfrm>
                <a:off x="8383741" y="5303526"/>
                <a:ext cx="1110774" cy="1264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3" name="Google Shape;240;p25">
                <a:extLst>
                  <a:ext uri="{FF2B5EF4-FFF2-40B4-BE49-F238E27FC236}">
                    <a16:creationId xmlns:a16="http://schemas.microsoft.com/office/drawing/2014/main" id="{D500590F-DDE6-48B0-B9FA-719C9D499569}"/>
                  </a:ext>
                </a:extLst>
              </p:cNvPr>
              <p:cNvSpPr txBox="1"/>
              <p:nvPr/>
            </p:nvSpPr>
            <p:spPr>
              <a:xfrm>
                <a:off x="8463277" y="5956933"/>
                <a:ext cx="79756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JSON </a:t>
                </a:r>
                <a:r>
                  <a:rPr lang="nl-N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Scheme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4" name="Google Shape;241;p25">
                <a:extLst>
                  <a:ext uri="{FF2B5EF4-FFF2-40B4-BE49-F238E27FC236}">
                    <a16:creationId xmlns:a16="http://schemas.microsoft.com/office/drawing/2014/main" id="{C5F2803C-A6B7-4650-832D-6CA91D7D8B6A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519871" y="5455389"/>
                <a:ext cx="432964" cy="4329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5" name="Google Shape;242;p25">
              <a:extLst>
                <a:ext uri="{FF2B5EF4-FFF2-40B4-BE49-F238E27FC236}">
                  <a16:creationId xmlns:a16="http://schemas.microsoft.com/office/drawing/2014/main" id="{7A665460-A847-4246-9D00-60C82876D2DE}"/>
                </a:ext>
              </a:extLst>
            </p:cNvPr>
            <p:cNvGrpSpPr/>
            <p:nvPr/>
          </p:nvGrpSpPr>
          <p:grpSpPr>
            <a:xfrm>
              <a:off x="10700427" y="41882"/>
              <a:ext cx="978825" cy="1264925"/>
              <a:chOff x="8383763" y="5303523"/>
              <a:chExt cx="978825" cy="1264925"/>
            </a:xfrm>
          </p:grpSpPr>
          <p:pic>
            <p:nvPicPr>
              <p:cNvPr id="149" name="Google Shape;243;p25">
                <a:extLst>
                  <a:ext uri="{FF2B5EF4-FFF2-40B4-BE49-F238E27FC236}">
                    <a16:creationId xmlns:a16="http://schemas.microsoft.com/office/drawing/2014/main" id="{30D3F56C-98A0-4CB0-BF17-1B2F49EE67A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2187" r="10431"/>
              <a:stretch/>
            </p:blipFill>
            <p:spPr>
              <a:xfrm>
                <a:off x="8383763" y="5303523"/>
                <a:ext cx="978825" cy="1264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Google Shape;244;p25">
                <a:extLst>
                  <a:ext uri="{FF2B5EF4-FFF2-40B4-BE49-F238E27FC236}">
                    <a16:creationId xmlns:a16="http://schemas.microsoft.com/office/drawing/2014/main" id="{AD62BC94-6428-4AE5-97C4-C368DFC1AAEB}"/>
                  </a:ext>
                </a:extLst>
              </p:cNvPr>
              <p:cNvSpPr txBox="1"/>
              <p:nvPr/>
            </p:nvSpPr>
            <p:spPr>
              <a:xfrm>
                <a:off x="8463277" y="5956933"/>
                <a:ext cx="7975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OAS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1" name="Google Shape;245;p25">
                <a:extLst>
                  <a:ext uri="{FF2B5EF4-FFF2-40B4-BE49-F238E27FC236}">
                    <a16:creationId xmlns:a16="http://schemas.microsoft.com/office/drawing/2014/main" id="{2DD4C96A-DD15-41AD-AD07-F9B005C86F73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519871" y="5455389"/>
                <a:ext cx="432964" cy="4329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6" name="Google Shape;248;p25">
              <a:extLst>
                <a:ext uri="{FF2B5EF4-FFF2-40B4-BE49-F238E27FC236}">
                  <a16:creationId xmlns:a16="http://schemas.microsoft.com/office/drawing/2014/main" id="{1D8BA5A3-7178-454C-801D-D712C786F71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28710" y="3421331"/>
              <a:ext cx="1506761" cy="1542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252;p25">
              <a:extLst>
                <a:ext uri="{FF2B5EF4-FFF2-40B4-BE49-F238E27FC236}">
                  <a16:creationId xmlns:a16="http://schemas.microsoft.com/office/drawing/2014/main" id="{19896D68-B0F1-4923-9AB5-51AE31B66CA5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95667" y="135054"/>
              <a:ext cx="1462528" cy="297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254;p25">
              <a:extLst>
                <a:ext uri="{FF2B5EF4-FFF2-40B4-BE49-F238E27FC236}">
                  <a16:creationId xmlns:a16="http://schemas.microsoft.com/office/drawing/2014/main" id="{61F55F0E-C29A-4A3E-91F0-E1D9C61B5123}"/>
                </a:ext>
              </a:extLst>
            </p:cNvPr>
            <p:cNvGrpSpPr/>
            <p:nvPr/>
          </p:nvGrpSpPr>
          <p:grpSpPr>
            <a:xfrm>
              <a:off x="43434" y="1424727"/>
              <a:ext cx="8819063" cy="1102880"/>
              <a:chOff x="2946" y="188297"/>
              <a:chExt cx="10052506" cy="1182647"/>
            </a:xfrm>
          </p:grpSpPr>
          <p:sp>
            <p:nvSpPr>
              <p:cNvPr id="141" name="Google Shape;255;p25">
                <a:extLst>
                  <a:ext uri="{FF2B5EF4-FFF2-40B4-BE49-F238E27FC236}">
                    <a16:creationId xmlns:a16="http://schemas.microsoft.com/office/drawing/2014/main" id="{D83D82D1-1951-43A3-B2C6-01AD1A405394}"/>
                  </a:ext>
                </a:extLst>
              </p:cNvPr>
              <p:cNvSpPr/>
              <p:nvPr/>
            </p:nvSpPr>
            <p:spPr>
              <a:xfrm>
                <a:off x="2946" y="188297"/>
                <a:ext cx="2956619" cy="1182647"/>
              </a:xfrm>
              <a:prstGeom prst="homePlate">
                <a:avLst>
                  <a:gd name="adj" fmla="val 50000"/>
                </a:avLst>
              </a:prstGeom>
              <a:solidFill>
                <a:srgbClr val="4BA67D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56;p25">
                <a:extLst>
                  <a:ext uri="{FF2B5EF4-FFF2-40B4-BE49-F238E27FC236}">
                    <a16:creationId xmlns:a16="http://schemas.microsoft.com/office/drawing/2014/main" id="{01A54BD2-3109-40A3-8723-CCF58099D9A9}"/>
                  </a:ext>
                </a:extLst>
              </p:cNvPr>
              <p:cNvSpPr txBox="1"/>
              <p:nvPr/>
            </p:nvSpPr>
            <p:spPr>
              <a:xfrm>
                <a:off x="2946" y="188297"/>
                <a:ext cx="2660957" cy="1182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325" tIns="50650" rIns="25325" bIns="5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rPr lang="nl-NL" sz="19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Begrippenmodel</a:t>
                </a:r>
                <a:endParaRPr dirty="0"/>
              </a:p>
            </p:txBody>
          </p:sp>
          <p:sp>
            <p:nvSpPr>
              <p:cNvPr id="143" name="Google Shape;257;p25">
                <a:extLst>
                  <a:ext uri="{FF2B5EF4-FFF2-40B4-BE49-F238E27FC236}">
                    <a16:creationId xmlns:a16="http://schemas.microsoft.com/office/drawing/2014/main" id="{D2F9BE03-6FA3-49CB-8174-58103D72FEC5}"/>
                  </a:ext>
                </a:extLst>
              </p:cNvPr>
              <p:cNvSpPr/>
              <p:nvPr/>
            </p:nvSpPr>
            <p:spPr>
              <a:xfrm>
                <a:off x="2368242" y="188297"/>
                <a:ext cx="2956619" cy="1182647"/>
              </a:xfrm>
              <a:prstGeom prst="chevron">
                <a:avLst>
                  <a:gd name="adj" fmla="val 50000"/>
                </a:avLst>
              </a:prstGeom>
              <a:solidFill>
                <a:srgbClr val="4BA67D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58;p25">
                <a:extLst>
                  <a:ext uri="{FF2B5EF4-FFF2-40B4-BE49-F238E27FC236}">
                    <a16:creationId xmlns:a16="http://schemas.microsoft.com/office/drawing/2014/main" id="{52835BE9-DD93-4067-AA8E-618EEF9E98D4}"/>
                  </a:ext>
                </a:extLst>
              </p:cNvPr>
              <p:cNvSpPr txBox="1"/>
              <p:nvPr/>
            </p:nvSpPr>
            <p:spPr>
              <a:xfrm>
                <a:off x="2959577" y="188304"/>
                <a:ext cx="2015100" cy="11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000" tIns="50650" rIns="25325" bIns="5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rPr lang="nl-NL" sz="19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Conceptuele modellen</a:t>
                </a:r>
                <a:endParaRPr dirty="0"/>
              </a:p>
            </p:txBody>
          </p:sp>
          <p:sp>
            <p:nvSpPr>
              <p:cNvPr id="145" name="Google Shape;259;p25">
                <a:extLst>
                  <a:ext uri="{FF2B5EF4-FFF2-40B4-BE49-F238E27FC236}">
                    <a16:creationId xmlns:a16="http://schemas.microsoft.com/office/drawing/2014/main" id="{4E945A15-2D42-4230-B270-701C990CF6F0}"/>
                  </a:ext>
                </a:extLst>
              </p:cNvPr>
              <p:cNvSpPr/>
              <p:nvPr/>
            </p:nvSpPr>
            <p:spPr>
              <a:xfrm>
                <a:off x="4733538" y="188297"/>
                <a:ext cx="2956619" cy="1182647"/>
              </a:xfrm>
              <a:prstGeom prst="chevron">
                <a:avLst>
                  <a:gd name="adj" fmla="val 50000"/>
                </a:avLst>
              </a:prstGeom>
              <a:solidFill>
                <a:srgbClr val="4BA67D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60;p25">
                <a:extLst>
                  <a:ext uri="{FF2B5EF4-FFF2-40B4-BE49-F238E27FC236}">
                    <a16:creationId xmlns:a16="http://schemas.microsoft.com/office/drawing/2014/main" id="{7737C648-79DC-4BC3-8F8F-C7EE231E3CDB}"/>
                  </a:ext>
                </a:extLst>
              </p:cNvPr>
              <p:cNvSpPr txBox="1"/>
              <p:nvPr/>
            </p:nvSpPr>
            <p:spPr>
              <a:xfrm>
                <a:off x="5324874" y="188304"/>
                <a:ext cx="2045100" cy="11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000" tIns="50650" rIns="25325" bIns="5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rPr lang="nl-NL" sz="19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Logische modellen</a:t>
                </a:r>
                <a:endParaRPr dirty="0"/>
              </a:p>
            </p:txBody>
          </p:sp>
          <p:sp>
            <p:nvSpPr>
              <p:cNvPr id="147" name="Google Shape;261;p25">
                <a:extLst>
                  <a:ext uri="{FF2B5EF4-FFF2-40B4-BE49-F238E27FC236}">
                    <a16:creationId xmlns:a16="http://schemas.microsoft.com/office/drawing/2014/main" id="{6AF82152-4C26-4ACB-AE0E-3C9616161545}"/>
                  </a:ext>
                </a:extLst>
              </p:cNvPr>
              <p:cNvSpPr/>
              <p:nvPr/>
            </p:nvSpPr>
            <p:spPr>
              <a:xfrm>
                <a:off x="7098833" y="188297"/>
                <a:ext cx="2956619" cy="1182647"/>
              </a:xfrm>
              <a:prstGeom prst="chevron">
                <a:avLst>
                  <a:gd name="adj" fmla="val 50000"/>
                </a:avLst>
              </a:prstGeom>
              <a:solidFill>
                <a:srgbClr val="4BA67D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62;p25">
                <a:extLst>
                  <a:ext uri="{FF2B5EF4-FFF2-40B4-BE49-F238E27FC236}">
                    <a16:creationId xmlns:a16="http://schemas.microsoft.com/office/drawing/2014/main" id="{70A05ADF-4535-4BAF-9097-2BBCE5196F7F}"/>
                  </a:ext>
                </a:extLst>
              </p:cNvPr>
              <p:cNvSpPr txBox="1"/>
              <p:nvPr/>
            </p:nvSpPr>
            <p:spPr>
              <a:xfrm>
                <a:off x="7690157" y="188297"/>
                <a:ext cx="1773972" cy="1182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000" tIns="50650" rIns="25325" bIns="5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rPr lang="nl-NL" sz="19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Technische modellen</a:t>
                </a:r>
                <a:endParaRPr dirty="0"/>
              </a:p>
            </p:txBody>
          </p:sp>
        </p:grpSp>
        <p:pic>
          <p:nvPicPr>
            <p:cNvPr id="119" name="Google Shape;267;p25">
              <a:extLst>
                <a:ext uri="{FF2B5EF4-FFF2-40B4-BE49-F238E27FC236}">
                  <a16:creationId xmlns:a16="http://schemas.microsoft.com/office/drawing/2014/main" id="{54C01898-D4FC-44CE-8130-051CFC5823C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477148" y="3412847"/>
              <a:ext cx="1506762" cy="1542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Linkeraccolade 119">
              <a:extLst>
                <a:ext uri="{FF2B5EF4-FFF2-40B4-BE49-F238E27FC236}">
                  <a16:creationId xmlns:a16="http://schemas.microsoft.com/office/drawing/2014/main" id="{8B9B8603-29E5-4DD9-8E11-E57A376BEF3B}"/>
                </a:ext>
              </a:extLst>
            </p:cNvPr>
            <p:cNvSpPr/>
            <p:nvPr/>
          </p:nvSpPr>
          <p:spPr>
            <a:xfrm rot="16200000">
              <a:off x="4026261" y="847175"/>
              <a:ext cx="395608" cy="3985813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Linkeraccolade 120">
              <a:extLst>
                <a:ext uri="{FF2B5EF4-FFF2-40B4-BE49-F238E27FC236}">
                  <a16:creationId xmlns:a16="http://schemas.microsoft.com/office/drawing/2014/main" id="{829BD91D-1069-4D32-A567-C7A4D4E25B99}"/>
                </a:ext>
              </a:extLst>
            </p:cNvPr>
            <p:cNvSpPr/>
            <p:nvPr/>
          </p:nvSpPr>
          <p:spPr>
            <a:xfrm rot="16200000">
              <a:off x="881119" y="1804593"/>
              <a:ext cx="399707" cy="2075075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2" name="Google Shape;267;p25">
              <a:extLst>
                <a:ext uri="{FF2B5EF4-FFF2-40B4-BE49-F238E27FC236}">
                  <a16:creationId xmlns:a16="http://schemas.microsoft.com/office/drawing/2014/main" id="{D5C8D53B-AA48-49D1-B071-C33DE023A877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575809" y="3373720"/>
              <a:ext cx="1506762" cy="1542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Linkeraccolade 122">
              <a:extLst>
                <a:ext uri="{FF2B5EF4-FFF2-40B4-BE49-F238E27FC236}">
                  <a16:creationId xmlns:a16="http://schemas.microsoft.com/office/drawing/2014/main" id="{4EF35BDA-961E-4295-BE5A-0191DE7557AB}"/>
                </a:ext>
              </a:extLst>
            </p:cNvPr>
            <p:cNvSpPr/>
            <p:nvPr/>
          </p:nvSpPr>
          <p:spPr>
            <a:xfrm rot="16200000">
              <a:off x="7132183" y="1821449"/>
              <a:ext cx="399705" cy="2023389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4" name="Picture 2" descr="Afbeeldingsresultaat voor archimate logo&quot;">
              <a:extLst>
                <a:ext uri="{FF2B5EF4-FFF2-40B4-BE49-F238E27FC236}">
                  <a16:creationId xmlns:a16="http://schemas.microsoft.com/office/drawing/2014/main" id="{F9D33F9E-608B-4DE1-865B-556007E0C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182" y="463177"/>
              <a:ext cx="1449877" cy="79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5" name="Google Shape;219;p25">
              <a:extLst>
                <a:ext uri="{FF2B5EF4-FFF2-40B4-BE49-F238E27FC236}">
                  <a16:creationId xmlns:a16="http://schemas.microsoft.com/office/drawing/2014/main" id="{FE9D6BA7-8BBC-4E9F-B1C6-0CFA39E9409D}"/>
                </a:ext>
              </a:extLst>
            </p:cNvPr>
            <p:cNvGrpSpPr/>
            <p:nvPr/>
          </p:nvGrpSpPr>
          <p:grpSpPr>
            <a:xfrm>
              <a:off x="10049110" y="1900643"/>
              <a:ext cx="1264920" cy="1264920"/>
              <a:chOff x="8144361" y="5117544"/>
              <a:chExt cx="1264920" cy="1264920"/>
            </a:xfrm>
          </p:grpSpPr>
          <p:pic>
            <p:nvPicPr>
              <p:cNvPr id="139" name="Google Shape;220;p25">
                <a:extLst>
                  <a:ext uri="{FF2B5EF4-FFF2-40B4-BE49-F238E27FC236}">
                    <a16:creationId xmlns:a16="http://schemas.microsoft.com/office/drawing/2014/main" id="{33012111-3F28-4E16-AF0E-0BC4A417508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144361" y="5117544"/>
                <a:ext cx="1264920" cy="12649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221;p25">
                <a:extLst>
                  <a:ext uri="{FF2B5EF4-FFF2-40B4-BE49-F238E27FC236}">
                    <a16:creationId xmlns:a16="http://schemas.microsoft.com/office/drawing/2014/main" id="{328938D5-67E5-46AB-BD99-40772E7A28BD}"/>
                  </a:ext>
                </a:extLst>
              </p:cNvPr>
              <p:cNvSpPr txBox="1"/>
              <p:nvPr/>
            </p:nvSpPr>
            <p:spPr>
              <a:xfrm>
                <a:off x="8360412" y="5345412"/>
                <a:ext cx="7975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nl-N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VDEX</a:t>
                </a:r>
                <a:endParaRPr dirty="0"/>
              </a:p>
            </p:txBody>
          </p:sp>
        </p:grpSp>
        <p:grpSp>
          <p:nvGrpSpPr>
            <p:cNvPr id="126" name="Google Shape;266;p25">
              <a:extLst>
                <a:ext uri="{FF2B5EF4-FFF2-40B4-BE49-F238E27FC236}">
                  <a16:creationId xmlns:a16="http://schemas.microsoft.com/office/drawing/2014/main" id="{30FC9696-B7DE-484F-84CF-DEE114520B51}"/>
                </a:ext>
              </a:extLst>
            </p:cNvPr>
            <p:cNvGrpSpPr/>
            <p:nvPr/>
          </p:nvGrpSpPr>
          <p:grpSpPr>
            <a:xfrm>
              <a:off x="10134661" y="3373720"/>
              <a:ext cx="1531117" cy="1542482"/>
              <a:chOff x="5044422" y="5014105"/>
              <a:chExt cx="1704081" cy="1676975"/>
            </a:xfrm>
          </p:grpSpPr>
          <p:pic>
            <p:nvPicPr>
              <p:cNvPr id="137" name="Google Shape;267;p25">
                <a:extLst>
                  <a:ext uri="{FF2B5EF4-FFF2-40B4-BE49-F238E27FC236}">
                    <a16:creationId xmlns:a16="http://schemas.microsoft.com/office/drawing/2014/main" id="{8FE61398-C785-4ED4-AB8D-5E2D45CD7702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044422" y="5014105"/>
                <a:ext cx="1676975" cy="1676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" name="Google Shape;268;p25">
                <a:extLst>
                  <a:ext uri="{FF2B5EF4-FFF2-40B4-BE49-F238E27FC236}">
                    <a16:creationId xmlns:a16="http://schemas.microsoft.com/office/drawing/2014/main" id="{F1CBA907-D253-4A27-9D6C-479DD986C5D3}"/>
                  </a:ext>
                </a:extLst>
              </p:cNvPr>
              <p:cNvSpPr txBox="1"/>
              <p:nvPr/>
            </p:nvSpPr>
            <p:spPr>
              <a:xfrm>
                <a:off x="5446689" y="5771152"/>
                <a:ext cx="1301814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Eduterm</a:t>
                </a:r>
                <a:endParaRPr sz="1800" dirty="0"/>
              </a:p>
            </p:txBody>
          </p:sp>
        </p:grpSp>
        <p:sp>
          <p:nvSpPr>
            <p:cNvPr id="127" name="Google Shape;268;p25">
              <a:extLst>
                <a:ext uri="{FF2B5EF4-FFF2-40B4-BE49-F238E27FC236}">
                  <a16:creationId xmlns:a16="http://schemas.microsoft.com/office/drawing/2014/main" id="{47ED6FEE-86D3-412A-B240-1069A0EF08EF}"/>
                </a:ext>
              </a:extLst>
            </p:cNvPr>
            <p:cNvSpPr txBox="1"/>
            <p:nvPr/>
          </p:nvSpPr>
          <p:spPr>
            <a:xfrm>
              <a:off x="6998028" y="3982741"/>
              <a:ext cx="1169680" cy="65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Imvertor</a:t>
              </a:r>
              <a:endParaRPr sz="1600" dirty="0"/>
            </a:p>
          </p:txBody>
        </p:sp>
        <p:sp>
          <p:nvSpPr>
            <p:cNvPr id="128" name="Google Shape;268;p25">
              <a:extLst>
                <a:ext uri="{FF2B5EF4-FFF2-40B4-BE49-F238E27FC236}">
                  <a16:creationId xmlns:a16="http://schemas.microsoft.com/office/drawing/2014/main" id="{64818CB0-436D-4C16-9351-020E3B53486C}"/>
                </a:ext>
              </a:extLst>
            </p:cNvPr>
            <p:cNvSpPr txBox="1"/>
            <p:nvPr/>
          </p:nvSpPr>
          <p:spPr>
            <a:xfrm>
              <a:off x="3875317" y="3896756"/>
              <a:ext cx="1169680" cy="65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Enterprise Architect</a:t>
              </a:r>
              <a:endParaRPr sz="1600" dirty="0"/>
            </a:p>
          </p:txBody>
        </p:sp>
        <p:sp>
          <p:nvSpPr>
            <p:cNvPr id="129" name="Google Shape;268;p25">
              <a:extLst>
                <a:ext uri="{FF2B5EF4-FFF2-40B4-BE49-F238E27FC236}">
                  <a16:creationId xmlns:a16="http://schemas.microsoft.com/office/drawing/2014/main" id="{4BCBA0D9-FF75-447E-B605-98F89462AE3F}"/>
                </a:ext>
              </a:extLst>
            </p:cNvPr>
            <p:cNvSpPr txBox="1"/>
            <p:nvPr/>
          </p:nvSpPr>
          <p:spPr>
            <a:xfrm>
              <a:off x="715192" y="3803631"/>
              <a:ext cx="1169680" cy="65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TopBraid</a:t>
              </a:r>
              <a:r>
                <a:rPr lang="nl-NL" sz="16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Composer / EDG</a:t>
              </a:r>
              <a:endParaRPr sz="1600" dirty="0"/>
            </a:p>
          </p:txBody>
        </p:sp>
        <p:cxnSp>
          <p:nvCxnSpPr>
            <p:cNvPr id="130" name="Rechte verbindingslijn met pijl 129">
              <a:extLst>
                <a:ext uri="{FF2B5EF4-FFF2-40B4-BE49-F238E27FC236}">
                  <a16:creationId xmlns:a16="http://schemas.microsoft.com/office/drawing/2014/main" id="{F6D1D577-42B6-4A6B-83A3-0FAFA0E0B12F}"/>
                </a:ext>
              </a:extLst>
            </p:cNvPr>
            <p:cNvCxnSpPr>
              <a:stCxn id="119" idx="1"/>
            </p:cNvCxnSpPr>
            <p:nvPr/>
          </p:nvCxnSpPr>
          <p:spPr>
            <a:xfrm flipH="1">
              <a:off x="1835471" y="4184088"/>
              <a:ext cx="1641677" cy="848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Rechte verbindingslijn met pijl 130">
              <a:extLst>
                <a:ext uri="{FF2B5EF4-FFF2-40B4-BE49-F238E27FC236}">
                  <a16:creationId xmlns:a16="http://schemas.microsoft.com/office/drawing/2014/main" id="{C1F04513-F322-4AF0-9307-14816E8F05E2}"/>
                </a:ext>
              </a:extLst>
            </p:cNvPr>
            <p:cNvCxnSpPr>
              <a:cxnSpLocks/>
              <a:endCxn id="122" idx="1"/>
            </p:cNvCxnSpPr>
            <p:nvPr/>
          </p:nvCxnSpPr>
          <p:spPr>
            <a:xfrm flipV="1">
              <a:off x="4987243" y="4144961"/>
              <a:ext cx="1588566" cy="1296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oogle Shape;266;p25">
              <a:extLst>
                <a:ext uri="{FF2B5EF4-FFF2-40B4-BE49-F238E27FC236}">
                  <a16:creationId xmlns:a16="http://schemas.microsoft.com/office/drawing/2014/main" id="{F0DFD533-9E92-4544-A44C-6B83FE0C0D28}"/>
                </a:ext>
              </a:extLst>
            </p:cNvPr>
            <p:cNvGrpSpPr/>
            <p:nvPr/>
          </p:nvGrpSpPr>
          <p:grpSpPr>
            <a:xfrm>
              <a:off x="8626410" y="5142816"/>
              <a:ext cx="1531117" cy="1542480"/>
              <a:chOff x="5044422" y="5014105"/>
              <a:chExt cx="1704081" cy="1676975"/>
            </a:xfrm>
          </p:grpSpPr>
          <p:pic>
            <p:nvPicPr>
              <p:cNvPr id="135" name="Google Shape;267;p25">
                <a:extLst>
                  <a:ext uri="{FF2B5EF4-FFF2-40B4-BE49-F238E27FC236}">
                    <a16:creationId xmlns:a16="http://schemas.microsoft.com/office/drawing/2014/main" id="{1AF6AD5D-AA16-42FC-B803-9ACC3EEE0CD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044422" y="5014105"/>
                <a:ext cx="1676975" cy="1676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Google Shape;268;p25">
                <a:extLst>
                  <a:ext uri="{FF2B5EF4-FFF2-40B4-BE49-F238E27FC236}">
                    <a16:creationId xmlns:a16="http://schemas.microsoft.com/office/drawing/2014/main" id="{57C515DA-1927-410E-AA7C-C8E174A97C0C}"/>
                  </a:ext>
                </a:extLst>
              </p:cNvPr>
              <p:cNvSpPr txBox="1"/>
              <p:nvPr/>
            </p:nvSpPr>
            <p:spPr>
              <a:xfrm>
                <a:off x="5446689" y="5628217"/>
                <a:ext cx="1301814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Eclipse</a:t>
                </a:r>
                <a:r>
                  <a:rPr lang="nl-NL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rdf4j</a:t>
                </a:r>
                <a:endParaRPr sz="1600" dirty="0"/>
              </a:p>
            </p:txBody>
          </p:sp>
        </p:grpSp>
        <p:cxnSp>
          <p:nvCxnSpPr>
            <p:cNvPr id="133" name="Verbindingslijn: gebogen 66">
              <a:extLst>
                <a:ext uri="{FF2B5EF4-FFF2-40B4-BE49-F238E27FC236}">
                  <a16:creationId xmlns:a16="http://schemas.microsoft.com/office/drawing/2014/main" id="{53755D3E-2C18-4670-853D-E2F37C4554CD}"/>
                </a:ext>
              </a:extLst>
            </p:cNvPr>
            <p:cNvCxnSpPr>
              <a:stCxn id="116" idx="2"/>
              <a:endCxn id="135" idx="1"/>
            </p:cNvCxnSpPr>
            <p:nvPr/>
          </p:nvCxnSpPr>
          <p:spPr>
            <a:xfrm rot="16200000" flipH="1">
              <a:off x="4379129" y="1666774"/>
              <a:ext cx="950243" cy="7544319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Verbindingslijn: gebogen 68">
              <a:extLst>
                <a:ext uri="{FF2B5EF4-FFF2-40B4-BE49-F238E27FC236}">
                  <a16:creationId xmlns:a16="http://schemas.microsoft.com/office/drawing/2014/main" id="{770F040A-2BAB-4636-841F-C3DC8178309F}"/>
                </a:ext>
              </a:extLst>
            </p:cNvPr>
            <p:cNvCxnSpPr>
              <a:stCxn id="135" idx="3"/>
              <a:endCxn id="137" idx="2"/>
            </p:cNvCxnSpPr>
            <p:nvPr/>
          </p:nvCxnSpPr>
          <p:spPr>
            <a:xfrm flipV="1">
              <a:off x="10133172" y="4916202"/>
              <a:ext cx="754870" cy="997854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hthoek: afgeronde hoeken 1">
            <a:extLst>
              <a:ext uri="{FF2B5EF4-FFF2-40B4-BE49-F238E27FC236}">
                <a16:creationId xmlns:a16="http://schemas.microsoft.com/office/drawing/2014/main" id="{5F976108-9946-4E02-8059-48296E1EC35E}"/>
              </a:ext>
            </a:extLst>
          </p:cNvPr>
          <p:cNvSpPr/>
          <p:nvPr/>
        </p:nvSpPr>
        <p:spPr>
          <a:xfrm>
            <a:off x="3435439" y="3796209"/>
            <a:ext cx="4392663" cy="133287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5" name="Rechthoek: afgeronde hoeken 62">
            <a:extLst>
              <a:ext uri="{FF2B5EF4-FFF2-40B4-BE49-F238E27FC236}">
                <a16:creationId xmlns:a16="http://schemas.microsoft.com/office/drawing/2014/main" id="{350A3694-8896-41EE-80CB-EEB2AE57AC99}"/>
              </a:ext>
            </a:extLst>
          </p:cNvPr>
          <p:cNvSpPr/>
          <p:nvPr/>
        </p:nvSpPr>
        <p:spPr>
          <a:xfrm>
            <a:off x="8054517" y="3743402"/>
            <a:ext cx="3030416" cy="2880721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59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Sinds vorige update</a:t>
            </a:r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lang="nl-NL" sz="1800" b="1"/>
              <a:t>Toepassing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Concrete ervaringen met toepassing AMIGO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Standaard aanpak toepassing AMIGO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 sz="1800"/>
              <a:t>Eerste validatiebevindingen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143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lang="nl-NL" sz="1800" b="1"/>
              <a:t>Modelgedreven voortbrenging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Positionering AMIGO: architectuur</a:t>
            </a:r>
            <a:r>
              <a:rPr lang="nl-NL" sz="1800" u="sng"/>
              <a:t>raamwerk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Concept modelgedreven voortbrengingsstraat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143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lang="nl-NL" sz="1800" b="1"/>
              <a:t>AMIGO v1.0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Inhoudsopgave AMIGO v1.0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</a:pPr>
            <a:endParaRPr sz="1800"/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Op weg naar AMIGO v1.0</a:t>
            </a:r>
            <a:endParaRPr/>
          </a:p>
        </p:txBody>
      </p:sp>
      <p:sp>
        <p:nvSpPr>
          <p:cNvPr id="371" name="Google Shape;371;p29"/>
          <p:cNvSpPr txBox="1">
            <a:spLocks noGrp="1"/>
          </p:cNvSpPr>
          <p:nvPr>
            <p:ph type="sldNum" idx="4294967295"/>
          </p:nvPr>
        </p:nvSpPr>
        <p:spPr>
          <a:xfrm>
            <a:off x="11460163" y="6332538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Concept Inhoudsopgave AMIGO 1.0</a:t>
            </a:r>
            <a:endParaRPr/>
          </a:p>
        </p:txBody>
      </p:sp>
      <p:sp>
        <p:nvSpPr>
          <p:cNvPr id="377" name="Google Shape;377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75824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1600" dirty="0"/>
              <a:t>Kaders voor AMIGO</a:t>
            </a:r>
            <a:endParaRPr dirty="0"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1600" dirty="0"/>
              <a:t>De AMIGO-modellenmatrix</a:t>
            </a:r>
            <a:endParaRPr dirty="0"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1600" dirty="0"/>
              <a:t>AMIGO Gegevenscatalogus</a:t>
            </a:r>
            <a:endParaRPr dirty="0"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1600" dirty="0"/>
              <a:t>Werken met AMIGO</a:t>
            </a:r>
            <a:endParaRPr dirty="0"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1600" dirty="0" err="1"/>
              <a:t>Randvoorwaardelijke</a:t>
            </a:r>
            <a:r>
              <a:rPr lang="nl-NL" sz="1600" dirty="0"/>
              <a:t> afspraken en standaarden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 dirty="0"/>
              <a:t>Transactiepatronen: </a:t>
            </a:r>
            <a:r>
              <a:rPr lang="nl-NL" sz="1400" dirty="0" err="1"/>
              <a:t>Edukoppeling</a:t>
            </a:r>
            <a:endParaRPr sz="1400" dirty="0"/>
          </a:p>
          <a:p>
            <a:pPr lvl="1"/>
            <a:r>
              <a:rPr lang="nl-NL" sz="1400" dirty="0"/>
              <a:t>Informatiebeveiliging en privacy: Attributenbeleid en </a:t>
            </a:r>
            <a:r>
              <a:rPr lang="nl-NL" sz="1400" dirty="0" err="1"/>
              <a:t>ECKiD</a:t>
            </a:r>
            <a:r>
              <a:rPr lang="nl-NL" sz="1400" dirty="0"/>
              <a:t>, Certificeringsschema, </a:t>
            </a:r>
            <a:r>
              <a:rPr lang="nl-NL" sz="1400" dirty="0" err="1"/>
              <a:t>Privacyconvenant</a:t>
            </a:r>
            <a:r>
              <a:rPr lang="nl-NL" sz="1400" dirty="0"/>
              <a:t>, Uniforme beveiligingsvoorschriften (TLS, PKI, etc.)</a:t>
            </a:r>
            <a:endParaRPr sz="1400" dirty="0"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 dirty="0"/>
              <a:t>Autorisatie en machtiging: Onderwijsserviceregister</a:t>
            </a:r>
            <a:endParaRPr dirty="0"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1600" dirty="0"/>
              <a:t>Toepassingsgebied Toetsen en examineren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 dirty="0"/>
              <a:t>Domeinmodel T&amp;E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 dirty="0"/>
              <a:t>Domeingegevensmodel T&amp;E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 dirty="0"/>
              <a:t>Voorbeelduitwerkingen</a:t>
            </a:r>
            <a:endParaRPr sz="1200" dirty="0"/>
          </a:p>
          <a:p>
            <a: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nl-NL" sz="1200" i="1" dirty="0"/>
              <a:t>Uitwisselingsscenario en informatiemodel voor concrete uitwisseling / </a:t>
            </a:r>
            <a:r>
              <a:rPr lang="nl-NL" sz="1200" i="1" dirty="0" err="1"/>
              <a:t>use</a:t>
            </a:r>
            <a:r>
              <a:rPr lang="nl-NL" sz="1200" i="1" dirty="0"/>
              <a:t> case (bijv. Examinering VO)</a:t>
            </a:r>
            <a:endParaRPr dirty="0"/>
          </a:p>
          <a:p>
            <a: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nl-NL" sz="1200" i="1" dirty="0"/>
              <a:t>Deel van bijbehorend gegevensmodel, interactiespecificatie, berichtmodel (illustratief)</a:t>
            </a:r>
            <a:endParaRPr dirty="0"/>
          </a:p>
          <a:p>
            <a: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nl-NL" sz="1200" i="1" dirty="0"/>
              <a:t>Voorbeeld berichtspecificatie, interfacespecificatie</a:t>
            </a:r>
            <a:endParaRPr sz="1800" dirty="0"/>
          </a:p>
        </p:txBody>
      </p:sp>
      <p:sp>
        <p:nvSpPr>
          <p:cNvPr id="378" name="Google Shape;378;p3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31</a:t>
            </a:fld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E14FB7A-3FC8-499F-86A1-585E563C9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03" y="2091385"/>
            <a:ext cx="5550475" cy="297694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1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What's next</a:t>
            </a:r>
            <a:endParaRPr/>
          </a:p>
        </p:txBody>
      </p:sp>
      <p:sp>
        <p:nvSpPr>
          <p:cNvPr id="384" name="Google Shape;384;p31"/>
          <p:cNvSpPr txBox="1">
            <a:spLocks noGrp="1"/>
          </p:cNvSpPr>
          <p:nvPr>
            <p:ph type="sldNum" idx="4294967295"/>
          </p:nvPr>
        </p:nvSpPr>
        <p:spPr>
          <a:xfrm>
            <a:off x="11460163" y="6332538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00" cy="70620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What’s next</a:t>
            </a:r>
            <a:endParaRPr/>
          </a:p>
        </p:txBody>
      </p:sp>
      <p:sp>
        <p:nvSpPr>
          <p:cNvPr id="391" name="Google Shape;391;p3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Continuering drie sporen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400"/>
              <a:t>Verwerken reviewopmerkingen; in dialoog met partijen over afdoening en evt. verduidelijking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400"/>
              <a:t>Verdere uitwerking toepassing AMIGO, mede op basis van concrete use cases en vragen/opmerkingen uit review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 sz="1400"/>
              <a:t>Voortbrengingsstraat; "Model driven" aanpak, mgl. relatie met MIM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Reviewopmerkingen positioneren t.o.v. Concept Inhoudsopgave v1.0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nl-NL" sz="1400"/>
              <a:t>Start daadwerkelijke tekstuele / inhoudelijke verwerking 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nl-NL" sz="1400"/>
              <a:t>Organisatie van terugkoppeling / bespreking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Blijven bijhouden van validatiebevindingen (issues en oplossingen)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Zomer 2020: v1.0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nl-NL" sz="1400"/>
              <a:t>incl. lessons learned uit validatie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nl-NL" sz="1400"/>
              <a:t>gelijk optrekken drie sporen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/>
              <a:t>Update bij volgende bijeenkomst Architectuurraad (april)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13716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000"/>
          </a:p>
          <a:p>
            <a:pPr marL="91440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400"/>
          </a:p>
        </p:txBody>
      </p:sp>
      <p:sp>
        <p:nvSpPr>
          <p:cNvPr id="392" name="Google Shape;392;p3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33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Toepassing van AMIGO</a:t>
            </a:r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4294967295"/>
          </p:nvPr>
        </p:nvSpPr>
        <p:spPr>
          <a:xfrm>
            <a:off x="11460163" y="6332538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Voortgang Toepassing AMIGO </a:t>
            </a:r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2000" dirty="0"/>
              <a:t>Werkgroep Examinering VO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 sz="1600" dirty="0"/>
              <a:t>Deelnemers: </a:t>
            </a:r>
            <a:r>
              <a:rPr lang="nl-NL" sz="1600" dirty="0" err="1"/>
              <a:t>CvTE</a:t>
            </a:r>
            <a:r>
              <a:rPr lang="nl-NL" sz="1600" dirty="0"/>
              <a:t>, Cito, DUO, </a:t>
            </a:r>
            <a:r>
              <a:rPr lang="nl-NL" sz="1600" dirty="0" err="1"/>
              <a:t>Iddink</a:t>
            </a:r>
            <a:r>
              <a:rPr lang="nl-NL" sz="1600" dirty="0"/>
              <a:t>, </a:t>
            </a:r>
            <a:r>
              <a:rPr lang="nl-NL" sz="1600" dirty="0" err="1"/>
              <a:t>Topicus</a:t>
            </a:r>
            <a:endParaRPr sz="1600" dirty="0"/>
          </a:p>
          <a:p>
            <a:pPr marL="9144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600" dirty="0"/>
              <a:t>3 werksessies 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600" dirty="0"/>
              <a:t>Uitwisseling LAS / Facet, incl. planningsgegevens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2000" dirty="0"/>
              <a:t>PO Eindtoets</a:t>
            </a:r>
            <a:endParaRPr dirty="0"/>
          </a:p>
          <a:p>
            <a:pPr lvl="1" indent="-342900">
              <a:spcBef>
                <a:spcPts val="560"/>
              </a:spcBef>
              <a:buSzPts val="1800"/>
              <a:buChar char="●"/>
            </a:pPr>
            <a:r>
              <a:rPr lang="nl-NL" sz="1600" dirty="0"/>
              <a:t>Deelnemers: LAS-leveranciers (</a:t>
            </a:r>
            <a:r>
              <a:rPr lang="nl-NL" sz="1600" dirty="0" err="1"/>
              <a:t>Topicus</a:t>
            </a:r>
            <a:r>
              <a:rPr lang="nl-NL" sz="1600" dirty="0"/>
              <a:t>, </a:t>
            </a:r>
            <a:r>
              <a:rPr lang="nl-NL" sz="1600" dirty="0" err="1"/>
              <a:t>Dotcomschool</a:t>
            </a:r>
            <a:r>
              <a:rPr lang="nl-NL" sz="1600" dirty="0"/>
              <a:t>, </a:t>
            </a:r>
            <a:r>
              <a:rPr lang="nl-NL" sz="1600" dirty="0" err="1"/>
              <a:t>Rovict</a:t>
            </a:r>
            <a:r>
              <a:rPr lang="nl-NL" sz="1600" dirty="0"/>
              <a:t>), Leveranciers van centrale eindtoets (Bureau ICE, </a:t>
            </a:r>
            <a:r>
              <a:rPr lang="nl-NL" sz="1600" dirty="0" err="1"/>
              <a:t>CvTE</a:t>
            </a:r>
            <a:r>
              <a:rPr lang="nl-NL" sz="1600" dirty="0"/>
              <a:t>, A-</a:t>
            </a:r>
            <a:r>
              <a:rPr lang="nl-NL" sz="1600" dirty="0" err="1"/>
              <a:t>Vision</a:t>
            </a:r>
            <a:r>
              <a:rPr lang="nl-NL" sz="1600" dirty="0"/>
              <a:t>, AMN, </a:t>
            </a:r>
            <a:r>
              <a:rPr lang="nl-NL" sz="1600" dirty="0" err="1"/>
              <a:t>Diataal</a:t>
            </a:r>
            <a:r>
              <a:rPr lang="nl-NL" sz="1600" dirty="0"/>
              <a:t>)</a:t>
            </a:r>
          </a:p>
          <a:p>
            <a:pPr lvl="1" indent="-342900">
              <a:spcBef>
                <a:spcPts val="560"/>
              </a:spcBef>
              <a:buSzPts val="1800"/>
              <a:buChar char="●"/>
            </a:pPr>
            <a:r>
              <a:rPr lang="nl-NL" sz="1600" dirty="0"/>
              <a:t>Werkgroep: besluit begin maart, ontwikkeling start na lopende eindtoetsperiode (~april)</a:t>
            </a:r>
          </a:p>
          <a:p>
            <a:pPr lvl="1" indent="-342900">
              <a:spcBef>
                <a:spcPts val="560"/>
              </a:spcBef>
              <a:buSzPts val="1800"/>
              <a:buChar char="●"/>
            </a:pPr>
            <a:r>
              <a:rPr lang="nl-NL" sz="1600" dirty="0"/>
              <a:t>Inhoudelijke verkenning (huidige uitwisseling </a:t>
            </a:r>
            <a:r>
              <a:rPr lang="nl-NL" sz="1600" dirty="0" err="1"/>
              <a:t>irt</a:t>
            </a:r>
            <a:r>
              <a:rPr lang="nl-NL" sz="1600" dirty="0"/>
              <a:t> AMIGO) gestart door Kennisnet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2000" dirty="0"/>
              <a:t>PO </a:t>
            </a:r>
            <a:r>
              <a:rPr lang="nl-NL" sz="2000" dirty="0" err="1"/>
              <a:t>Toetsresultaten</a:t>
            </a:r>
            <a:endParaRPr sz="2000" dirty="0"/>
          </a:p>
          <a:p>
            <a:pPr marL="9144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600" dirty="0"/>
              <a:t>Deelnemers: Cito, Bureau ICE, </a:t>
            </a:r>
            <a:r>
              <a:rPr lang="nl-NL" sz="1600" dirty="0" err="1"/>
              <a:t>ThiemeMeulenhoff</a:t>
            </a:r>
            <a:r>
              <a:rPr lang="nl-NL" sz="1600" dirty="0"/>
              <a:t>, </a:t>
            </a:r>
            <a:r>
              <a:rPr lang="nl-NL" sz="1600" dirty="0" err="1"/>
              <a:t>Zwijsen</a:t>
            </a:r>
            <a:r>
              <a:rPr lang="nl-NL" sz="1600" dirty="0"/>
              <a:t>, Blink, Basispoort/</a:t>
            </a:r>
            <a:r>
              <a:rPr lang="nl-NL" sz="1600" dirty="0" err="1"/>
              <a:t>Momento</a:t>
            </a:r>
            <a:r>
              <a:rPr lang="nl-NL" sz="1600" dirty="0"/>
              <a:t>, </a:t>
            </a:r>
            <a:r>
              <a:rPr lang="nl-NL" sz="1600" dirty="0" err="1"/>
              <a:t>Topicus</a:t>
            </a:r>
            <a:r>
              <a:rPr lang="nl-NL" sz="1600" dirty="0"/>
              <a:t>, </a:t>
            </a:r>
            <a:r>
              <a:rPr lang="nl-NL" sz="1600" dirty="0" err="1"/>
              <a:t>Rovict</a:t>
            </a:r>
            <a:endParaRPr sz="1600" dirty="0"/>
          </a:p>
          <a:p>
            <a:pPr marL="9144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600" dirty="0"/>
              <a:t>Werkgroep start 6 februari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600" dirty="0"/>
              <a:t>Zowel </a:t>
            </a:r>
            <a:r>
              <a:rPr lang="nl-NL" sz="1600" dirty="0" err="1"/>
              <a:t>methodegebonden</a:t>
            </a:r>
            <a:r>
              <a:rPr lang="nl-NL" sz="1600" dirty="0"/>
              <a:t> als methode-onafhankelijke toetsen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  <p:sp>
        <p:nvSpPr>
          <p:cNvPr id="95" name="Google Shape;95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Standaard aanpak</a:t>
            </a:r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/>
              <a:t>Doel: Te komen tot een "Bouwbare specificatie" (AMIGO afsprakenset)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916" y="3016960"/>
            <a:ext cx="8326937" cy="356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 txBox="1"/>
          <p:nvPr/>
        </p:nvSpPr>
        <p:spPr>
          <a:xfrm>
            <a:off x="3561010" y="6559436"/>
            <a:ext cx="31293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Edustandaard Standaardisatieproces</a:t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2543826" y="3016959"/>
            <a:ext cx="1384184" cy="1550579"/>
          </a:xfrm>
          <a:prstGeom prst="rect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5305920" y="3014919"/>
            <a:ext cx="1289432" cy="1550579"/>
          </a:xfrm>
          <a:prstGeom prst="rect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3813240" y="5734858"/>
            <a:ext cx="2597285" cy="73152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/>
          <p:nvPr/>
        </p:nvSpPr>
        <p:spPr>
          <a:xfrm rot="10800000">
            <a:off x="3311198" y="2259562"/>
            <a:ext cx="2597285" cy="73152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5726129" y="4817841"/>
            <a:ext cx="1199963" cy="710048"/>
          </a:xfrm>
          <a:prstGeom prst="rect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3175363" y="4817841"/>
            <a:ext cx="1124261" cy="710048"/>
          </a:xfrm>
          <a:prstGeom prst="rect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Waaruit bestaat een "bouwbare specificatie"?</a:t>
            </a:r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1600"/>
              <a:t>Berichtspecificatie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/>
              <a:t>Welke gegevens worden uitgewisseld (zowel inhoudelijk als notificatie)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/>
              <a:t>In welke structuur (XML, JSON)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/>
              <a:t>Met welke constraints (business rules)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/>
              <a:t>Conform welke syntax</a:t>
            </a:r>
            <a:br>
              <a:rPr lang="nl-NL" sz="1400"/>
            </a:br>
            <a:r>
              <a:rPr lang="nl-NL" sz="1400" b="1" i="1"/>
              <a:t>vorm: XSD, JSON Schema, o.b.v. UML klassendiagram, evt. XSLT voor validatie constraints/business rules</a:t>
            </a:r>
            <a:endParaRPr sz="1400" b="1" i="1"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1600"/>
              <a:t>Vocabulairespecificatie en/of –selectie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/>
              <a:t>Welke waardenlijsten worden gehanteerd?</a:t>
            </a:r>
            <a:br>
              <a:rPr lang="nl-NL" sz="1400"/>
            </a:br>
            <a:r>
              <a:rPr lang="nl-NL" sz="1400" b="1" i="1"/>
              <a:t>vorm: VDEX</a:t>
            </a:r>
            <a:endParaRPr sz="1400"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1600"/>
              <a:t>Interactiespecificatie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/>
              <a:t>Hoe de gegevens worden uitgewisseld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/>
              <a:t>Opgebouwd uit transactiepatronen (notify-request/reply)</a:t>
            </a:r>
            <a:br>
              <a:rPr lang="nl-NL" sz="1400"/>
            </a:br>
            <a:r>
              <a:rPr lang="nl-NL" sz="1400" b="1" i="1"/>
              <a:t>vorm: UML sequence diagram</a:t>
            </a:r>
            <a:endParaRPr sz="1400"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1600"/>
              <a:t>Interfacespecificatie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/>
              <a:t>Welk paradigma wordt gehanteerd (SOAP, REST)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nl-NL" sz="1400"/>
              <a:t>Welke endpoints er zijn, en hoe die eruit zien/aangeroepen kunnen worden</a:t>
            </a:r>
            <a:br>
              <a:rPr lang="nl-NL" sz="1400"/>
            </a:br>
            <a:r>
              <a:rPr lang="nl-NL" sz="1400" b="1" i="1"/>
              <a:t>vorm: WSDL, OAS</a:t>
            </a:r>
            <a:endParaRPr sz="1400"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600"/>
          </a:p>
        </p:txBody>
      </p:sp>
      <p:sp>
        <p:nvSpPr>
          <p:cNvPr id="117" name="Google Shape;117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Hoe komen we tot een "Bouwbare specificatie"?</a:t>
            </a:r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515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/>
              <a:t>Scenario-analyse</a:t>
            </a:r>
            <a:endParaRPr/>
          </a:p>
          <a:p>
            <a:pPr marL="56515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/>
              <a:t>Gegevensanalyse</a:t>
            </a:r>
            <a:endParaRPr/>
          </a:p>
          <a:p>
            <a:pPr marL="56515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/>
              <a:t>Interactie-analyse</a:t>
            </a:r>
            <a:endParaRPr/>
          </a:p>
          <a:p>
            <a:pPr marL="56515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/>
              <a:t>Technologie-/paradigmakeuze</a:t>
            </a:r>
            <a:endParaRPr/>
          </a:p>
          <a:p>
            <a:pPr marL="56515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/>
              <a:t>Berichtspecificatie</a:t>
            </a:r>
            <a:endParaRPr/>
          </a:p>
          <a:p>
            <a:pPr marL="56515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nl-NL"/>
              <a:t>Interfacespecificatie</a:t>
            </a:r>
            <a:endParaRPr/>
          </a:p>
          <a:p>
            <a:pPr marL="565150" lvl="0" indent="-336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769015"/>
            <a:ext cx="5483252" cy="377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/>
              <a:t>Hoe komen we tot een "Bouwbare specificatie"?</a:t>
            </a:r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nl-NL" b="1"/>
              <a:t>Scenario-analyse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Welke systemen en partijen zijn bij de uitwisseling betrokken?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/>
              <a:t>Hoe lopen de gegevensstromen? Welke gegevens gaan van A naar B? In welke volgorde?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000" u="sng"/>
              <a:t>Vorm: ArchiMate-model: referentiecomponenten, informatieobjecten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769015"/>
            <a:ext cx="5483252" cy="377583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/>
          <p:nvPr/>
        </p:nvSpPr>
        <p:spPr>
          <a:xfrm>
            <a:off x="8112604" y="1769015"/>
            <a:ext cx="1558618" cy="685861"/>
          </a:xfrm>
          <a:prstGeom prst="rect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1204</Words>
  <Application>Microsoft Office PowerPoint</Application>
  <PresentationFormat>Breedbeeld</PresentationFormat>
  <Paragraphs>289</Paragraphs>
  <Slides>33</Slides>
  <Notes>31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Montserrat</vt:lpstr>
      <vt:lpstr>Calibri</vt:lpstr>
      <vt:lpstr>Office-thema</vt:lpstr>
      <vt:lpstr>AMIGO Update en status</vt:lpstr>
      <vt:lpstr>Oktober 2019: "What’s next"</vt:lpstr>
      <vt:lpstr>Sinds vorige update</vt:lpstr>
      <vt:lpstr>Toepassing van AMIGO</vt:lpstr>
      <vt:lpstr>Voortgang Toepassing AMIGO </vt:lpstr>
      <vt:lpstr>Standaard aanpak</vt:lpstr>
      <vt:lpstr>Waaruit bestaat een "bouwbare specificatie"?</vt:lpstr>
      <vt:lpstr>Hoe komen we tot een "Bouwbare specificatie"?</vt:lpstr>
      <vt:lpstr>Hoe komen we tot een "Bouwbare specificatie"?</vt:lpstr>
      <vt:lpstr>Hoe komen we tot een "Bouwbare specificatie"?</vt:lpstr>
      <vt:lpstr>Hoe komen we tot een "Bouwbare specificatie"?</vt:lpstr>
      <vt:lpstr>Hoe komen we tot een "Bouwbare specificatie"?</vt:lpstr>
      <vt:lpstr>Hoe komen we tot een "Bouwbare specificatie"?</vt:lpstr>
      <vt:lpstr>Hoe komen we tot een "Bouwbare specificatie"?</vt:lpstr>
      <vt:lpstr>Voorbeeld Interactie-analyse (WG Examinering VO)</vt:lpstr>
      <vt:lpstr>Voorbeeld Interactie-analyse (WG Examinering VO)</vt:lpstr>
      <vt:lpstr>Voorbeeld Gegevensanalyse (WG Examinering VO)</vt:lpstr>
      <vt:lpstr>Voorbeeld Gegevensanalyse (WG Examinering VO)</vt:lpstr>
      <vt:lpstr>Eerste validatieresultaten</vt:lpstr>
      <vt:lpstr>Variant in gegevensanalyse (WG Examinering VO)</vt:lpstr>
      <vt:lpstr>Positionering van AMIGO en Modelgedreven voortbrenging</vt:lpstr>
      <vt:lpstr>AMIGO begrijpen</vt:lpstr>
      <vt:lpstr>Niveaus van modellen</vt:lpstr>
      <vt:lpstr>Inhoud: de indeling naar inhoudsgebied</vt:lpstr>
      <vt:lpstr>De modellenmatrix Beide dimensies kunnen tegen elkaar worden afgezet in een matrix</vt:lpstr>
      <vt:lpstr>De modellenmatrix ingevuld voor AMIGO</vt:lpstr>
      <vt:lpstr>Gegevenscatalogus</vt:lpstr>
      <vt:lpstr>De AMIGO-leverstraat (concept)</vt:lpstr>
      <vt:lpstr>De AMIGO-leverstraat (concept)</vt:lpstr>
      <vt:lpstr>Op weg naar AMIGO v1.0</vt:lpstr>
      <vt:lpstr>Concept Inhoudsopgave AMIGO 1.0</vt:lpstr>
      <vt:lpstr>What's next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 Update en status</dc:title>
  <dc:creator>Maarten de Niet</dc:creator>
  <cp:lastModifiedBy>Remco de Boer</cp:lastModifiedBy>
  <cp:revision>14</cp:revision>
  <dcterms:modified xsi:type="dcterms:W3CDTF">2020-01-30T12:06:49Z</dcterms:modified>
</cp:coreProperties>
</file>