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j6DopxrtmYn4f2fUeADEZoPsP0S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4F96F2-AFA2-4139-B161-A0E26D7DB799}">
  <a:tblStyle styleId="{8E4F96F2-AFA2-4139-B161-A0E26D7DB79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b47cd2fa8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b47cd2fa8d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b4f0a452a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gb4f0a452a0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b47b55cfd7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gb47b55cfd7_0_2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b47b55cfd7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b47b55cfd7_0_3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b47b55cfd7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gb47b55cfd7_0_3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b47b55cfd7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gb47b55cfd7_0_4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b47cd2fa8d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gb47cd2fa8d_0_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50"/>
        <p:cNvGrpSpPr/>
        <p:nvPr/>
      </p:nvGrpSpPr>
      <p:grpSpPr>
        <a:xfrm>
          <a:off x="0" y="0"/>
          <a:ext cx="0" cy="0"/>
          <a:chOff x="0" y="0"/>
          <a:chExt cx="0" cy="0"/>
        </a:xfrm>
      </p:grpSpPr>
      <p:sp>
        <p:nvSpPr>
          <p:cNvPr id="51" name="Google Shape;5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297036" y="6265250"/>
            <a:ext cx="1962150" cy="428625"/>
          </a:xfrm>
          <a:prstGeom prst="rect">
            <a:avLst/>
          </a:prstGeom>
          <a:noFill/>
          <a:ln>
            <a:noFill/>
          </a:ln>
        </p:spPr>
      </p:pic>
      <p:sp>
        <p:nvSpPr>
          <p:cNvPr id="85" name="Google Shape;85;p1"/>
          <p:cNvSpPr txBox="1"/>
          <p:nvPr/>
        </p:nvSpPr>
        <p:spPr>
          <a:xfrm>
            <a:off x="0" y="2103439"/>
            <a:ext cx="12192000" cy="1470025"/>
          </a:xfrm>
          <a:prstGeom prst="rect">
            <a:avLst/>
          </a:prstGeom>
          <a:solidFill>
            <a:srgbClr val="0FA67E"/>
          </a:solid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Clr>
                <a:schemeClr val="lt1"/>
              </a:buClr>
              <a:buSzPts val="6000"/>
              <a:buFont typeface="Calibri"/>
              <a:buNone/>
            </a:pPr>
            <a:r>
              <a:rPr lang="nl-NL" sz="6000" b="0" i="0" u="none" strike="noStrike" cap="none">
                <a:solidFill>
                  <a:schemeClr val="lt1"/>
                </a:solidFill>
                <a:latin typeface="Calibri"/>
                <a:ea typeface="Calibri"/>
                <a:cs typeface="Calibri"/>
                <a:sym typeface="Calibri"/>
              </a:rPr>
              <a:t>Edustandaard</a:t>
            </a:r>
            <a:endParaRPr sz="6000" b="0" i="0" u="none" strike="noStrike" cap="none">
              <a:solidFill>
                <a:schemeClr val="lt1"/>
              </a:solidFill>
              <a:latin typeface="Calibri"/>
              <a:ea typeface="Calibri"/>
              <a:cs typeface="Calibri"/>
              <a:sym typeface="Calibri"/>
            </a:endParaRPr>
          </a:p>
        </p:txBody>
      </p:sp>
      <p:sp>
        <p:nvSpPr>
          <p:cNvPr id="86" name="Google Shape;86;p1"/>
          <p:cNvSpPr txBox="1">
            <a:spLocks noGrp="1"/>
          </p:cNvSpPr>
          <p:nvPr>
            <p:ph type="subTitle" idx="1"/>
          </p:nvPr>
        </p:nvSpPr>
        <p:spPr>
          <a:xfrm>
            <a:off x="2665200" y="3757275"/>
            <a:ext cx="7040100" cy="2508000"/>
          </a:xfrm>
          <a:prstGeom prst="rect">
            <a:avLst/>
          </a:prstGeom>
          <a:solidFill>
            <a:srgbClr val="D8D8D8"/>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3000"/>
              <a:buNone/>
            </a:pPr>
            <a:r>
              <a:rPr lang="nl-NL" sz="3000">
                <a:solidFill>
                  <a:srgbClr val="262626"/>
                </a:solidFill>
              </a:rPr>
              <a:t>Analyse eIDAS ‘Laag’ voor het onderwijs  </a:t>
            </a:r>
            <a:endParaRPr/>
          </a:p>
          <a:p>
            <a:pPr marL="0" lvl="0" indent="0" algn="ctr" rtl="0">
              <a:lnSpc>
                <a:spcPct val="90000"/>
              </a:lnSpc>
              <a:spcBef>
                <a:spcPts val="1000"/>
              </a:spcBef>
              <a:spcAft>
                <a:spcPts val="0"/>
              </a:spcAft>
              <a:buClr>
                <a:srgbClr val="262626"/>
              </a:buClr>
              <a:buSzPts val="3000"/>
              <a:buNone/>
            </a:pPr>
            <a:r>
              <a:rPr lang="nl-NL" sz="3000">
                <a:solidFill>
                  <a:srgbClr val="262626"/>
                </a:solidFill>
              </a:rPr>
              <a:t>Werkgroep Toegang (IAA)</a:t>
            </a:r>
            <a:endParaRPr/>
          </a:p>
          <a:p>
            <a:pPr marL="0" lvl="0" indent="0" algn="ctr" rtl="0">
              <a:lnSpc>
                <a:spcPct val="90000"/>
              </a:lnSpc>
              <a:spcBef>
                <a:spcPts val="1000"/>
              </a:spcBef>
              <a:spcAft>
                <a:spcPts val="0"/>
              </a:spcAft>
              <a:buClr>
                <a:srgbClr val="262626"/>
              </a:buClr>
              <a:buSzPts val="3000"/>
              <a:buNone/>
            </a:pPr>
            <a:r>
              <a:rPr lang="nl-NL" sz="3000">
                <a:solidFill>
                  <a:srgbClr val="262626"/>
                </a:solidFill>
              </a:rPr>
              <a:t>29 oktober 2020</a:t>
            </a:r>
            <a:endParaRPr/>
          </a:p>
        </p:txBody>
      </p:sp>
      <p:sp>
        <p:nvSpPr>
          <p:cNvPr id="87" name="Google Shape;87;p1"/>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nl-NL"/>
              <a:t>1</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
          <p:cNvSpPr txBox="1"/>
          <p:nvPr/>
        </p:nvSpPr>
        <p:spPr>
          <a:xfrm>
            <a:off x="0" y="260648"/>
            <a:ext cx="12192000" cy="1143000"/>
          </a:xfrm>
          <a:prstGeom prst="rect">
            <a:avLst/>
          </a:prstGeom>
          <a:solidFill>
            <a:srgbClr val="0FA67E"/>
          </a:solidFill>
          <a:ln>
            <a:noFill/>
          </a:ln>
        </p:spPr>
        <p:txBody>
          <a:bodyPr spcFirstLastPara="1" wrap="square" lIns="91425" tIns="45700" rIns="91425" bIns="45700" anchor="ctr" anchorCtr="0">
            <a:normAutofit/>
          </a:bodyPr>
          <a:lstStyle/>
          <a:p>
            <a:pPr marL="0" marR="0" lvl="0" indent="898525" algn="l" rtl="0">
              <a:spcBef>
                <a:spcPts val="0"/>
              </a:spcBef>
              <a:spcAft>
                <a:spcPts val="0"/>
              </a:spcAft>
              <a:buClr>
                <a:schemeClr val="lt1"/>
              </a:buClr>
              <a:buSzPts val="4400"/>
              <a:buFont typeface="Calibri"/>
              <a:buNone/>
            </a:pPr>
            <a:r>
              <a:rPr lang="nl-NL" sz="4400" b="1">
                <a:solidFill>
                  <a:schemeClr val="lt1"/>
                </a:solidFill>
                <a:latin typeface="Calibri"/>
                <a:ea typeface="Calibri"/>
                <a:cs typeface="Calibri"/>
                <a:sym typeface="Calibri"/>
              </a:rPr>
              <a:t>Aanleiding</a:t>
            </a:r>
            <a:endParaRPr sz="4400" b="0" i="0" u="none" strike="noStrike" cap="none">
              <a:solidFill>
                <a:schemeClr val="lt1"/>
              </a:solidFill>
              <a:latin typeface="Calibri"/>
              <a:ea typeface="Calibri"/>
              <a:cs typeface="Calibri"/>
              <a:sym typeface="Calibri"/>
            </a:endParaRPr>
          </a:p>
        </p:txBody>
      </p:sp>
      <p:sp>
        <p:nvSpPr>
          <p:cNvPr id="93" name="Google Shape;93;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70000"/>
              </a:lnSpc>
              <a:spcBef>
                <a:spcPts val="1000"/>
              </a:spcBef>
              <a:spcAft>
                <a:spcPts val="0"/>
              </a:spcAft>
              <a:buClr>
                <a:schemeClr val="dk1"/>
              </a:buClr>
              <a:buSzPts val="2420"/>
              <a:buChar char="•"/>
            </a:pPr>
            <a:r>
              <a:rPr lang="nl-NL"/>
              <a:t>Om authenticatiemiddelen breed te gebruiken, hebben we helderheid nodig over de betrouwbaarheidsniveau binnen het onderwijs.</a:t>
            </a:r>
            <a:br>
              <a:rPr lang="nl-NL"/>
            </a:br>
            <a:endParaRPr/>
          </a:p>
          <a:p>
            <a:pPr marL="228600" lvl="0" indent="-228600" algn="l" rtl="0">
              <a:lnSpc>
                <a:spcPct val="70000"/>
              </a:lnSpc>
              <a:spcBef>
                <a:spcPts val="1000"/>
              </a:spcBef>
              <a:spcAft>
                <a:spcPts val="0"/>
              </a:spcAft>
              <a:buClr>
                <a:schemeClr val="dk1"/>
              </a:buClr>
              <a:buSzPts val="2420"/>
              <a:buChar char="•"/>
            </a:pPr>
            <a:r>
              <a:rPr lang="nl-NL"/>
              <a:t>eIDAS biedt daar een normenkader voor die reeds door (semi-)overheden wordt gebruikt. De vraag is of het onderwijs aan het betrouwbaarheidsniveau’s - waaronder ‘Laag’ - kan voldoen.</a:t>
            </a:r>
            <a:br>
              <a:rPr lang="nl-NL"/>
            </a:br>
            <a:endParaRPr/>
          </a:p>
          <a:p>
            <a:pPr marL="228600" lvl="0" indent="-267970" algn="l" rtl="0">
              <a:lnSpc>
                <a:spcPct val="70000"/>
              </a:lnSpc>
              <a:spcBef>
                <a:spcPts val="1000"/>
              </a:spcBef>
              <a:spcAft>
                <a:spcPts val="0"/>
              </a:spcAft>
              <a:buSzPts val="2420"/>
              <a:buChar char="•"/>
            </a:pPr>
            <a:r>
              <a:rPr lang="nl-NL"/>
              <a:t>Op basis van de Toetsmatrijs van NEN is dat onderzocht.</a:t>
            </a:r>
            <a:endParaRPr/>
          </a:p>
        </p:txBody>
      </p:sp>
      <p:pic>
        <p:nvPicPr>
          <p:cNvPr id="94" name="Google Shape;94;p2"/>
          <p:cNvPicPr preferRelativeResize="0"/>
          <p:nvPr/>
        </p:nvPicPr>
        <p:blipFill rotWithShape="1">
          <a:blip r:embed="rId3">
            <a:alphaModFix/>
          </a:blip>
          <a:srcRect/>
          <a:stretch/>
        </p:blipFill>
        <p:spPr>
          <a:xfrm>
            <a:off x="297036" y="6265250"/>
            <a:ext cx="1962150" cy="428625"/>
          </a:xfrm>
          <a:prstGeom prst="rect">
            <a:avLst/>
          </a:prstGeom>
          <a:noFill/>
          <a:ln>
            <a:noFill/>
          </a:ln>
        </p:spPr>
      </p:pic>
      <p:sp>
        <p:nvSpPr>
          <p:cNvPr id="95" name="Google Shape;95;p2"/>
          <p:cNvSpPr txBox="1"/>
          <p:nvPr/>
        </p:nvSpPr>
        <p:spPr>
          <a:xfrm>
            <a:off x="4672025" y="2371725"/>
            <a:ext cx="8229600" cy="96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Calibri"/>
              <a:ea typeface="Calibri"/>
              <a:cs typeface="Calibri"/>
              <a:sym typeface="Calibri"/>
            </a:endParaRPr>
          </a:p>
        </p:txBody>
      </p:sp>
      <p:sp>
        <p:nvSpPr>
          <p:cNvPr id="96" name="Google Shape;96;p2"/>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nl-NL"/>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gb47cd2fa8d_0_0"/>
          <p:cNvSpPr txBox="1"/>
          <p:nvPr/>
        </p:nvSpPr>
        <p:spPr>
          <a:xfrm>
            <a:off x="0" y="260648"/>
            <a:ext cx="12192000" cy="1143000"/>
          </a:xfrm>
          <a:prstGeom prst="rect">
            <a:avLst/>
          </a:prstGeom>
          <a:solidFill>
            <a:srgbClr val="0FA67E"/>
          </a:solidFill>
          <a:ln>
            <a:noFill/>
          </a:ln>
        </p:spPr>
        <p:txBody>
          <a:bodyPr spcFirstLastPara="1" wrap="square" lIns="91425" tIns="45700" rIns="91425" bIns="45700" anchor="ctr" anchorCtr="0">
            <a:noAutofit/>
          </a:bodyPr>
          <a:lstStyle/>
          <a:p>
            <a:pPr marL="0" marR="0" lvl="0" indent="898525" algn="l" rtl="0">
              <a:spcBef>
                <a:spcPts val="0"/>
              </a:spcBef>
              <a:spcAft>
                <a:spcPts val="0"/>
              </a:spcAft>
              <a:buClr>
                <a:schemeClr val="lt1"/>
              </a:buClr>
              <a:buSzPts val="4400"/>
              <a:buFont typeface="Calibri"/>
              <a:buNone/>
            </a:pPr>
            <a:r>
              <a:rPr lang="nl-NL" sz="4400" b="1">
                <a:solidFill>
                  <a:schemeClr val="lt1"/>
                </a:solidFill>
                <a:latin typeface="Calibri"/>
                <a:ea typeface="Calibri"/>
                <a:cs typeface="Calibri"/>
                <a:sym typeface="Calibri"/>
              </a:rPr>
              <a:t>eIDAS ‘Laag’ - bestaat uit vier onderdelen</a:t>
            </a:r>
            <a:endParaRPr sz="4400" b="0" i="0" u="none" strike="noStrike" cap="none">
              <a:solidFill>
                <a:schemeClr val="lt1"/>
              </a:solidFill>
              <a:latin typeface="Calibri"/>
              <a:ea typeface="Calibri"/>
              <a:cs typeface="Calibri"/>
              <a:sym typeface="Calibri"/>
            </a:endParaRPr>
          </a:p>
        </p:txBody>
      </p:sp>
      <p:pic>
        <p:nvPicPr>
          <p:cNvPr id="102" name="Google Shape;102;gb47cd2fa8d_0_0"/>
          <p:cNvPicPr preferRelativeResize="0"/>
          <p:nvPr/>
        </p:nvPicPr>
        <p:blipFill rotWithShape="1">
          <a:blip r:embed="rId3">
            <a:alphaModFix/>
          </a:blip>
          <a:srcRect/>
          <a:stretch/>
        </p:blipFill>
        <p:spPr>
          <a:xfrm>
            <a:off x="297036" y="6265250"/>
            <a:ext cx="1962150" cy="428625"/>
          </a:xfrm>
          <a:prstGeom prst="rect">
            <a:avLst/>
          </a:prstGeom>
          <a:noFill/>
          <a:ln>
            <a:noFill/>
          </a:ln>
        </p:spPr>
      </p:pic>
      <p:graphicFrame>
        <p:nvGraphicFramePr>
          <p:cNvPr id="103" name="Google Shape;103;gb47cd2fa8d_0_0"/>
          <p:cNvGraphicFramePr/>
          <p:nvPr/>
        </p:nvGraphicFramePr>
        <p:xfrm>
          <a:off x="535650" y="1648400"/>
          <a:ext cx="3000000" cy="3000000"/>
        </p:xfrm>
        <a:graphic>
          <a:graphicData uri="http://schemas.openxmlformats.org/drawingml/2006/table">
            <a:tbl>
              <a:tblPr>
                <a:noFill/>
                <a:tableStyleId>{8E4F96F2-AFA2-4139-B161-A0E26D7DB799}</a:tableStyleId>
              </a:tblPr>
              <a:tblGrid>
                <a:gridCol w="2254825">
                  <a:extLst>
                    <a:ext uri="{9D8B030D-6E8A-4147-A177-3AD203B41FA5}">
                      <a16:colId xmlns:a16="http://schemas.microsoft.com/office/drawing/2014/main" val="20000"/>
                    </a:ext>
                  </a:extLst>
                </a:gridCol>
                <a:gridCol w="8865875">
                  <a:extLst>
                    <a:ext uri="{9D8B030D-6E8A-4147-A177-3AD203B41FA5}">
                      <a16:colId xmlns:a16="http://schemas.microsoft.com/office/drawing/2014/main" val="20001"/>
                    </a:ext>
                  </a:extLst>
                </a:gridCol>
              </a:tblGrid>
              <a:tr h="1014550">
                <a:tc>
                  <a:txBody>
                    <a:bodyPr/>
                    <a:lstStyle/>
                    <a:p>
                      <a:pPr marL="0" lvl="0" indent="0" algn="l" rtl="0">
                        <a:lnSpc>
                          <a:spcPct val="70000"/>
                        </a:lnSpc>
                        <a:spcBef>
                          <a:spcPts val="1000"/>
                        </a:spcBef>
                        <a:spcAft>
                          <a:spcPts val="0"/>
                        </a:spcAft>
                        <a:buNone/>
                      </a:pPr>
                      <a:r>
                        <a:rPr lang="nl-NL" sz="2420">
                          <a:solidFill>
                            <a:schemeClr val="dk1"/>
                          </a:solidFill>
                          <a:latin typeface="Calibri"/>
                          <a:ea typeface="Calibri"/>
                          <a:cs typeface="Calibri"/>
                          <a:sym typeface="Calibri"/>
                        </a:rPr>
                        <a:t>1. Inschrijving</a:t>
                      </a:r>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tc>
                  <a:txBody>
                    <a:bodyPr/>
                    <a:lstStyle/>
                    <a:p>
                      <a:pPr marL="0" lvl="0" indent="0" algn="l" rtl="0">
                        <a:spcBef>
                          <a:spcPts val="1000"/>
                        </a:spcBef>
                        <a:spcAft>
                          <a:spcPts val="0"/>
                        </a:spcAft>
                        <a:buClr>
                          <a:schemeClr val="dk1"/>
                        </a:buClr>
                        <a:buSzPts val="1100"/>
                        <a:buFont typeface="Arial"/>
                        <a:buNone/>
                      </a:pPr>
                      <a:r>
                        <a:rPr lang="nl-NL" sz="1700">
                          <a:solidFill>
                            <a:schemeClr val="dk1"/>
                          </a:solidFill>
                        </a:rPr>
                        <a:t>Op welke wijze de inschrijving is verzorgt, waarbij de gebruiker wordt geïnformeerd en de identiteit van de gebruiker op de juiste wijze - met bewijs - gecontroleerd wordt.</a:t>
                      </a: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381000">
                <a:tc>
                  <a:txBody>
                    <a:bodyPr/>
                    <a:lstStyle/>
                    <a:p>
                      <a:pPr marL="0" lvl="0" indent="0" algn="l" rtl="0">
                        <a:lnSpc>
                          <a:spcPct val="70000"/>
                        </a:lnSpc>
                        <a:spcBef>
                          <a:spcPts val="1000"/>
                        </a:spcBef>
                        <a:spcAft>
                          <a:spcPts val="0"/>
                        </a:spcAft>
                        <a:buNone/>
                      </a:pPr>
                      <a:r>
                        <a:rPr lang="nl-NL" sz="2420">
                          <a:solidFill>
                            <a:schemeClr val="dk1"/>
                          </a:solidFill>
                          <a:latin typeface="Calibri"/>
                          <a:ea typeface="Calibri"/>
                          <a:cs typeface="Calibri"/>
                          <a:sym typeface="Calibri"/>
                        </a:rPr>
                        <a:t>2. Beheer van elektronische identificatie-</a:t>
                      </a:r>
                      <a:br>
                        <a:rPr lang="nl-NL" sz="2420">
                          <a:solidFill>
                            <a:schemeClr val="dk1"/>
                          </a:solidFill>
                          <a:latin typeface="Calibri"/>
                          <a:ea typeface="Calibri"/>
                          <a:cs typeface="Calibri"/>
                          <a:sym typeface="Calibri"/>
                        </a:rPr>
                      </a:br>
                      <a:r>
                        <a:rPr lang="nl-NL" sz="2420">
                          <a:solidFill>
                            <a:schemeClr val="dk1"/>
                          </a:solidFill>
                          <a:latin typeface="Calibri"/>
                          <a:ea typeface="Calibri"/>
                          <a:cs typeface="Calibri"/>
                          <a:sym typeface="Calibri"/>
                        </a:rPr>
                        <a:t>middelen</a:t>
                      </a:r>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tcPr>
                </a:tc>
                <a:tc>
                  <a:txBody>
                    <a:bodyPr/>
                    <a:lstStyle/>
                    <a:p>
                      <a:pPr marL="0" lvl="0" indent="0" algn="l" rtl="0">
                        <a:spcBef>
                          <a:spcPts val="1000"/>
                        </a:spcBef>
                        <a:spcAft>
                          <a:spcPts val="0"/>
                        </a:spcAft>
                        <a:buNone/>
                      </a:pPr>
                      <a:r>
                        <a:rPr lang="nl-NL" sz="1700">
                          <a:solidFill>
                            <a:schemeClr val="dk1"/>
                          </a:solidFill>
                        </a:rPr>
                        <a:t>De keuze voor het juiste inlogmiddel en de wijze waarop deze beheerd wordt, zoals uitgifte, schorsing, reactivering, verlening en vervanging.</a:t>
                      </a: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lnSpc>
                          <a:spcPct val="70000"/>
                        </a:lnSpc>
                        <a:spcBef>
                          <a:spcPts val="1000"/>
                        </a:spcBef>
                        <a:spcAft>
                          <a:spcPts val="0"/>
                        </a:spcAft>
                        <a:buNone/>
                      </a:pPr>
                      <a:r>
                        <a:rPr lang="nl-NL" sz="2420">
                          <a:solidFill>
                            <a:schemeClr val="dk1"/>
                          </a:solidFill>
                          <a:latin typeface="Calibri"/>
                          <a:ea typeface="Calibri"/>
                          <a:cs typeface="Calibri"/>
                          <a:sym typeface="Calibri"/>
                        </a:rPr>
                        <a:t>3. Authenticatie</a:t>
                      </a:r>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tc>
                  <a:txBody>
                    <a:bodyPr/>
                    <a:lstStyle/>
                    <a:p>
                      <a:pPr marL="0" lvl="0" indent="0" algn="l" rtl="0">
                        <a:spcBef>
                          <a:spcPts val="1000"/>
                        </a:spcBef>
                        <a:spcAft>
                          <a:spcPts val="0"/>
                        </a:spcAft>
                        <a:buClr>
                          <a:schemeClr val="dk1"/>
                        </a:buClr>
                        <a:buSzPts val="1100"/>
                        <a:buFont typeface="Arial"/>
                        <a:buNone/>
                      </a:pPr>
                      <a:r>
                        <a:rPr lang="nl-NL" sz="1700">
                          <a:solidFill>
                            <a:schemeClr val="dk1"/>
                          </a:solidFill>
                        </a:rPr>
                        <a:t>De wijze waarop de authenticatiemechanisme functioneert. Dit wordt ingevuld door de techniek.</a:t>
                      </a: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r h="381000">
                <a:tc>
                  <a:txBody>
                    <a:bodyPr/>
                    <a:lstStyle/>
                    <a:p>
                      <a:pPr marL="0" lvl="0" indent="0" algn="l" rtl="0">
                        <a:lnSpc>
                          <a:spcPct val="70000"/>
                        </a:lnSpc>
                        <a:spcBef>
                          <a:spcPts val="1000"/>
                        </a:spcBef>
                        <a:spcAft>
                          <a:spcPts val="0"/>
                        </a:spcAft>
                        <a:buNone/>
                      </a:pPr>
                      <a:r>
                        <a:rPr lang="nl-NL" sz="2420">
                          <a:solidFill>
                            <a:schemeClr val="dk1"/>
                          </a:solidFill>
                          <a:latin typeface="Calibri"/>
                          <a:ea typeface="Calibri"/>
                          <a:cs typeface="Calibri"/>
                          <a:sym typeface="Calibri"/>
                        </a:rPr>
                        <a:t>4. Beheer en organisatie</a:t>
                      </a: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tcPr>
                </a:tc>
                <a:tc>
                  <a:txBody>
                    <a:bodyPr/>
                    <a:lstStyle/>
                    <a:p>
                      <a:pPr marL="0" lvl="0" indent="0" algn="l" rtl="0">
                        <a:spcBef>
                          <a:spcPts val="1000"/>
                        </a:spcBef>
                        <a:spcAft>
                          <a:spcPts val="0"/>
                        </a:spcAft>
                        <a:buClr>
                          <a:schemeClr val="dk1"/>
                        </a:buClr>
                        <a:buSzPts val="1100"/>
                        <a:buFont typeface="Arial"/>
                        <a:buNone/>
                      </a:pPr>
                      <a:r>
                        <a:rPr lang="nl-NL" sz="1700">
                          <a:solidFill>
                            <a:schemeClr val="dk1"/>
                          </a:solidFill>
                        </a:rPr>
                        <a:t>De inrichting van beheer en organisatie voor informeren van gebruikers, bijhouden van administratie en inrichting van informatiebeveiliging omtrent faciliteiten, personeel en techniek incl. de controle en audit ervan. Verder algemene bepalingen waaraan voldaan moet worden.</a:t>
                      </a: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104" name="Google Shape;104;gb47cd2fa8d_0_0"/>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nl-NL"/>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gb4f0a452a0_0_0"/>
          <p:cNvSpPr txBox="1"/>
          <p:nvPr/>
        </p:nvSpPr>
        <p:spPr>
          <a:xfrm>
            <a:off x="0" y="260648"/>
            <a:ext cx="12192000" cy="1143000"/>
          </a:xfrm>
          <a:prstGeom prst="rect">
            <a:avLst/>
          </a:prstGeom>
          <a:solidFill>
            <a:srgbClr val="0FA67E"/>
          </a:solidFill>
          <a:ln>
            <a:noFill/>
          </a:ln>
        </p:spPr>
        <p:txBody>
          <a:bodyPr spcFirstLastPara="1" wrap="square" lIns="91425" tIns="45700" rIns="91425" bIns="45700" anchor="ctr" anchorCtr="0">
            <a:noAutofit/>
          </a:bodyPr>
          <a:lstStyle/>
          <a:p>
            <a:pPr marL="0" marR="0" lvl="0" indent="898525" algn="l" rtl="0">
              <a:spcBef>
                <a:spcPts val="0"/>
              </a:spcBef>
              <a:spcAft>
                <a:spcPts val="0"/>
              </a:spcAft>
              <a:buClr>
                <a:schemeClr val="lt1"/>
              </a:buClr>
              <a:buSzPts val="4400"/>
              <a:buFont typeface="Calibri"/>
              <a:buNone/>
            </a:pPr>
            <a:r>
              <a:rPr lang="nl-NL" sz="4400" b="1">
                <a:solidFill>
                  <a:schemeClr val="lt1"/>
                </a:solidFill>
                <a:latin typeface="Calibri"/>
                <a:ea typeface="Calibri"/>
                <a:cs typeface="Calibri"/>
                <a:sym typeface="Calibri"/>
              </a:rPr>
              <a:t>Toetsmatrijs eIDAS gebruikt voor de analyse</a:t>
            </a:r>
            <a:endParaRPr sz="4400" b="0" i="0" u="none" strike="noStrike" cap="none">
              <a:solidFill>
                <a:schemeClr val="lt1"/>
              </a:solidFill>
              <a:latin typeface="Calibri"/>
              <a:ea typeface="Calibri"/>
              <a:cs typeface="Calibri"/>
              <a:sym typeface="Calibri"/>
            </a:endParaRPr>
          </a:p>
        </p:txBody>
      </p:sp>
      <p:pic>
        <p:nvPicPr>
          <p:cNvPr id="110" name="Google Shape;110;gb4f0a452a0_0_0"/>
          <p:cNvPicPr preferRelativeResize="0"/>
          <p:nvPr/>
        </p:nvPicPr>
        <p:blipFill rotWithShape="1">
          <a:blip r:embed="rId3">
            <a:alphaModFix/>
          </a:blip>
          <a:srcRect/>
          <a:stretch/>
        </p:blipFill>
        <p:spPr>
          <a:xfrm>
            <a:off x="297036" y="6265250"/>
            <a:ext cx="1962150" cy="428625"/>
          </a:xfrm>
          <a:prstGeom prst="rect">
            <a:avLst/>
          </a:prstGeom>
          <a:noFill/>
          <a:ln>
            <a:noFill/>
          </a:ln>
        </p:spPr>
      </p:pic>
      <p:sp>
        <p:nvSpPr>
          <p:cNvPr id="111" name="Google Shape;111;gb4f0a452a0_0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70000"/>
              </a:lnSpc>
              <a:spcBef>
                <a:spcPts val="1000"/>
              </a:spcBef>
              <a:spcAft>
                <a:spcPts val="0"/>
              </a:spcAft>
              <a:buNone/>
            </a:pPr>
            <a:r>
              <a:rPr lang="nl-NL"/>
              <a:t>NEN heeft een Toetsmatrijs eIDAS opgesteld, die normaal gebruikt wordt voor een audit. Deze toetsvragen zijn concreter dan de wet soms voorschrijft. </a:t>
            </a:r>
            <a:endParaRPr/>
          </a:p>
          <a:p>
            <a:pPr marL="0" lvl="0" indent="0" algn="l" rtl="0">
              <a:lnSpc>
                <a:spcPct val="70000"/>
              </a:lnSpc>
              <a:spcBef>
                <a:spcPts val="1000"/>
              </a:spcBef>
              <a:spcAft>
                <a:spcPts val="0"/>
              </a:spcAft>
              <a:buNone/>
            </a:pPr>
            <a:endParaRPr/>
          </a:p>
          <a:p>
            <a:pPr marL="0" lvl="0" indent="0" algn="l" rtl="0">
              <a:lnSpc>
                <a:spcPct val="70000"/>
              </a:lnSpc>
              <a:spcBef>
                <a:spcPts val="1000"/>
              </a:spcBef>
              <a:spcAft>
                <a:spcPts val="0"/>
              </a:spcAft>
              <a:buNone/>
            </a:pPr>
            <a:r>
              <a:rPr lang="nl-NL"/>
              <a:t>Voor deze analyse is voor elke toetsvraag gekeken hoe dit ingevuld kan worden voor het onderwijs door: </a:t>
            </a:r>
            <a:endParaRPr/>
          </a:p>
          <a:p>
            <a:pPr marL="457200" lvl="0" indent="-342900" algn="l" rtl="0">
              <a:lnSpc>
                <a:spcPct val="70000"/>
              </a:lnSpc>
              <a:spcBef>
                <a:spcPts val="1000"/>
              </a:spcBef>
              <a:spcAft>
                <a:spcPts val="0"/>
              </a:spcAft>
              <a:buSzPts val="1800"/>
              <a:buChar char="-"/>
            </a:pPr>
            <a:r>
              <a:rPr lang="nl-NL"/>
              <a:t>Aannames; die reeds zijn ingevuld door wettelijke eisen. Bv. voor inschrijven en rondom de AVG.</a:t>
            </a:r>
            <a:endParaRPr/>
          </a:p>
          <a:p>
            <a:pPr marL="457200" lvl="0" indent="-342900" algn="l" rtl="0">
              <a:lnSpc>
                <a:spcPct val="70000"/>
              </a:lnSpc>
              <a:spcBef>
                <a:spcPts val="0"/>
              </a:spcBef>
              <a:spcAft>
                <a:spcPts val="0"/>
              </a:spcAft>
              <a:buSzPts val="1800"/>
              <a:buChar char="-"/>
            </a:pPr>
            <a:r>
              <a:rPr lang="nl-NL"/>
              <a:t>Controle; die door de instelling zelf gecontroleerd moeten worden, aangezien deze individueel geregeld moeten worden.</a:t>
            </a:r>
            <a:endParaRPr/>
          </a:p>
          <a:p>
            <a:pPr marL="457200" lvl="0" indent="-342900" algn="l" rtl="0">
              <a:lnSpc>
                <a:spcPct val="70000"/>
              </a:lnSpc>
              <a:spcBef>
                <a:spcPts val="0"/>
              </a:spcBef>
              <a:spcAft>
                <a:spcPts val="0"/>
              </a:spcAft>
              <a:buSzPts val="1800"/>
              <a:buChar char="-"/>
            </a:pPr>
            <a:r>
              <a:rPr lang="nl-NL"/>
              <a:t>Onderdeel te laten zijn van een toetredingsovereenkomst of afspraak binnen de sector.</a:t>
            </a:r>
            <a:endParaRPr/>
          </a:p>
          <a:p>
            <a:pPr marL="0" lvl="0" indent="0" algn="l" rtl="0">
              <a:lnSpc>
                <a:spcPct val="70000"/>
              </a:lnSpc>
              <a:spcBef>
                <a:spcPts val="1000"/>
              </a:spcBef>
              <a:spcAft>
                <a:spcPts val="0"/>
              </a:spcAft>
              <a:buNone/>
            </a:pPr>
            <a:endParaRPr/>
          </a:p>
          <a:p>
            <a:pPr marL="0" lvl="0" indent="0" algn="l" rtl="0">
              <a:lnSpc>
                <a:spcPct val="70000"/>
              </a:lnSpc>
              <a:spcBef>
                <a:spcPts val="1000"/>
              </a:spcBef>
              <a:spcAft>
                <a:spcPts val="0"/>
              </a:spcAft>
              <a:buNone/>
            </a:pPr>
            <a:endParaRPr/>
          </a:p>
          <a:p>
            <a:pPr marL="0" lvl="0" indent="0" algn="l" rtl="0">
              <a:lnSpc>
                <a:spcPct val="70000"/>
              </a:lnSpc>
              <a:spcBef>
                <a:spcPts val="1000"/>
              </a:spcBef>
              <a:spcAft>
                <a:spcPts val="0"/>
              </a:spcAft>
              <a:buNone/>
            </a:pPr>
            <a:endParaRPr/>
          </a:p>
        </p:txBody>
      </p:sp>
      <p:sp>
        <p:nvSpPr>
          <p:cNvPr id="112" name="Google Shape;112;gb4f0a452a0_0_0"/>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nl-NL"/>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b47b55cfd7_0_24"/>
          <p:cNvSpPr txBox="1"/>
          <p:nvPr/>
        </p:nvSpPr>
        <p:spPr>
          <a:xfrm>
            <a:off x="0" y="260648"/>
            <a:ext cx="12192000" cy="1143000"/>
          </a:xfrm>
          <a:prstGeom prst="rect">
            <a:avLst/>
          </a:prstGeom>
          <a:solidFill>
            <a:srgbClr val="0FA67E"/>
          </a:solidFill>
          <a:ln>
            <a:noFill/>
          </a:ln>
        </p:spPr>
        <p:txBody>
          <a:bodyPr spcFirstLastPara="1" wrap="square" lIns="91425" tIns="45700" rIns="91425" bIns="45700" anchor="ctr" anchorCtr="0">
            <a:noAutofit/>
          </a:bodyPr>
          <a:lstStyle/>
          <a:p>
            <a:pPr marL="0" lvl="0" indent="898525" algn="l" rtl="0">
              <a:spcBef>
                <a:spcPts val="0"/>
              </a:spcBef>
              <a:spcAft>
                <a:spcPts val="0"/>
              </a:spcAft>
              <a:buClr>
                <a:schemeClr val="lt1"/>
              </a:buClr>
              <a:buSzPts val="4400"/>
              <a:buFont typeface="Calibri"/>
              <a:buNone/>
            </a:pPr>
            <a:r>
              <a:rPr lang="nl-NL" sz="4400" b="1">
                <a:solidFill>
                  <a:schemeClr val="lt1"/>
                </a:solidFill>
                <a:latin typeface="Calibri"/>
                <a:ea typeface="Calibri"/>
                <a:cs typeface="Calibri"/>
                <a:sym typeface="Calibri"/>
              </a:rPr>
              <a:t>Analyse eIDAS ‘Laag’ - Onderdeel 1.</a:t>
            </a:r>
            <a:endParaRPr sz="4400" b="0" i="0" u="none" strike="noStrike" cap="none">
              <a:solidFill>
                <a:schemeClr val="lt1"/>
              </a:solidFill>
              <a:latin typeface="Calibri"/>
              <a:ea typeface="Calibri"/>
              <a:cs typeface="Calibri"/>
              <a:sym typeface="Calibri"/>
            </a:endParaRPr>
          </a:p>
        </p:txBody>
      </p:sp>
      <p:pic>
        <p:nvPicPr>
          <p:cNvPr id="118" name="Google Shape;118;gb47b55cfd7_0_24"/>
          <p:cNvPicPr preferRelativeResize="0"/>
          <p:nvPr/>
        </p:nvPicPr>
        <p:blipFill rotWithShape="1">
          <a:blip r:embed="rId3">
            <a:alphaModFix/>
          </a:blip>
          <a:srcRect/>
          <a:stretch/>
        </p:blipFill>
        <p:spPr>
          <a:xfrm>
            <a:off x="297036" y="6265250"/>
            <a:ext cx="1962150" cy="428625"/>
          </a:xfrm>
          <a:prstGeom prst="rect">
            <a:avLst/>
          </a:prstGeom>
          <a:noFill/>
          <a:ln>
            <a:noFill/>
          </a:ln>
        </p:spPr>
      </p:pic>
      <p:graphicFrame>
        <p:nvGraphicFramePr>
          <p:cNvPr id="119" name="Google Shape;119;gb47b55cfd7_0_24"/>
          <p:cNvGraphicFramePr/>
          <p:nvPr/>
        </p:nvGraphicFramePr>
        <p:xfrm>
          <a:off x="822500" y="1745900"/>
          <a:ext cx="3000000" cy="3000000"/>
        </p:xfrm>
        <a:graphic>
          <a:graphicData uri="http://schemas.openxmlformats.org/drawingml/2006/table">
            <a:tbl>
              <a:tblPr>
                <a:noFill/>
                <a:tableStyleId>{8E4F96F2-AFA2-4139-B161-A0E26D7DB799}</a:tableStyleId>
              </a:tblPr>
              <a:tblGrid>
                <a:gridCol w="2244300">
                  <a:extLst>
                    <a:ext uri="{9D8B030D-6E8A-4147-A177-3AD203B41FA5}">
                      <a16:colId xmlns:a16="http://schemas.microsoft.com/office/drawing/2014/main" val="20000"/>
                    </a:ext>
                  </a:extLst>
                </a:gridCol>
                <a:gridCol w="8042700">
                  <a:extLst>
                    <a:ext uri="{9D8B030D-6E8A-4147-A177-3AD203B41FA5}">
                      <a16:colId xmlns:a16="http://schemas.microsoft.com/office/drawing/2014/main" val="20001"/>
                    </a:ext>
                  </a:extLst>
                </a:gridCol>
              </a:tblGrid>
              <a:tr h="1014550">
                <a:tc>
                  <a:txBody>
                    <a:bodyPr/>
                    <a:lstStyle/>
                    <a:p>
                      <a:pPr marL="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1. Inschrijving</a:t>
                      </a:r>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r>
                        <a:rPr lang="nl-NL" sz="1700"/>
                        <a:t>Hierbij kan </a:t>
                      </a:r>
                      <a:r>
                        <a:rPr lang="nl-NL" sz="1700" u="sng"/>
                        <a:t>grotendeels</a:t>
                      </a:r>
                      <a:r>
                        <a:rPr lang="nl-NL" sz="1700"/>
                        <a:t> geleund worden op wettelijke eisen omtrent inschrijving van enerzijds medewerkers en anderzijds leerling/student.</a:t>
                      </a:r>
                      <a:endParaRPr sz="1700"/>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1014550">
                <a:tc gridSpan="2">
                  <a:txBody>
                    <a:bodyPr/>
                    <a:lstStyle/>
                    <a:p>
                      <a:pPr marL="0" lvl="0" indent="0" algn="l" rtl="0">
                        <a:lnSpc>
                          <a:spcPct val="70000"/>
                        </a:lnSpc>
                        <a:spcBef>
                          <a:spcPts val="1000"/>
                        </a:spcBef>
                        <a:spcAft>
                          <a:spcPts val="0"/>
                        </a:spcAft>
                        <a:buNone/>
                      </a:pPr>
                      <a:r>
                        <a:rPr lang="nl-NL" sz="2420">
                          <a:solidFill>
                            <a:schemeClr val="dk1"/>
                          </a:solidFill>
                          <a:latin typeface="Calibri"/>
                          <a:ea typeface="Calibri"/>
                          <a:cs typeface="Calibri"/>
                          <a:sym typeface="Calibri"/>
                        </a:rPr>
                        <a:t>Grotendeels, want bij inschrijving van een (afwijking t.o.v. de norm):</a:t>
                      </a:r>
                      <a:endParaRPr sz="2420">
                        <a:solidFill>
                          <a:schemeClr val="dk1"/>
                        </a:solidFill>
                        <a:latin typeface="Calibri"/>
                        <a:ea typeface="Calibri"/>
                        <a:cs typeface="Calibri"/>
                        <a:sym typeface="Calibri"/>
                      </a:endParaRPr>
                    </a:p>
                    <a:p>
                      <a:pPr marL="457200" lvl="0" indent="-382270" algn="l" rtl="0">
                        <a:lnSpc>
                          <a:spcPct val="70000"/>
                        </a:lnSpc>
                        <a:spcBef>
                          <a:spcPts val="1000"/>
                        </a:spcBef>
                        <a:spcAft>
                          <a:spcPts val="0"/>
                        </a:spcAft>
                        <a:buClr>
                          <a:schemeClr val="dk1"/>
                        </a:buClr>
                        <a:buSzPts val="2420"/>
                        <a:buFont typeface="Calibri"/>
                        <a:buChar char="-"/>
                      </a:pPr>
                      <a:r>
                        <a:rPr lang="nl-NL" sz="2420">
                          <a:solidFill>
                            <a:schemeClr val="dk1"/>
                          </a:solidFill>
                          <a:latin typeface="Calibri"/>
                          <a:ea typeface="Calibri"/>
                          <a:cs typeface="Calibri"/>
                          <a:sym typeface="Calibri"/>
                        </a:rPr>
                        <a:t>leerling (PO/VO) is een identiteitsbewijs niet verplicht en wordt deze ook niet gecontroleerd op echtheid. Andere documenten zoals een geboortebewijs of uitschrijfbewijs kunnen ook gebruikt worden.</a:t>
                      </a:r>
                      <a:endParaRPr sz="2420">
                        <a:solidFill>
                          <a:schemeClr val="dk1"/>
                        </a:solidFill>
                        <a:latin typeface="Calibri"/>
                        <a:ea typeface="Calibri"/>
                        <a:cs typeface="Calibri"/>
                        <a:sym typeface="Calibri"/>
                      </a:endParaRPr>
                    </a:p>
                    <a:p>
                      <a:pPr marL="457200" lvl="0" indent="-382270" algn="l" rtl="0">
                        <a:lnSpc>
                          <a:spcPct val="70000"/>
                        </a:lnSpc>
                        <a:spcBef>
                          <a:spcPts val="0"/>
                        </a:spcBef>
                        <a:spcAft>
                          <a:spcPts val="0"/>
                        </a:spcAft>
                        <a:buClr>
                          <a:schemeClr val="dk1"/>
                        </a:buClr>
                        <a:buSzPts val="2420"/>
                        <a:buFont typeface="Calibri"/>
                        <a:buChar char="-"/>
                      </a:pPr>
                      <a:r>
                        <a:rPr lang="nl-NL" sz="2420">
                          <a:solidFill>
                            <a:schemeClr val="dk1"/>
                          </a:solidFill>
                          <a:latin typeface="Calibri"/>
                          <a:ea typeface="Calibri"/>
                          <a:cs typeface="Calibri"/>
                          <a:sym typeface="Calibri"/>
                        </a:rPr>
                        <a:t>medewerker vindt er geen controle plaats op bestaan van de identiteit in een gezaghebbende bron (zoals de Basis Registratie Personen (BRP))</a:t>
                      </a:r>
                      <a:endParaRPr sz="2420">
                        <a:solidFill>
                          <a:schemeClr val="dk1"/>
                        </a:solidFill>
                        <a:latin typeface="Calibri"/>
                        <a:ea typeface="Calibri"/>
                        <a:cs typeface="Calibri"/>
                        <a:sym typeface="Calibri"/>
                      </a:endParaRPr>
                    </a:p>
                    <a:p>
                      <a:pPr marL="0" lvl="0" indent="0" algn="l" rtl="0">
                        <a:lnSpc>
                          <a:spcPct val="70000"/>
                        </a:lnSpc>
                        <a:spcBef>
                          <a:spcPts val="1000"/>
                        </a:spcBef>
                        <a:spcAft>
                          <a:spcPts val="0"/>
                        </a:spcAft>
                        <a:buNone/>
                      </a:pPr>
                      <a:endParaRPr sz="2420">
                        <a:solidFill>
                          <a:schemeClr val="dk1"/>
                        </a:solidFill>
                        <a:latin typeface="Calibri"/>
                        <a:ea typeface="Calibri"/>
                        <a:cs typeface="Calibri"/>
                        <a:sym typeface="Calibri"/>
                      </a:endParaRPr>
                    </a:p>
                    <a:p>
                      <a:pPr marL="0" lvl="0" indent="0" algn="l" rtl="0">
                        <a:lnSpc>
                          <a:spcPct val="70000"/>
                        </a:lnSpc>
                        <a:spcBef>
                          <a:spcPts val="1000"/>
                        </a:spcBef>
                        <a:spcAft>
                          <a:spcPts val="0"/>
                        </a:spcAft>
                        <a:buNone/>
                      </a:pPr>
                      <a:r>
                        <a:rPr lang="nl-NL" sz="2420">
                          <a:solidFill>
                            <a:schemeClr val="dk1"/>
                          </a:solidFill>
                          <a:latin typeface="Calibri"/>
                          <a:ea typeface="Calibri"/>
                          <a:cs typeface="Calibri"/>
                          <a:sym typeface="Calibri"/>
                        </a:rPr>
                        <a:t>N.B. Inschrijving van HO vindt plaats via Studielink en biedt daarmee voldoende zekerheid als daarmee DigiD Laag wordt gebruikt.</a:t>
                      </a: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tcPr>
                </a:tc>
                <a:tc hMerge="1">
                  <a:txBody>
                    <a:bodyPr/>
                    <a:lstStyle/>
                    <a:p>
                      <a:endParaRPr lang="nl-NL"/>
                    </a:p>
                  </a:txBody>
                  <a:tcPr/>
                </a:tc>
                <a:extLst>
                  <a:ext uri="{0D108BD9-81ED-4DB2-BD59-A6C34878D82A}">
                    <a16:rowId xmlns:a16="http://schemas.microsoft.com/office/drawing/2014/main" val="10001"/>
                  </a:ext>
                </a:extLst>
              </a:tr>
            </a:tbl>
          </a:graphicData>
        </a:graphic>
      </p:graphicFrame>
      <p:sp>
        <p:nvSpPr>
          <p:cNvPr id="120" name="Google Shape;120;gb47b55cfd7_0_24"/>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nl-NL"/>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gb47b55cfd7_0_30"/>
          <p:cNvSpPr txBox="1"/>
          <p:nvPr/>
        </p:nvSpPr>
        <p:spPr>
          <a:xfrm>
            <a:off x="0" y="260648"/>
            <a:ext cx="12192000" cy="1143000"/>
          </a:xfrm>
          <a:prstGeom prst="rect">
            <a:avLst/>
          </a:prstGeom>
          <a:solidFill>
            <a:srgbClr val="0FA67E"/>
          </a:solidFill>
          <a:ln>
            <a:noFill/>
          </a:ln>
        </p:spPr>
        <p:txBody>
          <a:bodyPr spcFirstLastPara="1" wrap="square" lIns="91425" tIns="45700" rIns="91425" bIns="45700" anchor="ctr" anchorCtr="0">
            <a:noAutofit/>
          </a:bodyPr>
          <a:lstStyle/>
          <a:p>
            <a:pPr marL="0" lvl="0" indent="898525" algn="l" rtl="0">
              <a:spcBef>
                <a:spcPts val="0"/>
              </a:spcBef>
              <a:spcAft>
                <a:spcPts val="0"/>
              </a:spcAft>
              <a:buClr>
                <a:schemeClr val="lt1"/>
              </a:buClr>
              <a:buSzPts val="4400"/>
              <a:buFont typeface="Calibri"/>
              <a:buNone/>
            </a:pPr>
            <a:r>
              <a:rPr lang="nl-NL" sz="4400" b="1">
                <a:solidFill>
                  <a:schemeClr val="lt1"/>
                </a:solidFill>
                <a:latin typeface="Calibri"/>
                <a:ea typeface="Calibri"/>
                <a:cs typeface="Calibri"/>
                <a:sym typeface="Calibri"/>
              </a:rPr>
              <a:t>Analyse eIDAS ‘Laag’ - Onderdeel 2.</a:t>
            </a:r>
            <a:endParaRPr sz="4400" b="0" i="0" u="none" strike="noStrike" cap="none">
              <a:solidFill>
                <a:schemeClr val="lt1"/>
              </a:solidFill>
              <a:latin typeface="Calibri"/>
              <a:ea typeface="Calibri"/>
              <a:cs typeface="Calibri"/>
              <a:sym typeface="Calibri"/>
            </a:endParaRPr>
          </a:p>
        </p:txBody>
      </p:sp>
      <p:pic>
        <p:nvPicPr>
          <p:cNvPr id="126" name="Google Shape;126;gb47b55cfd7_0_30"/>
          <p:cNvPicPr preferRelativeResize="0"/>
          <p:nvPr/>
        </p:nvPicPr>
        <p:blipFill rotWithShape="1">
          <a:blip r:embed="rId3">
            <a:alphaModFix/>
          </a:blip>
          <a:srcRect/>
          <a:stretch/>
        </p:blipFill>
        <p:spPr>
          <a:xfrm>
            <a:off x="297036" y="6265250"/>
            <a:ext cx="1962150" cy="428625"/>
          </a:xfrm>
          <a:prstGeom prst="rect">
            <a:avLst/>
          </a:prstGeom>
          <a:noFill/>
          <a:ln>
            <a:noFill/>
          </a:ln>
        </p:spPr>
      </p:pic>
      <p:graphicFrame>
        <p:nvGraphicFramePr>
          <p:cNvPr id="127" name="Google Shape;127;gb47b55cfd7_0_30"/>
          <p:cNvGraphicFramePr/>
          <p:nvPr/>
        </p:nvGraphicFramePr>
        <p:xfrm>
          <a:off x="822500" y="1745900"/>
          <a:ext cx="3000000" cy="3000000"/>
        </p:xfrm>
        <a:graphic>
          <a:graphicData uri="http://schemas.openxmlformats.org/drawingml/2006/table">
            <a:tbl>
              <a:tblPr>
                <a:noFill/>
                <a:tableStyleId>{8E4F96F2-AFA2-4139-B161-A0E26D7DB799}</a:tableStyleId>
              </a:tblPr>
              <a:tblGrid>
                <a:gridCol w="2244300">
                  <a:extLst>
                    <a:ext uri="{9D8B030D-6E8A-4147-A177-3AD203B41FA5}">
                      <a16:colId xmlns:a16="http://schemas.microsoft.com/office/drawing/2014/main" val="20000"/>
                    </a:ext>
                  </a:extLst>
                </a:gridCol>
                <a:gridCol w="8042700">
                  <a:extLst>
                    <a:ext uri="{9D8B030D-6E8A-4147-A177-3AD203B41FA5}">
                      <a16:colId xmlns:a16="http://schemas.microsoft.com/office/drawing/2014/main" val="20001"/>
                    </a:ext>
                  </a:extLst>
                </a:gridCol>
              </a:tblGrid>
              <a:tr h="381000">
                <a:tc>
                  <a:txBody>
                    <a:bodyPr/>
                    <a:lstStyle/>
                    <a:p>
                      <a:pPr marL="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2. Beheer van elektronische identificatie-</a:t>
                      </a:r>
                      <a:br>
                        <a:rPr lang="nl-NL" sz="2420">
                          <a:solidFill>
                            <a:schemeClr val="dk1"/>
                          </a:solidFill>
                          <a:latin typeface="Calibri"/>
                          <a:ea typeface="Calibri"/>
                          <a:cs typeface="Calibri"/>
                          <a:sym typeface="Calibri"/>
                        </a:rPr>
                      </a:br>
                      <a:r>
                        <a:rPr lang="nl-NL" sz="2420">
                          <a:solidFill>
                            <a:schemeClr val="dk1"/>
                          </a:solidFill>
                          <a:latin typeface="Calibri"/>
                          <a:ea typeface="Calibri"/>
                          <a:cs typeface="Calibri"/>
                          <a:sym typeface="Calibri"/>
                        </a:rPr>
                        <a:t>middelen</a:t>
                      </a:r>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tc>
                  <a:txBody>
                    <a:bodyPr/>
                    <a:lstStyle/>
                    <a:p>
                      <a:pPr marL="0" marR="0" lvl="0" indent="0" algn="l" rtl="0">
                        <a:lnSpc>
                          <a:spcPct val="100000"/>
                        </a:lnSpc>
                        <a:spcBef>
                          <a:spcPts val="0"/>
                        </a:spcBef>
                        <a:spcAft>
                          <a:spcPts val="0"/>
                        </a:spcAft>
                        <a:buNone/>
                      </a:pPr>
                      <a:r>
                        <a:rPr lang="nl-NL" sz="1700"/>
                        <a:t>Door de keuze van het juiste inlogmiddel en het beheer (uitgifte, verlening, ed.) ervan zorgvuldig uit te voeren.</a:t>
                      </a:r>
                      <a:endParaRPr sz="1700"/>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381000">
                <a:tc gridSpan="2">
                  <a:txBody>
                    <a:bodyPr/>
                    <a:lstStyle/>
                    <a:p>
                      <a:pPr marL="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De keuze voor een gebruikersnaam en wachtwoord is al voldoende: één factor authenticatie verplicht, zoals gebruikersnaam en wachtwoord. </a:t>
                      </a:r>
                      <a:endParaRPr sz="2420">
                        <a:solidFill>
                          <a:schemeClr val="dk1"/>
                        </a:solidFill>
                        <a:latin typeface="Calibri"/>
                        <a:ea typeface="Calibri"/>
                        <a:cs typeface="Calibri"/>
                        <a:sym typeface="Calibri"/>
                      </a:endParaRPr>
                    </a:p>
                    <a:p>
                      <a:pPr marL="0" lvl="0" indent="0" algn="l" rtl="0">
                        <a:lnSpc>
                          <a:spcPct val="70000"/>
                        </a:lnSpc>
                        <a:spcBef>
                          <a:spcPts val="0"/>
                        </a:spcBef>
                        <a:spcAft>
                          <a:spcPts val="0"/>
                        </a:spcAft>
                        <a:buNone/>
                      </a:pPr>
                      <a:endParaRPr sz="2420">
                        <a:solidFill>
                          <a:schemeClr val="dk1"/>
                        </a:solidFill>
                        <a:latin typeface="Calibri"/>
                        <a:ea typeface="Calibri"/>
                        <a:cs typeface="Calibri"/>
                        <a:sym typeface="Calibri"/>
                      </a:endParaRPr>
                    </a:p>
                    <a:p>
                      <a:pPr marL="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De wijze waarop deze beheerd wordt, dient zorgvuldig te geschieden. Dat moet elke instellingen zelf controleren. Bijvoorbeeld dat het wachtwoord op een veilig manier wordt uitgegeven en afgedwongen wordt dat deze eerste keer wordt aangepast naar een sterk wachtwoord.</a:t>
                      </a:r>
                      <a:endParaRPr sz="2420">
                        <a:solidFill>
                          <a:schemeClr val="dk1"/>
                        </a:solidFill>
                        <a:latin typeface="Calibri"/>
                        <a:ea typeface="Calibri"/>
                        <a:cs typeface="Calibri"/>
                        <a:sym typeface="Calibri"/>
                      </a:endParaRPr>
                    </a:p>
                    <a:p>
                      <a:pPr marL="0" lvl="0" indent="0" algn="l" rtl="0">
                        <a:lnSpc>
                          <a:spcPct val="70000"/>
                        </a:lnSpc>
                        <a:spcBef>
                          <a:spcPts val="0"/>
                        </a:spcBef>
                        <a:spcAft>
                          <a:spcPts val="0"/>
                        </a:spcAft>
                        <a:buNone/>
                      </a:pP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tcPr>
                </a:tc>
                <a:tc hMerge="1">
                  <a:txBody>
                    <a:bodyPr/>
                    <a:lstStyle/>
                    <a:p>
                      <a:endParaRPr lang="nl-NL"/>
                    </a:p>
                  </a:txBody>
                  <a:tcPr/>
                </a:tc>
                <a:extLst>
                  <a:ext uri="{0D108BD9-81ED-4DB2-BD59-A6C34878D82A}">
                    <a16:rowId xmlns:a16="http://schemas.microsoft.com/office/drawing/2014/main" val="10001"/>
                  </a:ext>
                </a:extLst>
              </a:tr>
            </a:tbl>
          </a:graphicData>
        </a:graphic>
      </p:graphicFrame>
      <p:sp>
        <p:nvSpPr>
          <p:cNvPr id="128" name="Google Shape;128;gb47b55cfd7_0_30"/>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nl-NL"/>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b47b55cfd7_0_36"/>
          <p:cNvSpPr txBox="1"/>
          <p:nvPr/>
        </p:nvSpPr>
        <p:spPr>
          <a:xfrm>
            <a:off x="0" y="260648"/>
            <a:ext cx="12192000" cy="1143000"/>
          </a:xfrm>
          <a:prstGeom prst="rect">
            <a:avLst/>
          </a:prstGeom>
          <a:solidFill>
            <a:srgbClr val="0FA67E"/>
          </a:solidFill>
          <a:ln>
            <a:noFill/>
          </a:ln>
        </p:spPr>
        <p:txBody>
          <a:bodyPr spcFirstLastPara="1" wrap="square" lIns="91425" tIns="45700" rIns="91425" bIns="45700" anchor="ctr" anchorCtr="0">
            <a:noAutofit/>
          </a:bodyPr>
          <a:lstStyle/>
          <a:p>
            <a:pPr marL="0" lvl="0" indent="898525" algn="l" rtl="0">
              <a:spcBef>
                <a:spcPts val="0"/>
              </a:spcBef>
              <a:spcAft>
                <a:spcPts val="0"/>
              </a:spcAft>
              <a:buClr>
                <a:schemeClr val="lt1"/>
              </a:buClr>
              <a:buSzPts val="4400"/>
              <a:buFont typeface="Calibri"/>
              <a:buNone/>
            </a:pPr>
            <a:r>
              <a:rPr lang="nl-NL" sz="4400" b="1">
                <a:solidFill>
                  <a:schemeClr val="lt1"/>
                </a:solidFill>
                <a:latin typeface="Calibri"/>
                <a:ea typeface="Calibri"/>
                <a:cs typeface="Calibri"/>
                <a:sym typeface="Calibri"/>
              </a:rPr>
              <a:t>Analyse eIDAS ‘Laag’ - Onderdeel 3.</a:t>
            </a:r>
            <a:endParaRPr sz="4400" b="0" i="0" u="none" strike="noStrike" cap="none">
              <a:solidFill>
                <a:schemeClr val="lt1"/>
              </a:solidFill>
              <a:latin typeface="Calibri"/>
              <a:ea typeface="Calibri"/>
              <a:cs typeface="Calibri"/>
              <a:sym typeface="Calibri"/>
            </a:endParaRPr>
          </a:p>
        </p:txBody>
      </p:sp>
      <p:pic>
        <p:nvPicPr>
          <p:cNvPr id="134" name="Google Shape;134;gb47b55cfd7_0_36"/>
          <p:cNvPicPr preferRelativeResize="0"/>
          <p:nvPr/>
        </p:nvPicPr>
        <p:blipFill rotWithShape="1">
          <a:blip r:embed="rId3">
            <a:alphaModFix/>
          </a:blip>
          <a:srcRect/>
          <a:stretch/>
        </p:blipFill>
        <p:spPr>
          <a:xfrm>
            <a:off x="297036" y="6265250"/>
            <a:ext cx="1962150" cy="428625"/>
          </a:xfrm>
          <a:prstGeom prst="rect">
            <a:avLst/>
          </a:prstGeom>
          <a:noFill/>
          <a:ln>
            <a:noFill/>
          </a:ln>
        </p:spPr>
      </p:pic>
      <p:graphicFrame>
        <p:nvGraphicFramePr>
          <p:cNvPr id="135" name="Google Shape;135;gb47b55cfd7_0_36"/>
          <p:cNvGraphicFramePr/>
          <p:nvPr/>
        </p:nvGraphicFramePr>
        <p:xfrm>
          <a:off x="822500" y="1745900"/>
          <a:ext cx="3000000" cy="3000000"/>
        </p:xfrm>
        <a:graphic>
          <a:graphicData uri="http://schemas.openxmlformats.org/drawingml/2006/table">
            <a:tbl>
              <a:tblPr>
                <a:noFill/>
                <a:tableStyleId>{8E4F96F2-AFA2-4139-B161-A0E26D7DB799}</a:tableStyleId>
              </a:tblPr>
              <a:tblGrid>
                <a:gridCol w="2244300">
                  <a:extLst>
                    <a:ext uri="{9D8B030D-6E8A-4147-A177-3AD203B41FA5}">
                      <a16:colId xmlns:a16="http://schemas.microsoft.com/office/drawing/2014/main" val="20000"/>
                    </a:ext>
                  </a:extLst>
                </a:gridCol>
                <a:gridCol w="8042700">
                  <a:extLst>
                    <a:ext uri="{9D8B030D-6E8A-4147-A177-3AD203B41FA5}">
                      <a16:colId xmlns:a16="http://schemas.microsoft.com/office/drawing/2014/main" val="20001"/>
                    </a:ext>
                  </a:extLst>
                </a:gridCol>
              </a:tblGrid>
              <a:tr h="381000">
                <a:tc>
                  <a:txBody>
                    <a:bodyPr/>
                    <a:lstStyle/>
                    <a:p>
                      <a:pPr marL="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3. Authenticatie</a:t>
                      </a:r>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tc>
                  <a:txBody>
                    <a:bodyPr/>
                    <a:lstStyle/>
                    <a:p>
                      <a:pPr marL="0" marR="0" lvl="0" indent="0" algn="l" rtl="0">
                        <a:lnSpc>
                          <a:spcPct val="100000"/>
                        </a:lnSpc>
                        <a:spcBef>
                          <a:spcPts val="0"/>
                        </a:spcBef>
                        <a:spcAft>
                          <a:spcPts val="0"/>
                        </a:spcAft>
                        <a:buNone/>
                      </a:pPr>
                      <a:r>
                        <a:rPr lang="nl-NL" sz="1700"/>
                        <a:t>Het authenticatiemechanisme moet op een betrouwbare wijze plaatsvinden en beveiligd zijn tegen bedreigingen en misbruik. </a:t>
                      </a:r>
                      <a:endParaRPr sz="1700"/>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381000">
                <a:tc gridSpan="2">
                  <a:txBody>
                    <a:bodyPr/>
                    <a:lstStyle/>
                    <a:p>
                      <a:pPr marL="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Grotendeels afhankelijk van de gekozen techniek (en leverancier) en de wijze waarop deze veilig ontwikkeld is en onderhouden wordt.</a:t>
                      </a:r>
                      <a:endParaRPr sz="2420">
                        <a:solidFill>
                          <a:schemeClr val="dk1"/>
                        </a:solidFill>
                        <a:latin typeface="Calibri"/>
                        <a:ea typeface="Calibri"/>
                        <a:cs typeface="Calibri"/>
                        <a:sym typeface="Calibri"/>
                      </a:endParaRPr>
                    </a:p>
                    <a:p>
                      <a:pPr marL="0" lvl="0" indent="0" algn="l" rtl="0">
                        <a:lnSpc>
                          <a:spcPct val="70000"/>
                        </a:lnSpc>
                        <a:spcBef>
                          <a:spcPts val="0"/>
                        </a:spcBef>
                        <a:spcAft>
                          <a:spcPts val="0"/>
                        </a:spcAft>
                        <a:buNone/>
                      </a:pPr>
                      <a:endParaRPr sz="2420">
                        <a:solidFill>
                          <a:schemeClr val="dk1"/>
                        </a:solidFill>
                        <a:latin typeface="Calibri"/>
                        <a:ea typeface="Calibri"/>
                        <a:cs typeface="Calibri"/>
                        <a:sym typeface="Calibri"/>
                      </a:endParaRPr>
                    </a:p>
                    <a:p>
                      <a:pPr marL="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Dit kan een voorwaarden of garantie zijn van de leverancier en of uitkomst van een risicoanalyse/pentest bij inzet van eigen software en of techniek. </a:t>
                      </a: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tcPr>
                </a:tc>
                <a:tc hMerge="1">
                  <a:txBody>
                    <a:bodyPr/>
                    <a:lstStyle/>
                    <a:p>
                      <a:endParaRPr lang="nl-NL"/>
                    </a:p>
                  </a:txBody>
                  <a:tcPr/>
                </a:tc>
                <a:extLst>
                  <a:ext uri="{0D108BD9-81ED-4DB2-BD59-A6C34878D82A}">
                    <a16:rowId xmlns:a16="http://schemas.microsoft.com/office/drawing/2014/main" val="10001"/>
                  </a:ext>
                </a:extLst>
              </a:tr>
            </a:tbl>
          </a:graphicData>
        </a:graphic>
      </p:graphicFrame>
      <p:sp>
        <p:nvSpPr>
          <p:cNvPr id="136" name="Google Shape;136;gb47b55cfd7_0_36"/>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nl-NL"/>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gb47b55cfd7_0_48"/>
          <p:cNvSpPr txBox="1"/>
          <p:nvPr/>
        </p:nvSpPr>
        <p:spPr>
          <a:xfrm>
            <a:off x="0" y="260648"/>
            <a:ext cx="12192000" cy="1143000"/>
          </a:xfrm>
          <a:prstGeom prst="rect">
            <a:avLst/>
          </a:prstGeom>
          <a:solidFill>
            <a:srgbClr val="0FA67E"/>
          </a:solidFill>
          <a:ln>
            <a:noFill/>
          </a:ln>
        </p:spPr>
        <p:txBody>
          <a:bodyPr spcFirstLastPara="1" wrap="square" lIns="91425" tIns="45700" rIns="91425" bIns="45700" anchor="ctr" anchorCtr="0">
            <a:noAutofit/>
          </a:bodyPr>
          <a:lstStyle/>
          <a:p>
            <a:pPr marL="0" lvl="0" indent="898525" algn="l" rtl="0">
              <a:spcBef>
                <a:spcPts val="0"/>
              </a:spcBef>
              <a:spcAft>
                <a:spcPts val="0"/>
              </a:spcAft>
              <a:buClr>
                <a:schemeClr val="lt1"/>
              </a:buClr>
              <a:buSzPts val="4400"/>
              <a:buFont typeface="Calibri"/>
              <a:buNone/>
            </a:pPr>
            <a:r>
              <a:rPr lang="nl-NL" sz="4400" b="1">
                <a:solidFill>
                  <a:schemeClr val="lt1"/>
                </a:solidFill>
                <a:latin typeface="Calibri"/>
                <a:ea typeface="Calibri"/>
                <a:cs typeface="Calibri"/>
                <a:sym typeface="Calibri"/>
              </a:rPr>
              <a:t>Analyse eIDAS ‘Laag’ - Onderdeel 4.</a:t>
            </a:r>
            <a:endParaRPr sz="4400" b="0" i="0" u="none" strike="noStrike" cap="none">
              <a:solidFill>
                <a:schemeClr val="lt1"/>
              </a:solidFill>
              <a:latin typeface="Calibri"/>
              <a:ea typeface="Calibri"/>
              <a:cs typeface="Calibri"/>
              <a:sym typeface="Calibri"/>
            </a:endParaRPr>
          </a:p>
        </p:txBody>
      </p:sp>
      <p:pic>
        <p:nvPicPr>
          <p:cNvPr id="142" name="Google Shape;142;gb47b55cfd7_0_48"/>
          <p:cNvPicPr preferRelativeResize="0"/>
          <p:nvPr/>
        </p:nvPicPr>
        <p:blipFill rotWithShape="1">
          <a:blip r:embed="rId3">
            <a:alphaModFix/>
          </a:blip>
          <a:srcRect/>
          <a:stretch/>
        </p:blipFill>
        <p:spPr>
          <a:xfrm>
            <a:off x="297036" y="6265250"/>
            <a:ext cx="1962150" cy="428625"/>
          </a:xfrm>
          <a:prstGeom prst="rect">
            <a:avLst/>
          </a:prstGeom>
          <a:noFill/>
          <a:ln>
            <a:noFill/>
          </a:ln>
        </p:spPr>
      </p:pic>
      <p:graphicFrame>
        <p:nvGraphicFramePr>
          <p:cNvPr id="143" name="Google Shape;143;gb47b55cfd7_0_48"/>
          <p:cNvGraphicFramePr/>
          <p:nvPr/>
        </p:nvGraphicFramePr>
        <p:xfrm>
          <a:off x="822500" y="1745900"/>
          <a:ext cx="3000000" cy="3000000"/>
        </p:xfrm>
        <a:graphic>
          <a:graphicData uri="http://schemas.openxmlformats.org/drawingml/2006/table">
            <a:tbl>
              <a:tblPr>
                <a:noFill/>
                <a:tableStyleId>{8E4F96F2-AFA2-4139-B161-A0E26D7DB799}</a:tableStyleId>
              </a:tblPr>
              <a:tblGrid>
                <a:gridCol w="2244300">
                  <a:extLst>
                    <a:ext uri="{9D8B030D-6E8A-4147-A177-3AD203B41FA5}">
                      <a16:colId xmlns:a16="http://schemas.microsoft.com/office/drawing/2014/main" val="20000"/>
                    </a:ext>
                  </a:extLst>
                </a:gridCol>
                <a:gridCol w="8042700">
                  <a:extLst>
                    <a:ext uri="{9D8B030D-6E8A-4147-A177-3AD203B41FA5}">
                      <a16:colId xmlns:a16="http://schemas.microsoft.com/office/drawing/2014/main" val="20001"/>
                    </a:ext>
                  </a:extLst>
                </a:gridCol>
              </a:tblGrid>
              <a:tr h="381000">
                <a:tc>
                  <a:txBody>
                    <a:bodyPr/>
                    <a:lstStyle/>
                    <a:p>
                      <a:pPr marL="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4. Beheer en organisatie</a:t>
                      </a: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tc>
                  <a:txBody>
                    <a:bodyPr/>
                    <a:lstStyle/>
                    <a:p>
                      <a:pPr marL="0" marR="0" lvl="0" indent="0" algn="l" rtl="0">
                        <a:lnSpc>
                          <a:spcPct val="100000"/>
                        </a:lnSpc>
                        <a:spcBef>
                          <a:spcPts val="0"/>
                        </a:spcBef>
                        <a:spcAft>
                          <a:spcPts val="0"/>
                        </a:spcAft>
                        <a:buNone/>
                      </a:pPr>
                      <a:r>
                        <a:rPr lang="nl-NL" sz="1700"/>
                        <a:t>Het beheer en de organisatie moet volgens de genoemde eisen zijn ingericht.</a:t>
                      </a:r>
                      <a:endParaRPr sz="1700"/>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381000">
                <a:tc gridSpan="2">
                  <a:txBody>
                    <a:bodyPr/>
                    <a:lstStyle/>
                    <a:p>
                      <a:pPr marL="0" marR="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Algemene bepalingen die veelal van toepassing zijn of bevestigd moeten worden, wat onderdeel kan zijn een toetredingsovereenkomst. </a:t>
                      </a:r>
                      <a:endParaRPr sz="2420">
                        <a:solidFill>
                          <a:schemeClr val="dk1"/>
                        </a:solidFill>
                        <a:latin typeface="Calibri"/>
                        <a:ea typeface="Calibri"/>
                        <a:cs typeface="Calibri"/>
                        <a:sym typeface="Calibri"/>
                      </a:endParaRPr>
                    </a:p>
                    <a:p>
                      <a:pPr marL="0" marR="0" lvl="0" indent="0" algn="l" rtl="0">
                        <a:lnSpc>
                          <a:spcPct val="70000"/>
                        </a:lnSpc>
                        <a:spcBef>
                          <a:spcPts val="0"/>
                        </a:spcBef>
                        <a:spcAft>
                          <a:spcPts val="0"/>
                        </a:spcAft>
                        <a:buNone/>
                      </a:pPr>
                      <a:endParaRPr sz="2420">
                        <a:solidFill>
                          <a:schemeClr val="dk1"/>
                        </a:solidFill>
                        <a:latin typeface="Calibri"/>
                        <a:ea typeface="Calibri"/>
                        <a:cs typeface="Calibri"/>
                        <a:sym typeface="Calibri"/>
                      </a:endParaRPr>
                    </a:p>
                    <a:p>
                      <a:pPr marL="0" marR="0" lvl="0" indent="0" algn="l" rtl="0">
                        <a:lnSpc>
                          <a:spcPct val="70000"/>
                        </a:lnSpc>
                        <a:spcBef>
                          <a:spcPts val="0"/>
                        </a:spcBef>
                        <a:spcAft>
                          <a:spcPts val="0"/>
                        </a:spcAft>
                        <a:buNone/>
                      </a:pPr>
                      <a:r>
                        <a:rPr lang="nl-NL" sz="2420">
                          <a:solidFill>
                            <a:schemeClr val="dk1"/>
                          </a:solidFill>
                          <a:latin typeface="Calibri"/>
                          <a:ea typeface="Calibri"/>
                          <a:cs typeface="Calibri"/>
                          <a:sym typeface="Calibri"/>
                        </a:rPr>
                        <a:t>Verder diverse eisen - waaronder overlap met ISO27001 Annex A - waarin de instelling invulling moet geven en controleren of dit van toepassing is op alle onderdelen relevant zijn. De volledigheid en juistheid moet periodiek getoetst worden met een interne audit.</a:t>
                      </a:r>
                      <a:endParaRPr sz="2420">
                        <a:solidFill>
                          <a:schemeClr val="dk1"/>
                        </a:solidFill>
                        <a:latin typeface="Calibri"/>
                        <a:ea typeface="Calibri"/>
                        <a:cs typeface="Calibri"/>
                        <a:sym typeface="Calibri"/>
                      </a:endParaRPr>
                    </a:p>
                  </a:txBody>
                  <a:tcPr marL="91425" marR="91425" marT="91425" marB="91425">
                    <a:lnL w="9525" cap="flat" cmpd="sng">
                      <a:solidFill>
                        <a:srgbClr val="38761D"/>
                      </a:solidFill>
                      <a:prstDash val="solid"/>
                      <a:round/>
                      <a:headEnd type="none" w="sm" len="sm"/>
                      <a:tailEnd type="none" w="sm" len="sm"/>
                    </a:lnL>
                    <a:lnR w="9525" cap="flat" cmpd="sng">
                      <a:solidFill>
                        <a:srgbClr val="38761D"/>
                      </a:solidFill>
                      <a:prstDash val="solid"/>
                      <a:round/>
                      <a:headEnd type="none" w="sm" len="sm"/>
                      <a:tailEnd type="none" w="sm" len="sm"/>
                    </a:lnR>
                    <a:lnT w="9525" cap="flat" cmpd="sng">
                      <a:solidFill>
                        <a:srgbClr val="38761D"/>
                      </a:solidFill>
                      <a:prstDash val="solid"/>
                      <a:round/>
                      <a:headEnd type="none" w="sm" len="sm"/>
                      <a:tailEnd type="none" w="sm" len="sm"/>
                    </a:lnT>
                    <a:lnB w="9525" cap="flat" cmpd="sng">
                      <a:solidFill>
                        <a:srgbClr val="38761D"/>
                      </a:solidFill>
                      <a:prstDash val="solid"/>
                      <a:round/>
                      <a:headEnd type="none" w="sm" len="sm"/>
                      <a:tailEnd type="none" w="sm" len="sm"/>
                    </a:lnB>
                  </a:tcPr>
                </a:tc>
                <a:tc hMerge="1">
                  <a:txBody>
                    <a:bodyPr/>
                    <a:lstStyle/>
                    <a:p>
                      <a:endParaRPr lang="nl-NL"/>
                    </a:p>
                  </a:txBody>
                  <a:tcPr/>
                </a:tc>
                <a:extLst>
                  <a:ext uri="{0D108BD9-81ED-4DB2-BD59-A6C34878D82A}">
                    <a16:rowId xmlns:a16="http://schemas.microsoft.com/office/drawing/2014/main" val="10001"/>
                  </a:ext>
                </a:extLst>
              </a:tr>
            </a:tbl>
          </a:graphicData>
        </a:graphic>
      </p:graphicFrame>
      <p:sp>
        <p:nvSpPr>
          <p:cNvPr id="144" name="Google Shape;144;gb47b55cfd7_0_48"/>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nl-NL"/>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b47cd2fa8d_0_12"/>
          <p:cNvSpPr txBox="1"/>
          <p:nvPr/>
        </p:nvSpPr>
        <p:spPr>
          <a:xfrm>
            <a:off x="0" y="260648"/>
            <a:ext cx="12192000" cy="1143000"/>
          </a:xfrm>
          <a:prstGeom prst="rect">
            <a:avLst/>
          </a:prstGeom>
          <a:solidFill>
            <a:srgbClr val="0FA67E"/>
          </a:solidFill>
          <a:ln>
            <a:noFill/>
          </a:ln>
        </p:spPr>
        <p:txBody>
          <a:bodyPr spcFirstLastPara="1" wrap="square" lIns="91425" tIns="45700" rIns="91425" bIns="45700" anchor="ctr" anchorCtr="0">
            <a:noAutofit/>
          </a:bodyPr>
          <a:lstStyle/>
          <a:p>
            <a:pPr marL="0" marR="0" lvl="0" indent="898525" algn="l" rtl="0">
              <a:spcBef>
                <a:spcPts val="0"/>
              </a:spcBef>
              <a:spcAft>
                <a:spcPts val="0"/>
              </a:spcAft>
              <a:buClr>
                <a:schemeClr val="lt1"/>
              </a:buClr>
              <a:buSzPts val="4400"/>
              <a:buFont typeface="Calibri"/>
              <a:buNone/>
            </a:pPr>
            <a:r>
              <a:rPr lang="nl-NL" sz="4400" b="1">
                <a:solidFill>
                  <a:schemeClr val="lt1"/>
                </a:solidFill>
                <a:latin typeface="Calibri"/>
                <a:ea typeface="Calibri"/>
                <a:cs typeface="Calibri"/>
                <a:sym typeface="Calibri"/>
              </a:rPr>
              <a:t>Onderwijs kan voldoen aan eIDAS Laag door...</a:t>
            </a:r>
            <a:endParaRPr sz="4400" b="0" i="0" u="none" strike="noStrike" cap="none">
              <a:solidFill>
                <a:schemeClr val="lt1"/>
              </a:solidFill>
              <a:latin typeface="Calibri"/>
              <a:ea typeface="Calibri"/>
              <a:cs typeface="Calibri"/>
              <a:sym typeface="Calibri"/>
            </a:endParaRPr>
          </a:p>
        </p:txBody>
      </p:sp>
      <p:sp>
        <p:nvSpPr>
          <p:cNvPr id="150" name="Google Shape;150;gb47cd2fa8d_0_12"/>
          <p:cNvSpPr txBox="1">
            <a:spLocks noGrp="1"/>
          </p:cNvSpPr>
          <p:nvPr>
            <p:ph type="body" idx="1"/>
          </p:nvPr>
        </p:nvSpPr>
        <p:spPr>
          <a:xfrm>
            <a:off x="838200" y="1734625"/>
            <a:ext cx="10515600" cy="4351200"/>
          </a:xfrm>
          <a:prstGeom prst="rect">
            <a:avLst/>
          </a:prstGeom>
          <a:noFill/>
          <a:ln>
            <a:noFill/>
          </a:ln>
        </p:spPr>
        <p:txBody>
          <a:bodyPr spcFirstLastPara="1" wrap="square" lIns="91425" tIns="45700" rIns="91425" bIns="45700" anchor="t" anchorCtr="0">
            <a:noAutofit/>
          </a:bodyPr>
          <a:lstStyle/>
          <a:p>
            <a:pPr marL="228600" lvl="0" indent="-228600" algn="l" rtl="0">
              <a:lnSpc>
                <a:spcPct val="70000"/>
              </a:lnSpc>
              <a:spcBef>
                <a:spcPts val="1000"/>
              </a:spcBef>
              <a:spcAft>
                <a:spcPts val="0"/>
              </a:spcAft>
              <a:buClr>
                <a:schemeClr val="dk1"/>
              </a:buClr>
              <a:buSzPts val="2420"/>
              <a:buChar char="•"/>
            </a:pPr>
            <a:r>
              <a:rPr lang="nl-NL" sz="2420"/>
              <a:t>De aannames - hoe zaken in het onderwijs georganiseerd zijn - moeten nog gevalideerd worden.</a:t>
            </a:r>
            <a:endParaRPr sz="2420"/>
          </a:p>
          <a:p>
            <a:pPr marL="228600" lvl="0" indent="-228600" algn="l" rtl="0">
              <a:lnSpc>
                <a:spcPct val="70000"/>
              </a:lnSpc>
              <a:spcBef>
                <a:spcPts val="1000"/>
              </a:spcBef>
              <a:spcAft>
                <a:spcPts val="0"/>
              </a:spcAft>
              <a:buClr>
                <a:schemeClr val="dk1"/>
              </a:buClr>
              <a:buSzPts val="2420"/>
              <a:buChar char="•"/>
            </a:pPr>
            <a:r>
              <a:rPr lang="nl-NL" sz="2420"/>
              <a:t>Keuze maken voor aanvullende eisen bij inschrijving; of accepteren van:</a:t>
            </a:r>
            <a:endParaRPr sz="2420"/>
          </a:p>
          <a:p>
            <a:pPr marL="685800" lvl="1" indent="-267969" algn="l" rtl="0">
              <a:lnSpc>
                <a:spcPct val="70000"/>
              </a:lnSpc>
              <a:spcBef>
                <a:spcPts val="1000"/>
              </a:spcBef>
              <a:spcAft>
                <a:spcPts val="0"/>
              </a:spcAft>
              <a:buSzPts val="2420"/>
              <a:buChar char="•"/>
            </a:pPr>
            <a:r>
              <a:rPr lang="nl-NL" sz="2420"/>
              <a:t>Leerling met geboortebewijs of inschrijvingsbewijs, waarbij het bewijs niet gecontroleerd wordt op echtheid</a:t>
            </a:r>
            <a:endParaRPr sz="2420"/>
          </a:p>
          <a:p>
            <a:pPr marL="685800" lvl="1" indent="-267969" algn="l" rtl="0">
              <a:lnSpc>
                <a:spcPct val="70000"/>
              </a:lnSpc>
              <a:spcBef>
                <a:spcPts val="1000"/>
              </a:spcBef>
              <a:spcAft>
                <a:spcPts val="0"/>
              </a:spcAft>
              <a:buSzPts val="2420"/>
              <a:buChar char="•"/>
            </a:pPr>
            <a:r>
              <a:rPr lang="nl-NL" sz="2420"/>
              <a:t>van de kleine kans dat medewerkers in dienst te treden met een ongeldige identiteit</a:t>
            </a:r>
            <a:endParaRPr sz="2420"/>
          </a:p>
          <a:p>
            <a:pPr marL="228600" lvl="0" indent="-267970" algn="l" rtl="0">
              <a:lnSpc>
                <a:spcPct val="70000"/>
              </a:lnSpc>
              <a:spcBef>
                <a:spcPts val="1000"/>
              </a:spcBef>
              <a:spcAft>
                <a:spcPts val="0"/>
              </a:spcAft>
              <a:buSzPts val="2420"/>
              <a:buChar char="•"/>
            </a:pPr>
            <a:r>
              <a:rPr lang="nl-NL" sz="2420"/>
              <a:t>Keuze maken voor invulling van </a:t>
            </a:r>
            <a:r>
              <a:rPr lang="nl-NL" sz="2420" u="sng"/>
              <a:t>algemene eisen</a:t>
            </a:r>
            <a:r>
              <a:rPr lang="nl-NL" sz="2420"/>
              <a:t> en deze op te nemen in een toetredingsovereenkomst en of -convenant voor het onderwijs.</a:t>
            </a:r>
            <a:endParaRPr sz="2420"/>
          </a:p>
          <a:p>
            <a:pPr marL="228600" lvl="0" indent="-267970" algn="l" rtl="0">
              <a:lnSpc>
                <a:spcPct val="70000"/>
              </a:lnSpc>
              <a:spcBef>
                <a:spcPts val="1000"/>
              </a:spcBef>
              <a:spcAft>
                <a:spcPts val="0"/>
              </a:spcAft>
              <a:buSzPts val="2420"/>
              <a:buChar char="•"/>
            </a:pPr>
            <a:r>
              <a:rPr lang="nl-NL" sz="2420"/>
              <a:t>Gebruikte toepassingen (de techniek) die generiek gebruikt worden, ook generiek te toetsen.</a:t>
            </a:r>
            <a:endParaRPr sz="2420"/>
          </a:p>
          <a:p>
            <a:pPr marL="228600" lvl="0" indent="-267970" algn="l" rtl="0">
              <a:lnSpc>
                <a:spcPct val="70000"/>
              </a:lnSpc>
              <a:spcBef>
                <a:spcPts val="1000"/>
              </a:spcBef>
              <a:spcAft>
                <a:spcPts val="0"/>
              </a:spcAft>
              <a:buSzPts val="2420"/>
              <a:buChar char="•"/>
            </a:pPr>
            <a:r>
              <a:rPr lang="nl-NL" sz="2420"/>
              <a:t>Een checklist - met de controle vragen - voor overige items die door de instelling zelf gecontroleerd moeten worden. Dit - gezien de overlap - in combinatie met bestaande toetsingskaders voor IBP.</a:t>
            </a:r>
            <a:endParaRPr sz="2420"/>
          </a:p>
        </p:txBody>
      </p:sp>
      <p:pic>
        <p:nvPicPr>
          <p:cNvPr id="151" name="Google Shape;151;gb47cd2fa8d_0_12"/>
          <p:cNvPicPr preferRelativeResize="0"/>
          <p:nvPr/>
        </p:nvPicPr>
        <p:blipFill rotWithShape="1">
          <a:blip r:embed="rId3">
            <a:alphaModFix/>
          </a:blip>
          <a:srcRect/>
          <a:stretch/>
        </p:blipFill>
        <p:spPr>
          <a:xfrm>
            <a:off x="297036" y="6265250"/>
            <a:ext cx="1962150" cy="428625"/>
          </a:xfrm>
          <a:prstGeom prst="rect">
            <a:avLst/>
          </a:prstGeom>
          <a:noFill/>
          <a:ln>
            <a:noFill/>
          </a:ln>
        </p:spPr>
      </p:pic>
      <p:sp>
        <p:nvSpPr>
          <p:cNvPr id="152" name="Google Shape;152;gb47cd2fa8d_0_12"/>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nl-NL"/>
              <a:t>9</a:t>
            </a:fld>
            <a:endParaRPr/>
          </a:p>
        </p:txBody>
      </p:sp>
    </p:spTree>
  </p:cSld>
  <p:clrMapOvr>
    <a:masterClrMapping/>
  </p:clrMapOvr>
</p:sld>
</file>

<file path=ppt/theme/theme1.xml><?xml version="1.0" encoding="utf-8"?>
<a:theme xmlns:a="http://schemas.openxmlformats.org/drawingml/2006/main" name="Kantoorth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862</Words>
  <Application>Microsoft Office PowerPoint</Application>
  <PresentationFormat>Breedbeeld</PresentationFormat>
  <Paragraphs>68</Paragraphs>
  <Slides>9</Slides>
  <Notes>9</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Arial</vt:lpstr>
      <vt:lpstr>Calibri</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Jordy van den Elshout</dc:creator>
  <cp:lastModifiedBy>Dirk Linden</cp:lastModifiedBy>
  <cp:revision>1</cp:revision>
  <dcterms:created xsi:type="dcterms:W3CDTF">2020-10-20T08:39:21Z</dcterms:created>
  <dcterms:modified xsi:type="dcterms:W3CDTF">2021-01-11T15:45:13Z</dcterms:modified>
</cp:coreProperties>
</file>