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8" r:id="rId3"/>
    <p:sldId id="274" r:id="rId4"/>
    <p:sldId id="273" r:id="rId5"/>
    <p:sldId id="276" r:id="rId6"/>
    <p:sldId id="266" r:id="rId7"/>
    <p:sldId id="271" r:id="rId8"/>
    <p:sldId id="277"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8EC1"/>
    <a:srgbClr val="2F5597"/>
    <a:srgbClr val="4C70AE"/>
    <a:srgbClr val="83A2D9"/>
    <a:srgbClr val="8FAADC"/>
    <a:srgbClr val="BCCDE9"/>
    <a:srgbClr val="DFE7F5"/>
    <a:srgbClr val="AEC2E5"/>
    <a:srgbClr val="AFC3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751"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F1F42C-DD56-4033-980B-AB4734759F1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0BE2580-6163-4B9B-8220-5F84337ECF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4C42D8D-64B3-488A-A671-75AC62868981}"/>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5" name="Tijdelijke aanduiding voor voettekst 4">
            <a:extLst>
              <a:ext uri="{FF2B5EF4-FFF2-40B4-BE49-F238E27FC236}">
                <a16:creationId xmlns:a16="http://schemas.microsoft.com/office/drawing/2014/main" id="{2BCDC377-69BE-48ED-8EB0-36DEF1FE5F7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ADF2F94-8D85-4A8B-9DDF-F92AA0F71706}"/>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4072758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D9F985-9EAF-4DB2-B299-853CA622292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33230AC-20EA-419B-862D-BDDA8098731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82FE554-9DEE-4490-9A78-EB98BD0E3D3B}"/>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5" name="Tijdelijke aanduiding voor voettekst 4">
            <a:extLst>
              <a:ext uri="{FF2B5EF4-FFF2-40B4-BE49-F238E27FC236}">
                <a16:creationId xmlns:a16="http://schemas.microsoft.com/office/drawing/2014/main" id="{C6D67A15-90D7-4F97-90FE-629B1A12F03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FB8BB1E-4F40-45B8-A853-CE044E436650}"/>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810159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252F475-D8F9-4C18-8002-CF3F3259922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36DBBB6-41B0-4E37-9C9E-9AA2E70F7AB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7E3F3E-08D7-49B6-825B-B71DF5F75E1A}"/>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5" name="Tijdelijke aanduiding voor voettekst 4">
            <a:extLst>
              <a:ext uri="{FF2B5EF4-FFF2-40B4-BE49-F238E27FC236}">
                <a16:creationId xmlns:a16="http://schemas.microsoft.com/office/drawing/2014/main" id="{028D7CEB-5A70-410C-A15D-8A0F9A92E7E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1BDD07-D169-4887-A1D2-DF266442B361}"/>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20615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DC1CB4-4D2E-42B0-B388-4831EF42CC1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277C582-EA5E-42F5-8577-48763A9F1C7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77A9D7B-048E-4D98-9A4A-38D6974E25C8}"/>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5" name="Tijdelijke aanduiding voor voettekst 4">
            <a:extLst>
              <a:ext uri="{FF2B5EF4-FFF2-40B4-BE49-F238E27FC236}">
                <a16:creationId xmlns:a16="http://schemas.microsoft.com/office/drawing/2014/main" id="{C21CD954-16A7-46C3-8D66-608BB5B667A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243A378-C431-4BE5-9897-C726A0E9782A}"/>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1801422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1C690E-A95E-4657-8641-8455644D187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DBFE4FC-6881-46DC-9551-75B1BFD1DE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B7415D3-6A4F-4EBF-AB2B-DBE5F1B37FB3}"/>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5" name="Tijdelijke aanduiding voor voettekst 4">
            <a:extLst>
              <a:ext uri="{FF2B5EF4-FFF2-40B4-BE49-F238E27FC236}">
                <a16:creationId xmlns:a16="http://schemas.microsoft.com/office/drawing/2014/main" id="{6C4A8A4A-2A65-4C19-A450-7F834B0B7F2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19A6FDD-D73F-4866-8D1B-6026CC6C1465}"/>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263343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7283B7-803C-444C-A510-EA5068DAAD9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BF3B482-0A47-4DCC-88DC-CCF5C373575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66938B51-04A5-4435-BB7C-3AD9C983C4B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2B95EE5-43F5-4372-A316-692BA5375E19}"/>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6" name="Tijdelijke aanduiding voor voettekst 5">
            <a:extLst>
              <a:ext uri="{FF2B5EF4-FFF2-40B4-BE49-F238E27FC236}">
                <a16:creationId xmlns:a16="http://schemas.microsoft.com/office/drawing/2014/main" id="{2F649689-A899-4A8E-B9EE-A7C4CCCA09D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6A51FC7-E37F-492A-81B2-5FE481FCEFDA}"/>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386049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8897F5-CC3A-4A8E-83C5-81834D9FF4FA}"/>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CE54366-7D75-4E69-AF0E-091BE5B132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D4AA70E-E015-46C3-9C5E-AC117CB9F07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1D425AB-5B78-4A6C-A016-0133148C2F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9C208A7-4C02-491C-B831-4670BD62CFC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D6E8DEB-33BC-47EF-85D8-40DE84D6489C}"/>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8" name="Tijdelijke aanduiding voor voettekst 7">
            <a:extLst>
              <a:ext uri="{FF2B5EF4-FFF2-40B4-BE49-F238E27FC236}">
                <a16:creationId xmlns:a16="http://schemas.microsoft.com/office/drawing/2014/main" id="{47FCFB73-6608-4D3F-AAC8-58E756C0A85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05A6E4C-4C0B-4AD1-8CA3-83D0980D3978}"/>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146056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582FD5-0DEF-450F-9C89-56137D267EA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7653495-63D2-4BB6-8B67-164035C2470A}"/>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4" name="Tijdelijke aanduiding voor voettekst 3">
            <a:extLst>
              <a:ext uri="{FF2B5EF4-FFF2-40B4-BE49-F238E27FC236}">
                <a16:creationId xmlns:a16="http://schemas.microsoft.com/office/drawing/2014/main" id="{50ED7204-B9E4-4CCB-BB80-15740E96FB3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F1D0EDB-85DC-4E84-9A8C-01634A2AE466}"/>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2730163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393D458-C735-4B8A-9B97-176828805574}"/>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3" name="Tijdelijke aanduiding voor voettekst 2">
            <a:extLst>
              <a:ext uri="{FF2B5EF4-FFF2-40B4-BE49-F238E27FC236}">
                <a16:creationId xmlns:a16="http://schemas.microsoft.com/office/drawing/2014/main" id="{134F9829-E476-456A-8081-38E2FA3DE74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96D28A4-3985-4197-AFA1-C08049FF156A}"/>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2977165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270356-9C59-4FBE-9201-6C0208DEEC3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4C2228C-ED4B-44CD-B432-941E16382A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59AC8CB-48C2-4087-9931-5F3E81F597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91224A8-5FCF-4E34-8286-596B5B1DCD3D}"/>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6" name="Tijdelijke aanduiding voor voettekst 5">
            <a:extLst>
              <a:ext uri="{FF2B5EF4-FFF2-40B4-BE49-F238E27FC236}">
                <a16:creationId xmlns:a16="http://schemas.microsoft.com/office/drawing/2014/main" id="{DDC03282-E8B3-4DF5-9179-55E764A725B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DC56057-6844-48C8-A07F-B2FC405B3C3F}"/>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3604562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0302D4-D4B4-4477-85C8-8BF2A55CA56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6A0E775-5A50-4C7A-9200-16E14C873B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C1B8ADD7-9CBB-4EF3-8BAB-42D2D69BA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A897156-D0BE-401A-8459-66E5257B71B6}"/>
              </a:ext>
            </a:extLst>
          </p:cNvPr>
          <p:cNvSpPr>
            <a:spLocks noGrp="1"/>
          </p:cNvSpPr>
          <p:nvPr>
            <p:ph type="dt" sz="half" idx="10"/>
          </p:nvPr>
        </p:nvSpPr>
        <p:spPr/>
        <p:txBody>
          <a:bodyPr/>
          <a:lstStyle/>
          <a:p>
            <a:fld id="{09AC12F7-2011-48C1-8C51-9CEB55B0F2B1}" type="datetimeFigureOut">
              <a:rPr lang="nl-NL" smtClean="0"/>
              <a:t>29-6-2022</a:t>
            </a:fld>
            <a:endParaRPr lang="nl-NL"/>
          </a:p>
        </p:txBody>
      </p:sp>
      <p:sp>
        <p:nvSpPr>
          <p:cNvPr id="6" name="Tijdelijke aanduiding voor voettekst 5">
            <a:extLst>
              <a:ext uri="{FF2B5EF4-FFF2-40B4-BE49-F238E27FC236}">
                <a16:creationId xmlns:a16="http://schemas.microsoft.com/office/drawing/2014/main" id="{79C36635-F131-4D03-A55D-666C9596688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6941728-DE9A-4A15-8F33-E08003AF0C29}"/>
              </a:ext>
            </a:extLst>
          </p:cNvPr>
          <p:cNvSpPr>
            <a:spLocks noGrp="1"/>
          </p:cNvSpPr>
          <p:nvPr>
            <p:ph type="sldNum" sz="quarter" idx="12"/>
          </p:nvPr>
        </p:nvSpPr>
        <p:spPr/>
        <p:txBody>
          <a:bodyPr/>
          <a:lstStyle/>
          <a:p>
            <a:fld id="{AE54316E-27BA-4B78-82EC-321232C47D71}" type="slidenum">
              <a:rPr lang="nl-NL" smtClean="0"/>
              <a:t>‹nr.›</a:t>
            </a:fld>
            <a:endParaRPr lang="nl-NL"/>
          </a:p>
        </p:txBody>
      </p:sp>
    </p:spTree>
    <p:extLst>
      <p:ext uri="{BB962C8B-B14F-4D97-AF65-F5344CB8AC3E}">
        <p14:creationId xmlns:p14="http://schemas.microsoft.com/office/powerpoint/2010/main" val="239228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A1D4FFC-E205-4F38-9A3E-21283FBC38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1A7F2A1-A835-4DB4-92D0-6B5954B9B0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83B1B17-1EFB-46E4-BAF1-D53C3AE772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C12F7-2011-48C1-8C51-9CEB55B0F2B1}" type="datetimeFigureOut">
              <a:rPr lang="nl-NL" smtClean="0"/>
              <a:t>29-6-2022</a:t>
            </a:fld>
            <a:endParaRPr lang="nl-NL"/>
          </a:p>
        </p:txBody>
      </p:sp>
      <p:sp>
        <p:nvSpPr>
          <p:cNvPr id="5" name="Tijdelijke aanduiding voor voettekst 4">
            <a:extLst>
              <a:ext uri="{FF2B5EF4-FFF2-40B4-BE49-F238E27FC236}">
                <a16:creationId xmlns:a16="http://schemas.microsoft.com/office/drawing/2014/main" id="{C4D86F3C-AB2E-49B9-A0E0-C0920B70D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27D4928-792F-47C2-8DE2-322A25EBA4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54316E-27BA-4B78-82EC-321232C47D71}" type="slidenum">
              <a:rPr lang="nl-NL" smtClean="0"/>
              <a:t>‹nr.›</a:t>
            </a:fld>
            <a:endParaRPr lang="nl-NL"/>
          </a:p>
        </p:txBody>
      </p:sp>
    </p:spTree>
    <p:extLst>
      <p:ext uri="{BB962C8B-B14F-4D97-AF65-F5344CB8AC3E}">
        <p14:creationId xmlns:p14="http://schemas.microsoft.com/office/powerpoint/2010/main" val="2071595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8D1621-33AF-4F17-A82D-BCAC886018B6}"/>
              </a:ext>
            </a:extLst>
          </p:cNvPr>
          <p:cNvSpPr>
            <a:spLocks noGrp="1"/>
          </p:cNvSpPr>
          <p:nvPr>
            <p:ph type="title"/>
          </p:nvPr>
        </p:nvSpPr>
        <p:spPr/>
        <p:txBody>
          <a:bodyPr/>
          <a:lstStyle/>
          <a:p>
            <a:r>
              <a:rPr lang="nl-NL" dirty="0"/>
              <a:t>Werkgroep Toegang</a:t>
            </a:r>
          </a:p>
        </p:txBody>
      </p:sp>
      <p:sp>
        <p:nvSpPr>
          <p:cNvPr id="3" name="Tijdelijke aanduiding voor inhoud 2">
            <a:extLst>
              <a:ext uri="{FF2B5EF4-FFF2-40B4-BE49-F238E27FC236}">
                <a16:creationId xmlns:a16="http://schemas.microsoft.com/office/drawing/2014/main" id="{D80002D2-E6B4-4089-B1BE-965009135E06}"/>
              </a:ext>
            </a:extLst>
          </p:cNvPr>
          <p:cNvSpPr>
            <a:spLocks noGrp="1"/>
          </p:cNvSpPr>
          <p:nvPr>
            <p:ph idx="1"/>
          </p:nvPr>
        </p:nvSpPr>
        <p:spPr/>
        <p:txBody>
          <a:bodyPr/>
          <a:lstStyle/>
          <a:p>
            <a:r>
              <a:rPr lang="nl-NL" dirty="0"/>
              <a:t>Van beschrijven infrastructuur (authenticatie, autorisatie)</a:t>
            </a:r>
          </a:p>
          <a:p>
            <a:r>
              <a:rPr lang="nl-NL" dirty="0"/>
              <a:t>Naar vertrouwensramenwerken</a:t>
            </a:r>
          </a:p>
          <a:p>
            <a:pPr lvl="1"/>
            <a:r>
              <a:rPr lang="nl-NL" dirty="0"/>
              <a:t>Met alle afspraken die privacy en veiligheid borgen</a:t>
            </a:r>
          </a:p>
          <a:p>
            <a:pPr lvl="1"/>
            <a:r>
              <a:rPr lang="nl-NL" dirty="0"/>
              <a:t>Met kaders voor ondersteunende functies en applicatieservices</a:t>
            </a:r>
          </a:p>
          <a:p>
            <a:r>
              <a:rPr lang="nl-NL" dirty="0"/>
              <a:t>Met een modulaire aanpak die:</a:t>
            </a:r>
          </a:p>
          <a:p>
            <a:pPr lvl="1"/>
            <a:r>
              <a:rPr lang="nl-NL" dirty="0"/>
              <a:t>Complex probleem kan verdelen in werkpakketten</a:t>
            </a:r>
          </a:p>
          <a:p>
            <a:pPr lvl="1"/>
            <a:r>
              <a:rPr lang="nl-NL" dirty="0"/>
              <a:t>Die binnen én buiten werkgroep toegang belegd kunnen zijn</a:t>
            </a:r>
          </a:p>
          <a:p>
            <a:pPr lvl="1"/>
            <a:r>
              <a:rPr lang="nl-NL" dirty="0"/>
              <a:t>En leidt tot kaders voor architectuurbouwstenen die:</a:t>
            </a:r>
          </a:p>
          <a:p>
            <a:pPr lvl="2"/>
            <a:r>
              <a:rPr lang="nl-NL" dirty="0"/>
              <a:t>Samenhang en overlap tussen voorzieningen signaleren</a:t>
            </a:r>
          </a:p>
          <a:p>
            <a:pPr lvl="2"/>
            <a:r>
              <a:rPr lang="nl-NL" dirty="0"/>
              <a:t>Gebruikt kunnen worden voor sturing op innovatie</a:t>
            </a:r>
          </a:p>
        </p:txBody>
      </p:sp>
    </p:spTree>
    <p:extLst>
      <p:ext uri="{BB962C8B-B14F-4D97-AF65-F5344CB8AC3E}">
        <p14:creationId xmlns:p14="http://schemas.microsoft.com/office/powerpoint/2010/main" val="87697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274006-1990-4205-9129-FD318DC47606}"/>
              </a:ext>
            </a:extLst>
          </p:cNvPr>
          <p:cNvSpPr>
            <a:spLocks noGrp="1"/>
          </p:cNvSpPr>
          <p:nvPr>
            <p:ph type="title"/>
          </p:nvPr>
        </p:nvSpPr>
        <p:spPr/>
        <p:txBody>
          <a:bodyPr/>
          <a:lstStyle/>
          <a:p>
            <a:r>
              <a:rPr lang="nl-NL" dirty="0"/>
              <a:t>Status</a:t>
            </a:r>
          </a:p>
        </p:txBody>
      </p:sp>
      <p:sp>
        <p:nvSpPr>
          <p:cNvPr id="3" name="Tijdelijke aanduiding voor inhoud 2">
            <a:extLst>
              <a:ext uri="{FF2B5EF4-FFF2-40B4-BE49-F238E27FC236}">
                <a16:creationId xmlns:a16="http://schemas.microsoft.com/office/drawing/2014/main" id="{2A61F698-B4C9-4517-BAB1-306031D3BC65}"/>
              </a:ext>
            </a:extLst>
          </p:cNvPr>
          <p:cNvSpPr>
            <a:spLocks noGrp="1"/>
          </p:cNvSpPr>
          <p:nvPr>
            <p:ph idx="1"/>
          </p:nvPr>
        </p:nvSpPr>
        <p:spPr/>
        <p:txBody>
          <a:bodyPr/>
          <a:lstStyle/>
          <a:p>
            <a:r>
              <a:rPr lang="nl-NL" dirty="0"/>
              <a:t>Wij hebben een aanpak die helpt bij analyseren</a:t>
            </a:r>
          </a:p>
          <a:p>
            <a:r>
              <a:rPr lang="nl-NL" dirty="0"/>
              <a:t>Onderkend is hoe wij middels patronen functionele architectuurbouwstenen kunnen definiëren.</a:t>
            </a:r>
          </a:p>
          <a:p>
            <a:r>
              <a:rPr lang="nl-NL" dirty="0"/>
              <a:t>Het opstellen van kaders voor de patronen moet voor een belangrijk deel nog gebeuren. Een eerste stap is gezet door het definiëren van principes voor borgen privacy en beveiliging. Als tweede stap wordt gekeken naar de bestaande IAA principes van ROSA en wordt bepaald welke aanpassingen nodig zijn. De derde stap is kijken naar nieuwe ontwerpkaders. Waarbij gekeken wordt naar veralgemenisering en harmonisatie van sectorinitiatieven voor IAA.</a:t>
            </a:r>
          </a:p>
          <a:p>
            <a:endParaRPr lang="nl-NL" dirty="0"/>
          </a:p>
        </p:txBody>
      </p:sp>
    </p:spTree>
    <p:extLst>
      <p:ext uri="{BB962C8B-B14F-4D97-AF65-F5344CB8AC3E}">
        <p14:creationId xmlns:p14="http://schemas.microsoft.com/office/powerpoint/2010/main" val="244460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51529F-9D0F-4FC2-A015-D4A5A1C8C7CB}"/>
              </a:ext>
            </a:extLst>
          </p:cNvPr>
          <p:cNvSpPr>
            <a:spLocks noGrp="1"/>
          </p:cNvSpPr>
          <p:nvPr>
            <p:ph type="title"/>
          </p:nvPr>
        </p:nvSpPr>
        <p:spPr/>
        <p:txBody>
          <a:bodyPr/>
          <a:lstStyle/>
          <a:p>
            <a:r>
              <a:rPr lang="nl-NL" dirty="0"/>
              <a:t>Werkgroep Toegang gepositioneerd</a:t>
            </a:r>
          </a:p>
        </p:txBody>
      </p:sp>
      <p:sp>
        <p:nvSpPr>
          <p:cNvPr id="3" name="Tijdelijke aanduiding voor inhoud 2">
            <a:extLst>
              <a:ext uri="{FF2B5EF4-FFF2-40B4-BE49-F238E27FC236}">
                <a16:creationId xmlns:a16="http://schemas.microsoft.com/office/drawing/2014/main" id="{68CBF952-34E9-469C-BDBD-BC24BDA9DE77}"/>
              </a:ext>
            </a:extLst>
          </p:cNvPr>
          <p:cNvSpPr>
            <a:spLocks noGrp="1"/>
          </p:cNvSpPr>
          <p:nvPr>
            <p:ph idx="1"/>
          </p:nvPr>
        </p:nvSpPr>
        <p:spPr/>
        <p:txBody>
          <a:bodyPr/>
          <a:lstStyle/>
          <a:p>
            <a:r>
              <a:rPr lang="nl-NL" dirty="0"/>
              <a:t>De Toegang kaders zijn meegenomen in traject Revisie ROSA, hierbij zijn afspraken gemaakt over het kennismodel ROSA.</a:t>
            </a:r>
          </a:p>
          <a:p>
            <a:r>
              <a:rPr lang="nl-NL" dirty="0"/>
              <a:t>Bieden Toegang stelt eisen aan beveiliging, hierover zijn afspraken gemaakt met werkgroep UBV.</a:t>
            </a:r>
          </a:p>
          <a:p>
            <a:r>
              <a:rPr lang="nl-NL" dirty="0"/>
              <a:t>De aanpak Toegang sluit aan bij visies sectorarchitecturen op gewenste situatie. </a:t>
            </a:r>
          </a:p>
          <a:p>
            <a:r>
              <a:rPr lang="nl-NL" dirty="0"/>
              <a:t>De aanpak Toegang kan gebruikt worden om toegang issues op te lossen die een doorlopende leerlijn belemmeren.</a:t>
            </a:r>
          </a:p>
        </p:txBody>
      </p:sp>
    </p:spTree>
    <p:extLst>
      <p:ext uri="{BB962C8B-B14F-4D97-AF65-F5344CB8AC3E}">
        <p14:creationId xmlns:p14="http://schemas.microsoft.com/office/powerpoint/2010/main" val="1975676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EBF637-AAB6-4E77-BAA8-0B23B29AB11E}"/>
              </a:ext>
            </a:extLst>
          </p:cNvPr>
          <p:cNvSpPr>
            <a:spLocks noGrp="1"/>
          </p:cNvSpPr>
          <p:nvPr>
            <p:ph type="title"/>
          </p:nvPr>
        </p:nvSpPr>
        <p:spPr/>
        <p:txBody>
          <a:bodyPr/>
          <a:lstStyle/>
          <a:p>
            <a:r>
              <a:rPr lang="nl-NL" dirty="0"/>
              <a:t>Aansluiten bij vragen van bestuurders</a:t>
            </a:r>
          </a:p>
        </p:txBody>
      </p:sp>
      <p:sp>
        <p:nvSpPr>
          <p:cNvPr id="3" name="Tijdelijke aanduiding voor inhoud 2">
            <a:extLst>
              <a:ext uri="{FF2B5EF4-FFF2-40B4-BE49-F238E27FC236}">
                <a16:creationId xmlns:a16="http://schemas.microsoft.com/office/drawing/2014/main" id="{E4B433CA-A743-405C-A384-6C36DDDE425F}"/>
              </a:ext>
            </a:extLst>
          </p:cNvPr>
          <p:cNvSpPr>
            <a:spLocks noGrp="1"/>
          </p:cNvSpPr>
          <p:nvPr>
            <p:ph idx="1"/>
          </p:nvPr>
        </p:nvSpPr>
        <p:spPr/>
        <p:txBody>
          <a:bodyPr/>
          <a:lstStyle/>
          <a:p>
            <a:r>
              <a:rPr lang="nl-NL" dirty="0"/>
              <a:t>Hoe kan aanpak helpen bij vragen van bestuurders</a:t>
            </a:r>
          </a:p>
          <a:p>
            <a:r>
              <a:rPr lang="nl-NL" dirty="0"/>
              <a:t>Recente vraag:</a:t>
            </a:r>
          </a:p>
          <a:p>
            <a:pPr lvl="1"/>
            <a:r>
              <a:rPr lang="nl-NL" dirty="0"/>
              <a:t>Hoe verhoudt </a:t>
            </a:r>
            <a:r>
              <a:rPr lang="nl-NL" dirty="0" err="1"/>
              <a:t>Edustandaard</a:t>
            </a:r>
            <a:r>
              <a:rPr lang="nl-NL" dirty="0"/>
              <a:t> zich met Europese standaarden</a:t>
            </a:r>
          </a:p>
          <a:p>
            <a:pPr lvl="1"/>
            <a:r>
              <a:rPr lang="nl-NL" dirty="0"/>
              <a:t>Maakt Europa andere keuzes dan </a:t>
            </a:r>
            <a:r>
              <a:rPr lang="nl-NL" dirty="0" err="1"/>
              <a:t>EduID</a:t>
            </a:r>
            <a:endParaRPr lang="nl-NL" dirty="0"/>
          </a:p>
          <a:p>
            <a:r>
              <a:rPr lang="nl-NL" dirty="0"/>
              <a:t>Doel: kijken of aanpak kan helpen bij vraagarticulatie:</a:t>
            </a:r>
          </a:p>
          <a:p>
            <a:pPr lvl="1"/>
            <a:r>
              <a:rPr lang="nl-NL" dirty="0"/>
              <a:t>Concretisering vraag </a:t>
            </a:r>
          </a:p>
          <a:p>
            <a:pPr lvl="1"/>
            <a:r>
              <a:rPr lang="nl-NL" dirty="0"/>
              <a:t>Kijk welke informatie nodig is om vraag te beantwoorden</a:t>
            </a:r>
          </a:p>
          <a:p>
            <a:pPr lvl="1"/>
            <a:r>
              <a:rPr lang="nl-NL" dirty="0"/>
              <a:t>Zorg voor een samenhangend antwoord op de vraag</a:t>
            </a:r>
          </a:p>
        </p:txBody>
      </p:sp>
    </p:spTree>
    <p:extLst>
      <p:ext uri="{BB962C8B-B14F-4D97-AF65-F5344CB8AC3E}">
        <p14:creationId xmlns:p14="http://schemas.microsoft.com/office/powerpoint/2010/main" val="169992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C19A00-FF94-4B82-906B-ED444DAEFCF8}"/>
              </a:ext>
            </a:extLst>
          </p:cNvPr>
          <p:cNvSpPr>
            <a:spLocks noGrp="1"/>
          </p:cNvSpPr>
          <p:nvPr>
            <p:ph type="title"/>
          </p:nvPr>
        </p:nvSpPr>
        <p:spPr/>
        <p:txBody>
          <a:bodyPr/>
          <a:lstStyle/>
          <a:p>
            <a:r>
              <a:rPr lang="nl-NL" dirty="0"/>
              <a:t>Vraagarticulatie </a:t>
            </a:r>
            <a:r>
              <a:rPr lang="nl-NL" dirty="0" err="1"/>
              <a:t>eduID</a:t>
            </a:r>
            <a:endParaRPr lang="nl-NL" dirty="0"/>
          </a:p>
        </p:txBody>
      </p:sp>
      <p:sp>
        <p:nvSpPr>
          <p:cNvPr id="3" name="Tijdelijke aanduiding voor inhoud 2">
            <a:extLst>
              <a:ext uri="{FF2B5EF4-FFF2-40B4-BE49-F238E27FC236}">
                <a16:creationId xmlns:a16="http://schemas.microsoft.com/office/drawing/2014/main" id="{5F548F60-DA24-4155-BCF0-92D7B0556FF3}"/>
              </a:ext>
            </a:extLst>
          </p:cNvPr>
          <p:cNvSpPr>
            <a:spLocks noGrp="1"/>
          </p:cNvSpPr>
          <p:nvPr>
            <p:ph idx="1"/>
          </p:nvPr>
        </p:nvSpPr>
        <p:spPr/>
        <p:txBody>
          <a:bodyPr>
            <a:normAutofit fontScale="92500" lnSpcReduction="20000"/>
          </a:bodyPr>
          <a:lstStyle/>
          <a:p>
            <a:r>
              <a:rPr lang="nl-NL" dirty="0" err="1"/>
              <a:t>eduID</a:t>
            </a:r>
            <a:r>
              <a:rPr lang="nl-NL" dirty="0"/>
              <a:t> is een voorziening met een bepaalde functionaliteit. Die functionaliteit kan in de loop van de tijd wijzigen.</a:t>
            </a:r>
          </a:p>
          <a:p>
            <a:r>
              <a:rPr lang="nl-NL" dirty="0"/>
              <a:t>De doelstelling van </a:t>
            </a:r>
            <a:r>
              <a:rPr lang="nl-NL" dirty="0" err="1"/>
              <a:t>eduID</a:t>
            </a:r>
            <a:r>
              <a:rPr lang="nl-NL" dirty="0"/>
              <a:t> is om een persoon meer regie te laten voeren op eigen gegevens. Een alternatief hiervoor is een SSI stelsel.</a:t>
            </a:r>
          </a:p>
          <a:p>
            <a:r>
              <a:rPr lang="nl-NL" dirty="0" err="1"/>
              <a:t>eduID</a:t>
            </a:r>
            <a:r>
              <a:rPr lang="nl-NL" dirty="0"/>
              <a:t> en een SSI stelsel bieden alternatieve oplossingsrichtingen voor dezelfde doelstelling. Dit zijn toepassingspatronen met eigen kaders.</a:t>
            </a:r>
          </a:p>
          <a:p>
            <a:r>
              <a:rPr lang="nl-NL" dirty="0"/>
              <a:t>De toepassingspatronen </a:t>
            </a:r>
            <a:r>
              <a:rPr lang="nl-NL" dirty="0" err="1"/>
              <a:t>eduID</a:t>
            </a:r>
            <a:r>
              <a:rPr lang="nl-NL" dirty="0"/>
              <a:t> en SSI stelsel hebben een ander beeld over de identiteit van een persoon. De eisen die gesteld worden aan de identiteit zijn medebepalend voor het patroon dat wordt gekozen.</a:t>
            </a:r>
          </a:p>
          <a:p>
            <a:r>
              <a:rPr lang="nl-NL" dirty="0"/>
              <a:t>Vergelijking van standaarden is pas zinvol als duidelijk is welke eisen worden gesteld aan (het beheer van) identiteiten. Dat bepaalt de keuze van het patroon. En het patroon bepaalt welke standaarden gebruikt worden. </a:t>
            </a:r>
          </a:p>
        </p:txBody>
      </p:sp>
    </p:spTree>
    <p:extLst>
      <p:ext uri="{BB962C8B-B14F-4D97-AF65-F5344CB8AC3E}">
        <p14:creationId xmlns:p14="http://schemas.microsoft.com/office/powerpoint/2010/main" val="415419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2A2A9D1A-50D4-421C-46F8-71F3E0F07421}"/>
              </a:ext>
            </a:extLst>
          </p:cNvPr>
          <p:cNvSpPr/>
          <p:nvPr/>
        </p:nvSpPr>
        <p:spPr>
          <a:xfrm>
            <a:off x="560439" y="5261722"/>
            <a:ext cx="10785987" cy="135685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latin typeface="Calibri" panose="020F0502020204030204" pitchFamily="34" charset="0"/>
              </a:rPr>
              <a:t>(Persoons)gegevens</a:t>
            </a:r>
          </a:p>
          <a:p>
            <a:r>
              <a:rPr lang="nl-NL" dirty="0">
                <a:latin typeface="Calibri" panose="020F0502020204030204" pitchFamily="34" charset="0"/>
              </a:rPr>
              <a:t>(digitale identiteit: attributen/claims </a:t>
            </a:r>
            <a:r>
              <a:rPr lang="nl-NL" dirty="0" err="1">
                <a:latin typeface="Calibri" panose="020F0502020204030204" pitchFamily="34" charset="0"/>
              </a:rPr>
              <a:t>verifiable</a:t>
            </a:r>
            <a:r>
              <a:rPr lang="nl-NL" dirty="0">
                <a:latin typeface="Calibri" panose="020F0502020204030204" pitchFamily="34" charset="0"/>
              </a:rPr>
              <a:t> claims)</a:t>
            </a:r>
          </a:p>
        </p:txBody>
      </p:sp>
      <p:sp>
        <p:nvSpPr>
          <p:cNvPr id="5" name="Rechthoek 4">
            <a:extLst>
              <a:ext uri="{FF2B5EF4-FFF2-40B4-BE49-F238E27FC236}">
                <a16:creationId xmlns:a16="http://schemas.microsoft.com/office/drawing/2014/main" id="{251164AE-083C-8265-A608-4580001FC32F}"/>
              </a:ext>
            </a:extLst>
          </p:cNvPr>
          <p:cNvSpPr/>
          <p:nvPr/>
        </p:nvSpPr>
        <p:spPr>
          <a:xfrm>
            <a:off x="560439" y="3859893"/>
            <a:ext cx="10785987" cy="135685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latin typeface="Calibri" panose="020F0502020204030204" pitchFamily="34" charset="0"/>
                <a:ea typeface="Calibri" panose="020F0502020204030204" pitchFamily="34" charset="0"/>
              </a:rPr>
              <a:t>Generieke functies en begrippenkader</a:t>
            </a:r>
          </a:p>
          <a:p>
            <a:r>
              <a:rPr lang="nl-NL" dirty="0">
                <a:latin typeface="Calibri" panose="020F0502020204030204" pitchFamily="34" charset="0"/>
                <a:ea typeface="Calibri" panose="020F0502020204030204" pitchFamily="34" charset="0"/>
              </a:rPr>
              <a:t>(Identiteitenbeheer / Authenticatiemiddelenbeheer / bevoegdhedenbeheer)</a:t>
            </a:r>
            <a:endParaRPr lang="nl-NL" dirty="0">
              <a:solidFill>
                <a:schemeClr val="tx1"/>
              </a:solidFill>
            </a:endParaRPr>
          </a:p>
        </p:txBody>
      </p:sp>
      <p:sp>
        <p:nvSpPr>
          <p:cNvPr id="4" name="Rechthoek 3">
            <a:extLst>
              <a:ext uri="{FF2B5EF4-FFF2-40B4-BE49-F238E27FC236}">
                <a16:creationId xmlns:a16="http://schemas.microsoft.com/office/drawing/2014/main" id="{7A719A37-4FF2-7628-3F85-A6BD61618EE4}"/>
              </a:ext>
            </a:extLst>
          </p:cNvPr>
          <p:cNvSpPr/>
          <p:nvPr/>
        </p:nvSpPr>
        <p:spPr>
          <a:xfrm>
            <a:off x="560439" y="2458064"/>
            <a:ext cx="10785987" cy="135685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chemeClr val="tx2">
                    <a:lumMod val="50000"/>
                  </a:schemeClr>
                </a:solidFill>
                <a:latin typeface="Calibri" panose="020F0502020204030204" pitchFamily="34" charset="0"/>
                <a:ea typeface="Calibri" panose="020F0502020204030204" pitchFamily="34" charset="0"/>
              </a:rPr>
              <a:t>Basismodellen en Toepassingspatronen</a:t>
            </a:r>
          </a:p>
          <a:p>
            <a:r>
              <a:rPr lang="nl-NL" dirty="0">
                <a:solidFill>
                  <a:schemeClr val="tx2">
                    <a:lumMod val="50000"/>
                  </a:schemeClr>
                </a:solidFill>
                <a:latin typeface="Calibri" panose="020F0502020204030204" pitchFamily="34" charset="0"/>
                <a:ea typeface="Calibri" panose="020F0502020204030204" pitchFamily="34" charset="0"/>
              </a:rPr>
              <a:t>(Rollen / Interacties / Voorzieningen / Standaarden / </a:t>
            </a:r>
            <a:r>
              <a:rPr lang="nl-NL" dirty="0" err="1">
                <a:solidFill>
                  <a:schemeClr val="tx2">
                    <a:lumMod val="50000"/>
                  </a:schemeClr>
                </a:solidFill>
                <a:latin typeface="Calibri" panose="020F0502020204030204" pitchFamily="34" charset="0"/>
                <a:ea typeface="Calibri" panose="020F0502020204030204" pitchFamily="34" charset="0"/>
              </a:rPr>
              <a:t>privacyprotocol</a:t>
            </a:r>
            <a:r>
              <a:rPr lang="nl-NL" dirty="0">
                <a:solidFill>
                  <a:schemeClr val="tx2">
                    <a:lumMod val="50000"/>
                  </a:schemeClr>
                </a:solidFill>
                <a:latin typeface="Calibri" panose="020F0502020204030204" pitchFamily="34" charset="0"/>
                <a:ea typeface="Calibri" panose="020F0502020204030204" pitchFamily="34" charset="0"/>
              </a:rPr>
              <a:t>)</a:t>
            </a:r>
            <a:endParaRPr lang="nl-NL" dirty="0">
              <a:solidFill>
                <a:schemeClr val="tx2">
                  <a:lumMod val="50000"/>
                </a:schemeClr>
              </a:solidFill>
            </a:endParaRPr>
          </a:p>
        </p:txBody>
      </p:sp>
      <p:sp>
        <p:nvSpPr>
          <p:cNvPr id="3" name="Rechthoek 2">
            <a:extLst>
              <a:ext uri="{FF2B5EF4-FFF2-40B4-BE49-F238E27FC236}">
                <a16:creationId xmlns:a16="http://schemas.microsoft.com/office/drawing/2014/main" id="{D68FAA99-42A4-316C-A63C-65E5E25F35C5}"/>
              </a:ext>
            </a:extLst>
          </p:cNvPr>
          <p:cNvSpPr/>
          <p:nvPr/>
        </p:nvSpPr>
        <p:spPr>
          <a:xfrm>
            <a:off x="560439" y="1081548"/>
            <a:ext cx="10785987" cy="135685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800" dirty="0">
                <a:solidFill>
                  <a:schemeClr val="tx2">
                    <a:lumMod val="50000"/>
                  </a:schemeClr>
                </a:solidFill>
                <a:effectLst/>
                <a:latin typeface="Calibri" panose="020F0502020204030204" pitchFamily="34" charset="0"/>
                <a:ea typeface="Calibri" panose="020F0502020204030204" pitchFamily="34" charset="0"/>
              </a:rPr>
              <a:t>Vertrouwensraamwerken</a:t>
            </a:r>
          </a:p>
          <a:p>
            <a:r>
              <a:rPr lang="nl-NL" dirty="0">
                <a:solidFill>
                  <a:schemeClr val="tx2">
                    <a:lumMod val="50000"/>
                  </a:schemeClr>
                </a:solidFill>
                <a:latin typeface="Calibri" panose="020F0502020204030204" pitchFamily="34" charset="0"/>
                <a:ea typeface="Calibri" panose="020F0502020204030204" pitchFamily="34" charset="0"/>
              </a:rPr>
              <a:t>(</a:t>
            </a:r>
            <a:r>
              <a:rPr lang="nl-NL" dirty="0">
                <a:solidFill>
                  <a:schemeClr val="tx2">
                    <a:lumMod val="50000"/>
                  </a:schemeClr>
                </a:solidFill>
                <a:latin typeface="Calibri" panose="020F0502020204030204" pitchFamily="34" charset="0"/>
              </a:rPr>
              <a:t>Actoren / Stelselbeheer / Compliance / </a:t>
            </a:r>
            <a:r>
              <a:rPr lang="nl-NL" dirty="0">
                <a:solidFill>
                  <a:schemeClr val="tx2">
                    <a:lumMod val="50000"/>
                  </a:schemeClr>
                </a:solidFill>
                <a:latin typeface="Calibri" panose="020F0502020204030204" pitchFamily="34" charset="0"/>
                <a:ea typeface="Calibri" panose="020F0502020204030204" pitchFamily="34" charset="0"/>
              </a:rPr>
              <a:t>privacy / beveiliging )</a:t>
            </a:r>
          </a:p>
        </p:txBody>
      </p:sp>
      <p:sp>
        <p:nvSpPr>
          <p:cNvPr id="2" name="Tekstvak 1">
            <a:extLst>
              <a:ext uri="{FF2B5EF4-FFF2-40B4-BE49-F238E27FC236}">
                <a16:creationId xmlns:a16="http://schemas.microsoft.com/office/drawing/2014/main" id="{B02B2823-8110-1E25-D6A0-1F16A59725ED}"/>
              </a:ext>
            </a:extLst>
          </p:cNvPr>
          <p:cNvSpPr txBox="1"/>
          <p:nvPr/>
        </p:nvSpPr>
        <p:spPr>
          <a:xfrm>
            <a:off x="560440" y="158218"/>
            <a:ext cx="10785986" cy="923330"/>
          </a:xfrm>
          <a:prstGeom prst="rect">
            <a:avLst/>
          </a:prstGeom>
          <a:noFill/>
        </p:spPr>
        <p:txBody>
          <a:bodyPr wrap="square" rtlCol="0">
            <a:spAutoFit/>
          </a:bodyPr>
          <a:lstStyle/>
          <a:p>
            <a:r>
              <a:rPr lang="nl-NL" i="1" dirty="0"/>
              <a:t>Geen architectuur maar een aanpak waarin we en aantal lagen onderkennen om inzicht te krijgen welke rollen, centrale voorzieningen en  generieke functies er in een vertrouwensraamwerk gebruikt worden. We kijken hierbij met name naar de uitwisseling van persoonsgegevens en privacy (AVG). De aanpak is nog in ontwikkeling.</a:t>
            </a:r>
          </a:p>
        </p:txBody>
      </p:sp>
      <p:pic>
        <p:nvPicPr>
          <p:cNvPr id="14" name="Afbeelding 13">
            <a:extLst>
              <a:ext uri="{FF2B5EF4-FFF2-40B4-BE49-F238E27FC236}">
                <a16:creationId xmlns:a16="http://schemas.microsoft.com/office/drawing/2014/main" id="{71F216EB-2549-D997-321E-7927320998FD}"/>
              </a:ext>
            </a:extLst>
          </p:cNvPr>
          <p:cNvPicPr>
            <a:picLocks noChangeAspect="1"/>
          </p:cNvPicPr>
          <p:nvPr/>
        </p:nvPicPr>
        <p:blipFill>
          <a:blip r:embed="rId2"/>
          <a:stretch>
            <a:fillRect/>
          </a:stretch>
        </p:blipFill>
        <p:spPr>
          <a:xfrm>
            <a:off x="7769634" y="2482030"/>
            <a:ext cx="1285875" cy="1352550"/>
          </a:xfrm>
          <a:prstGeom prst="rect">
            <a:avLst/>
          </a:prstGeom>
        </p:spPr>
      </p:pic>
      <p:pic>
        <p:nvPicPr>
          <p:cNvPr id="16" name="Afbeelding 15">
            <a:extLst>
              <a:ext uri="{FF2B5EF4-FFF2-40B4-BE49-F238E27FC236}">
                <a16:creationId xmlns:a16="http://schemas.microsoft.com/office/drawing/2014/main" id="{8A2AE6D6-AFAA-78E4-8AF6-5C6DABDC1367}"/>
              </a:ext>
            </a:extLst>
          </p:cNvPr>
          <p:cNvPicPr>
            <a:picLocks noChangeAspect="1"/>
          </p:cNvPicPr>
          <p:nvPr/>
        </p:nvPicPr>
        <p:blipFill>
          <a:blip r:embed="rId3"/>
          <a:stretch>
            <a:fillRect/>
          </a:stretch>
        </p:blipFill>
        <p:spPr>
          <a:xfrm>
            <a:off x="9180017" y="2458064"/>
            <a:ext cx="1959931" cy="1327386"/>
          </a:xfrm>
          <a:prstGeom prst="rect">
            <a:avLst/>
          </a:prstGeom>
        </p:spPr>
      </p:pic>
      <p:pic>
        <p:nvPicPr>
          <p:cNvPr id="24" name="Afbeelding 23">
            <a:extLst>
              <a:ext uri="{FF2B5EF4-FFF2-40B4-BE49-F238E27FC236}">
                <a16:creationId xmlns:a16="http://schemas.microsoft.com/office/drawing/2014/main" id="{1D4F5F91-AD36-F166-9964-D89ED471411A}"/>
              </a:ext>
            </a:extLst>
          </p:cNvPr>
          <p:cNvPicPr>
            <a:picLocks noChangeAspect="1"/>
          </p:cNvPicPr>
          <p:nvPr/>
        </p:nvPicPr>
        <p:blipFill>
          <a:blip r:embed="rId4"/>
          <a:stretch>
            <a:fillRect/>
          </a:stretch>
        </p:blipFill>
        <p:spPr>
          <a:xfrm>
            <a:off x="9657999" y="3977138"/>
            <a:ext cx="1003966" cy="383803"/>
          </a:xfrm>
          <a:prstGeom prst="rect">
            <a:avLst/>
          </a:prstGeom>
        </p:spPr>
      </p:pic>
      <p:pic>
        <p:nvPicPr>
          <p:cNvPr id="26" name="Afbeelding 25">
            <a:extLst>
              <a:ext uri="{FF2B5EF4-FFF2-40B4-BE49-F238E27FC236}">
                <a16:creationId xmlns:a16="http://schemas.microsoft.com/office/drawing/2014/main" id="{186589B2-D294-631D-9873-489F458D3702}"/>
              </a:ext>
            </a:extLst>
          </p:cNvPr>
          <p:cNvPicPr>
            <a:picLocks noChangeAspect="1"/>
          </p:cNvPicPr>
          <p:nvPr/>
        </p:nvPicPr>
        <p:blipFill>
          <a:blip r:embed="rId5"/>
          <a:stretch>
            <a:fillRect/>
          </a:stretch>
        </p:blipFill>
        <p:spPr>
          <a:xfrm>
            <a:off x="6830960" y="1142156"/>
            <a:ext cx="4449097" cy="1227337"/>
          </a:xfrm>
          <a:prstGeom prst="rect">
            <a:avLst/>
          </a:prstGeom>
        </p:spPr>
      </p:pic>
      <p:pic>
        <p:nvPicPr>
          <p:cNvPr id="28" name="Afbeelding 27">
            <a:extLst>
              <a:ext uri="{FF2B5EF4-FFF2-40B4-BE49-F238E27FC236}">
                <a16:creationId xmlns:a16="http://schemas.microsoft.com/office/drawing/2014/main" id="{664CDBB2-7C01-07EF-3F3D-C8EF9A6C74B6}"/>
              </a:ext>
            </a:extLst>
          </p:cNvPr>
          <p:cNvPicPr>
            <a:picLocks noChangeAspect="1"/>
          </p:cNvPicPr>
          <p:nvPr/>
        </p:nvPicPr>
        <p:blipFill>
          <a:blip r:embed="rId6"/>
          <a:stretch>
            <a:fillRect/>
          </a:stretch>
        </p:blipFill>
        <p:spPr>
          <a:xfrm>
            <a:off x="9657999" y="4373598"/>
            <a:ext cx="1003966" cy="793986"/>
          </a:xfrm>
          <a:prstGeom prst="rect">
            <a:avLst/>
          </a:prstGeom>
        </p:spPr>
      </p:pic>
    </p:spTree>
    <p:extLst>
      <p:ext uri="{BB962C8B-B14F-4D97-AF65-F5344CB8AC3E}">
        <p14:creationId xmlns:p14="http://schemas.microsoft.com/office/powerpoint/2010/main" val="2013566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2A2A9D1A-50D4-421C-46F8-71F3E0F07421}"/>
              </a:ext>
            </a:extLst>
          </p:cNvPr>
          <p:cNvSpPr/>
          <p:nvPr/>
        </p:nvSpPr>
        <p:spPr>
          <a:xfrm>
            <a:off x="247696" y="5877818"/>
            <a:ext cx="11562734" cy="91931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dirty="0">
                <a:latin typeface="Calibri" panose="020F0502020204030204" pitchFamily="34" charset="0"/>
              </a:rPr>
              <a:t>Gegevens</a:t>
            </a:r>
          </a:p>
        </p:txBody>
      </p:sp>
      <p:sp>
        <p:nvSpPr>
          <p:cNvPr id="5" name="Rechthoek 4">
            <a:extLst>
              <a:ext uri="{FF2B5EF4-FFF2-40B4-BE49-F238E27FC236}">
                <a16:creationId xmlns:a16="http://schemas.microsoft.com/office/drawing/2014/main" id="{251164AE-083C-8265-A608-4580001FC32F}"/>
              </a:ext>
            </a:extLst>
          </p:cNvPr>
          <p:cNvSpPr/>
          <p:nvPr/>
        </p:nvSpPr>
        <p:spPr>
          <a:xfrm>
            <a:off x="247696" y="3730200"/>
            <a:ext cx="11562734" cy="214761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dirty="0">
                <a:latin typeface="Calibri" panose="020F0502020204030204" pitchFamily="34" charset="0"/>
                <a:ea typeface="Calibri" panose="020F0502020204030204" pitchFamily="34" charset="0"/>
              </a:rPr>
              <a:t>Generieke </a:t>
            </a:r>
            <a:r>
              <a:rPr lang="nl-NL" sz="1400" dirty="0" err="1">
                <a:latin typeface="Calibri" panose="020F0502020204030204" pitchFamily="34" charset="0"/>
                <a:ea typeface="Calibri" panose="020F0502020204030204" pitchFamily="34" charset="0"/>
              </a:rPr>
              <a:t>functiesToe</a:t>
            </a:r>
            <a:endParaRPr lang="nl-NL" sz="1400" dirty="0">
              <a:latin typeface="Calibri" panose="020F0502020204030204" pitchFamily="34" charset="0"/>
              <a:ea typeface="Calibri" panose="020F0502020204030204" pitchFamily="34" charset="0"/>
            </a:endParaRPr>
          </a:p>
        </p:txBody>
      </p:sp>
      <p:sp>
        <p:nvSpPr>
          <p:cNvPr id="4" name="Rechthoek 3">
            <a:extLst>
              <a:ext uri="{FF2B5EF4-FFF2-40B4-BE49-F238E27FC236}">
                <a16:creationId xmlns:a16="http://schemas.microsoft.com/office/drawing/2014/main" id="{7A719A37-4FF2-7628-3F85-A6BD61618EE4}"/>
              </a:ext>
            </a:extLst>
          </p:cNvPr>
          <p:cNvSpPr/>
          <p:nvPr/>
        </p:nvSpPr>
        <p:spPr>
          <a:xfrm>
            <a:off x="247696" y="1689276"/>
            <a:ext cx="11562734" cy="201561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dirty="0">
                <a:solidFill>
                  <a:schemeClr val="tx2">
                    <a:lumMod val="50000"/>
                  </a:schemeClr>
                </a:solidFill>
                <a:latin typeface="Calibri" panose="020F0502020204030204" pitchFamily="34" charset="0"/>
                <a:ea typeface="Calibri" panose="020F0502020204030204" pitchFamily="34" charset="0"/>
              </a:rPr>
              <a:t>Toepassingspatronen</a:t>
            </a:r>
          </a:p>
        </p:txBody>
      </p:sp>
      <p:sp>
        <p:nvSpPr>
          <p:cNvPr id="3" name="Rechthoek 2">
            <a:extLst>
              <a:ext uri="{FF2B5EF4-FFF2-40B4-BE49-F238E27FC236}">
                <a16:creationId xmlns:a16="http://schemas.microsoft.com/office/drawing/2014/main" id="{D68FAA99-42A4-316C-A63C-65E5E25F35C5}"/>
              </a:ext>
            </a:extLst>
          </p:cNvPr>
          <p:cNvSpPr/>
          <p:nvPr/>
        </p:nvSpPr>
        <p:spPr>
          <a:xfrm>
            <a:off x="247696" y="278348"/>
            <a:ext cx="11562734" cy="13863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400" dirty="0">
                <a:solidFill>
                  <a:schemeClr val="tx2">
                    <a:lumMod val="50000"/>
                  </a:schemeClr>
                </a:solidFill>
                <a:effectLst/>
                <a:latin typeface="Calibri" panose="020F0502020204030204" pitchFamily="34" charset="0"/>
                <a:ea typeface="Calibri" panose="020F0502020204030204" pitchFamily="34" charset="0"/>
              </a:rPr>
              <a:t>Vertrouwensraamwerken</a:t>
            </a:r>
          </a:p>
        </p:txBody>
      </p:sp>
      <p:sp>
        <p:nvSpPr>
          <p:cNvPr id="13" name="Rechthoek: afgeronde hoeken 12">
            <a:extLst>
              <a:ext uri="{FF2B5EF4-FFF2-40B4-BE49-F238E27FC236}">
                <a16:creationId xmlns:a16="http://schemas.microsoft.com/office/drawing/2014/main" id="{7F8FDA69-3A28-BE57-C548-1966A26F5CF6}"/>
              </a:ext>
            </a:extLst>
          </p:cNvPr>
          <p:cNvSpPr/>
          <p:nvPr/>
        </p:nvSpPr>
        <p:spPr>
          <a:xfrm>
            <a:off x="7032929" y="1106026"/>
            <a:ext cx="1082150" cy="3967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t>SURFconext</a:t>
            </a:r>
            <a:endParaRPr lang="nl-NL" sz="1400" dirty="0"/>
          </a:p>
        </p:txBody>
      </p:sp>
      <p:sp>
        <p:nvSpPr>
          <p:cNvPr id="14" name="Rechthoek: afgeronde hoeken 13">
            <a:extLst>
              <a:ext uri="{FF2B5EF4-FFF2-40B4-BE49-F238E27FC236}">
                <a16:creationId xmlns:a16="http://schemas.microsoft.com/office/drawing/2014/main" id="{6AB89849-6CE1-57BB-200A-A93CFD5B46C5}"/>
              </a:ext>
            </a:extLst>
          </p:cNvPr>
          <p:cNvSpPr/>
          <p:nvPr/>
        </p:nvSpPr>
        <p:spPr>
          <a:xfrm>
            <a:off x="8429562" y="1106943"/>
            <a:ext cx="1082150" cy="3967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t>Entree </a:t>
            </a:r>
            <a:r>
              <a:rPr lang="nl-NL" sz="1400" dirty="0" err="1"/>
              <a:t>Fed</a:t>
            </a:r>
            <a:r>
              <a:rPr lang="nl-NL" sz="1400" dirty="0"/>
              <a:t>.</a:t>
            </a:r>
          </a:p>
        </p:txBody>
      </p:sp>
      <p:sp>
        <p:nvSpPr>
          <p:cNvPr id="19" name="Rechthoek 18">
            <a:extLst>
              <a:ext uri="{FF2B5EF4-FFF2-40B4-BE49-F238E27FC236}">
                <a16:creationId xmlns:a16="http://schemas.microsoft.com/office/drawing/2014/main" id="{7F5DC437-BB39-2820-35E0-D4ED2114E297}"/>
              </a:ext>
            </a:extLst>
          </p:cNvPr>
          <p:cNvSpPr/>
          <p:nvPr/>
        </p:nvSpPr>
        <p:spPr>
          <a:xfrm>
            <a:off x="7624031" y="3169518"/>
            <a:ext cx="693746" cy="354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t>SAML</a:t>
            </a:r>
          </a:p>
        </p:txBody>
      </p:sp>
      <p:sp>
        <p:nvSpPr>
          <p:cNvPr id="20" name="Rechthoek 19">
            <a:extLst>
              <a:ext uri="{FF2B5EF4-FFF2-40B4-BE49-F238E27FC236}">
                <a16:creationId xmlns:a16="http://schemas.microsoft.com/office/drawing/2014/main" id="{54ED1222-5B76-007B-25EA-F4D5D1B09D9F}"/>
              </a:ext>
            </a:extLst>
          </p:cNvPr>
          <p:cNvSpPr/>
          <p:nvPr/>
        </p:nvSpPr>
        <p:spPr>
          <a:xfrm>
            <a:off x="8569537" y="3154799"/>
            <a:ext cx="693746" cy="354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t>OIDC</a:t>
            </a:r>
          </a:p>
        </p:txBody>
      </p:sp>
      <p:cxnSp>
        <p:nvCxnSpPr>
          <p:cNvPr id="26" name="Rechte verbindingslijn 25">
            <a:extLst>
              <a:ext uri="{FF2B5EF4-FFF2-40B4-BE49-F238E27FC236}">
                <a16:creationId xmlns:a16="http://schemas.microsoft.com/office/drawing/2014/main" id="{4E0467FB-24A8-DF3E-D6F2-64469FEDBED3}"/>
              </a:ext>
            </a:extLst>
          </p:cNvPr>
          <p:cNvCxnSpPr>
            <a:cxnSpLocks/>
            <a:stCxn id="71" idx="2"/>
            <a:endCxn id="19" idx="1"/>
          </p:cNvCxnSpPr>
          <p:nvPr/>
        </p:nvCxnSpPr>
        <p:spPr>
          <a:xfrm flipH="1">
            <a:off x="7624031" y="2757947"/>
            <a:ext cx="744117" cy="588736"/>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Rechte verbindingslijn 67">
            <a:extLst>
              <a:ext uri="{FF2B5EF4-FFF2-40B4-BE49-F238E27FC236}">
                <a16:creationId xmlns:a16="http://schemas.microsoft.com/office/drawing/2014/main" id="{10813674-7090-B691-5418-F7BCF46194EA}"/>
              </a:ext>
            </a:extLst>
          </p:cNvPr>
          <p:cNvCxnSpPr>
            <a:cxnSpLocks/>
            <a:stCxn id="71" idx="2"/>
            <a:endCxn id="20" idx="0"/>
          </p:cNvCxnSpPr>
          <p:nvPr/>
        </p:nvCxnSpPr>
        <p:spPr>
          <a:xfrm>
            <a:off x="8368148" y="2757947"/>
            <a:ext cx="548262" cy="396852"/>
          </a:xfrm>
          <a:prstGeom prst="line">
            <a:avLst/>
          </a:prstGeom>
        </p:spPr>
        <p:style>
          <a:lnRef idx="1">
            <a:schemeClr val="accent1"/>
          </a:lnRef>
          <a:fillRef idx="0">
            <a:schemeClr val="accent1"/>
          </a:fillRef>
          <a:effectRef idx="0">
            <a:schemeClr val="accent1"/>
          </a:effectRef>
          <a:fontRef idx="minor">
            <a:schemeClr val="tx1"/>
          </a:fontRef>
        </p:style>
      </p:cxnSp>
      <p:sp>
        <p:nvSpPr>
          <p:cNvPr id="71" name="Rechthoek 70">
            <a:extLst>
              <a:ext uri="{FF2B5EF4-FFF2-40B4-BE49-F238E27FC236}">
                <a16:creationId xmlns:a16="http://schemas.microsoft.com/office/drawing/2014/main" id="{5963EB9D-6CF5-CD0F-DCD6-E22F7E3474C2}"/>
              </a:ext>
            </a:extLst>
          </p:cNvPr>
          <p:cNvSpPr/>
          <p:nvPr/>
        </p:nvSpPr>
        <p:spPr>
          <a:xfrm>
            <a:off x="7777482" y="2403618"/>
            <a:ext cx="1181331" cy="354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t>Federative</a:t>
            </a:r>
            <a:r>
              <a:rPr lang="nl-NL" sz="1400" dirty="0"/>
              <a:t> hub</a:t>
            </a:r>
          </a:p>
        </p:txBody>
      </p:sp>
      <p:cxnSp>
        <p:nvCxnSpPr>
          <p:cNvPr id="80" name="Rechte verbindingslijn 79">
            <a:extLst>
              <a:ext uri="{FF2B5EF4-FFF2-40B4-BE49-F238E27FC236}">
                <a16:creationId xmlns:a16="http://schemas.microsoft.com/office/drawing/2014/main" id="{15625AE5-666A-C8A5-B982-4A855A74DE71}"/>
              </a:ext>
            </a:extLst>
          </p:cNvPr>
          <p:cNvCxnSpPr>
            <a:cxnSpLocks/>
            <a:stCxn id="71" idx="0"/>
            <a:endCxn id="13" idx="2"/>
          </p:cNvCxnSpPr>
          <p:nvPr/>
        </p:nvCxnSpPr>
        <p:spPr>
          <a:xfrm flipH="1" flipV="1">
            <a:off x="7574004" y="1502768"/>
            <a:ext cx="794144" cy="900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Rechte verbindingslijn 82">
            <a:extLst>
              <a:ext uri="{FF2B5EF4-FFF2-40B4-BE49-F238E27FC236}">
                <a16:creationId xmlns:a16="http://schemas.microsoft.com/office/drawing/2014/main" id="{77B9E39A-F0BA-5877-D838-7319504CB94A}"/>
              </a:ext>
            </a:extLst>
          </p:cNvPr>
          <p:cNvCxnSpPr>
            <a:cxnSpLocks/>
            <a:stCxn id="71" idx="0"/>
            <a:endCxn id="14" idx="2"/>
          </p:cNvCxnSpPr>
          <p:nvPr/>
        </p:nvCxnSpPr>
        <p:spPr>
          <a:xfrm flipV="1">
            <a:off x="8368148" y="1503685"/>
            <a:ext cx="602489" cy="8999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Rechte verbindingslijn 114">
            <a:extLst>
              <a:ext uri="{FF2B5EF4-FFF2-40B4-BE49-F238E27FC236}">
                <a16:creationId xmlns:a16="http://schemas.microsoft.com/office/drawing/2014/main" id="{DF7AA77C-2C83-19B3-A0C6-38BA12F4BFF8}"/>
              </a:ext>
            </a:extLst>
          </p:cNvPr>
          <p:cNvCxnSpPr>
            <a:cxnSpLocks/>
            <a:stCxn id="128" idx="3"/>
            <a:endCxn id="71" idx="1"/>
          </p:cNvCxnSpPr>
          <p:nvPr/>
        </p:nvCxnSpPr>
        <p:spPr>
          <a:xfrm>
            <a:off x="5709984" y="2580783"/>
            <a:ext cx="2067498" cy="0"/>
          </a:xfrm>
          <a:prstGeom prst="line">
            <a:avLst/>
          </a:prstGeom>
        </p:spPr>
        <p:style>
          <a:lnRef idx="1">
            <a:schemeClr val="accent1"/>
          </a:lnRef>
          <a:fillRef idx="0">
            <a:schemeClr val="accent1"/>
          </a:fillRef>
          <a:effectRef idx="0">
            <a:schemeClr val="accent1"/>
          </a:effectRef>
          <a:fontRef idx="minor">
            <a:schemeClr val="tx1"/>
          </a:fontRef>
        </p:style>
      </p:cxnSp>
      <p:sp>
        <p:nvSpPr>
          <p:cNvPr id="119" name="Stroomdiagram: Beslissing 118">
            <a:extLst>
              <a:ext uri="{FF2B5EF4-FFF2-40B4-BE49-F238E27FC236}">
                <a16:creationId xmlns:a16="http://schemas.microsoft.com/office/drawing/2014/main" id="{0CFB9E3F-FC84-9EC3-E740-307EF065F7CB}"/>
              </a:ext>
            </a:extLst>
          </p:cNvPr>
          <p:cNvSpPr/>
          <p:nvPr/>
        </p:nvSpPr>
        <p:spPr>
          <a:xfrm>
            <a:off x="5658383" y="4927411"/>
            <a:ext cx="1838633" cy="5407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Authenticatie</a:t>
            </a:r>
          </a:p>
        </p:txBody>
      </p:sp>
      <p:sp>
        <p:nvSpPr>
          <p:cNvPr id="123" name="Stroomdiagram: Beslissing 122">
            <a:extLst>
              <a:ext uri="{FF2B5EF4-FFF2-40B4-BE49-F238E27FC236}">
                <a16:creationId xmlns:a16="http://schemas.microsoft.com/office/drawing/2014/main" id="{C1BFF20E-F46B-4F94-7756-593A9E74F386}"/>
              </a:ext>
            </a:extLst>
          </p:cNvPr>
          <p:cNvSpPr/>
          <p:nvPr/>
        </p:nvSpPr>
        <p:spPr>
          <a:xfrm>
            <a:off x="2561636" y="5016395"/>
            <a:ext cx="1838633" cy="5407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err="1"/>
              <a:t>Identiteits</a:t>
            </a:r>
            <a:endParaRPr lang="nl-NL" sz="1050" dirty="0"/>
          </a:p>
          <a:p>
            <a:pPr algn="ctr"/>
            <a:r>
              <a:rPr lang="nl-NL" sz="1050" dirty="0"/>
              <a:t>verificatie</a:t>
            </a:r>
          </a:p>
        </p:txBody>
      </p:sp>
      <p:sp>
        <p:nvSpPr>
          <p:cNvPr id="125" name="Stroomdiagram: Beslissing 124">
            <a:extLst>
              <a:ext uri="{FF2B5EF4-FFF2-40B4-BE49-F238E27FC236}">
                <a16:creationId xmlns:a16="http://schemas.microsoft.com/office/drawing/2014/main" id="{C4794CAC-EA55-151A-AC5D-0708BEB733D9}"/>
              </a:ext>
            </a:extLst>
          </p:cNvPr>
          <p:cNvSpPr/>
          <p:nvPr/>
        </p:nvSpPr>
        <p:spPr>
          <a:xfrm>
            <a:off x="9330429" y="4978075"/>
            <a:ext cx="1838633" cy="5407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Autorisatie</a:t>
            </a:r>
          </a:p>
        </p:txBody>
      </p:sp>
      <p:sp>
        <p:nvSpPr>
          <p:cNvPr id="126" name="Stroomdiagram: Beslissing 125">
            <a:extLst>
              <a:ext uri="{FF2B5EF4-FFF2-40B4-BE49-F238E27FC236}">
                <a16:creationId xmlns:a16="http://schemas.microsoft.com/office/drawing/2014/main" id="{D0FFC332-D00F-B2C1-4D23-684E385DA29D}"/>
              </a:ext>
            </a:extLst>
          </p:cNvPr>
          <p:cNvSpPr/>
          <p:nvPr/>
        </p:nvSpPr>
        <p:spPr>
          <a:xfrm>
            <a:off x="2239962" y="4072299"/>
            <a:ext cx="2481982" cy="5407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Identiteitenbeheer</a:t>
            </a:r>
          </a:p>
        </p:txBody>
      </p:sp>
      <p:sp>
        <p:nvSpPr>
          <p:cNvPr id="129" name="Stroomdiagram: Beslissing 128">
            <a:extLst>
              <a:ext uri="{FF2B5EF4-FFF2-40B4-BE49-F238E27FC236}">
                <a16:creationId xmlns:a16="http://schemas.microsoft.com/office/drawing/2014/main" id="{7E061B16-185B-E23F-FB47-48D0B31AF7A0}"/>
              </a:ext>
            </a:extLst>
          </p:cNvPr>
          <p:cNvSpPr/>
          <p:nvPr/>
        </p:nvSpPr>
        <p:spPr>
          <a:xfrm>
            <a:off x="8825406" y="3996550"/>
            <a:ext cx="2794823" cy="5407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Bevoegdhedenbeheer</a:t>
            </a:r>
          </a:p>
        </p:txBody>
      </p:sp>
      <p:sp>
        <p:nvSpPr>
          <p:cNvPr id="132" name="Rechthoek: afgeronde hoeken 131">
            <a:extLst>
              <a:ext uri="{FF2B5EF4-FFF2-40B4-BE49-F238E27FC236}">
                <a16:creationId xmlns:a16="http://schemas.microsoft.com/office/drawing/2014/main" id="{866CA1EC-F239-5818-C666-CB3493DA5B64}"/>
              </a:ext>
            </a:extLst>
          </p:cNvPr>
          <p:cNvSpPr/>
          <p:nvPr/>
        </p:nvSpPr>
        <p:spPr>
          <a:xfrm>
            <a:off x="5277799" y="1129694"/>
            <a:ext cx="1082150" cy="29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t>eduID</a:t>
            </a:r>
            <a:endParaRPr lang="nl-NL" sz="1400" dirty="0"/>
          </a:p>
        </p:txBody>
      </p:sp>
      <p:sp>
        <p:nvSpPr>
          <p:cNvPr id="134" name="Ovaal 133">
            <a:extLst>
              <a:ext uri="{FF2B5EF4-FFF2-40B4-BE49-F238E27FC236}">
                <a16:creationId xmlns:a16="http://schemas.microsoft.com/office/drawing/2014/main" id="{0D1B27CF-2027-2F14-ADC0-E2CDD9A08D79}"/>
              </a:ext>
            </a:extLst>
          </p:cNvPr>
          <p:cNvSpPr/>
          <p:nvPr/>
        </p:nvSpPr>
        <p:spPr>
          <a:xfrm>
            <a:off x="2911138" y="1072831"/>
            <a:ext cx="1218035" cy="3897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t>School</a:t>
            </a:r>
          </a:p>
        </p:txBody>
      </p:sp>
      <p:sp>
        <p:nvSpPr>
          <p:cNvPr id="138" name="Ovaal 137">
            <a:extLst>
              <a:ext uri="{FF2B5EF4-FFF2-40B4-BE49-F238E27FC236}">
                <a16:creationId xmlns:a16="http://schemas.microsoft.com/office/drawing/2014/main" id="{A8514837-EC33-BB94-0ED2-5B81F33CD7F2}"/>
              </a:ext>
            </a:extLst>
          </p:cNvPr>
          <p:cNvSpPr/>
          <p:nvPr/>
        </p:nvSpPr>
        <p:spPr>
          <a:xfrm>
            <a:off x="4194556" y="381695"/>
            <a:ext cx="876457" cy="3627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Student</a:t>
            </a:r>
            <a:endParaRPr lang="nl-NL" dirty="0"/>
          </a:p>
        </p:txBody>
      </p:sp>
      <p:sp>
        <p:nvSpPr>
          <p:cNvPr id="139" name="Ovaal 138">
            <a:extLst>
              <a:ext uri="{FF2B5EF4-FFF2-40B4-BE49-F238E27FC236}">
                <a16:creationId xmlns:a16="http://schemas.microsoft.com/office/drawing/2014/main" id="{864346BB-3FAF-7255-CB72-F2351C8BA7AB}"/>
              </a:ext>
            </a:extLst>
          </p:cNvPr>
          <p:cNvSpPr/>
          <p:nvPr/>
        </p:nvSpPr>
        <p:spPr>
          <a:xfrm>
            <a:off x="3106558" y="350696"/>
            <a:ext cx="876457" cy="3627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Leerling</a:t>
            </a:r>
            <a:endParaRPr lang="nl-NL" dirty="0"/>
          </a:p>
        </p:txBody>
      </p:sp>
      <p:cxnSp>
        <p:nvCxnSpPr>
          <p:cNvPr id="141" name="Rechte verbindingslijn 140">
            <a:extLst>
              <a:ext uri="{FF2B5EF4-FFF2-40B4-BE49-F238E27FC236}">
                <a16:creationId xmlns:a16="http://schemas.microsoft.com/office/drawing/2014/main" id="{E71D1821-E56B-B1AB-170E-732702D9D709}"/>
              </a:ext>
            </a:extLst>
          </p:cNvPr>
          <p:cNvCxnSpPr>
            <a:cxnSpLocks/>
            <a:stCxn id="139" idx="4"/>
            <a:endCxn id="134" idx="0"/>
          </p:cNvCxnSpPr>
          <p:nvPr/>
        </p:nvCxnSpPr>
        <p:spPr>
          <a:xfrm flipH="1">
            <a:off x="3520156" y="713418"/>
            <a:ext cx="24631" cy="3594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Rechte verbindingslijn 143">
            <a:extLst>
              <a:ext uri="{FF2B5EF4-FFF2-40B4-BE49-F238E27FC236}">
                <a16:creationId xmlns:a16="http://schemas.microsoft.com/office/drawing/2014/main" id="{875F17B7-6D6F-FE0B-DE61-1E45EFBC46AA}"/>
              </a:ext>
            </a:extLst>
          </p:cNvPr>
          <p:cNvCxnSpPr>
            <a:cxnSpLocks/>
            <a:stCxn id="138" idx="4"/>
            <a:endCxn id="134" idx="0"/>
          </p:cNvCxnSpPr>
          <p:nvPr/>
        </p:nvCxnSpPr>
        <p:spPr>
          <a:xfrm flipH="1">
            <a:off x="3520156" y="744417"/>
            <a:ext cx="1112629" cy="3284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Rechte verbindingslijn 147">
            <a:extLst>
              <a:ext uri="{FF2B5EF4-FFF2-40B4-BE49-F238E27FC236}">
                <a16:creationId xmlns:a16="http://schemas.microsoft.com/office/drawing/2014/main" id="{E5B07672-AB4C-F497-CDC0-F479EA52F01C}"/>
              </a:ext>
            </a:extLst>
          </p:cNvPr>
          <p:cNvCxnSpPr>
            <a:cxnSpLocks/>
            <a:stCxn id="126" idx="0"/>
            <a:endCxn id="134" idx="4"/>
          </p:cNvCxnSpPr>
          <p:nvPr/>
        </p:nvCxnSpPr>
        <p:spPr>
          <a:xfrm flipV="1">
            <a:off x="3480953" y="1462590"/>
            <a:ext cx="39203" cy="2609709"/>
          </a:xfrm>
          <a:prstGeom prst="line">
            <a:avLst/>
          </a:prstGeom>
        </p:spPr>
        <p:style>
          <a:lnRef idx="1">
            <a:schemeClr val="accent1"/>
          </a:lnRef>
          <a:fillRef idx="0">
            <a:schemeClr val="accent1"/>
          </a:fillRef>
          <a:effectRef idx="0">
            <a:schemeClr val="accent1"/>
          </a:effectRef>
          <a:fontRef idx="minor">
            <a:schemeClr val="tx1"/>
          </a:fontRef>
        </p:style>
      </p:cxnSp>
      <p:sp>
        <p:nvSpPr>
          <p:cNvPr id="178" name="Stroomdiagram: Beslissing 177">
            <a:extLst>
              <a:ext uri="{FF2B5EF4-FFF2-40B4-BE49-F238E27FC236}">
                <a16:creationId xmlns:a16="http://schemas.microsoft.com/office/drawing/2014/main" id="{E2DB8AB8-DC8C-84EB-67EB-EF32D57F2FE8}"/>
              </a:ext>
            </a:extLst>
          </p:cNvPr>
          <p:cNvSpPr/>
          <p:nvPr/>
        </p:nvSpPr>
        <p:spPr>
          <a:xfrm>
            <a:off x="3775033" y="4508491"/>
            <a:ext cx="2481982" cy="60203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Authenticatie</a:t>
            </a:r>
          </a:p>
          <a:p>
            <a:pPr algn="ctr"/>
            <a:r>
              <a:rPr lang="nl-NL" sz="1050" dirty="0"/>
              <a:t>Middelen</a:t>
            </a:r>
          </a:p>
          <a:p>
            <a:pPr algn="ctr"/>
            <a:r>
              <a:rPr lang="nl-NL" sz="1050" dirty="0"/>
              <a:t>beheer</a:t>
            </a:r>
          </a:p>
        </p:txBody>
      </p:sp>
      <p:sp>
        <p:nvSpPr>
          <p:cNvPr id="179" name="Ovaal 178">
            <a:extLst>
              <a:ext uri="{FF2B5EF4-FFF2-40B4-BE49-F238E27FC236}">
                <a16:creationId xmlns:a16="http://schemas.microsoft.com/office/drawing/2014/main" id="{93A05430-B0BB-1EC5-DF36-8589007143D7}"/>
              </a:ext>
            </a:extLst>
          </p:cNvPr>
          <p:cNvSpPr/>
          <p:nvPr/>
        </p:nvSpPr>
        <p:spPr>
          <a:xfrm>
            <a:off x="10144192" y="1130847"/>
            <a:ext cx="1076880" cy="3627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Dienstaanbieder</a:t>
            </a:r>
            <a:endParaRPr lang="nl-NL" dirty="0"/>
          </a:p>
        </p:txBody>
      </p:sp>
      <p:cxnSp>
        <p:nvCxnSpPr>
          <p:cNvPr id="180" name="Rechte verbindingslijn 179">
            <a:extLst>
              <a:ext uri="{FF2B5EF4-FFF2-40B4-BE49-F238E27FC236}">
                <a16:creationId xmlns:a16="http://schemas.microsoft.com/office/drawing/2014/main" id="{22E72564-19E6-1D30-7B8C-5B180960BE61}"/>
              </a:ext>
            </a:extLst>
          </p:cNvPr>
          <p:cNvCxnSpPr>
            <a:cxnSpLocks/>
            <a:stCxn id="142" idx="1"/>
            <a:endCxn id="71" idx="3"/>
          </p:cNvCxnSpPr>
          <p:nvPr/>
        </p:nvCxnSpPr>
        <p:spPr>
          <a:xfrm flipH="1">
            <a:off x="8958813" y="2574162"/>
            <a:ext cx="559893" cy="6621"/>
          </a:xfrm>
          <a:prstGeom prst="line">
            <a:avLst/>
          </a:prstGeom>
        </p:spPr>
        <p:style>
          <a:lnRef idx="1">
            <a:schemeClr val="accent1"/>
          </a:lnRef>
          <a:fillRef idx="0">
            <a:schemeClr val="accent1"/>
          </a:fillRef>
          <a:effectRef idx="0">
            <a:schemeClr val="accent1"/>
          </a:effectRef>
          <a:fontRef idx="minor">
            <a:schemeClr val="tx1"/>
          </a:fontRef>
        </p:style>
      </p:cxnSp>
      <p:sp>
        <p:nvSpPr>
          <p:cNvPr id="190" name="Rechthoek 189">
            <a:extLst>
              <a:ext uri="{FF2B5EF4-FFF2-40B4-BE49-F238E27FC236}">
                <a16:creationId xmlns:a16="http://schemas.microsoft.com/office/drawing/2014/main" id="{68C7092D-C56D-FD80-B6D3-94C9D1ECB982}"/>
              </a:ext>
            </a:extLst>
          </p:cNvPr>
          <p:cNvSpPr/>
          <p:nvPr/>
        </p:nvSpPr>
        <p:spPr>
          <a:xfrm>
            <a:off x="7589447" y="6035873"/>
            <a:ext cx="1532954" cy="354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t>Digitale identiteit</a:t>
            </a:r>
          </a:p>
        </p:txBody>
      </p:sp>
      <p:cxnSp>
        <p:nvCxnSpPr>
          <p:cNvPr id="191" name="Rechte verbindingslijn 190">
            <a:extLst>
              <a:ext uri="{FF2B5EF4-FFF2-40B4-BE49-F238E27FC236}">
                <a16:creationId xmlns:a16="http://schemas.microsoft.com/office/drawing/2014/main" id="{9D9657EF-8C2B-7191-A9BC-A90198401595}"/>
              </a:ext>
            </a:extLst>
          </p:cNvPr>
          <p:cNvCxnSpPr>
            <a:cxnSpLocks/>
            <a:stCxn id="178" idx="0"/>
            <a:endCxn id="134" idx="4"/>
          </p:cNvCxnSpPr>
          <p:nvPr/>
        </p:nvCxnSpPr>
        <p:spPr>
          <a:xfrm flipH="1" flipV="1">
            <a:off x="3520156" y="1462590"/>
            <a:ext cx="1495868" cy="30459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Rechte verbindingslijn 193">
            <a:extLst>
              <a:ext uri="{FF2B5EF4-FFF2-40B4-BE49-F238E27FC236}">
                <a16:creationId xmlns:a16="http://schemas.microsoft.com/office/drawing/2014/main" id="{39A61EE0-5C3D-165E-717B-6430C2B32B56}"/>
              </a:ext>
            </a:extLst>
          </p:cNvPr>
          <p:cNvCxnSpPr>
            <a:cxnSpLocks/>
            <a:stCxn id="190" idx="0"/>
            <a:endCxn id="119" idx="2"/>
          </p:cNvCxnSpPr>
          <p:nvPr/>
        </p:nvCxnSpPr>
        <p:spPr>
          <a:xfrm flipH="1" flipV="1">
            <a:off x="6577700" y="5468185"/>
            <a:ext cx="1778224" cy="567688"/>
          </a:xfrm>
          <a:prstGeom prst="line">
            <a:avLst/>
          </a:prstGeom>
        </p:spPr>
        <p:style>
          <a:lnRef idx="1">
            <a:schemeClr val="accent1"/>
          </a:lnRef>
          <a:fillRef idx="0">
            <a:schemeClr val="accent1"/>
          </a:fillRef>
          <a:effectRef idx="0">
            <a:schemeClr val="accent1"/>
          </a:effectRef>
          <a:fontRef idx="minor">
            <a:schemeClr val="tx1"/>
          </a:fontRef>
        </p:style>
      </p:cxnSp>
      <p:sp>
        <p:nvSpPr>
          <p:cNvPr id="116" name="Ovaal 115">
            <a:extLst>
              <a:ext uri="{FF2B5EF4-FFF2-40B4-BE49-F238E27FC236}">
                <a16:creationId xmlns:a16="http://schemas.microsoft.com/office/drawing/2014/main" id="{E5EDDF02-641E-280A-B894-AB0FE76E9393}"/>
              </a:ext>
            </a:extLst>
          </p:cNvPr>
          <p:cNvSpPr/>
          <p:nvPr/>
        </p:nvSpPr>
        <p:spPr>
          <a:xfrm>
            <a:off x="5196588" y="357339"/>
            <a:ext cx="1249097" cy="3627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Natuurlijk persoon</a:t>
            </a:r>
            <a:endParaRPr lang="nl-NL" dirty="0"/>
          </a:p>
        </p:txBody>
      </p:sp>
      <p:cxnSp>
        <p:nvCxnSpPr>
          <p:cNvPr id="117" name="Rechte verbindingslijn 116">
            <a:extLst>
              <a:ext uri="{FF2B5EF4-FFF2-40B4-BE49-F238E27FC236}">
                <a16:creationId xmlns:a16="http://schemas.microsoft.com/office/drawing/2014/main" id="{DB97B33D-E0A1-84CA-0370-74497F2E3447}"/>
              </a:ext>
            </a:extLst>
          </p:cNvPr>
          <p:cNvCxnSpPr>
            <a:cxnSpLocks/>
            <a:stCxn id="116" idx="4"/>
            <a:endCxn id="132" idx="0"/>
          </p:cNvCxnSpPr>
          <p:nvPr/>
        </p:nvCxnSpPr>
        <p:spPr>
          <a:xfrm flipH="1">
            <a:off x="5818874" y="720061"/>
            <a:ext cx="2263" cy="409633"/>
          </a:xfrm>
          <a:prstGeom prst="line">
            <a:avLst/>
          </a:prstGeom>
        </p:spPr>
        <p:style>
          <a:lnRef idx="1">
            <a:schemeClr val="accent1"/>
          </a:lnRef>
          <a:fillRef idx="0">
            <a:schemeClr val="accent1"/>
          </a:fillRef>
          <a:effectRef idx="0">
            <a:schemeClr val="accent1"/>
          </a:effectRef>
          <a:fontRef idx="minor">
            <a:schemeClr val="tx1"/>
          </a:fontRef>
        </p:style>
      </p:cxnSp>
      <p:sp>
        <p:nvSpPr>
          <p:cNvPr id="128" name="Rechthoek 127">
            <a:extLst>
              <a:ext uri="{FF2B5EF4-FFF2-40B4-BE49-F238E27FC236}">
                <a16:creationId xmlns:a16="http://schemas.microsoft.com/office/drawing/2014/main" id="{9D696EB6-8568-6EC1-18E4-DBA9EE99D47C}"/>
              </a:ext>
            </a:extLst>
          </p:cNvPr>
          <p:cNvSpPr/>
          <p:nvPr/>
        </p:nvSpPr>
        <p:spPr>
          <a:xfrm>
            <a:off x="4968060" y="2403618"/>
            <a:ext cx="741924" cy="354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a:t>IdP</a:t>
            </a:r>
            <a:endParaRPr lang="nl-NL" sz="1400" dirty="0"/>
          </a:p>
        </p:txBody>
      </p:sp>
      <p:sp>
        <p:nvSpPr>
          <p:cNvPr id="142" name="Rechthoek 141">
            <a:extLst>
              <a:ext uri="{FF2B5EF4-FFF2-40B4-BE49-F238E27FC236}">
                <a16:creationId xmlns:a16="http://schemas.microsoft.com/office/drawing/2014/main" id="{1F8E0150-E68C-0561-A70B-71D77B210C88}"/>
              </a:ext>
            </a:extLst>
          </p:cNvPr>
          <p:cNvSpPr/>
          <p:nvPr/>
        </p:nvSpPr>
        <p:spPr>
          <a:xfrm>
            <a:off x="9518706" y="2396997"/>
            <a:ext cx="741924" cy="354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t>SP</a:t>
            </a:r>
          </a:p>
        </p:txBody>
      </p:sp>
      <p:cxnSp>
        <p:nvCxnSpPr>
          <p:cNvPr id="143" name="Rechte verbindingslijn 142">
            <a:extLst>
              <a:ext uri="{FF2B5EF4-FFF2-40B4-BE49-F238E27FC236}">
                <a16:creationId xmlns:a16="http://schemas.microsoft.com/office/drawing/2014/main" id="{5EBA6FFD-55D0-431F-DDD5-D6EB9C50BCC6}"/>
              </a:ext>
            </a:extLst>
          </p:cNvPr>
          <p:cNvCxnSpPr>
            <a:cxnSpLocks/>
            <a:stCxn id="129" idx="0"/>
            <a:endCxn id="179" idx="4"/>
          </p:cNvCxnSpPr>
          <p:nvPr/>
        </p:nvCxnSpPr>
        <p:spPr>
          <a:xfrm flipV="1">
            <a:off x="10222818" y="1493569"/>
            <a:ext cx="459814" cy="250298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Rechte verbindingslijn 144">
            <a:extLst>
              <a:ext uri="{FF2B5EF4-FFF2-40B4-BE49-F238E27FC236}">
                <a16:creationId xmlns:a16="http://schemas.microsoft.com/office/drawing/2014/main" id="{908B7BA5-64BF-F0E0-13B7-A8736739FBE3}"/>
              </a:ext>
            </a:extLst>
          </p:cNvPr>
          <p:cNvCxnSpPr>
            <a:cxnSpLocks/>
            <a:stCxn id="128" idx="0"/>
            <a:endCxn id="132" idx="2"/>
          </p:cNvCxnSpPr>
          <p:nvPr/>
        </p:nvCxnSpPr>
        <p:spPr>
          <a:xfrm flipV="1">
            <a:off x="5339022" y="1419747"/>
            <a:ext cx="479852" cy="98387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Stroomdiagram: Magnetische schijf 129">
            <a:extLst>
              <a:ext uri="{FF2B5EF4-FFF2-40B4-BE49-F238E27FC236}">
                <a16:creationId xmlns:a16="http://schemas.microsoft.com/office/drawing/2014/main" id="{B6853DCA-5277-9000-02B4-BC12074CA585}"/>
              </a:ext>
            </a:extLst>
          </p:cNvPr>
          <p:cNvSpPr/>
          <p:nvPr/>
        </p:nvSpPr>
        <p:spPr>
          <a:xfrm>
            <a:off x="6176648" y="1819143"/>
            <a:ext cx="1022555" cy="404157"/>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Koppelregister</a:t>
            </a:r>
          </a:p>
        </p:txBody>
      </p:sp>
      <p:cxnSp>
        <p:nvCxnSpPr>
          <p:cNvPr id="162" name="Rechte verbindingslijn 161">
            <a:extLst>
              <a:ext uri="{FF2B5EF4-FFF2-40B4-BE49-F238E27FC236}">
                <a16:creationId xmlns:a16="http://schemas.microsoft.com/office/drawing/2014/main" id="{0E2B7BA8-0985-B8F9-7E06-CEDFFDFC2D2B}"/>
              </a:ext>
            </a:extLst>
          </p:cNvPr>
          <p:cNvCxnSpPr>
            <a:cxnSpLocks/>
            <a:stCxn id="130" idx="1"/>
            <a:endCxn id="132" idx="2"/>
          </p:cNvCxnSpPr>
          <p:nvPr/>
        </p:nvCxnSpPr>
        <p:spPr>
          <a:xfrm flipH="1" flipV="1">
            <a:off x="5818874" y="1419747"/>
            <a:ext cx="869052" cy="3993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9" name="Rechte verbindingslijn 168">
            <a:extLst>
              <a:ext uri="{FF2B5EF4-FFF2-40B4-BE49-F238E27FC236}">
                <a16:creationId xmlns:a16="http://schemas.microsoft.com/office/drawing/2014/main" id="{B887564E-B64B-6302-A7D3-0D63A2AF5264}"/>
              </a:ext>
            </a:extLst>
          </p:cNvPr>
          <p:cNvCxnSpPr>
            <a:cxnSpLocks/>
            <a:stCxn id="119" idx="0"/>
            <a:endCxn id="128" idx="2"/>
          </p:cNvCxnSpPr>
          <p:nvPr/>
        </p:nvCxnSpPr>
        <p:spPr>
          <a:xfrm flipH="1" flipV="1">
            <a:off x="5339022" y="2757947"/>
            <a:ext cx="1238678" cy="2169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Rechte verbindingslijn 188">
            <a:extLst>
              <a:ext uri="{FF2B5EF4-FFF2-40B4-BE49-F238E27FC236}">
                <a16:creationId xmlns:a16="http://schemas.microsoft.com/office/drawing/2014/main" id="{EB52EFB7-1439-52F7-83C4-1B1756B520D3}"/>
              </a:ext>
            </a:extLst>
          </p:cNvPr>
          <p:cNvCxnSpPr>
            <a:cxnSpLocks/>
            <a:stCxn id="130" idx="3"/>
            <a:endCxn id="190" idx="0"/>
          </p:cNvCxnSpPr>
          <p:nvPr/>
        </p:nvCxnSpPr>
        <p:spPr>
          <a:xfrm>
            <a:off x="6687926" y="2223300"/>
            <a:ext cx="1667998" cy="38125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Rechte verbindingslijn 199">
            <a:extLst>
              <a:ext uri="{FF2B5EF4-FFF2-40B4-BE49-F238E27FC236}">
                <a16:creationId xmlns:a16="http://schemas.microsoft.com/office/drawing/2014/main" id="{3495C69E-6024-7479-C410-82E81F73A380}"/>
              </a:ext>
            </a:extLst>
          </p:cNvPr>
          <p:cNvCxnSpPr>
            <a:cxnSpLocks/>
            <a:stCxn id="129" idx="2"/>
            <a:endCxn id="125" idx="0"/>
          </p:cNvCxnSpPr>
          <p:nvPr/>
        </p:nvCxnSpPr>
        <p:spPr>
          <a:xfrm>
            <a:off x="10222818" y="4537324"/>
            <a:ext cx="26928" cy="440751"/>
          </a:xfrm>
          <a:prstGeom prst="line">
            <a:avLst/>
          </a:prstGeom>
        </p:spPr>
        <p:style>
          <a:lnRef idx="1">
            <a:schemeClr val="accent1"/>
          </a:lnRef>
          <a:fillRef idx="0">
            <a:schemeClr val="accent1"/>
          </a:fillRef>
          <a:effectRef idx="0">
            <a:schemeClr val="accent1"/>
          </a:effectRef>
          <a:fontRef idx="minor">
            <a:schemeClr val="tx1"/>
          </a:fontRef>
        </p:style>
      </p:cxnSp>
      <p:sp>
        <p:nvSpPr>
          <p:cNvPr id="208" name="Rechthoek 207">
            <a:extLst>
              <a:ext uri="{FF2B5EF4-FFF2-40B4-BE49-F238E27FC236}">
                <a16:creationId xmlns:a16="http://schemas.microsoft.com/office/drawing/2014/main" id="{B7125BF3-1DE7-ED44-1663-4D9EF0A595BD}"/>
              </a:ext>
            </a:extLst>
          </p:cNvPr>
          <p:cNvSpPr/>
          <p:nvPr/>
        </p:nvSpPr>
        <p:spPr>
          <a:xfrm>
            <a:off x="5469036" y="6387501"/>
            <a:ext cx="1929033" cy="354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t>Authenticatieverklaring</a:t>
            </a:r>
          </a:p>
        </p:txBody>
      </p:sp>
      <p:cxnSp>
        <p:nvCxnSpPr>
          <p:cNvPr id="209" name="Rechte verbindingslijn 208">
            <a:extLst>
              <a:ext uri="{FF2B5EF4-FFF2-40B4-BE49-F238E27FC236}">
                <a16:creationId xmlns:a16="http://schemas.microsoft.com/office/drawing/2014/main" id="{6AAE8F2B-DB1E-545C-43A4-85F4949FEC56}"/>
              </a:ext>
            </a:extLst>
          </p:cNvPr>
          <p:cNvCxnSpPr>
            <a:cxnSpLocks/>
            <a:stCxn id="190" idx="1"/>
            <a:endCxn id="208" idx="0"/>
          </p:cNvCxnSpPr>
          <p:nvPr/>
        </p:nvCxnSpPr>
        <p:spPr>
          <a:xfrm flipH="1">
            <a:off x="6433553" y="6213038"/>
            <a:ext cx="1155894" cy="174463"/>
          </a:xfrm>
          <a:prstGeom prst="line">
            <a:avLst/>
          </a:prstGeom>
        </p:spPr>
        <p:style>
          <a:lnRef idx="1">
            <a:schemeClr val="accent1"/>
          </a:lnRef>
          <a:fillRef idx="0">
            <a:schemeClr val="accent1"/>
          </a:fillRef>
          <a:effectRef idx="0">
            <a:schemeClr val="accent1"/>
          </a:effectRef>
          <a:fontRef idx="minor">
            <a:schemeClr val="tx1"/>
          </a:fontRef>
        </p:style>
      </p:cxnSp>
      <p:sp>
        <p:nvSpPr>
          <p:cNvPr id="212" name="Rechthoek 211">
            <a:extLst>
              <a:ext uri="{FF2B5EF4-FFF2-40B4-BE49-F238E27FC236}">
                <a16:creationId xmlns:a16="http://schemas.microsoft.com/office/drawing/2014/main" id="{7FB0298B-C3A0-F245-3199-DACF8C06AF3A}"/>
              </a:ext>
            </a:extLst>
          </p:cNvPr>
          <p:cNvSpPr/>
          <p:nvPr/>
        </p:nvSpPr>
        <p:spPr>
          <a:xfrm>
            <a:off x="9251200" y="6387500"/>
            <a:ext cx="1358991" cy="354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t>Attributen</a:t>
            </a:r>
          </a:p>
        </p:txBody>
      </p:sp>
      <p:cxnSp>
        <p:nvCxnSpPr>
          <p:cNvPr id="213" name="Rechte verbindingslijn 212">
            <a:extLst>
              <a:ext uri="{FF2B5EF4-FFF2-40B4-BE49-F238E27FC236}">
                <a16:creationId xmlns:a16="http://schemas.microsoft.com/office/drawing/2014/main" id="{CE744498-4166-72D5-78CD-1823B42EAE00}"/>
              </a:ext>
            </a:extLst>
          </p:cNvPr>
          <p:cNvCxnSpPr>
            <a:cxnSpLocks/>
            <a:stCxn id="190" idx="3"/>
            <a:endCxn id="212" idx="0"/>
          </p:cNvCxnSpPr>
          <p:nvPr/>
        </p:nvCxnSpPr>
        <p:spPr>
          <a:xfrm>
            <a:off x="9122401" y="6213038"/>
            <a:ext cx="808295" cy="1744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1" name="Rechte verbindingslijn 230">
            <a:extLst>
              <a:ext uri="{FF2B5EF4-FFF2-40B4-BE49-F238E27FC236}">
                <a16:creationId xmlns:a16="http://schemas.microsoft.com/office/drawing/2014/main" id="{FB1782FF-1143-0AEF-7578-7B439787C6A9}"/>
              </a:ext>
            </a:extLst>
          </p:cNvPr>
          <p:cNvCxnSpPr>
            <a:cxnSpLocks/>
            <a:stCxn id="125" idx="2"/>
            <a:endCxn id="190" idx="0"/>
          </p:cNvCxnSpPr>
          <p:nvPr/>
        </p:nvCxnSpPr>
        <p:spPr>
          <a:xfrm flipH="1">
            <a:off x="8355924" y="5518849"/>
            <a:ext cx="1893822" cy="517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Rechte verbindingslijn 234">
            <a:extLst>
              <a:ext uri="{FF2B5EF4-FFF2-40B4-BE49-F238E27FC236}">
                <a16:creationId xmlns:a16="http://schemas.microsoft.com/office/drawing/2014/main" id="{C96EBB5A-5E7B-1356-5ECC-69A7F7EC5D78}"/>
              </a:ext>
            </a:extLst>
          </p:cNvPr>
          <p:cNvCxnSpPr>
            <a:cxnSpLocks/>
            <a:stCxn id="126" idx="2"/>
            <a:endCxn id="123" idx="0"/>
          </p:cNvCxnSpPr>
          <p:nvPr/>
        </p:nvCxnSpPr>
        <p:spPr>
          <a:xfrm>
            <a:off x="3480953" y="4613073"/>
            <a:ext cx="0" cy="4033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Rechte verbindingslijn 243">
            <a:extLst>
              <a:ext uri="{FF2B5EF4-FFF2-40B4-BE49-F238E27FC236}">
                <a16:creationId xmlns:a16="http://schemas.microsoft.com/office/drawing/2014/main" id="{5165FA86-C6EC-BA1C-FB7A-6FB60FA25460}"/>
              </a:ext>
            </a:extLst>
          </p:cNvPr>
          <p:cNvCxnSpPr>
            <a:cxnSpLocks/>
            <a:stCxn id="128" idx="1"/>
            <a:endCxn id="134" idx="4"/>
          </p:cNvCxnSpPr>
          <p:nvPr/>
        </p:nvCxnSpPr>
        <p:spPr>
          <a:xfrm flipH="1" flipV="1">
            <a:off x="3520156" y="1462590"/>
            <a:ext cx="1447904" cy="1118193"/>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Rechte verbindingslijn 258">
            <a:extLst>
              <a:ext uri="{FF2B5EF4-FFF2-40B4-BE49-F238E27FC236}">
                <a16:creationId xmlns:a16="http://schemas.microsoft.com/office/drawing/2014/main" id="{97859878-3AF4-73D7-7022-6B76F1D79A47}"/>
              </a:ext>
            </a:extLst>
          </p:cNvPr>
          <p:cNvCxnSpPr>
            <a:cxnSpLocks/>
            <a:stCxn id="142" idx="0"/>
            <a:endCxn id="179" idx="4"/>
          </p:cNvCxnSpPr>
          <p:nvPr/>
        </p:nvCxnSpPr>
        <p:spPr>
          <a:xfrm flipV="1">
            <a:off x="9889668" y="1493569"/>
            <a:ext cx="792964" cy="903428"/>
          </a:xfrm>
          <a:prstGeom prst="line">
            <a:avLst/>
          </a:prstGeom>
        </p:spPr>
        <p:style>
          <a:lnRef idx="1">
            <a:schemeClr val="accent1"/>
          </a:lnRef>
          <a:fillRef idx="0">
            <a:schemeClr val="accent1"/>
          </a:fillRef>
          <a:effectRef idx="0">
            <a:schemeClr val="accent1"/>
          </a:effectRef>
          <a:fontRef idx="minor">
            <a:schemeClr val="tx1"/>
          </a:fontRef>
        </p:style>
      </p:cxnSp>
      <p:sp>
        <p:nvSpPr>
          <p:cNvPr id="293" name="Ovaal 292">
            <a:extLst>
              <a:ext uri="{FF2B5EF4-FFF2-40B4-BE49-F238E27FC236}">
                <a16:creationId xmlns:a16="http://schemas.microsoft.com/office/drawing/2014/main" id="{6DDB7D55-209C-941F-011F-FDC8F6E75331}"/>
              </a:ext>
            </a:extLst>
          </p:cNvPr>
          <p:cNvSpPr/>
          <p:nvPr/>
        </p:nvSpPr>
        <p:spPr>
          <a:xfrm>
            <a:off x="1652182" y="350696"/>
            <a:ext cx="1348606" cy="3627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t>Medewerker</a:t>
            </a:r>
            <a:endParaRPr lang="nl-NL" dirty="0"/>
          </a:p>
        </p:txBody>
      </p:sp>
      <p:cxnSp>
        <p:nvCxnSpPr>
          <p:cNvPr id="294" name="Rechte verbindingslijn 293">
            <a:extLst>
              <a:ext uri="{FF2B5EF4-FFF2-40B4-BE49-F238E27FC236}">
                <a16:creationId xmlns:a16="http://schemas.microsoft.com/office/drawing/2014/main" id="{E6CDE6DB-736A-30D6-3D1E-A632244C0919}"/>
              </a:ext>
            </a:extLst>
          </p:cNvPr>
          <p:cNvCxnSpPr>
            <a:cxnSpLocks/>
            <a:stCxn id="293" idx="4"/>
            <a:endCxn id="134" idx="0"/>
          </p:cNvCxnSpPr>
          <p:nvPr/>
        </p:nvCxnSpPr>
        <p:spPr>
          <a:xfrm>
            <a:off x="2326485" y="713418"/>
            <a:ext cx="1193671" cy="35941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219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48D97-C28C-4E52-9767-9E8C19F0755A}"/>
              </a:ext>
            </a:extLst>
          </p:cNvPr>
          <p:cNvSpPr>
            <a:spLocks noGrp="1"/>
          </p:cNvSpPr>
          <p:nvPr>
            <p:ph type="title"/>
          </p:nvPr>
        </p:nvSpPr>
        <p:spPr/>
        <p:txBody>
          <a:bodyPr/>
          <a:lstStyle/>
          <a:p>
            <a:r>
              <a:rPr lang="nl-NL" dirty="0"/>
              <a:t>Concretisering vraag</a:t>
            </a:r>
          </a:p>
        </p:txBody>
      </p:sp>
      <p:graphicFrame>
        <p:nvGraphicFramePr>
          <p:cNvPr id="4" name="Tabel 4">
            <a:extLst>
              <a:ext uri="{FF2B5EF4-FFF2-40B4-BE49-F238E27FC236}">
                <a16:creationId xmlns:a16="http://schemas.microsoft.com/office/drawing/2014/main" id="{2EC7D0DB-A16F-4FD5-9F47-099A2C254873}"/>
              </a:ext>
            </a:extLst>
          </p:cNvPr>
          <p:cNvGraphicFramePr>
            <a:graphicFrameLocks noGrp="1"/>
          </p:cNvGraphicFramePr>
          <p:nvPr>
            <p:ph idx="1"/>
            <p:extLst>
              <p:ext uri="{D42A27DB-BD31-4B8C-83A1-F6EECF244321}">
                <p14:modId xmlns:p14="http://schemas.microsoft.com/office/powerpoint/2010/main" val="2635338664"/>
              </p:ext>
            </p:extLst>
          </p:nvPr>
        </p:nvGraphicFramePr>
        <p:xfrm>
          <a:off x="838200" y="1825625"/>
          <a:ext cx="6907925" cy="2489200"/>
        </p:xfrm>
        <a:graphic>
          <a:graphicData uri="http://schemas.openxmlformats.org/drawingml/2006/table">
            <a:tbl>
              <a:tblPr firstRow="1" bandRow="1">
                <a:tableStyleId>{5C22544A-7EE6-4342-B048-85BDC9FD1C3A}</a:tableStyleId>
              </a:tblPr>
              <a:tblGrid>
                <a:gridCol w="2556126">
                  <a:extLst>
                    <a:ext uri="{9D8B030D-6E8A-4147-A177-3AD203B41FA5}">
                      <a16:colId xmlns:a16="http://schemas.microsoft.com/office/drawing/2014/main" val="256768415"/>
                    </a:ext>
                  </a:extLst>
                </a:gridCol>
                <a:gridCol w="1643025">
                  <a:extLst>
                    <a:ext uri="{9D8B030D-6E8A-4147-A177-3AD203B41FA5}">
                      <a16:colId xmlns:a16="http://schemas.microsoft.com/office/drawing/2014/main" val="614121132"/>
                    </a:ext>
                  </a:extLst>
                </a:gridCol>
                <a:gridCol w="1354387">
                  <a:extLst>
                    <a:ext uri="{9D8B030D-6E8A-4147-A177-3AD203B41FA5}">
                      <a16:colId xmlns:a16="http://schemas.microsoft.com/office/drawing/2014/main" val="2076540602"/>
                    </a:ext>
                  </a:extLst>
                </a:gridCol>
                <a:gridCol w="1354387">
                  <a:extLst>
                    <a:ext uri="{9D8B030D-6E8A-4147-A177-3AD203B41FA5}">
                      <a16:colId xmlns:a16="http://schemas.microsoft.com/office/drawing/2014/main" val="3187591196"/>
                    </a:ext>
                  </a:extLst>
                </a:gridCol>
              </a:tblGrid>
              <a:tr h="370840">
                <a:tc rowSpan="2">
                  <a:txBody>
                    <a:bodyPr/>
                    <a:lstStyle/>
                    <a:p>
                      <a:r>
                        <a:rPr lang="nl-NL" dirty="0"/>
                        <a:t>Toepassingspatroon</a:t>
                      </a:r>
                    </a:p>
                  </a:txBody>
                  <a:tcPr/>
                </a:tc>
                <a:tc gridSpan="2">
                  <a:txBody>
                    <a:bodyPr/>
                    <a:lstStyle/>
                    <a:p>
                      <a:r>
                        <a:rPr lang="nl-NL" dirty="0"/>
                        <a:t>Voorzieningen</a:t>
                      </a:r>
                    </a:p>
                  </a:txBody>
                  <a:tcPr/>
                </a:tc>
                <a:tc hMerge="1">
                  <a:txBody>
                    <a:bodyPr/>
                    <a:lstStyle/>
                    <a:p>
                      <a:endParaRPr lang="nl-NL" dirty="0"/>
                    </a:p>
                  </a:txBody>
                  <a:tcPr/>
                </a:tc>
                <a:tc>
                  <a:txBody>
                    <a:bodyPr/>
                    <a:lstStyle/>
                    <a:p>
                      <a:r>
                        <a:rPr lang="nl-NL" dirty="0"/>
                        <a:t>Kaders</a:t>
                      </a:r>
                    </a:p>
                  </a:txBody>
                  <a:tcPr/>
                </a:tc>
                <a:extLst>
                  <a:ext uri="{0D108BD9-81ED-4DB2-BD59-A6C34878D82A}">
                    <a16:rowId xmlns:a16="http://schemas.microsoft.com/office/drawing/2014/main" val="2655055712"/>
                  </a:ext>
                </a:extLst>
              </a:tr>
              <a:tr h="0">
                <a:tc vMerge="1">
                  <a:txBody>
                    <a:bodyPr/>
                    <a:lstStyle/>
                    <a:p>
                      <a:endParaRPr lang="nl-NL" dirty="0"/>
                    </a:p>
                  </a:txBody>
                  <a:tcPr/>
                </a:tc>
                <a:tc>
                  <a:txBody>
                    <a:bodyPr/>
                    <a:lstStyle/>
                    <a:p>
                      <a:r>
                        <a:rPr lang="nl-NL" dirty="0" err="1"/>
                        <a:t>Edustandaard</a:t>
                      </a:r>
                      <a:endParaRPr lang="nl-NL" dirty="0"/>
                    </a:p>
                  </a:txBody>
                  <a:tcPr/>
                </a:tc>
                <a:tc>
                  <a:txBody>
                    <a:bodyPr/>
                    <a:lstStyle/>
                    <a:p>
                      <a:r>
                        <a:rPr lang="nl-NL" dirty="0"/>
                        <a:t>Europa</a:t>
                      </a:r>
                    </a:p>
                  </a:txBody>
                  <a:tcPr/>
                </a:tc>
                <a:tc>
                  <a:txBody>
                    <a:bodyPr/>
                    <a:lstStyle/>
                    <a:p>
                      <a:endParaRPr lang="nl-NL" dirty="0"/>
                    </a:p>
                  </a:txBody>
                  <a:tcPr/>
                </a:tc>
                <a:extLst>
                  <a:ext uri="{0D108BD9-81ED-4DB2-BD59-A6C34878D82A}">
                    <a16:rowId xmlns:a16="http://schemas.microsoft.com/office/drawing/2014/main" val="12354981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err="1"/>
                        <a:t>IdP</a:t>
                      </a:r>
                      <a:endParaRPr lang="nl-NL" dirty="0"/>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4874797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Koppelregister</a:t>
                      </a:r>
                    </a:p>
                  </a:txBody>
                  <a:tcPr/>
                </a:tc>
                <a:tc>
                  <a:txBody>
                    <a:bodyPr/>
                    <a:lstStyle/>
                    <a:p>
                      <a:r>
                        <a:rPr lang="nl-NL" dirty="0" err="1"/>
                        <a:t>eduID</a:t>
                      </a:r>
                      <a:endParaRPr lang="nl-NL" dirty="0"/>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9582675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Federatieve HUB</a:t>
                      </a:r>
                    </a:p>
                  </a:txBody>
                  <a:tcPr/>
                </a:tc>
                <a:tc>
                  <a:txBody>
                    <a:bodyPr/>
                    <a:lstStyle/>
                    <a:p>
                      <a:r>
                        <a:rPr lang="nl-NL" dirty="0" err="1"/>
                        <a:t>SURFconext</a:t>
                      </a:r>
                      <a:br>
                        <a:rPr lang="nl-NL" dirty="0"/>
                      </a:br>
                      <a:r>
                        <a:rPr lang="nl-NL" dirty="0" err="1"/>
                        <a:t>Entreefed</a:t>
                      </a:r>
                      <a:endParaRPr lang="nl-NL" dirty="0"/>
                    </a:p>
                  </a:txBody>
                  <a:tcPr/>
                </a:tc>
                <a:tc>
                  <a:txBody>
                    <a:bodyPr/>
                    <a:lstStyle/>
                    <a:p>
                      <a:r>
                        <a:rPr lang="nl-NL" dirty="0" err="1"/>
                        <a:t>eduGAIN</a:t>
                      </a:r>
                      <a:endParaRPr lang="nl-NL" dirty="0"/>
                    </a:p>
                  </a:txBody>
                  <a:tcPr/>
                </a:tc>
                <a:tc>
                  <a:txBody>
                    <a:bodyPr/>
                    <a:lstStyle/>
                    <a:p>
                      <a:endParaRPr lang="nl-NL" dirty="0"/>
                    </a:p>
                  </a:txBody>
                  <a:tcPr/>
                </a:tc>
                <a:extLst>
                  <a:ext uri="{0D108BD9-81ED-4DB2-BD59-A6C34878D82A}">
                    <a16:rowId xmlns:a16="http://schemas.microsoft.com/office/drawing/2014/main" val="4233437837"/>
                  </a:ext>
                </a:extLst>
              </a:tr>
              <a:tr h="370840">
                <a:tc>
                  <a:txBody>
                    <a:bodyPr/>
                    <a:lstStyle/>
                    <a:p>
                      <a:r>
                        <a:rPr lang="nl-NL" dirty="0"/>
                        <a:t>SSI</a:t>
                      </a:r>
                    </a:p>
                  </a:txBody>
                  <a:tcPr/>
                </a:tc>
                <a:tc>
                  <a:txBody>
                    <a:bodyPr/>
                    <a:lstStyle/>
                    <a:p>
                      <a:endParaRPr lang="nl-NL"/>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2261051926"/>
                  </a:ext>
                </a:extLst>
              </a:tr>
            </a:tbl>
          </a:graphicData>
        </a:graphic>
      </p:graphicFrame>
    </p:spTree>
    <p:extLst>
      <p:ext uri="{BB962C8B-B14F-4D97-AF65-F5344CB8AC3E}">
        <p14:creationId xmlns:p14="http://schemas.microsoft.com/office/powerpoint/2010/main" val="318441815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581</Words>
  <Application>Microsoft Office PowerPoint</Application>
  <PresentationFormat>Breedbeeld</PresentationFormat>
  <Paragraphs>88</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Werkgroep Toegang</vt:lpstr>
      <vt:lpstr>Status</vt:lpstr>
      <vt:lpstr>Werkgroep Toegang gepositioneerd</vt:lpstr>
      <vt:lpstr>Aansluiten bij vragen van bestuurders</vt:lpstr>
      <vt:lpstr>Vraagarticulatie eduID</vt:lpstr>
      <vt:lpstr>PowerPoint-presentatie</vt:lpstr>
      <vt:lpstr>PowerPoint-presentatie</vt:lpstr>
      <vt:lpstr>Concretisering vraag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Gaakeer, Bram</dc:creator>
  <cp:lastModifiedBy>Gaakeer, Bram</cp:lastModifiedBy>
  <cp:revision>30</cp:revision>
  <dcterms:created xsi:type="dcterms:W3CDTF">2022-06-23T14:02:06Z</dcterms:created>
  <dcterms:modified xsi:type="dcterms:W3CDTF">2022-06-29T07:39:17Z</dcterms:modified>
</cp:coreProperties>
</file>