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9"/>
  </p:notesMasterIdLst>
  <p:sldIdLst>
    <p:sldId id="280" r:id="rId5"/>
    <p:sldId id="307" r:id="rId6"/>
    <p:sldId id="308" r:id="rId7"/>
    <p:sldId id="283" r:id="rId8"/>
    <p:sldId id="313" r:id="rId9"/>
    <p:sldId id="314" r:id="rId10"/>
    <p:sldId id="315" r:id="rId11"/>
    <p:sldId id="316" r:id="rId12"/>
    <p:sldId id="297" r:id="rId13"/>
    <p:sldId id="309" r:id="rId14"/>
    <p:sldId id="310" r:id="rId15"/>
    <p:sldId id="311" r:id="rId16"/>
    <p:sldId id="312" r:id="rId17"/>
    <p:sldId id="29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738C4B-F614-36F4-7B0C-76AD87FF5908}" name="ronald.ham" initials="ro" userId="S::ronald.ham_surf.nl#ext#@365kennisnet.onmicrosoft.com::e42049b3-c90c-45f7-ae4f-cabef1f3d7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55C15-040A-43FA-AF25-C737B4271A5E}" v="6" dt="2023-09-05T18:16:19.3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5CF3D-B595-4D6A-8FF8-6DFC0D0A5F8D}" type="doc">
      <dgm:prSet loTypeId="urn:microsoft.com/office/officeart/2005/8/layout/venn1" loCatId="relationship" qsTypeId="urn:microsoft.com/office/officeart/2005/8/quickstyle/simple1" qsCatId="simple" csTypeId="urn:microsoft.com/office/officeart/2005/8/colors/accent1_2" csCatId="accent1" phldr="1"/>
      <dgm:spPr/>
    </dgm:pt>
    <dgm:pt modelId="{43E43846-BD5B-4B2D-A93E-E3089474AB92}">
      <dgm:prSet phldrT="[Tekst]" custT="1"/>
      <dgm:spPr/>
      <dgm:t>
        <a:bodyPr/>
        <a:lstStyle/>
        <a:p>
          <a:r>
            <a:rPr lang="nl-NL" sz="2000" b="1">
              <a:solidFill>
                <a:schemeClr val="bg1"/>
              </a:solidFill>
              <a:latin typeface="Montserrat" panose="00000500000000000000" pitchFamily="2" charset="0"/>
            </a:rPr>
            <a:t>Onderwijs</a:t>
          </a:r>
          <a:br>
            <a:rPr lang="nl-NL" sz="2000" b="1">
              <a:solidFill>
                <a:schemeClr val="bg1"/>
              </a:solidFill>
              <a:latin typeface="Montserrat" panose="00000500000000000000" pitchFamily="2" charset="0"/>
            </a:rPr>
          </a:br>
          <a:r>
            <a:rPr lang="nl-NL" sz="2000" b="1">
              <a:solidFill>
                <a:schemeClr val="bg1"/>
              </a:solidFill>
              <a:latin typeface="Montserrat" panose="00000500000000000000" pitchFamily="2" charset="0"/>
            </a:rPr>
            <a:t>Sector</a:t>
          </a:r>
        </a:p>
      </dgm:t>
    </dgm:pt>
    <dgm:pt modelId="{FF76758D-97AF-40B5-85C3-355D73D035B2}" type="parTrans" cxnId="{29F63830-2D93-40F9-868D-8FFACD55E794}">
      <dgm:prSet/>
      <dgm:spPr/>
      <dgm:t>
        <a:bodyPr/>
        <a:lstStyle/>
        <a:p>
          <a:endParaRPr lang="nl-NL" sz="3200" b="1">
            <a:solidFill>
              <a:schemeClr val="bg1"/>
            </a:solidFill>
            <a:latin typeface="Montserrat" panose="00000500000000000000" pitchFamily="2" charset="0"/>
          </a:endParaRPr>
        </a:p>
      </dgm:t>
    </dgm:pt>
    <dgm:pt modelId="{5C3382F3-A5A7-4ECD-B283-D35416920255}" type="sibTrans" cxnId="{29F63830-2D93-40F9-868D-8FFACD55E794}">
      <dgm:prSet/>
      <dgm:spPr/>
      <dgm:t>
        <a:bodyPr/>
        <a:lstStyle/>
        <a:p>
          <a:endParaRPr lang="nl-NL" sz="3200" b="1">
            <a:solidFill>
              <a:schemeClr val="bg1"/>
            </a:solidFill>
            <a:latin typeface="Montserrat" panose="00000500000000000000" pitchFamily="2" charset="0"/>
          </a:endParaRPr>
        </a:p>
      </dgm:t>
    </dgm:pt>
    <dgm:pt modelId="{E971807D-F9EC-4342-B1AC-4692618620EE}">
      <dgm:prSet phldrT="[Tekst]" custT="1"/>
      <dgm:spPr/>
      <dgm:t>
        <a:bodyPr/>
        <a:lstStyle/>
        <a:p>
          <a:r>
            <a:rPr lang="nl-NL" sz="2000" b="1">
              <a:solidFill>
                <a:schemeClr val="bg1"/>
              </a:solidFill>
              <a:latin typeface="Montserrat" panose="00000500000000000000" pitchFamily="2" charset="0"/>
            </a:rPr>
            <a:t>Programma</a:t>
          </a:r>
        </a:p>
      </dgm:t>
    </dgm:pt>
    <dgm:pt modelId="{A4923522-18BC-4C80-9372-3BC36E1D3BDA}" type="parTrans" cxnId="{5ECAF91D-B715-4410-842F-987B400D3B9A}">
      <dgm:prSet/>
      <dgm:spPr/>
      <dgm:t>
        <a:bodyPr/>
        <a:lstStyle/>
        <a:p>
          <a:endParaRPr lang="nl-NL" sz="3200" b="1">
            <a:solidFill>
              <a:schemeClr val="bg1"/>
            </a:solidFill>
            <a:latin typeface="Montserrat" panose="00000500000000000000" pitchFamily="2" charset="0"/>
          </a:endParaRPr>
        </a:p>
      </dgm:t>
    </dgm:pt>
    <dgm:pt modelId="{F28F9687-830A-4948-92B6-B2F59DA975F3}" type="sibTrans" cxnId="{5ECAF91D-B715-4410-842F-987B400D3B9A}">
      <dgm:prSet/>
      <dgm:spPr/>
      <dgm:t>
        <a:bodyPr/>
        <a:lstStyle/>
        <a:p>
          <a:endParaRPr lang="nl-NL" sz="3200" b="1">
            <a:solidFill>
              <a:schemeClr val="bg1"/>
            </a:solidFill>
            <a:latin typeface="Montserrat" panose="00000500000000000000" pitchFamily="2" charset="0"/>
          </a:endParaRPr>
        </a:p>
      </dgm:t>
    </dgm:pt>
    <dgm:pt modelId="{BF15701B-72FC-4896-8622-FE423359BC03}">
      <dgm:prSet phldrT="[Tekst]" custT="1"/>
      <dgm:spPr/>
      <dgm:t>
        <a:bodyPr/>
        <a:lstStyle/>
        <a:p>
          <a:r>
            <a:rPr lang="nl-NL" sz="2000" b="1">
              <a:solidFill>
                <a:schemeClr val="bg1"/>
              </a:solidFill>
              <a:latin typeface="Montserrat" panose="00000500000000000000" pitchFamily="2" charset="0"/>
            </a:rPr>
            <a:t>Architectuur</a:t>
          </a:r>
        </a:p>
      </dgm:t>
    </dgm:pt>
    <dgm:pt modelId="{D99C077D-670D-4C18-AD88-4C43D9EE16D8}" type="parTrans" cxnId="{D59E2832-41B9-404B-92AC-84DF676DB6E7}">
      <dgm:prSet/>
      <dgm:spPr/>
      <dgm:t>
        <a:bodyPr/>
        <a:lstStyle/>
        <a:p>
          <a:endParaRPr lang="nl-NL" sz="3200" b="1">
            <a:solidFill>
              <a:schemeClr val="bg1"/>
            </a:solidFill>
            <a:latin typeface="Montserrat" panose="00000500000000000000" pitchFamily="2" charset="0"/>
          </a:endParaRPr>
        </a:p>
      </dgm:t>
    </dgm:pt>
    <dgm:pt modelId="{A923CAF1-63BA-4731-84A1-6D9C7BABA8F4}" type="sibTrans" cxnId="{D59E2832-41B9-404B-92AC-84DF676DB6E7}">
      <dgm:prSet/>
      <dgm:spPr/>
      <dgm:t>
        <a:bodyPr/>
        <a:lstStyle/>
        <a:p>
          <a:endParaRPr lang="nl-NL" sz="3200" b="1">
            <a:solidFill>
              <a:schemeClr val="bg1"/>
            </a:solidFill>
            <a:latin typeface="Montserrat" panose="00000500000000000000" pitchFamily="2" charset="0"/>
          </a:endParaRPr>
        </a:p>
      </dgm:t>
    </dgm:pt>
    <dgm:pt modelId="{6C79D105-34AD-4B9E-92B5-FC1A8C348D39}" type="pres">
      <dgm:prSet presAssocID="{8FF5CF3D-B595-4D6A-8FF8-6DFC0D0A5F8D}" presName="compositeShape" presStyleCnt="0">
        <dgm:presLayoutVars>
          <dgm:chMax val="7"/>
          <dgm:dir/>
          <dgm:resizeHandles val="exact"/>
        </dgm:presLayoutVars>
      </dgm:prSet>
      <dgm:spPr/>
    </dgm:pt>
    <dgm:pt modelId="{CF4ECCC5-C0F7-4860-910E-E395FE6EA086}" type="pres">
      <dgm:prSet presAssocID="{BF15701B-72FC-4896-8622-FE423359BC03}" presName="circ1" presStyleLbl="vennNode1" presStyleIdx="0" presStyleCnt="3"/>
      <dgm:spPr/>
    </dgm:pt>
    <dgm:pt modelId="{45AD0AC6-C3C0-41E0-A7BA-464C03BB0A9C}" type="pres">
      <dgm:prSet presAssocID="{BF15701B-72FC-4896-8622-FE423359BC03}" presName="circ1Tx" presStyleLbl="revTx" presStyleIdx="0" presStyleCnt="0">
        <dgm:presLayoutVars>
          <dgm:chMax val="0"/>
          <dgm:chPref val="0"/>
          <dgm:bulletEnabled val="1"/>
        </dgm:presLayoutVars>
      </dgm:prSet>
      <dgm:spPr/>
    </dgm:pt>
    <dgm:pt modelId="{D236F776-845C-4D7F-B8AC-8ADF2CEFD89A}" type="pres">
      <dgm:prSet presAssocID="{43E43846-BD5B-4B2D-A93E-E3089474AB92}" presName="circ2" presStyleLbl="vennNode1" presStyleIdx="1" presStyleCnt="3"/>
      <dgm:spPr/>
    </dgm:pt>
    <dgm:pt modelId="{44257B7B-B3BF-4B7B-B2A3-32640F057E9C}" type="pres">
      <dgm:prSet presAssocID="{43E43846-BD5B-4B2D-A93E-E3089474AB92}" presName="circ2Tx" presStyleLbl="revTx" presStyleIdx="0" presStyleCnt="0">
        <dgm:presLayoutVars>
          <dgm:chMax val="0"/>
          <dgm:chPref val="0"/>
          <dgm:bulletEnabled val="1"/>
        </dgm:presLayoutVars>
      </dgm:prSet>
      <dgm:spPr/>
    </dgm:pt>
    <dgm:pt modelId="{D0426E59-1B0B-4964-85C8-74761D980BE4}" type="pres">
      <dgm:prSet presAssocID="{E971807D-F9EC-4342-B1AC-4692618620EE}" presName="circ3" presStyleLbl="vennNode1" presStyleIdx="2" presStyleCnt="3"/>
      <dgm:spPr/>
    </dgm:pt>
    <dgm:pt modelId="{25D36F5D-0F14-4939-BB52-1F6EF0E39FCC}" type="pres">
      <dgm:prSet presAssocID="{E971807D-F9EC-4342-B1AC-4692618620EE}" presName="circ3Tx" presStyleLbl="revTx" presStyleIdx="0" presStyleCnt="0">
        <dgm:presLayoutVars>
          <dgm:chMax val="0"/>
          <dgm:chPref val="0"/>
          <dgm:bulletEnabled val="1"/>
        </dgm:presLayoutVars>
      </dgm:prSet>
      <dgm:spPr/>
    </dgm:pt>
  </dgm:ptLst>
  <dgm:cxnLst>
    <dgm:cxn modelId="{05C8E603-6B53-45C6-A7DA-A8633E3329D8}" type="presOf" srcId="{43E43846-BD5B-4B2D-A93E-E3089474AB92}" destId="{D236F776-845C-4D7F-B8AC-8ADF2CEFD89A}" srcOrd="0" destOrd="0" presId="urn:microsoft.com/office/officeart/2005/8/layout/venn1"/>
    <dgm:cxn modelId="{5ECAF91D-B715-4410-842F-987B400D3B9A}" srcId="{8FF5CF3D-B595-4D6A-8FF8-6DFC0D0A5F8D}" destId="{E971807D-F9EC-4342-B1AC-4692618620EE}" srcOrd="2" destOrd="0" parTransId="{A4923522-18BC-4C80-9372-3BC36E1D3BDA}" sibTransId="{F28F9687-830A-4948-92B6-B2F59DA975F3}"/>
    <dgm:cxn modelId="{29F63830-2D93-40F9-868D-8FFACD55E794}" srcId="{8FF5CF3D-B595-4D6A-8FF8-6DFC0D0A5F8D}" destId="{43E43846-BD5B-4B2D-A93E-E3089474AB92}" srcOrd="1" destOrd="0" parTransId="{FF76758D-97AF-40B5-85C3-355D73D035B2}" sibTransId="{5C3382F3-A5A7-4ECD-B283-D35416920255}"/>
    <dgm:cxn modelId="{D59E2832-41B9-404B-92AC-84DF676DB6E7}" srcId="{8FF5CF3D-B595-4D6A-8FF8-6DFC0D0A5F8D}" destId="{BF15701B-72FC-4896-8622-FE423359BC03}" srcOrd="0" destOrd="0" parTransId="{D99C077D-670D-4C18-AD88-4C43D9EE16D8}" sibTransId="{A923CAF1-63BA-4731-84A1-6D9C7BABA8F4}"/>
    <dgm:cxn modelId="{4431C278-39B8-4A0F-8392-9A1A220F96F0}" type="presOf" srcId="{BF15701B-72FC-4896-8622-FE423359BC03}" destId="{45AD0AC6-C3C0-41E0-A7BA-464C03BB0A9C}" srcOrd="1" destOrd="0" presId="urn:microsoft.com/office/officeart/2005/8/layout/venn1"/>
    <dgm:cxn modelId="{1A3AF87E-B128-4A0B-9E41-61B4A527EC4E}" type="presOf" srcId="{43E43846-BD5B-4B2D-A93E-E3089474AB92}" destId="{44257B7B-B3BF-4B7B-B2A3-32640F057E9C}" srcOrd="1" destOrd="0" presId="urn:microsoft.com/office/officeart/2005/8/layout/venn1"/>
    <dgm:cxn modelId="{28EBA6B5-170F-48D9-AEF9-12FF5660402F}" type="presOf" srcId="{BF15701B-72FC-4896-8622-FE423359BC03}" destId="{CF4ECCC5-C0F7-4860-910E-E395FE6EA086}" srcOrd="0" destOrd="0" presId="urn:microsoft.com/office/officeart/2005/8/layout/venn1"/>
    <dgm:cxn modelId="{4698C8C4-7FAD-4159-9E84-E3C81F65B609}" type="presOf" srcId="{8FF5CF3D-B595-4D6A-8FF8-6DFC0D0A5F8D}" destId="{6C79D105-34AD-4B9E-92B5-FC1A8C348D39}" srcOrd="0" destOrd="0" presId="urn:microsoft.com/office/officeart/2005/8/layout/venn1"/>
    <dgm:cxn modelId="{157303F8-6C9B-4F50-8208-1FCF654E7E16}" type="presOf" srcId="{E971807D-F9EC-4342-B1AC-4692618620EE}" destId="{D0426E59-1B0B-4964-85C8-74761D980BE4}" srcOrd="0" destOrd="0" presId="urn:microsoft.com/office/officeart/2005/8/layout/venn1"/>
    <dgm:cxn modelId="{00AE77F9-0A3E-4A51-ADFA-55EA49533853}" type="presOf" srcId="{E971807D-F9EC-4342-B1AC-4692618620EE}" destId="{25D36F5D-0F14-4939-BB52-1F6EF0E39FCC}" srcOrd="1" destOrd="0" presId="urn:microsoft.com/office/officeart/2005/8/layout/venn1"/>
    <dgm:cxn modelId="{231A8C21-7920-4101-8F81-98877AD5372F}" type="presParOf" srcId="{6C79D105-34AD-4B9E-92B5-FC1A8C348D39}" destId="{CF4ECCC5-C0F7-4860-910E-E395FE6EA086}" srcOrd="0" destOrd="0" presId="urn:microsoft.com/office/officeart/2005/8/layout/venn1"/>
    <dgm:cxn modelId="{7C3622BA-40A7-4AE8-8FD2-7C6F43458CBE}" type="presParOf" srcId="{6C79D105-34AD-4B9E-92B5-FC1A8C348D39}" destId="{45AD0AC6-C3C0-41E0-A7BA-464C03BB0A9C}" srcOrd="1" destOrd="0" presId="urn:microsoft.com/office/officeart/2005/8/layout/venn1"/>
    <dgm:cxn modelId="{449E78A9-4ECF-4A63-9FC4-FD2472632414}" type="presParOf" srcId="{6C79D105-34AD-4B9E-92B5-FC1A8C348D39}" destId="{D236F776-845C-4D7F-B8AC-8ADF2CEFD89A}" srcOrd="2" destOrd="0" presId="urn:microsoft.com/office/officeart/2005/8/layout/venn1"/>
    <dgm:cxn modelId="{6A4F7E9B-1A8C-4C76-8EF0-2D0D35466334}" type="presParOf" srcId="{6C79D105-34AD-4B9E-92B5-FC1A8C348D39}" destId="{44257B7B-B3BF-4B7B-B2A3-32640F057E9C}" srcOrd="3" destOrd="0" presId="urn:microsoft.com/office/officeart/2005/8/layout/venn1"/>
    <dgm:cxn modelId="{C09445D0-18C0-422D-B45C-E4CC8D326A30}" type="presParOf" srcId="{6C79D105-34AD-4B9E-92B5-FC1A8C348D39}" destId="{D0426E59-1B0B-4964-85C8-74761D980BE4}" srcOrd="4" destOrd="0" presId="urn:microsoft.com/office/officeart/2005/8/layout/venn1"/>
    <dgm:cxn modelId="{4F405F2F-5DB3-4D67-BEFD-9E254674E491}" type="presParOf" srcId="{6C79D105-34AD-4B9E-92B5-FC1A8C348D39}" destId="{25D36F5D-0F14-4939-BB52-1F6EF0E39FC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ECCC5-C0F7-4860-910E-E395FE6EA086}">
      <dsp:nvSpPr>
        <dsp:cNvPr id="0" name=""/>
        <dsp:cNvSpPr/>
      </dsp:nvSpPr>
      <dsp:spPr>
        <a:xfrm>
          <a:off x="3138773" y="56081"/>
          <a:ext cx="2691909" cy="2691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l-NL" sz="2000" b="1" kern="1200">
              <a:solidFill>
                <a:schemeClr val="bg1"/>
              </a:solidFill>
              <a:latin typeface="Montserrat" panose="00000500000000000000" pitchFamily="2" charset="0"/>
            </a:rPr>
            <a:t>Architectuur</a:t>
          </a:r>
        </a:p>
      </dsp:txBody>
      <dsp:txXfrm>
        <a:off x="3497694" y="527165"/>
        <a:ext cx="1974067" cy="1211359"/>
      </dsp:txXfrm>
    </dsp:sp>
    <dsp:sp modelId="{D236F776-845C-4D7F-B8AC-8ADF2CEFD89A}">
      <dsp:nvSpPr>
        <dsp:cNvPr id="0" name=""/>
        <dsp:cNvSpPr/>
      </dsp:nvSpPr>
      <dsp:spPr>
        <a:xfrm>
          <a:off x="4110103" y="1738524"/>
          <a:ext cx="2691909" cy="2691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l-NL" sz="2000" b="1" kern="1200">
              <a:solidFill>
                <a:schemeClr val="bg1"/>
              </a:solidFill>
              <a:latin typeface="Montserrat" panose="00000500000000000000" pitchFamily="2" charset="0"/>
            </a:rPr>
            <a:t>Onderwijs</a:t>
          </a:r>
          <a:br>
            <a:rPr lang="nl-NL" sz="2000" b="1" kern="1200">
              <a:solidFill>
                <a:schemeClr val="bg1"/>
              </a:solidFill>
              <a:latin typeface="Montserrat" panose="00000500000000000000" pitchFamily="2" charset="0"/>
            </a:rPr>
          </a:br>
          <a:r>
            <a:rPr lang="nl-NL" sz="2000" b="1" kern="1200">
              <a:solidFill>
                <a:schemeClr val="bg1"/>
              </a:solidFill>
              <a:latin typeface="Montserrat" panose="00000500000000000000" pitchFamily="2" charset="0"/>
            </a:rPr>
            <a:t>Sector</a:t>
          </a:r>
        </a:p>
      </dsp:txBody>
      <dsp:txXfrm>
        <a:off x="4933379" y="2433934"/>
        <a:ext cx="1615145" cy="1480550"/>
      </dsp:txXfrm>
    </dsp:sp>
    <dsp:sp modelId="{D0426E59-1B0B-4964-85C8-74761D980BE4}">
      <dsp:nvSpPr>
        <dsp:cNvPr id="0" name=""/>
        <dsp:cNvSpPr/>
      </dsp:nvSpPr>
      <dsp:spPr>
        <a:xfrm>
          <a:off x="2167442" y="1738524"/>
          <a:ext cx="2691909" cy="269190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l-NL" sz="2000" b="1" kern="1200">
              <a:solidFill>
                <a:schemeClr val="bg1"/>
              </a:solidFill>
              <a:latin typeface="Montserrat" panose="00000500000000000000" pitchFamily="2" charset="0"/>
            </a:rPr>
            <a:t>Programma</a:t>
          </a:r>
        </a:p>
      </dsp:txBody>
      <dsp:txXfrm>
        <a:off x="2420930" y="2433934"/>
        <a:ext cx="1615145" cy="14805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A0FB4-7D23-4DDE-AA0A-EE043B615173}" type="datetimeFigureOut">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DAF70-24A3-41EB-9EFB-4814252150D3}" type="slidenum">
              <a:t>‹nr.›</a:t>
            </a:fld>
            <a:endParaRPr lang="en-US"/>
          </a:p>
        </p:txBody>
      </p:sp>
    </p:spTree>
    <p:extLst>
      <p:ext uri="{BB962C8B-B14F-4D97-AF65-F5344CB8AC3E}">
        <p14:creationId xmlns:p14="http://schemas.microsoft.com/office/powerpoint/2010/main" val="412576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C9DAF70-24A3-41EB-9EFB-4814252150D3}" type="slidenum">
              <a:rPr lang="nl-NL" smtClean="0"/>
              <a:t>5</a:t>
            </a:fld>
            <a:endParaRPr lang="nl-NL"/>
          </a:p>
        </p:txBody>
      </p:sp>
    </p:spTree>
    <p:extLst>
      <p:ext uri="{BB962C8B-B14F-4D97-AF65-F5344CB8AC3E}">
        <p14:creationId xmlns:p14="http://schemas.microsoft.com/office/powerpoint/2010/main" val="247404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C9DAF70-24A3-41EB-9EFB-4814252150D3}" type="slidenum">
              <a:rPr lang="nl-NL" smtClean="0"/>
              <a:t>6</a:t>
            </a:fld>
            <a:endParaRPr lang="nl-NL"/>
          </a:p>
        </p:txBody>
      </p:sp>
    </p:spTree>
    <p:extLst>
      <p:ext uri="{BB962C8B-B14F-4D97-AF65-F5344CB8AC3E}">
        <p14:creationId xmlns:p14="http://schemas.microsoft.com/office/powerpoint/2010/main" val="584672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r>
              <a:rPr lang="nl-NL"/>
              <a:t>Klikken om de ondertitelstijl van het model te bewerken</a:t>
            </a:r>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747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21" name="Google Shape;21;p3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22" name="Google Shape;22;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‹nr.›</a:t>
            </a:fld>
            <a:endParaRPr lang="nl-NL"/>
          </a:p>
        </p:txBody>
      </p:sp>
    </p:spTree>
    <p:extLst>
      <p:ext uri="{BB962C8B-B14F-4D97-AF65-F5344CB8AC3E}">
        <p14:creationId xmlns:p14="http://schemas.microsoft.com/office/powerpoint/2010/main" val="231228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09601" y="273050"/>
            <a:ext cx="4011084" cy="1162050"/>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r>
              <a:rPr lang="nl-NL"/>
              <a:t>Klik om stijl te bewerken</a:t>
            </a:r>
            <a:endParaRPr/>
          </a:p>
        </p:txBody>
      </p:sp>
      <p:sp>
        <p:nvSpPr>
          <p:cNvPr id="49" name="Google Shape;49;p4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50" name="Google Shape;50;p4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pPr lvl="0"/>
            <a:r>
              <a:rPr lang="nl-NL"/>
              <a:t>Klikken om de tekststijl van het model te bewerken</a:t>
            </a:r>
          </a:p>
        </p:txBody>
      </p:sp>
      <p:sp>
        <p:nvSpPr>
          <p:cNvPr id="51" name="Google Shape;51;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‹nr.›</a:t>
            </a:fld>
            <a:endParaRPr lang="nl-NL"/>
          </a:p>
        </p:txBody>
      </p:sp>
    </p:spTree>
    <p:extLst>
      <p:ext uri="{BB962C8B-B14F-4D97-AF65-F5344CB8AC3E}">
        <p14:creationId xmlns:p14="http://schemas.microsoft.com/office/powerpoint/2010/main" val="312601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57"/>
        <p:cNvGrpSpPr/>
        <p:nvPr/>
      </p:nvGrpSpPr>
      <p:grpSpPr>
        <a:xfrm>
          <a:off x="0" y="0"/>
          <a:ext cx="0" cy="0"/>
          <a:chOff x="0" y="0"/>
          <a:chExt cx="0" cy="0"/>
        </a:xfrm>
      </p:grpSpPr>
      <p:sp>
        <p:nvSpPr>
          <p:cNvPr id="58" name="Google Shape;58;p4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44421F90-E085-4F95-89B6-5B3FE5EA2325}" type="datetimeFigureOut">
              <a:rPr lang="nl-NL" smtClean="0"/>
              <a:t>8-9-2023</a:t>
            </a:fld>
            <a:endParaRPr lang="nl-NL"/>
          </a:p>
        </p:txBody>
      </p:sp>
      <p:sp>
        <p:nvSpPr>
          <p:cNvPr id="59" name="Google Shape;59;p4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nl-NL"/>
          </a:p>
        </p:txBody>
      </p:sp>
      <p:sp>
        <p:nvSpPr>
          <p:cNvPr id="60" name="Google Shape;60;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257A62D7-19BC-4EB6-84B9-D74AB70E588B}" type="slidenum">
              <a:rPr lang="nl-NL" smtClean="0"/>
              <a:t>‹nr.›</a:t>
            </a:fld>
            <a:endParaRPr lang="nl-NL"/>
          </a:p>
        </p:txBody>
      </p:sp>
    </p:spTree>
    <p:extLst>
      <p:ext uri="{BB962C8B-B14F-4D97-AF65-F5344CB8AC3E}">
        <p14:creationId xmlns:p14="http://schemas.microsoft.com/office/powerpoint/2010/main" val="1780011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6">
            <a:alphaModFix/>
          </a:blip>
          <a:srcRect/>
          <a:stretch/>
        </p:blipFill>
        <p:spPr>
          <a:xfrm>
            <a:off x="9657072" y="6237313"/>
            <a:ext cx="2487600" cy="542553"/>
          </a:xfrm>
          <a:prstGeom prst="rect">
            <a:avLst/>
          </a:prstGeom>
          <a:noFill/>
          <a:ln>
            <a:noFill/>
          </a:ln>
        </p:spPr>
      </p:pic>
      <p:sp>
        <p:nvSpPr>
          <p:cNvPr id="13" name="Google Shape;13;p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fld id="{257A62D7-19BC-4EB6-84B9-D74AB70E588B}" type="slidenum">
              <a:rPr lang="nl-NL" smtClean="0"/>
              <a:t>‹nr.›</a:t>
            </a:fld>
            <a:endParaRPr lang="nl-NL"/>
          </a:p>
        </p:txBody>
      </p:sp>
    </p:spTree>
    <p:extLst>
      <p:ext uri="{BB962C8B-B14F-4D97-AF65-F5344CB8AC3E}">
        <p14:creationId xmlns:p14="http://schemas.microsoft.com/office/powerpoint/2010/main" val="2657803330"/>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tedenbouwkunde, Flatgebouw, Metropoolregio, gebouw&#10;&#10;Automatisch gegenereerde beschrijving">
            <a:extLst>
              <a:ext uri="{FF2B5EF4-FFF2-40B4-BE49-F238E27FC236}">
                <a16:creationId xmlns:a16="http://schemas.microsoft.com/office/drawing/2014/main" id="{5C37519C-85FA-4E9B-B6D8-B00BC80228F2}"/>
              </a:ext>
            </a:extLst>
          </p:cNvPr>
          <p:cNvPicPr>
            <a:picLocks noChangeAspect="1"/>
          </p:cNvPicPr>
          <p:nvPr/>
        </p:nvPicPr>
        <p:blipFill rotWithShape="1">
          <a:blip r:embed="rId2">
            <a:extLst>
              <a:ext uri="{28A0092B-C50C-407E-A947-70E740481C1C}">
                <a14:useLocalDpi xmlns:a14="http://schemas.microsoft.com/office/drawing/2010/main" val="0"/>
              </a:ext>
            </a:extLst>
          </a:blip>
          <a:srcRect b="21689"/>
          <a:stretch/>
        </p:blipFill>
        <p:spPr>
          <a:xfrm>
            <a:off x="0" y="-707922"/>
            <a:ext cx="12192000" cy="7565922"/>
          </a:xfrm>
          <a:prstGeom prst="rect">
            <a:avLst/>
          </a:prstGeom>
        </p:spPr>
      </p:pic>
      <p:sp>
        <p:nvSpPr>
          <p:cNvPr id="2" name="Titel 1">
            <a:extLst>
              <a:ext uri="{FF2B5EF4-FFF2-40B4-BE49-F238E27FC236}">
                <a16:creationId xmlns:a16="http://schemas.microsoft.com/office/drawing/2014/main" id="{FFF2577C-E89B-E50E-159E-C57E4A052E5D}"/>
              </a:ext>
            </a:extLst>
          </p:cNvPr>
          <p:cNvSpPr>
            <a:spLocks noGrp="1"/>
          </p:cNvSpPr>
          <p:nvPr>
            <p:ph type="ctrTitle"/>
          </p:nvPr>
        </p:nvSpPr>
        <p:spPr>
          <a:xfrm>
            <a:off x="0" y="4702570"/>
            <a:ext cx="12192000" cy="1442591"/>
          </a:xfrm>
        </p:spPr>
        <p:txBody>
          <a:bodyPr/>
          <a:lstStyle/>
          <a:p>
            <a:r>
              <a:rPr lang="nl-NL" sz="3200" err="1"/>
              <a:t>Architectuurdag</a:t>
            </a:r>
            <a:r>
              <a:rPr lang="nl-NL" sz="3200"/>
              <a:t> Edu-V &amp; Npuls</a:t>
            </a:r>
            <a:br>
              <a:rPr lang="nl-NL" sz="3200"/>
            </a:br>
            <a:r>
              <a:rPr lang="nl-NL" sz="1600"/>
              <a:t>Samenvatting opbrengst </a:t>
            </a:r>
            <a:endParaRPr lang="nl-NL"/>
          </a:p>
        </p:txBody>
      </p:sp>
    </p:spTree>
    <p:extLst>
      <p:ext uri="{BB962C8B-B14F-4D97-AF65-F5344CB8AC3E}">
        <p14:creationId xmlns:p14="http://schemas.microsoft.com/office/powerpoint/2010/main" val="12863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5AAF-A59F-43AA-0BAB-74A4F18477AE}"/>
              </a:ext>
            </a:extLst>
          </p:cNvPr>
          <p:cNvSpPr>
            <a:spLocks noGrp="1"/>
          </p:cNvSpPr>
          <p:nvPr>
            <p:ph type="title"/>
          </p:nvPr>
        </p:nvSpPr>
        <p:spPr/>
        <p:txBody>
          <a:bodyPr/>
          <a:lstStyle/>
          <a:p>
            <a:r>
              <a:rPr lang="en-GB"/>
              <a:t>Vergelijkingsraamwerk ingevuld voor Npuls</a:t>
            </a:r>
            <a:endParaRPr lang="nl-NL"/>
          </a:p>
        </p:txBody>
      </p:sp>
      <p:pic>
        <p:nvPicPr>
          <p:cNvPr id="5" name="Picture 4">
            <a:extLst>
              <a:ext uri="{FF2B5EF4-FFF2-40B4-BE49-F238E27FC236}">
                <a16:creationId xmlns:a16="http://schemas.microsoft.com/office/drawing/2014/main" id="{45BE3655-E265-951A-BFF0-DB05A4FEF539}"/>
              </a:ext>
            </a:extLst>
          </p:cNvPr>
          <p:cNvPicPr>
            <a:picLocks noChangeAspect="1"/>
          </p:cNvPicPr>
          <p:nvPr/>
        </p:nvPicPr>
        <p:blipFill>
          <a:blip r:embed="rId2"/>
          <a:stretch>
            <a:fillRect/>
          </a:stretch>
        </p:blipFill>
        <p:spPr>
          <a:xfrm>
            <a:off x="335360" y="1174082"/>
            <a:ext cx="11610975" cy="5619750"/>
          </a:xfrm>
          <a:prstGeom prst="rect">
            <a:avLst/>
          </a:prstGeom>
        </p:spPr>
      </p:pic>
    </p:spTree>
    <p:extLst>
      <p:ext uri="{BB962C8B-B14F-4D97-AF65-F5344CB8AC3E}">
        <p14:creationId xmlns:p14="http://schemas.microsoft.com/office/powerpoint/2010/main" val="13826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C28D-2F5E-5031-7636-514D5E35F5D1}"/>
              </a:ext>
            </a:extLst>
          </p:cNvPr>
          <p:cNvSpPr>
            <a:spLocks noGrp="1"/>
          </p:cNvSpPr>
          <p:nvPr>
            <p:ph type="title"/>
          </p:nvPr>
        </p:nvSpPr>
        <p:spPr/>
        <p:txBody>
          <a:bodyPr/>
          <a:lstStyle/>
          <a:p>
            <a:r>
              <a:rPr lang="en-GB"/>
              <a:t>Vergelijkingsraamwerk ingevuld voor Edu-V</a:t>
            </a:r>
            <a:endParaRPr lang="nl-NL"/>
          </a:p>
        </p:txBody>
      </p:sp>
      <p:pic>
        <p:nvPicPr>
          <p:cNvPr id="5" name="Picture 4">
            <a:extLst>
              <a:ext uri="{FF2B5EF4-FFF2-40B4-BE49-F238E27FC236}">
                <a16:creationId xmlns:a16="http://schemas.microsoft.com/office/drawing/2014/main" id="{503D30F2-E4B2-4158-3578-F3F1C3B238A0}"/>
              </a:ext>
            </a:extLst>
          </p:cNvPr>
          <p:cNvPicPr>
            <a:picLocks noChangeAspect="1"/>
          </p:cNvPicPr>
          <p:nvPr/>
        </p:nvPicPr>
        <p:blipFill>
          <a:blip r:embed="rId2"/>
          <a:stretch>
            <a:fillRect/>
          </a:stretch>
        </p:blipFill>
        <p:spPr>
          <a:xfrm>
            <a:off x="335360" y="1078913"/>
            <a:ext cx="11649075" cy="5600700"/>
          </a:xfrm>
          <a:prstGeom prst="rect">
            <a:avLst/>
          </a:prstGeom>
        </p:spPr>
      </p:pic>
    </p:spTree>
    <p:extLst>
      <p:ext uri="{BB962C8B-B14F-4D97-AF65-F5344CB8AC3E}">
        <p14:creationId xmlns:p14="http://schemas.microsoft.com/office/powerpoint/2010/main" val="426058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3E71-424D-2F32-420A-34BF1EE19C9D}"/>
              </a:ext>
            </a:extLst>
          </p:cNvPr>
          <p:cNvSpPr>
            <a:spLocks noGrp="1"/>
          </p:cNvSpPr>
          <p:nvPr>
            <p:ph type="title"/>
          </p:nvPr>
        </p:nvSpPr>
        <p:spPr/>
        <p:txBody>
          <a:bodyPr/>
          <a:lstStyle/>
          <a:p>
            <a:r>
              <a:rPr lang="en-GB"/>
              <a:t>Samenvatting vergelijking</a:t>
            </a:r>
            <a:endParaRPr lang="nl-NL"/>
          </a:p>
        </p:txBody>
      </p:sp>
      <p:graphicFrame>
        <p:nvGraphicFramePr>
          <p:cNvPr id="4" name="Table 3">
            <a:extLst>
              <a:ext uri="{FF2B5EF4-FFF2-40B4-BE49-F238E27FC236}">
                <a16:creationId xmlns:a16="http://schemas.microsoft.com/office/drawing/2014/main" id="{FEEA8DD6-CF65-EE41-230E-CA5FC353B488}"/>
              </a:ext>
            </a:extLst>
          </p:cNvPr>
          <p:cNvGraphicFramePr>
            <a:graphicFrameLocks noGrp="1"/>
          </p:cNvGraphicFramePr>
          <p:nvPr/>
        </p:nvGraphicFramePr>
        <p:xfrm>
          <a:off x="171855" y="1048825"/>
          <a:ext cx="11848289" cy="5737446"/>
        </p:xfrm>
        <a:graphic>
          <a:graphicData uri="http://schemas.openxmlformats.org/drawingml/2006/table">
            <a:tbl>
              <a:tblPr firstRow="1" firstCol="1" bandRow="1">
                <a:tableStyleId>{5C22544A-7EE6-4342-B048-85BDC9FD1C3A}</a:tableStyleId>
              </a:tblPr>
              <a:tblGrid>
                <a:gridCol w="2109479">
                  <a:extLst>
                    <a:ext uri="{9D8B030D-6E8A-4147-A177-3AD203B41FA5}">
                      <a16:colId xmlns:a16="http://schemas.microsoft.com/office/drawing/2014/main" val="966659784"/>
                    </a:ext>
                  </a:extLst>
                </a:gridCol>
                <a:gridCol w="3721645">
                  <a:extLst>
                    <a:ext uri="{9D8B030D-6E8A-4147-A177-3AD203B41FA5}">
                      <a16:colId xmlns:a16="http://schemas.microsoft.com/office/drawing/2014/main" val="1359610460"/>
                    </a:ext>
                  </a:extLst>
                </a:gridCol>
                <a:gridCol w="5607060">
                  <a:extLst>
                    <a:ext uri="{9D8B030D-6E8A-4147-A177-3AD203B41FA5}">
                      <a16:colId xmlns:a16="http://schemas.microsoft.com/office/drawing/2014/main" val="1589548706"/>
                    </a:ext>
                  </a:extLst>
                </a:gridCol>
                <a:gridCol w="410105">
                  <a:extLst>
                    <a:ext uri="{9D8B030D-6E8A-4147-A177-3AD203B41FA5}">
                      <a16:colId xmlns:a16="http://schemas.microsoft.com/office/drawing/2014/main" val="2315288778"/>
                    </a:ext>
                  </a:extLst>
                </a:gridCol>
              </a:tblGrid>
              <a:tr h="0">
                <a:tc>
                  <a:txBody>
                    <a:bodyPr/>
                    <a:lstStyle/>
                    <a:p>
                      <a:pPr marL="6985" indent="-6985">
                        <a:lnSpc>
                          <a:spcPct val="104000"/>
                        </a:lnSpc>
                        <a:spcAft>
                          <a:spcPts val="50"/>
                        </a:spcAft>
                      </a:pPr>
                      <a:r>
                        <a:rPr lang="nl-NL" sz="1000">
                          <a:effectLst/>
                        </a:rPr>
                        <a:t>Aspect</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Edu-V</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Npuls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1639394449"/>
                  </a:ext>
                </a:extLst>
              </a:tr>
              <a:tr h="642502">
                <a:tc>
                  <a:txBody>
                    <a:bodyPr/>
                    <a:lstStyle/>
                    <a:p>
                      <a:pPr marL="6985" indent="-6985">
                        <a:lnSpc>
                          <a:spcPct val="104000"/>
                        </a:lnSpc>
                        <a:spcAft>
                          <a:spcPts val="50"/>
                        </a:spcAft>
                      </a:pPr>
                      <a:r>
                        <a:rPr lang="nl-NL" sz="1000">
                          <a:effectLst/>
                        </a:rPr>
                        <a:t>Doel</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Pre-competitieve afspraken  waardoor leveranciers in staat zijn om gegevens modern, veilig en betrouwbaar uit kunnen wisselen ten behoeve van onderwijsorganisaties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Publiek afsprakenstelsel en publieke voorziening, gericht op het benutten van een gemeenschappelijk platform</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2138547647"/>
                  </a:ext>
                </a:extLst>
              </a:tr>
              <a:tr h="0">
                <a:tc>
                  <a:txBody>
                    <a:bodyPr/>
                    <a:lstStyle/>
                    <a:p>
                      <a:pPr marL="6985" indent="-6985">
                        <a:lnSpc>
                          <a:spcPct val="104000"/>
                        </a:lnSpc>
                        <a:spcAft>
                          <a:spcPts val="50"/>
                        </a:spcAft>
                      </a:pPr>
                      <a:r>
                        <a:rPr lang="nl-NL" sz="1000">
                          <a:effectLst/>
                        </a:rPr>
                        <a:t>Samenwerking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Publiek/privaat</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Hoofdzakelijk publiek</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2137923961"/>
                  </a:ext>
                </a:extLst>
              </a:tr>
              <a:tr h="0">
                <a:tc>
                  <a:txBody>
                    <a:bodyPr/>
                    <a:lstStyle/>
                    <a:p>
                      <a:pPr marL="6985" indent="-6985">
                        <a:lnSpc>
                          <a:spcPct val="104000"/>
                        </a:lnSpc>
                        <a:spcAft>
                          <a:spcPts val="50"/>
                        </a:spcAft>
                      </a:pPr>
                      <a:r>
                        <a:rPr lang="nl-NL" sz="1000">
                          <a:effectLst/>
                        </a:rPr>
                        <a:t>Sector</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en-GB" sz="1000">
                          <a:effectLst/>
                        </a:rPr>
                        <a:t>Po, vo, (v)so, mbo</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en-GB" sz="1000">
                          <a:effectLst/>
                        </a:rPr>
                        <a:t>Mbo, ho</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3016891494"/>
                  </a:ext>
                </a:extLst>
              </a:tr>
              <a:tr h="180763">
                <a:tc>
                  <a:txBody>
                    <a:bodyPr/>
                    <a:lstStyle/>
                    <a:p>
                      <a:pPr marL="6985" indent="-6985">
                        <a:lnSpc>
                          <a:spcPct val="104000"/>
                        </a:lnSpc>
                        <a:spcAft>
                          <a:spcPts val="50"/>
                        </a:spcAft>
                      </a:pPr>
                      <a:r>
                        <a:rPr lang="nl-NL" sz="1000">
                          <a:effectLst/>
                        </a:rPr>
                        <a:t>Doelarchitectuur</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ROSA ketendomeinen en ketenprocessen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HOSA, MOSA</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1007172585"/>
                  </a:ext>
                </a:extLst>
              </a:tr>
              <a:tr h="1019684">
                <a:tc>
                  <a:txBody>
                    <a:bodyPr/>
                    <a:lstStyle/>
                    <a:p>
                      <a:pPr marL="6985" indent="-6985">
                        <a:lnSpc>
                          <a:spcPct val="104000"/>
                        </a:lnSpc>
                        <a:spcAft>
                          <a:spcPts val="50"/>
                        </a:spcAft>
                      </a:pPr>
                      <a:r>
                        <a:rPr lang="nl-NL" sz="1000">
                          <a:effectLst/>
                        </a:rPr>
                        <a:t>Beheersing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Nog op te zetten publiek-private governance waarin afsprakenstelsel wordt beheerst. Leveranciers treden toe tot dit afsprakenstelsel.</a:t>
                      </a:r>
                    </a:p>
                    <a:p>
                      <a:pPr marL="6985" indent="-6985">
                        <a:lnSpc>
                          <a:spcPct val="104000"/>
                        </a:lnSpc>
                        <a:spcAft>
                          <a:spcPts val="50"/>
                        </a:spcAft>
                      </a:pPr>
                      <a:r>
                        <a:rPr lang="nl-NL" sz="1000">
                          <a:effectLst/>
                        </a:rPr>
                        <a:t>In het afsprakenstelsel worden tevens afspraken gemaakt over toetreding, certificering, handhaving en vergoedingen.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Afspraken als voorwaarden om op het platform te kunnen aansluiten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1649324232"/>
                  </a:ext>
                </a:extLst>
              </a:tr>
              <a:tr h="465596">
                <a:tc>
                  <a:txBody>
                    <a:bodyPr/>
                    <a:lstStyle/>
                    <a:p>
                      <a:pPr marL="6985" indent="-6985">
                        <a:lnSpc>
                          <a:spcPct val="104000"/>
                        </a:lnSpc>
                        <a:spcAft>
                          <a:spcPts val="50"/>
                        </a:spcAft>
                      </a:pPr>
                      <a:r>
                        <a:rPr lang="nl-NL" sz="1000">
                          <a:effectLst/>
                        </a:rPr>
                        <a:t>Tijdlijn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Voorbereidingen voor twee proof of concepts 80% specificatie gereed.</a:t>
                      </a:r>
                    </a:p>
                    <a:p>
                      <a:pPr marL="6985" indent="-6985">
                        <a:lnSpc>
                          <a:spcPct val="104000"/>
                        </a:lnSpc>
                        <a:spcAft>
                          <a:spcPts val="50"/>
                        </a:spcAft>
                      </a:pPr>
                      <a:r>
                        <a:rPr lang="nl-NL" sz="1000">
                          <a:effectLst/>
                        </a:rPr>
                        <a:t>Architectuurkader is opgeleverd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M.u.v. OKE nog in beginfase, nog de mogelijkheid om op bestaande standaarden aan te sluiten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2680172676"/>
                  </a:ext>
                </a:extLst>
              </a:tr>
              <a:tr h="180763">
                <a:tc>
                  <a:txBody>
                    <a:bodyPr/>
                    <a:lstStyle/>
                    <a:p>
                      <a:pPr marL="6985" indent="-6985">
                        <a:lnSpc>
                          <a:spcPct val="104000"/>
                        </a:lnSpc>
                        <a:spcAft>
                          <a:spcPts val="50"/>
                        </a:spcAft>
                      </a:pPr>
                      <a:r>
                        <a:rPr lang="nl-NL" sz="1000">
                          <a:effectLst/>
                        </a:rPr>
                        <a:t>Gegevensdefinities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Conform ROSA</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Conform ROSA, Sectorarchitecturen HORA en MORA</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1025112171"/>
                  </a:ext>
                </a:extLst>
              </a:tr>
              <a:tr h="180763">
                <a:tc>
                  <a:txBody>
                    <a:bodyPr/>
                    <a:lstStyle/>
                    <a:p>
                      <a:pPr marL="6985" indent="-6985">
                        <a:lnSpc>
                          <a:spcPct val="104000"/>
                        </a:lnSpc>
                        <a:spcAft>
                          <a:spcPts val="50"/>
                        </a:spcAft>
                      </a:pPr>
                      <a:r>
                        <a:rPr lang="nl-NL" sz="1000">
                          <a:effectLst/>
                        </a:rPr>
                        <a:t>Techniek</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OAuth / REST conform Edukoppeling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OAuth / REST conform Edukoppeling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3551981772"/>
                  </a:ext>
                </a:extLst>
              </a:tr>
              <a:tr h="180763">
                <a:tc>
                  <a:txBody>
                    <a:bodyPr/>
                    <a:lstStyle/>
                    <a:p>
                      <a:pPr marL="6985" indent="-6985">
                        <a:lnSpc>
                          <a:spcPct val="104000"/>
                        </a:lnSpc>
                        <a:spcAft>
                          <a:spcPts val="50"/>
                        </a:spcAft>
                      </a:pPr>
                      <a:r>
                        <a:rPr lang="nl-NL" sz="1000">
                          <a:effectLst/>
                        </a:rPr>
                        <a:t>Transactiepatronen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Conform EduKoppeling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Conform EduKoppeling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2125753529"/>
                  </a:ext>
                </a:extLst>
              </a:tr>
              <a:tr h="365459">
                <a:tc>
                  <a:txBody>
                    <a:bodyPr/>
                    <a:lstStyle/>
                    <a:p>
                      <a:pPr marL="6985" indent="-6985">
                        <a:lnSpc>
                          <a:spcPct val="104000"/>
                        </a:lnSpc>
                        <a:spcAft>
                          <a:spcPts val="50"/>
                        </a:spcAft>
                      </a:pPr>
                      <a:r>
                        <a:rPr lang="nl-NL" sz="1000">
                          <a:effectLst/>
                        </a:rPr>
                        <a:t>Technische standaarden (berichten en API’s)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Mogelijk bij Edustandaard, is nog niet bepaald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Waarschijnlijk bij Edustandaard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3972470259"/>
                  </a:ext>
                </a:extLst>
              </a:tr>
              <a:tr h="642502">
                <a:tc>
                  <a:txBody>
                    <a:bodyPr/>
                    <a:lstStyle/>
                    <a:p>
                      <a:pPr marL="6985" indent="-6985">
                        <a:lnSpc>
                          <a:spcPct val="104000"/>
                        </a:lnSpc>
                        <a:spcAft>
                          <a:spcPts val="50"/>
                        </a:spcAft>
                      </a:pPr>
                      <a:r>
                        <a:rPr lang="nl-NL" sz="1000">
                          <a:effectLst/>
                        </a:rPr>
                        <a:t>Relatie Edu-V Npuls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Basisvoorziening NPuls als een van de leveranciers die deelneemt aan afsprakenstelsel Edu-V in de gekozen rollen en met de gekozen referentiecomponenten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Afspraken Edu-V als vertrekpunt en eerste stap</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3295096577"/>
                  </a:ext>
                </a:extLst>
              </a:tr>
              <a:tr h="273110">
                <a:tc>
                  <a:txBody>
                    <a:bodyPr/>
                    <a:lstStyle/>
                    <a:p>
                      <a:pPr marL="6985" indent="-6985">
                        <a:lnSpc>
                          <a:spcPct val="104000"/>
                        </a:lnSpc>
                        <a:spcAft>
                          <a:spcPts val="50"/>
                        </a:spcAft>
                      </a:pPr>
                      <a:r>
                        <a:rPr lang="nl-NL" sz="1000">
                          <a:effectLst/>
                        </a:rPr>
                        <a:t>H2M identificatie en authenticatie</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Federatieve toegang op basis van ECK iD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SSI op basis van Edu ID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nchor="ctr"/>
                </a:tc>
                <a:extLst>
                  <a:ext uri="{0D108BD9-81ED-4DB2-BD59-A6C34878D82A}">
                    <a16:rowId xmlns:a16="http://schemas.microsoft.com/office/drawing/2014/main" val="1526863989"/>
                  </a:ext>
                </a:extLst>
              </a:tr>
              <a:tr h="557944">
                <a:tc>
                  <a:txBody>
                    <a:bodyPr/>
                    <a:lstStyle/>
                    <a:p>
                      <a:pPr marL="6985" indent="-6985">
                        <a:lnSpc>
                          <a:spcPct val="104000"/>
                        </a:lnSpc>
                        <a:spcAft>
                          <a:spcPts val="50"/>
                        </a:spcAft>
                      </a:pPr>
                      <a:r>
                        <a:rPr lang="nl-NL" sz="1000">
                          <a:effectLst/>
                        </a:rPr>
                        <a:t>Edustandaard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a:txBody>
                    <a:bodyPr/>
                    <a:lstStyle/>
                    <a:p>
                      <a:pPr marL="6985" indent="-6985">
                        <a:lnSpc>
                          <a:spcPct val="104000"/>
                        </a:lnSpc>
                        <a:spcAft>
                          <a:spcPts val="50"/>
                        </a:spcAft>
                      </a:pPr>
                      <a:r>
                        <a:rPr lang="nl-NL" sz="1000">
                          <a:effectLst/>
                        </a:rPr>
                        <a:t>Samenwerken in werkgroep Uniforme beveiligingsvoorschriften, Edukoppeling en Toegang.</a:t>
                      </a:r>
                    </a:p>
                    <a:p>
                      <a:pPr marL="6985" indent="-6985">
                        <a:lnSpc>
                          <a:spcPct val="104000"/>
                        </a:lnSpc>
                        <a:spcAft>
                          <a:spcPts val="50"/>
                        </a:spcAft>
                      </a:pPr>
                      <a:r>
                        <a:rPr lang="nl-NL" sz="1000">
                          <a:effectLst/>
                        </a:rPr>
                        <a:t>Tevens afstemming met werkgroep Samenhang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gridSpan="2">
                  <a:txBody>
                    <a:bodyPr/>
                    <a:lstStyle/>
                    <a:p>
                      <a:pPr marL="6985" indent="-6985">
                        <a:lnSpc>
                          <a:spcPct val="104000"/>
                        </a:lnSpc>
                        <a:spcAft>
                          <a:spcPts val="50"/>
                        </a:spcAft>
                      </a:pPr>
                      <a:r>
                        <a:rPr lang="nl-NL" sz="1000">
                          <a:effectLst/>
                        </a:rPr>
                        <a:t>WG Toegang: Regie bouwblok IAM</a:t>
                      </a:r>
                    </a:p>
                    <a:p>
                      <a:pPr marL="6985" indent="-6985">
                        <a:lnSpc>
                          <a:spcPct val="104000"/>
                        </a:lnSpc>
                        <a:spcAft>
                          <a:spcPts val="50"/>
                        </a:spcAft>
                      </a:pPr>
                      <a:r>
                        <a:rPr lang="nl-NL" sz="1000">
                          <a:effectLst/>
                        </a:rPr>
                        <a:t>WG EduKoppeling: Regie afsprakenstelsel(s)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72000" marR="72000" marT="36000" marB="36000"/>
                </a:tc>
                <a:tc hMerge="1">
                  <a:txBody>
                    <a:bodyPr/>
                    <a:lstStyle/>
                    <a:p>
                      <a:endParaRPr lang="nl-NL"/>
                    </a:p>
                  </a:txBody>
                  <a:tcPr/>
                </a:tc>
                <a:extLst>
                  <a:ext uri="{0D108BD9-81ED-4DB2-BD59-A6C34878D82A}">
                    <a16:rowId xmlns:a16="http://schemas.microsoft.com/office/drawing/2014/main" val="2943871808"/>
                  </a:ext>
                </a:extLst>
              </a:tr>
            </a:tbl>
          </a:graphicData>
        </a:graphic>
      </p:graphicFrame>
    </p:spTree>
    <p:extLst>
      <p:ext uri="{BB962C8B-B14F-4D97-AF65-F5344CB8AC3E}">
        <p14:creationId xmlns:p14="http://schemas.microsoft.com/office/powerpoint/2010/main" val="40757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84775-2344-AB0A-254C-E70CB4A89601}"/>
              </a:ext>
            </a:extLst>
          </p:cNvPr>
          <p:cNvSpPr>
            <a:spLocks noGrp="1"/>
          </p:cNvSpPr>
          <p:nvPr>
            <p:ph type="title"/>
          </p:nvPr>
        </p:nvSpPr>
        <p:spPr/>
        <p:txBody>
          <a:bodyPr/>
          <a:lstStyle/>
          <a:p>
            <a:r>
              <a:rPr lang="en-GB"/>
              <a:t>Overeenkomsten en verschillen</a:t>
            </a:r>
            <a:endParaRPr lang="nl-NL"/>
          </a:p>
        </p:txBody>
      </p:sp>
      <p:graphicFrame>
        <p:nvGraphicFramePr>
          <p:cNvPr id="4" name="Table 3">
            <a:extLst>
              <a:ext uri="{FF2B5EF4-FFF2-40B4-BE49-F238E27FC236}">
                <a16:creationId xmlns:a16="http://schemas.microsoft.com/office/drawing/2014/main" id="{A6BD0E31-0D85-5F98-8EEB-E670877DEDC9}"/>
              </a:ext>
            </a:extLst>
          </p:cNvPr>
          <p:cNvGraphicFramePr>
            <a:graphicFrameLocks noGrp="1"/>
          </p:cNvGraphicFramePr>
          <p:nvPr/>
        </p:nvGraphicFramePr>
        <p:xfrm>
          <a:off x="142672" y="924245"/>
          <a:ext cx="11906655" cy="5933755"/>
        </p:xfrm>
        <a:graphic>
          <a:graphicData uri="http://schemas.openxmlformats.org/drawingml/2006/table">
            <a:tbl>
              <a:tblPr firstRow="1" firstCol="1" bandRow="1">
                <a:tableStyleId>{5C22544A-7EE6-4342-B048-85BDC9FD1C3A}</a:tableStyleId>
              </a:tblPr>
              <a:tblGrid>
                <a:gridCol w="1993925">
                  <a:extLst>
                    <a:ext uri="{9D8B030D-6E8A-4147-A177-3AD203B41FA5}">
                      <a16:colId xmlns:a16="http://schemas.microsoft.com/office/drawing/2014/main" val="2681974929"/>
                    </a:ext>
                  </a:extLst>
                </a:gridCol>
                <a:gridCol w="3874073">
                  <a:extLst>
                    <a:ext uri="{9D8B030D-6E8A-4147-A177-3AD203B41FA5}">
                      <a16:colId xmlns:a16="http://schemas.microsoft.com/office/drawing/2014/main" val="813614472"/>
                    </a:ext>
                  </a:extLst>
                </a:gridCol>
                <a:gridCol w="6038657">
                  <a:extLst>
                    <a:ext uri="{9D8B030D-6E8A-4147-A177-3AD203B41FA5}">
                      <a16:colId xmlns:a16="http://schemas.microsoft.com/office/drawing/2014/main" val="2191326204"/>
                    </a:ext>
                  </a:extLst>
                </a:gridCol>
              </a:tblGrid>
              <a:tr h="212294">
                <a:tc>
                  <a:txBody>
                    <a:bodyPr/>
                    <a:lstStyle/>
                    <a:p>
                      <a:pPr marL="6985" indent="-6985">
                        <a:lnSpc>
                          <a:spcPct val="104000"/>
                        </a:lnSpc>
                        <a:spcAft>
                          <a:spcPts val="50"/>
                        </a:spcAft>
                      </a:pPr>
                      <a:r>
                        <a:rPr lang="nl-NL" sz="1000">
                          <a:effectLst/>
                        </a:rPr>
                        <a:t>Aspect</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Overeenkomst</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Verschil dat aandacht behoeft</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1874686474"/>
                  </a:ext>
                </a:extLst>
              </a:tr>
              <a:tr h="363307">
                <a:tc>
                  <a:txBody>
                    <a:bodyPr/>
                    <a:lstStyle/>
                    <a:p>
                      <a:pPr marL="6985" indent="-6985">
                        <a:lnSpc>
                          <a:spcPct val="104000"/>
                        </a:lnSpc>
                        <a:spcAft>
                          <a:spcPts val="50"/>
                        </a:spcAft>
                      </a:pPr>
                      <a:r>
                        <a:rPr lang="nl-NL" sz="1000">
                          <a:effectLst/>
                        </a:rPr>
                        <a:t>Doel en doelgroep</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Het werkingsgebied (als het gaat om het mbo) en de ketendomeinen overlappen. Dit leidt potentieel tot meerdere oplossingen voor hetzelfde doel</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889822330"/>
                  </a:ext>
                </a:extLst>
              </a:tr>
              <a:tr h="514321">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Een publieke basisvoorziening waarbij gegevens centraal worden uitgewisseld is anders dan een ecosysteem gebaseerd op rollen en referentiecomponenten waarbij gegevens decentraal uitgewisseld worden.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3960876762"/>
                  </a:ext>
                </a:extLst>
              </a:tr>
              <a:tr h="215050">
                <a:tc>
                  <a:txBody>
                    <a:bodyPr/>
                    <a:lstStyle/>
                    <a:p>
                      <a:pPr marL="6985" indent="-6985">
                        <a:lnSpc>
                          <a:spcPct val="104000"/>
                        </a:lnSpc>
                        <a:spcAft>
                          <a:spcPts val="50"/>
                        </a:spcAft>
                      </a:pPr>
                      <a:r>
                        <a:rPr lang="nl-NL" sz="1000">
                          <a:effectLst/>
                        </a:rPr>
                        <a:t>Beheersing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De uitgangspunten voor beheersing en governance kunnen potentieel conflicteren met elkaar.</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3749150489"/>
                  </a:ext>
                </a:extLst>
              </a:tr>
              <a:tr h="514321">
                <a:tc>
                  <a:txBody>
                    <a:bodyPr/>
                    <a:lstStyle/>
                    <a:p>
                      <a:pPr marL="6985" indent="-6985">
                        <a:lnSpc>
                          <a:spcPct val="104000"/>
                        </a:lnSpc>
                        <a:spcAft>
                          <a:spcPts val="50"/>
                        </a:spcAft>
                      </a:pPr>
                      <a:r>
                        <a:rPr lang="nl-NL" sz="1000">
                          <a:effectLst/>
                        </a:rPr>
                        <a:t>Tijdlijn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De afspraken die binnen OKE gemaakt zijn op het vlak van berichtdefinities kunnen potentieel conflicterend zijn met de berichtdefinities zoals die opgesteld worden binnen Edu-V. Vertegenwoordigers vanuit OKE zijn aangesloten op de werkgroepen van Edu-V om dit te voorkomen.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51605291"/>
                  </a:ext>
                </a:extLst>
              </a:tr>
              <a:tr h="665334">
                <a:tc>
                  <a:txBody>
                    <a:bodyPr/>
                    <a:lstStyle/>
                    <a:p>
                      <a:pPr marL="6985" indent="-6985">
                        <a:lnSpc>
                          <a:spcPct val="104000"/>
                        </a:lnSpc>
                        <a:spcAft>
                          <a:spcPts val="50"/>
                        </a:spcAft>
                      </a:pPr>
                      <a:r>
                        <a:rPr lang="nl-NL" sz="1000">
                          <a:effectLst/>
                        </a:rPr>
                        <a:t>Rolgebaseerde benadering</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De basisvoorziening die binnen NPuls wordt ontwikkeld sluit niet per se aan op de rollen en referentiecomponenten zoals die binnen Edu-V zijn gedefinieerd. In de praktijk kan dit er toe leiden dat leveranciers op een andere wijze koppelen aan de basisvoorziening dan aan leveranciers die deelnemen aan het Edu-V afsprakenstelsel.</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639311097"/>
                  </a:ext>
                </a:extLst>
              </a:tr>
              <a:tr h="724063">
                <a:tc>
                  <a:txBody>
                    <a:bodyPr/>
                    <a:lstStyle/>
                    <a:p>
                      <a:pPr marL="6985" indent="-6985">
                        <a:lnSpc>
                          <a:spcPct val="104000"/>
                        </a:lnSpc>
                        <a:spcAft>
                          <a:spcPts val="50"/>
                        </a:spcAft>
                      </a:pPr>
                      <a:r>
                        <a:rPr lang="nl-NL" sz="1000">
                          <a:effectLst/>
                        </a:rPr>
                        <a:t>Registers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Een goede register-infrastructuur is belangrijk, zodanig dat bronregistraties die van belang zijn in de keten goed gedefinieerd zijn (denk aan identifiers voor onderwijsorganisaties, stagebedrijven) en breed en uniform gebruikt worden.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3466931516"/>
                  </a:ext>
                </a:extLst>
              </a:tr>
              <a:tr h="514321">
                <a:tc>
                  <a:txBody>
                    <a:bodyPr/>
                    <a:lstStyle/>
                    <a:p>
                      <a:pPr marL="6985" indent="-6985">
                        <a:lnSpc>
                          <a:spcPct val="104000"/>
                        </a:lnSpc>
                        <a:spcAft>
                          <a:spcPts val="50"/>
                        </a:spcAft>
                      </a:pPr>
                      <a:r>
                        <a:rPr lang="nl-NL" sz="1000">
                          <a:effectLst/>
                        </a:rPr>
                        <a:t>Gegevens- en berichtdefinities, transactiepatronen en API’s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Voor transactiepatronen conformeren zowel Edu-V als Npuls zich aan de transactiepatronen die gedefinieerd zijn binnen EduKoppeling.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Het is nog onvoldoende duidelijk op welke wijze NPuls omgaat met berichtdefinities en API specificaties.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1196332758"/>
                  </a:ext>
                </a:extLst>
              </a:tr>
              <a:tr h="665334">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De noodzaak tot afstemming en samenwerking wordt gezien. Belangrijke eerste stap is om elkaar inzicht te geven in de standaarden die in ontwikkeling zijn, en die informatie al in een vroeg stadium te delen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Er kunnen in beide programma’s berichtdefinities ontstaan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3189208327"/>
                  </a:ext>
                </a:extLst>
              </a:tr>
              <a:tr h="363307">
                <a:tc>
                  <a:txBody>
                    <a:bodyPr/>
                    <a:lstStyle/>
                    <a:p>
                      <a:pPr marL="6985" indent="-6985">
                        <a:lnSpc>
                          <a:spcPct val="104000"/>
                        </a:lnSpc>
                        <a:spcAft>
                          <a:spcPts val="50"/>
                        </a:spcAft>
                      </a:pPr>
                      <a:r>
                        <a:rPr lang="nl-NL" sz="1000">
                          <a:effectLst/>
                        </a:rPr>
                        <a:t>Doelarchitectuur</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De streefarchitectuur voor digitaal leermateriaal en de Edu-V architectuur kan potentieel van elkaar verschillen.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4014732531"/>
                  </a:ext>
                </a:extLst>
              </a:tr>
              <a:tr h="363307">
                <a:tc>
                  <a:txBody>
                    <a:bodyPr/>
                    <a:lstStyle/>
                    <a:p>
                      <a:pPr marL="6985" indent="-6985">
                        <a:lnSpc>
                          <a:spcPct val="104000"/>
                        </a:lnSpc>
                        <a:spcAft>
                          <a:spcPts val="50"/>
                        </a:spcAft>
                      </a:pPr>
                      <a:r>
                        <a:rPr lang="nl-NL" sz="1000">
                          <a:effectLst/>
                        </a:rPr>
                        <a:t>Relatie Edu-V – Npuls</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De basisvoorzieningen die binnen Npuls worden ontwikkeld of aangesloten sluiten niet per se aan op de rollen en referentiecomponenten zoals die binnen Edu-V zijn gedefinieerd.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4072780580"/>
                  </a:ext>
                </a:extLst>
              </a:tr>
              <a:tr h="363307">
                <a:tc>
                  <a:txBody>
                    <a:bodyPr/>
                    <a:lstStyle/>
                    <a:p>
                      <a:pPr marL="6985" indent="-6985">
                        <a:lnSpc>
                          <a:spcPct val="104000"/>
                        </a:lnSpc>
                        <a:spcAft>
                          <a:spcPts val="50"/>
                        </a:spcAft>
                      </a:pPr>
                      <a:r>
                        <a:rPr lang="nl-NL" sz="1000">
                          <a:effectLst/>
                        </a:rPr>
                        <a:t>H2M identificatie en authenticatie</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De patronen dienen compatibel met elkaar te zijn zodat beiden kunnen interopereren.</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1628930410"/>
                  </a:ext>
                </a:extLst>
              </a:tr>
              <a:tr h="215050">
                <a:tc>
                  <a:txBody>
                    <a:bodyPr/>
                    <a:lstStyle/>
                    <a:p>
                      <a:pPr marL="6985" indent="-6985">
                        <a:lnSpc>
                          <a:spcPct val="104000"/>
                        </a:lnSpc>
                        <a:spcAft>
                          <a:spcPts val="50"/>
                        </a:spcAft>
                      </a:pPr>
                      <a:r>
                        <a:rPr lang="nl-NL" sz="1000">
                          <a:effectLst/>
                        </a:rPr>
                        <a:t>Rol van Edustandaard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Er wordt een belangrijke rol gezien voor Edustandaard</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tc>
                  <a:txBody>
                    <a:bodyPr/>
                    <a:lstStyle/>
                    <a:p>
                      <a:pPr marL="6985" indent="-6985">
                        <a:lnSpc>
                          <a:spcPct val="104000"/>
                        </a:lnSpc>
                        <a:spcAft>
                          <a:spcPts val="50"/>
                        </a:spcAft>
                      </a:pPr>
                      <a:r>
                        <a:rPr lang="nl-NL" sz="1000">
                          <a:effectLst/>
                        </a:rPr>
                        <a:t> </a:t>
                      </a:r>
                      <a:endParaRPr lang="nl-NL" sz="1000">
                        <a:solidFill>
                          <a:srgbClr val="110F0D"/>
                        </a:solidFill>
                        <a:effectLst/>
                        <a:latin typeface="Open Sans" panose="020B0606030504020204" pitchFamily="34" charset="0"/>
                        <a:ea typeface="Open Sans" panose="020B0606030504020204" pitchFamily="34" charset="0"/>
                        <a:cs typeface="Arial" panose="020B0604020202020204" pitchFamily="34" charset="0"/>
                      </a:endParaRPr>
                    </a:p>
                  </a:txBody>
                  <a:tcPr marL="30120" marR="30120" marT="36000" marB="36000"/>
                </a:tc>
                <a:extLst>
                  <a:ext uri="{0D108BD9-81ED-4DB2-BD59-A6C34878D82A}">
                    <a16:rowId xmlns:a16="http://schemas.microsoft.com/office/drawing/2014/main" val="3098414463"/>
                  </a:ext>
                </a:extLst>
              </a:tr>
            </a:tbl>
          </a:graphicData>
        </a:graphic>
      </p:graphicFrame>
    </p:spTree>
    <p:extLst>
      <p:ext uri="{BB962C8B-B14F-4D97-AF65-F5344CB8AC3E}">
        <p14:creationId xmlns:p14="http://schemas.microsoft.com/office/powerpoint/2010/main" val="256385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4706A8E-723B-FD12-8835-4F1AFD08E53B}"/>
              </a:ext>
            </a:extLst>
          </p:cNvPr>
          <p:cNvSpPr/>
          <p:nvPr/>
        </p:nvSpPr>
        <p:spPr>
          <a:xfrm>
            <a:off x="1"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t>Toelichting opbrengsten architectuurdag 28 juni 2023</a:t>
            </a:r>
          </a:p>
          <a:p>
            <a:r>
              <a:rPr lang="en-GB" b="1"/>
              <a:t>Edu-V en Npuls t.b.v. de Standaardisatieraad</a:t>
            </a:r>
          </a:p>
          <a:p>
            <a:endParaRPr lang="en-GB" b="1"/>
          </a:p>
          <a:p>
            <a:r>
              <a:rPr lang="en-GB" b="1"/>
              <a:t>7 September 2023</a:t>
            </a:r>
          </a:p>
          <a:p>
            <a:endParaRPr lang="en-GB" b="1"/>
          </a:p>
          <a:p>
            <a:r>
              <a:rPr lang="en-GB" b="1"/>
              <a:t>Bas Kruiswijk en Joël de Bruijn</a:t>
            </a:r>
            <a:endParaRPr lang="nl-NL" b="1"/>
          </a:p>
        </p:txBody>
      </p:sp>
      <p:sp>
        <p:nvSpPr>
          <p:cNvPr id="3" name="Rechthoek 2">
            <a:extLst>
              <a:ext uri="{FF2B5EF4-FFF2-40B4-BE49-F238E27FC236}">
                <a16:creationId xmlns:a16="http://schemas.microsoft.com/office/drawing/2014/main" id="{70FFDEB7-1F1B-4890-7046-18A3D8C4C8CE}"/>
              </a:ext>
            </a:extLst>
          </p:cNvPr>
          <p:cNvSpPr/>
          <p:nvPr/>
        </p:nvSpPr>
        <p:spPr>
          <a:xfrm>
            <a:off x="0" y="6292645"/>
            <a:ext cx="2556387" cy="555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a:latin typeface="Montserrat" panose="00000500000000000000" pitchFamily="2" charset="0"/>
              </a:rPr>
              <a:t>Colofon</a:t>
            </a:r>
          </a:p>
        </p:txBody>
      </p:sp>
    </p:spTree>
    <p:extLst>
      <p:ext uri="{BB962C8B-B14F-4D97-AF65-F5344CB8AC3E}">
        <p14:creationId xmlns:p14="http://schemas.microsoft.com/office/powerpoint/2010/main" val="44351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519F-B243-8A2D-76C3-9F9856051DBB}"/>
              </a:ext>
            </a:extLst>
          </p:cNvPr>
          <p:cNvSpPr>
            <a:spLocks noGrp="1"/>
          </p:cNvSpPr>
          <p:nvPr>
            <p:ph type="title"/>
          </p:nvPr>
        </p:nvSpPr>
        <p:spPr/>
        <p:txBody>
          <a:bodyPr/>
          <a:lstStyle/>
          <a:p>
            <a:r>
              <a:rPr lang="en-GB"/>
              <a:t>Aanleiding, doel, opdracht</a:t>
            </a:r>
            <a:endParaRPr lang="nl-NL"/>
          </a:p>
        </p:txBody>
      </p:sp>
      <p:sp>
        <p:nvSpPr>
          <p:cNvPr id="3" name="Text Placeholder 2">
            <a:extLst>
              <a:ext uri="{FF2B5EF4-FFF2-40B4-BE49-F238E27FC236}">
                <a16:creationId xmlns:a16="http://schemas.microsoft.com/office/drawing/2014/main" id="{8C32B816-EC8F-D1B4-0A96-B292CD2331B7}"/>
              </a:ext>
            </a:extLst>
          </p:cNvPr>
          <p:cNvSpPr>
            <a:spLocks noGrp="1"/>
          </p:cNvSpPr>
          <p:nvPr>
            <p:ph type="body" idx="1"/>
          </p:nvPr>
        </p:nvSpPr>
        <p:spPr/>
        <p:txBody>
          <a:bodyPr/>
          <a:lstStyle/>
          <a:p>
            <a:r>
              <a:rPr lang="en-GB" sz="2400"/>
              <a:t>Aanleiding</a:t>
            </a:r>
          </a:p>
          <a:p>
            <a:pPr lvl="1"/>
            <a:r>
              <a:rPr lang="en-GB" sz="2000"/>
              <a:t>Verschillende groeifondsprogramma’s</a:t>
            </a:r>
          </a:p>
          <a:p>
            <a:pPr lvl="1"/>
            <a:r>
              <a:rPr lang="en-GB" sz="2000"/>
              <a:t>Zorgen over overlap en afhankelijkheden</a:t>
            </a:r>
          </a:p>
          <a:p>
            <a:pPr lvl="1"/>
            <a:r>
              <a:rPr lang="en-GB" sz="2000"/>
              <a:t>Goede onderlinge afstemming is cruciaal</a:t>
            </a:r>
          </a:p>
          <a:p>
            <a:r>
              <a:rPr lang="en-GB" sz="2400"/>
              <a:t>Doel architectuurdag</a:t>
            </a:r>
          </a:p>
          <a:p>
            <a:pPr lvl="1"/>
            <a:r>
              <a:rPr lang="en-GB" sz="2000"/>
              <a:t>Breng raakvlakken en afhankelijkheden Edu-V en Npuls in kaart</a:t>
            </a:r>
          </a:p>
          <a:p>
            <a:pPr lvl="1"/>
            <a:r>
              <a:rPr lang="en-GB" sz="2000"/>
              <a:t>Identificeer onderwerpen</a:t>
            </a:r>
          </a:p>
          <a:p>
            <a:pPr lvl="2"/>
            <a:r>
              <a:rPr lang="en-GB" sz="1800"/>
              <a:t>Waar is er een gemeenschappelijke basis, en kunnen we elkaar versterken?</a:t>
            </a:r>
          </a:p>
          <a:p>
            <a:pPr lvl="2"/>
            <a:r>
              <a:rPr lang="en-GB" sz="1800"/>
              <a:t>Waar zijn er mogelijk tegengestelde of conflicterende verschillen</a:t>
            </a:r>
          </a:p>
          <a:p>
            <a:r>
              <a:rPr lang="en-GB" sz="2400"/>
              <a:t>Ambitie</a:t>
            </a:r>
          </a:p>
          <a:p>
            <a:pPr lvl="1"/>
            <a:r>
              <a:rPr lang="en-GB" sz="2000"/>
              <a:t>Nu vooral inventariseren</a:t>
            </a:r>
          </a:p>
          <a:p>
            <a:pPr lvl="1"/>
            <a:r>
              <a:rPr lang="en-GB" sz="2000"/>
              <a:t>Later vertalen naar acties</a:t>
            </a:r>
            <a:endParaRPr lang="nl-NL" sz="2000"/>
          </a:p>
        </p:txBody>
      </p:sp>
    </p:spTree>
    <p:extLst>
      <p:ext uri="{BB962C8B-B14F-4D97-AF65-F5344CB8AC3E}">
        <p14:creationId xmlns:p14="http://schemas.microsoft.com/office/powerpoint/2010/main" val="338079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4178-51E6-90CD-02A0-1A935F677C4F}"/>
              </a:ext>
            </a:extLst>
          </p:cNvPr>
          <p:cNvSpPr>
            <a:spLocks noGrp="1"/>
          </p:cNvSpPr>
          <p:nvPr>
            <p:ph type="title"/>
          </p:nvPr>
        </p:nvSpPr>
        <p:spPr/>
        <p:txBody>
          <a:bodyPr/>
          <a:lstStyle/>
          <a:p>
            <a:r>
              <a:rPr lang="en-GB"/>
              <a:t>Aanpak</a:t>
            </a:r>
            <a:endParaRPr lang="nl-NL"/>
          </a:p>
        </p:txBody>
      </p:sp>
      <p:sp>
        <p:nvSpPr>
          <p:cNvPr id="3" name="Text Placeholder 2">
            <a:extLst>
              <a:ext uri="{FF2B5EF4-FFF2-40B4-BE49-F238E27FC236}">
                <a16:creationId xmlns:a16="http://schemas.microsoft.com/office/drawing/2014/main" id="{81F2DE37-8C2A-752B-A124-AE1C255DE209}"/>
              </a:ext>
            </a:extLst>
          </p:cNvPr>
          <p:cNvSpPr>
            <a:spLocks noGrp="1"/>
          </p:cNvSpPr>
          <p:nvPr>
            <p:ph type="body" idx="1"/>
          </p:nvPr>
        </p:nvSpPr>
        <p:spPr/>
        <p:txBody>
          <a:bodyPr/>
          <a:lstStyle/>
          <a:p>
            <a:r>
              <a:rPr lang="en-GB"/>
              <a:t>Vergelijkingsraamwerk</a:t>
            </a:r>
          </a:p>
          <a:p>
            <a:pPr lvl="1"/>
            <a:r>
              <a:rPr lang="en-GB"/>
              <a:t>Standaardmethode om programma’s te vergelijken op groot aantal aspecten </a:t>
            </a:r>
            <a:r>
              <a:rPr lang="en-GB" sz="2000"/>
              <a:t>(projectfase, werkingsgebied, ketendomeinen, privacy, informatiebeveiliging, interoperabiliteit, IAA, M2M-interactie, H2M-interacties, realisatie/implementatie/uitrol, beheer, governance)</a:t>
            </a:r>
          </a:p>
          <a:p>
            <a:pPr lvl="1"/>
            <a:r>
              <a:rPr lang="en-GB"/>
              <a:t>Vooraf ingevuld, leidraad voor gesprek over overeenkomsten en verschillen</a:t>
            </a:r>
          </a:p>
          <a:p>
            <a:endParaRPr lang="en-GB"/>
          </a:p>
          <a:p>
            <a:r>
              <a:rPr lang="en-GB"/>
              <a:t>In kaart brengen en conclusies trekken t.a.v. overeenkomsten en verschillen</a:t>
            </a:r>
            <a:endParaRPr lang="nl-NL"/>
          </a:p>
        </p:txBody>
      </p:sp>
    </p:spTree>
    <p:extLst>
      <p:ext uri="{BB962C8B-B14F-4D97-AF65-F5344CB8AC3E}">
        <p14:creationId xmlns:p14="http://schemas.microsoft.com/office/powerpoint/2010/main" val="32793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C864A-843A-7F49-B0D5-ACCB39D4B3EF}"/>
              </a:ext>
            </a:extLst>
          </p:cNvPr>
          <p:cNvSpPr>
            <a:spLocks noGrp="1"/>
          </p:cNvSpPr>
          <p:nvPr>
            <p:ph type="title"/>
          </p:nvPr>
        </p:nvSpPr>
        <p:spPr/>
        <p:txBody>
          <a:bodyPr/>
          <a:lstStyle/>
          <a:p>
            <a:r>
              <a:rPr lang="nl-NL"/>
              <a:t>Deelnemers</a:t>
            </a:r>
          </a:p>
        </p:txBody>
      </p:sp>
      <p:graphicFrame>
        <p:nvGraphicFramePr>
          <p:cNvPr id="21" name="Diagram 20">
            <a:extLst>
              <a:ext uri="{FF2B5EF4-FFF2-40B4-BE49-F238E27FC236}">
                <a16:creationId xmlns:a16="http://schemas.microsoft.com/office/drawing/2014/main" id="{4A347318-C5ED-29C6-72EF-C65D030C54D1}"/>
              </a:ext>
            </a:extLst>
          </p:cNvPr>
          <p:cNvGraphicFramePr/>
          <p:nvPr>
            <p:extLst>
              <p:ext uri="{D42A27DB-BD31-4B8C-83A1-F6EECF244321}">
                <p14:modId xmlns:p14="http://schemas.microsoft.com/office/powerpoint/2010/main" val="2543477789"/>
              </p:ext>
            </p:extLst>
          </p:nvPr>
        </p:nvGraphicFramePr>
        <p:xfrm>
          <a:off x="-1436877" y="1258529"/>
          <a:ext cx="8969456" cy="4486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ijdelijke aanduiding voor tekst 2">
            <a:extLst>
              <a:ext uri="{FF2B5EF4-FFF2-40B4-BE49-F238E27FC236}">
                <a16:creationId xmlns:a16="http://schemas.microsoft.com/office/drawing/2014/main" id="{31D0EA73-BD60-9E93-E86F-DA4B88DEFC17}"/>
              </a:ext>
            </a:extLst>
          </p:cNvPr>
          <p:cNvSpPr>
            <a:spLocks noGrp="1"/>
          </p:cNvSpPr>
          <p:nvPr>
            <p:ph type="body" idx="1"/>
          </p:nvPr>
        </p:nvSpPr>
        <p:spPr>
          <a:xfrm>
            <a:off x="5614737" y="1130711"/>
            <a:ext cx="5967662" cy="4995454"/>
          </a:xfrm>
        </p:spPr>
        <p:txBody>
          <a:bodyPr/>
          <a:lstStyle/>
          <a:p>
            <a:r>
              <a:rPr lang="nl-NL" sz="2400"/>
              <a:t>Leden van sectorale architectuur-communities</a:t>
            </a:r>
          </a:p>
          <a:p>
            <a:pPr lvl="1"/>
            <a:r>
              <a:rPr lang="nl-NL" sz="2000"/>
              <a:t>Surf (HORA, HOSA)</a:t>
            </a:r>
          </a:p>
          <a:p>
            <a:pPr lvl="1"/>
            <a:r>
              <a:rPr lang="nl-NL" sz="2000"/>
              <a:t>MBO Digitaal (MORA, MOSA)</a:t>
            </a:r>
          </a:p>
          <a:p>
            <a:pPr lvl="1"/>
            <a:r>
              <a:rPr lang="nl-NL" sz="2000"/>
              <a:t>Kennisnet (ROSA, FORA)</a:t>
            </a:r>
          </a:p>
          <a:p>
            <a:r>
              <a:rPr lang="nl-NL" sz="2400"/>
              <a:t>Leden van programma’s</a:t>
            </a:r>
          </a:p>
          <a:p>
            <a:pPr lvl="1"/>
            <a:r>
              <a:rPr lang="nl-NL" sz="2000"/>
              <a:t>Edu-V</a:t>
            </a:r>
          </a:p>
          <a:p>
            <a:pPr lvl="1"/>
            <a:r>
              <a:rPr lang="nl-NL" sz="2000"/>
              <a:t>NPuls</a:t>
            </a:r>
          </a:p>
          <a:p>
            <a:r>
              <a:rPr lang="nl-NL" sz="2400"/>
              <a:t>Leden van EduStandaard</a:t>
            </a:r>
          </a:p>
          <a:p>
            <a:pPr lvl="1"/>
            <a:r>
              <a:rPr lang="nl-NL" sz="2000"/>
              <a:t>Kennisnet</a:t>
            </a:r>
          </a:p>
          <a:p>
            <a:pPr lvl="1"/>
            <a:r>
              <a:rPr lang="nl-NL" sz="2000"/>
              <a:t>Studielink</a:t>
            </a:r>
          </a:p>
          <a:p>
            <a:pPr lvl="1"/>
            <a:r>
              <a:rPr lang="nl-NL" sz="2000"/>
              <a:t>DUO</a:t>
            </a:r>
          </a:p>
          <a:p>
            <a:pPr lvl="1"/>
            <a:r>
              <a:rPr lang="nl-NL" sz="2000"/>
              <a:t>Enkele instellingen</a:t>
            </a:r>
          </a:p>
        </p:txBody>
      </p:sp>
    </p:spTree>
    <p:extLst>
      <p:ext uri="{BB962C8B-B14F-4D97-AF65-F5344CB8AC3E}">
        <p14:creationId xmlns:p14="http://schemas.microsoft.com/office/powerpoint/2010/main" val="378201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7B5B-2F52-D6D7-F464-BE39198318D0}"/>
              </a:ext>
            </a:extLst>
          </p:cNvPr>
          <p:cNvSpPr>
            <a:spLocks noGrp="1"/>
          </p:cNvSpPr>
          <p:nvPr>
            <p:ph type="title"/>
          </p:nvPr>
        </p:nvSpPr>
        <p:spPr/>
        <p:txBody>
          <a:bodyPr/>
          <a:lstStyle/>
          <a:p>
            <a:r>
              <a:rPr lang="en-GB"/>
              <a:t>Conclusie (1)</a:t>
            </a:r>
            <a:endParaRPr lang="nl-NL"/>
          </a:p>
        </p:txBody>
      </p:sp>
      <p:sp>
        <p:nvSpPr>
          <p:cNvPr id="3" name="Text Placeholder 2">
            <a:extLst>
              <a:ext uri="{FF2B5EF4-FFF2-40B4-BE49-F238E27FC236}">
                <a16:creationId xmlns:a16="http://schemas.microsoft.com/office/drawing/2014/main" id="{9B77F02C-91B1-122D-E76B-20AEAECC4FBB}"/>
              </a:ext>
            </a:extLst>
          </p:cNvPr>
          <p:cNvSpPr>
            <a:spLocks noGrp="1"/>
          </p:cNvSpPr>
          <p:nvPr>
            <p:ph type="body" idx="1"/>
          </p:nvPr>
        </p:nvSpPr>
        <p:spPr>
          <a:xfrm>
            <a:off x="609600" y="1267327"/>
            <a:ext cx="10972800" cy="4858838"/>
          </a:xfrm>
        </p:spPr>
        <p:txBody>
          <a:bodyPr/>
          <a:lstStyle/>
          <a:p>
            <a:r>
              <a:rPr lang="en-GB"/>
              <a:t>Het zijn twee heel verschillende programma’s</a:t>
            </a:r>
          </a:p>
          <a:p>
            <a:endParaRPr lang="en-GB"/>
          </a:p>
          <a:p>
            <a:endParaRPr lang="en-GB"/>
          </a:p>
          <a:p>
            <a:endParaRPr lang="en-GB"/>
          </a:p>
          <a:p>
            <a:r>
              <a:rPr lang="en-GB"/>
              <a:t>Voor verschillende sectoren</a:t>
            </a:r>
          </a:p>
          <a:p>
            <a:pPr marL="50800" indent="0">
              <a:buNone/>
            </a:pPr>
            <a:endParaRPr lang="en-GB"/>
          </a:p>
          <a:p>
            <a:endParaRPr lang="en-GB"/>
          </a:p>
          <a:p>
            <a:r>
              <a:rPr lang="en-GB"/>
              <a:t>In een heel andere fase van ontwikkeling</a:t>
            </a:r>
          </a:p>
        </p:txBody>
      </p:sp>
      <p:graphicFrame>
        <p:nvGraphicFramePr>
          <p:cNvPr id="4" name="Table 4">
            <a:extLst>
              <a:ext uri="{FF2B5EF4-FFF2-40B4-BE49-F238E27FC236}">
                <a16:creationId xmlns:a16="http://schemas.microsoft.com/office/drawing/2014/main" id="{45B85F1B-7CEF-4812-3C7E-4413E40203BC}"/>
              </a:ext>
            </a:extLst>
          </p:cNvPr>
          <p:cNvGraphicFramePr>
            <a:graphicFrameLocks noGrp="1"/>
          </p:cNvGraphicFramePr>
          <p:nvPr>
            <p:extLst>
              <p:ext uri="{D42A27DB-BD31-4B8C-83A1-F6EECF244321}">
                <p14:modId xmlns:p14="http://schemas.microsoft.com/office/powerpoint/2010/main" val="1324494478"/>
              </p:ext>
            </p:extLst>
          </p:nvPr>
        </p:nvGraphicFramePr>
        <p:xfrm>
          <a:off x="1195422" y="2042581"/>
          <a:ext cx="8128000" cy="1102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75741679"/>
                    </a:ext>
                  </a:extLst>
                </a:gridCol>
                <a:gridCol w="4064000">
                  <a:extLst>
                    <a:ext uri="{9D8B030D-6E8A-4147-A177-3AD203B41FA5}">
                      <a16:colId xmlns:a16="http://schemas.microsoft.com/office/drawing/2014/main" val="3755937752"/>
                    </a:ext>
                  </a:extLst>
                </a:gridCol>
              </a:tblGrid>
              <a:tr h="370840">
                <a:tc>
                  <a:txBody>
                    <a:bodyPr/>
                    <a:lstStyle/>
                    <a:p>
                      <a:r>
                        <a:rPr lang="en-GB"/>
                        <a:t>Edu-V</a:t>
                      </a:r>
                      <a:endParaRPr lang="nl-NL"/>
                    </a:p>
                  </a:txBody>
                  <a:tcPr/>
                </a:tc>
                <a:tc>
                  <a:txBody>
                    <a:bodyPr/>
                    <a:lstStyle/>
                    <a:p>
                      <a:r>
                        <a:rPr lang="en-GB"/>
                        <a:t>Npuls</a:t>
                      </a:r>
                      <a:endParaRPr lang="nl-NL"/>
                    </a:p>
                  </a:txBody>
                  <a:tcPr/>
                </a:tc>
                <a:extLst>
                  <a:ext uri="{0D108BD9-81ED-4DB2-BD59-A6C34878D82A}">
                    <a16:rowId xmlns:a16="http://schemas.microsoft.com/office/drawing/2014/main" val="388113926"/>
                  </a:ext>
                </a:extLst>
              </a:tr>
              <a:tr h="370840">
                <a:tc>
                  <a:txBody>
                    <a:bodyPr/>
                    <a:lstStyle/>
                    <a:p>
                      <a:r>
                        <a:rPr lang="en-GB"/>
                        <a:t>- publiek-private samenwerking</a:t>
                      </a:r>
                    </a:p>
                    <a:p>
                      <a:r>
                        <a:rPr lang="en-GB"/>
                        <a:t>- pre-competatieve afspraken met leveranciers</a:t>
                      </a:r>
                    </a:p>
                    <a:p>
                      <a:r>
                        <a:rPr lang="en-GB"/>
                        <a:t>- afspraken met leveranciers ook handhaven</a:t>
                      </a:r>
                      <a:endParaRPr lang="nl-NL"/>
                    </a:p>
                  </a:txBody>
                  <a:tcPr/>
                </a:tc>
                <a:tc>
                  <a:txBody>
                    <a:bodyPr/>
                    <a:lstStyle/>
                    <a:p>
                      <a:r>
                        <a:rPr lang="en-GB"/>
                        <a:t>- breed, publiek programma </a:t>
                      </a:r>
                    </a:p>
                    <a:p>
                      <a:r>
                        <a:rPr lang="en-GB"/>
                        <a:t>- realisatie publieke, landelijke voorziening</a:t>
                      </a:r>
                    </a:p>
                    <a:p>
                      <a:r>
                        <a:rPr lang="en-GB"/>
                        <a:t>- een platform, een publieke infrastructuur</a:t>
                      </a:r>
                      <a:endParaRPr lang="nl-NL"/>
                    </a:p>
                  </a:txBody>
                  <a:tcPr/>
                </a:tc>
                <a:extLst>
                  <a:ext uri="{0D108BD9-81ED-4DB2-BD59-A6C34878D82A}">
                    <a16:rowId xmlns:a16="http://schemas.microsoft.com/office/drawing/2014/main" val="1611916416"/>
                  </a:ext>
                </a:extLst>
              </a:tr>
            </a:tbl>
          </a:graphicData>
        </a:graphic>
      </p:graphicFrame>
      <p:graphicFrame>
        <p:nvGraphicFramePr>
          <p:cNvPr id="5" name="Table 4">
            <a:extLst>
              <a:ext uri="{FF2B5EF4-FFF2-40B4-BE49-F238E27FC236}">
                <a16:creationId xmlns:a16="http://schemas.microsoft.com/office/drawing/2014/main" id="{F5494A6E-F8C9-A2E9-A33A-DF5C02BE6F64}"/>
              </a:ext>
            </a:extLst>
          </p:cNvPr>
          <p:cNvGraphicFramePr>
            <a:graphicFrameLocks noGrp="1"/>
          </p:cNvGraphicFramePr>
          <p:nvPr>
            <p:extLst>
              <p:ext uri="{D42A27DB-BD31-4B8C-83A1-F6EECF244321}">
                <p14:modId xmlns:p14="http://schemas.microsoft.com/office/powerpoint/2010/main" val="3329623086"/>
              </p:ext>
            </p:extLst>
          </p:nvPr>
        </p:nvGraphicFramePr>
        <p:xfrm>
          <a:off x="1195422" y="4087950"/>
          <a:ext cx="8128000" cy="675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75741679"/>
                    </a:ext>
                  </a:extLst>
                </a:gridCol>
                <a:gridCol w="4064000">
                  <a:extLst>
                    <a:ext uri="{9D8B030D-6E8A-4147-A177-3AD203B41FA5}">
                      <a16:colId xmlns:a16="http://schemas.microsoft.com/office/drawing/2014/main" val="3755937752"/>
                    </a:ext>
                  </a:extLst>
                </a:gridCol>
              </a:tblGrid>
              <a:tr h="370840">
                <a:tc>
                  <a:txBody>
                    <a:bodyPr/>
                    <a:lstStyle/>
                    <a:p>
                      <a:r>
                        <a:rPr lang="en-GB"/>
                        <a:t>Edu-V</a:t>
                      </a:r>
                      <a:endParaRPr lang="nl-NL"/>
                    </a:p>
                  </a:txBody>
                  <a:tcPr/>
                </a:tc>
                <a:tc>
                  <a:txBody>
                    <a:bodyPr/>
                    <a:lstStyle/>
                    <a:p>
                      <a:r>
                        <a:rPr lang="en-GB"/>
                        <a:t>Npuls</a:t>
                      </a:r>
                      <a:endParaRPr lang="nl-NL"/>
                    </a:p>
                  </a:txBody>
                  <a:tcPr/>
                </a:tc>
                <a:extLst>
                  <a:ext uri="{0D108BD9-81ED-4DB2-BD59-A6C34878D82A}">
                    <a16:rowId xmlns:a16="http://schemas.microsoft.com/office/drawing/2014/main" val="388113926"/>
                  </a:ext>
                </a:extLst>
              </a:tr>
              <a:tr h="0">
                <a:tc>
                  <a:txBody>
                    <a:bodyPr/>
                    <a:lstStyle/>
                    <a:p>
                      <a:r>
                        <a:rPr lang="en-GB"/>
                        <a:t>Po, vo, (v)so en mbo</a:t>
                      </a:r>
                      <a:endParaRPr lang="nl-NL"/>
                    </a:p>
                  </a:txBody>
                  <a:tcPr/>
                </a:tc>
                <a:tc>
                  <a:txBody>
                    <a:bodyPr/>
                    <a:lstStyle/>
                    <a:p>
                      <a:r>
                        <a:rPr lang="en-GB"/>
                        <a:t>Mbo en ho</a:t>
                      </a:r>
                      <a:endParaRPr lang="nl-NL"/>
                    </a:p>
                  </a:txBody>
                  <a:tcPr/>
                </a:tc>
                <a:extLst>
                  <a:ext uri="{0D108BD9-81ED-4DB2-BD59-A6C34878D82A}">
                    <a16:rowId xmlns:a16="http://schemas.microsoft.com/office/drawing/2014/main" val="1703486140"/>
                  </a:ext>
                </a:extLst>
              </a:tr>
            </a:tbl>
          </a:graphicData>
        </a:graphic>
      </p:graphicFrame>
      <p:graphicFrame>
        <p:nvGraphicFramePr>
          <p:cNvPr id="6" name="Table 5">
            <a:extLst>
              <a:ext uri="{FF2B5EF4-FFF2-40B4-BE49-F238E27FC236}">
                <a16:creationId xmlns:a16="http://schemas.microsoft.com/office/drawing/2014/main" id="{3CCB814D-FECA-C987-5B1D-C1C0E5401708}"/>
              </a:ext>
            </a:extLst>
          </p:cNvPr>
          <p:cNvGraphicFramePr>
            <a:graphicFrameLocks noGrp="1"/>
          </p:cNvGraphicFramePr>
          <p:nvPr>
            <p:extLst>
              <p:ext uri="{D42A27DB-BD31-4B8C-83A1-F6EECF244321}">
                <p14:modId xmlns:p14="http://schemas.microsoft.com/office/powerpoint/2010/main" val="3259063074"/>
              </p:ext>
            </p:extLst>
          </p:nvPr>
        </p:nvGraphicFramePr>
        <p:xfrm>
          <a:off x="1195422" y="5515630"/>
          <a:ext cx="8128000" cy="889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75741679"/>
                    </a:ext>
                  </a:extLst>
                </a:gridCol>
                <a:gridCol w="4064000">
                  <a:extLst>
                    <a:ext uri="{9D8B030D-6E8A-4147-A177-3AD203B41FA5}">
                      <a16:colId xmlns:a16="http://schemas.microsoft.com/office/drawing/2014/main" val="3755937752"/>
                    </a:ext>
                  </a:extLst>
                </a:gridCol>
              </a:tblGrid>
              <a:tr h="370840">
                <a:tc>
                  <a:txBody>
                    <a:bodyPr/>
                    <a:lstStyle/>
                    <a:p>
                      <a:r>
                        <a:rPr lang="en-GB"/>
                        <a:t>Edu-V</a:t>
                      </a:r>
                      <a:endParaRPr lang="nl-NL"/>
                    </a:p>
                  </a:txBody>
                  <a:tcPr/>
                </a:tc>
                <a:tc>
                  <a:txBody>
                    <a:bodyPr/>
                    <a:lstStyle/>
                    <a:p>
                      <a:r>
                        <a:rPr lang="en-GB"/>
                        <a:t>Npuls</a:t>
                      </a:r>
                      <a:endParaRPr lang="nl-NL"/>
                    </a:p>
                  </a:txBody>
                  <a:tcPr/>
                </a:tc>
                <a:extLst>
                  <a:ext uri="{0D108BD9-81ED-4DB2-BD59-A6C34878D82A}">
                    <a16:rowId xmlns:a16="http://schemas.microsoft.com/office/drawing/2014/main" val="388113926"/>
                  </a:ext>
                </a:extLst>
              </a:tr>
              <a:tr h="0">
                <a:tc>
                  <a:txBody>
                    <a:bodyPr/>
                    <a:lstStyle/>
                    <a:p>
                      <a:r>
                        <a:rPr lang="en-GB"/>
                        <a:t>Er zijn al veel bestaande afspraken, niet vrijblijvend</a:t>
                      </a:r>
                      <a:endParaRPr lang="nl-NL"/>
                    </a:p>
                  </a:txBody>
                  <a:tcPr/>
                </a:tc>
                <a:tc>
                  <a:txBody>
                    <a:bodyPr/>
                    <a:lstStyle/>
                    <a:p>
                      <a:r>
                        <a:rPr lang="en-GB"/>
                        <a:t>Nog grotendeels aan het begin</a:t>
                      </a:r>
                      <a:endParaRPr lang="nl-NL"/>
                    </a:p>
                  </a:txBody>
                  <a:tcPr/>
                </a:tc>
                <a:extLst>
                  <a:ext uri="{0D108BD9-81ED-4DB2-BD59-A6C34878D82A}">
                    <a16:rowId xmlns:a16="http://schemas.microsoft.com/office/drawing/2014/main" val="1703486140"/>
                  </a:ext>
                </a:extLst>
              </a:tr>
            </a:tbl>
          </a:graphicData>
        </a:graphic>
      </p:graphicFrame>
    </p:spTree>
    <p:extLst>
      <p:ext uri="{BB962C8B-B14F-4D97-AF65-F5344CB8AC3E}">
        <p14:creationId xmlns:p14="http://schemas.microsoft.com/office/powerpoint/2010/main" val="248124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7B5B-2F52-D6D7-F464-BE39198318D0}"/>
              </a:ext>
            </a:extLst>
          </p:cNvPr>
          <p:cNvSpPr>
            <a:spLocks noGrp="1"/>
          </p:cNvSpPr>
          <p:nvPr>
            <p:ph type="title"/>
          </p:nvPr>
        </p:nvSpPr>
        <p:spPr/>
        <p:txBody>
          <a:bodyPr/>
          <a:lstStyle/>
          <a:p>
            <a:r>
              <a:rPr lang="en-GB"/>
              <a:t>Conclusie (2)</a:t>
            </a:r>
            <a:endParaRPr lang="nl-NL"/>
          </a:p>
        </p:txBody>
      </p:sp>
      <p:sp>
        <p:nvSpPr>
          <p:cNvPr id="3" name="Text Placeholder 2">
            <a:extLst>
              <a:ext uri="{FF2B5EF4-FFF2-40B4-BE49-F238E27FC236}">
                <a16:creationId xmlns:a16="http://schemas.microsoft.com/office/drawing/2014/main" id="{9B77F02C-91B1-122D-E76B-20AEAECC4FBB}"/>
              </a:ext>
            </a:extLst>
          </p:cNvPr>
          <p:cNvSpPr>
            <a:spLocks noGrp="1"/>
          </p:cNvSpPr>
          <p:nvPr>
            <p:ph type="body" idx="1"/>
          </p:nvPr>
        </p:nvSpPr>
        <p:spPr>
          <a:xfrm>
            <a:off x="609600" y="1267327"/>
            <a:ext cx="10972800" cy="4858838"/>
          </a:xfrm>
        </p:spPr>
        <p:txBody>
          <a:bodyPr/>
          <a:lstStyle/>
          <a:p>
            <a:r>
              <a:rPr lang="en-GB"/>
              <a:t>Verschillende doelarchitectuur</a:t>
            </a:r>
          </a:p>
          <a:p>
            <a:pPr lvl="1"/>
            <a:r>
              <a:rPr lang="en-GB"/>
              <a:t>Voor Edu-V is ROSA de doelarchitectuur</a:t>
            </a:r>
          </a:p>
          <a:p>
            <a:pPr lvl="1"/>
            <a:r>
              <a:rPr lang="en-GB"/>
              <a:t>Voor Npuls is HOSA/MOSA de doelarchitectuur</a:t>
            </a:r>
          </a:p>
          <a:p>
            <a:endParaRPr lang="en-GB"/>
          </a:p>
          <a:p>
            <a:r>
              <a:rPr lang="en-GB"/>
              <a:t>Berichtdefinities en API’s spelen belangrijke rol</a:t>
            </a:r>
          </a:p>
          <a:p>
            <a:pPr lvl="1"/>
            <a:r>
              <a:rPr lang="en-GB"/>
              <a:t>ROSA en EduKoppeling is voor beide programma’s uitgangspunt</a:t>
            </a:r>
          </a:p>
          <a:p>
            <a:pPr lvl="1"/>
            <a:r>
              <a:rPr lang="en-GB"/>
              <a:t>Maar er kunnen in beide programma’s bericht- en API-definities ontstaan die potentieel overlappen of conflicteren</a:t>
            </a:r>
          </a:p>
          <a:p>
            <a:pPr lvl="1"/>
            <a:r>
              <a:rPr lang="en-GB"/>
              <a:t>De noodzaak tot afstemming en samenwerking wordt gezien</a:t>
            </a:r>
          </a:p>
        </p:txBody>
      </p:sp>
    </p:spTree>
    <p:extLst>
      <p:ext uri="{BB962C8B-B14F-4D97-AF65-F5344CB8AC3E}">
        <p14:creationId xmlns:p14="http://schemas.microsoft.com/office/powerpoint/2010/main" val="242848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E418-E46F-ED7D-0960-451469B50837}"/>
              </a:ext>
            </a:extLst>
          </p:cNvPr>
          <p:cNvSpPr>
            <a:spLocks noGrp="1"/>
          </p:cNvSpPr>
          <p:nvPr>
            <p:ph type="title"/>
          </p:nvPr>
        </p:nvSpPr>
        <p:spPr/>
        <p:txBody>
          <a:bodyPr/>
          <a:lstStyle/>
          <a:p>
            <a:r>
              <a:rPr lang="en-GB"/>
              <a:t>Belangrijkste verschillen en overeenkomsten</a:t>
            </a:r>
            <a:endParaRPr lang="nl-NL"/>
          </a:p>
        </p:txBody>
      </p:sp>
      <p:sp>
        <p:nvSpPr>
          <p:cNvPr id="3" name="Text Placeholder 2">
            <a:extLst>
              <a:ext uri="{FF2B5EF4-FFF2-40B4-BE49-F238E27FC236}">
                <a16:creationId xmlns:a16="http://schemas.microsoft.com/office/drawing/2014/main" id="{D6E8D9BF-5DF1-C043-ABAA-776A5E93F46F}"/>
              </a:ext>
            </a:extLst>
          </p:cNvPr>
          <p:cNvSpPr>
            <a:spLocks noGrp="1"/>
          </p:cNvSpPr>
          <p:nvPr>
            <p:ph type="body" idx="1"/>
          </p:nvPr>
        </p:nvSpPr>
        <p:spPr>
          <a:xfrm>
            <a:off x="609600" y="1155033"/>
            <a:ext cx="10972800" cy="4971132"/>
          </a:xfrm>
        </p:spPr>
        <p:txBody>
          <a:bodyPr/>
          <a:lstStyle/>
          <a:p>
            <a:r>
              <a:rPr lang="en-GB"/>
              <a:t>De beide programma’s hebben veel overeenkomsten</a:t>
            </a:r>
          </a:p>
          <a:p>
            <a:pPr lvl="1"/>
            <a:r>
              <a:rPr lang="en-GB"/>
              <a:t>ROSA en EduKoppeling zijn uitgangspunt</a:t>
            </a:r>
          </a:p>
          <a:p>
            <a:pPr lvl="1"/>
            <a:r>
              <a:rPr lang="en-GB"/>
              <a:t>Noodzaak tot afstemming mbt berichtdefinities en API’s wordt gezien</a:t>
            </a:r>
          </a:p>
          <a:p>
            <a:pPr lvl="1"/>
            <a:r>
              <a:rPr lang="en-GB"/>
              <a:t>Behoefte aan een goede, landelijke register-infrastructuur</a:t>
            </a:r>
          </a:p>
          <a:p>
            <a:r>
              <a:rPr lang="en-GB"/>
              <a:t>Maar er zijn ook verschillen die om aandacht vragen, o.a.</a:t>
            </a:r>
          </a:p>
          <a:p>
            <a:pPr lvl="1"/>
            <a:r>
              <a:rPr lang="en-GB"/>
              <a:t>Het werkingsgebied en de ketendomeinen overlappen</a:t>
            </a:r>
          </a:p>
          <a:p>
            <a:pPr lvl="1"/>
            <a:r>
              <a:rPr lang="en-GB"/>
              <a:t>Publieke basisvoorziening versus decentraal afsprakenstelsel</a:t>
            </a:r>
          </a:p>
          <a:p>
            <a:pPr lvl="1"/>
            <a:r>
              <a:rPr lang="en-GB"/>
              <a:t>Verschillende beheersing en governance</a:t>
            </a:r>
          </a:p>
          <a:p>
            <a:pPr lvl="1"/>
            <a:r>
              <a:rPr lang="en-GB"/>
              <a:t>Conflicterende of overlappende bericht- en API-definities</a:t>
            </a:r>
          </a:p>
          <a:p>
            <a:pPr lvl="1"/>
            <a:r>
              <a:rPr lang="en-GB"/>
              <a:t>Aansluiting Npuls basisvoorziening op rollen en referentiecomponenten Edu-V</a:t>
            </a:r>
            <a:endParaRPr lang="nl-NL"/>
          </a:p>
        </p:txBody>
      </p:sp>
    </p:spTree>
    <p:extLst>
      <p:ext uri="{BB962C8B-B14F-4D97-AF65-F5344CB8AC3E}">
        <p14:creationId xmlns:p14="http://schemas.microsoft.com/office/powerpoint/2010/main" val="153481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DBAC0-E655-32E2-DC50-43B4854F2204}"/>
              </a:ext>
            </a:extLst>
          </p:cNvPr>
          <p:cNvSpPr>
            <a:spLocks noGrp="1"/>
          </p:cNvSpPr>
          <p:nvPr>
            <p:ph type="ctrTitle"/>
          </p:nvPr>
        </p:nvSpPr>
        <p:spPr/>
        <p:txBody>
          <a:bodyPr/>
          <a:lstStyle/>
          <a:p>
            <a:r>
              <a:rPr lang="en-GB"/>
              <a:t>Achtergrondinformatie</a:t>
            </a:r>
            <a:endParaRPr lang="nl-NL"/>
          </a:p>
        </p:txBody>
      </p:sp>
      <p:sp>
        <p:nvSpPr>
          <p:cNvPr id="5" name="Subtitle 4">
            <a:extLst>
              <a:ext uri="{FF2B5EF4-FFF2-40B4-BE49-F238E27FC236}">
                <a16:creationId xmlns:a16="http://schemas.microsoft.com/office/drawing/2014/main" id="{DC747383-3F09-5B76-10D1-142912CF6338}"/>
              </a:ext>
            </a:extLst>
          </p:cNvPr>
          <p:cNvSpPr>
            <a:spLocks noGrp="1"/>
          </p:cNvSpPr>
          <p:nvPr>
            <p:ph type="subTitle" idx="1"/>
          </p:nvPr>
        </p:nvSpPr>
        <p:spPr/>
        <p:txBody>
          <a:bodyPr/>
          <a:lstStyle/>
          <a:p>
            <a:r>
              <a:rPr lang="en-GB"/>
              <a:t>Vergelijkingsraamwerk</a:t>
            </a:r>
          </a:p>
          <a:p>
            <a:r>
              <a:rPr lang="en-GB"/>
              <a:t>Overzicht kenmerken</a:t>
            </a:r>
          </a:p>
          <a:p>
            <a:r>
              <a:rPr lang="en-GB"/>
              <a:t>Overzicht overeenkomsten en verschillen</a:t>
            </a:r>
            <a:endParaRPr lang="nl-NL"/>
          </a:p>
        </p:txBody>
      </p:sp>
    </p:spTree>
    <p:extLst>
      <p:ext uri="{BB962C8B-B14F-4D97-AF65-F5344CB8AC3E}">
        <p14:creationId xmlns:p14="http://schemas.microsoft.com/office/powerpoint/2010/main" val="410725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3D7FE45-DAE8-6AD7-10B9-BC92E0542A21}"/>
              </a:ext>
            </a:extLst>
          </p:cNvPr>
          <p:cNvSpPr>
            <a:spLocks/>
          </p:cNvSpPr>
          <p:nvPr/>
        </p:nvSpPr>
        <p:spPr>
          <a:xfrm>
            <a:off x="642184"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Ronde</a:t>
            </a:r>
          </a:p>
        </p:txBody>
      </p:sp>
      <p:sp>
        <p:nvSpPr>
          <p:cNvPr id="7" name="Rechthoek 6">
            <a:extLst>
              <a:ext uri="{FF2B5EF4-FFF2-40B4-BE49-F238E27FC236}">
                <a16:creationId xmlns:a16="http://schemas.microsoft.com/office/drawing/2014/main" id="{E7AD799C-40E4-26BC-D30D-662438474782}"/>
              </a:ext>
            </a:extLst>
          </p:cNvPr>
          <p:cNvSpPr>
            <a:spLocks/>
          </p:cNvSpPr>
          <p:nvPr/>
        </p:nvSpPr>
        <p:spPr>
          <a:xfrm>
            <a:off x="1521050" y="145579"/>
            <a:ext cx="180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Penvoerder</a:t>
            </a:r>
          </a:p>
        </p:txBody>
      </p:sp>
      <p:sp>
        <p:nvSpPr>
          <p:cNvPr id="8" name="Rechthoek 7">
            <a:extLst>
              <a:ext uri="{FF2B5EF4-FFF2-40B4-BE49-F238E27FC236}">
                <a16:creationId xmlns:a16="http://schemas.microsoft.com/office/drawing/2014/main" id="{1467FF09-53C3-CB21-463E-F068A32A4AC0}"/>
              </a:ext>
            </a:extLst>
          </p:cNvPr>
          <p:cNvSpPr>
            <a:spLocks/>
          </p:cNvSpPr>
          <p:nvPr/>
        </p:nvSpPr>
        <p:spPr>
          <a:xfrm>
            <a:off x="3479916" y="145579"/>
            <a:ext cx="360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GFT</a:t>
            </a:r>
          </a:p>
        </p:txBody>
      </p:sp>
      <p:sp>
        <p:nvSpPr>
          <p:cNvPr id="9" name="Rechthoek 8">
            <a:extLst>
              <a:ext uri="{FF2B5EF4-FFF2-40B4-BE49-F238E27FC236}">
                <a16:creationId xmlns:a16="http://schemas.microsoft.com/office/drawing/2014/main" id="{0322F1EF-E5D7-D381-6D2E-C7BC9EC1EF87}"/>
              </a:ext>
            </a:extLst>
          </p:cNvPr>
          <p:cNvSpPr>
            <a:spLocks/>
          </p:cNvSpPr>
          <p:nvPr/>
        </p:nvSpPr>
        <p:spPr>
          <a:xfrm>
            <a:off x="7238782"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10" name="Rechthoek 9">
            <a:extLst>
              <a:ext uri="{FF2B5EF4-FFF2-40B4-BE49-F238E27FC236}">
                <a16:creationId xmlns:a16="http://schemas.microsoft.com/office/drawing/2014/main" id="{91CB273F-0D0F-94AC-30D0-D001CD69AFE5}"/>
              </a:ext>
            </a:extLst>
          </p:cNvPr>
          <p:cNvSpPr>
            <a:spLocks/>
          </p:cNvSpPr>
          <p:nvPr/>
        </p:nvSpPr>
        <p:spPr>
          <a:xfrm>
            <a:off x="8117648"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11" name="Rechthoek 10">
            <a:extLst>
              <a:ext uri="{FF2B5EF4-FFF2-40B4-BE49-F238E27FC236}">
                <a16:creationId xmlns:a16="http://schemas.microsoft.com/office/drawing/2014/main" id="{2CA0DAE0-B718-EAFE-1721-7478BE81B3FB}"/>
              </a:ext>
            </a:extLst>
          </p:cNvPr>
          <p:cNvSpPr>
            <a:spLocks/>
          </p:cNvSpPr>
          <p:nvPr/>
        </p:nvSpPr>
        <p:spPr>
          <a:xfrm>
            <a:off x="8996514"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12" name="Rechthoek 11">
            <a:extLst>
              <a:ext uri="{FF2B5EF4-FFF2-40B4-BE49-F238E27FC236}">
                <a16:creationId xmlns:a16="http://schemas.microsoft.com/office/drawing/2014/main" id="{0E73F353-8BA0-05B9-3F62-AFE7C724BD2C}"/>
              </a:ext>
            </a:extLst>
          </p:cNvPr>
          <p:cNvSpPr>
            <a:spLocks/>
          </p:cNvSpPr>
          <p:nvPr/>
        </p:nvSpPr>
        <p:spPr>
          <a:xfrm>
            <a:off x="9875380"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HBO</a:t>
            </a:r>
          </a:p>
        </p:txBody>
      </p:sp>
      <p:sp>
        <p:nvSpPr>
          <p:cNvPr id="13" name="Rechthoek 12">
            <a:extLst>
              <a:ext uri="{FF2B5EF4-FFF2-40B4-BE49-F238E27FC236}">
                <a16:creationId xmlns:a16="http://schemas.microsoft.com/office/drawing/2014/main" id="{719340F6-EBAC-E31E-F3DD-2020C6C1159E}"/>
              </a:ext>
            </a:extLst>
          </p:cNvPr>
          <p:cNvSpPr>
            <a:spLocks/>
          </p:cNvSpPr>
          <p:nvPr/>
        </p:nvSpPr>
        <p:spPr>
          <a:xfrm>
            <a:off x="10754246" y="145579"/>
            <a:ext cx="720000" cy="360000"/>
          </a:xfrm>
          <a:prstGeom prst="rect">
            <a:avLst/>
          </a:prstGeom>
          <a:solidFill>
            <a:srgbClr val="0FA67E"/>
          </a:solidFill>
          <a:ln w="38100">
            <a:solidFill>
              <a:schemeClr val="accent1"/>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WO</a:t>
            </a:r>
          </a:p>
        </p:txBody>
      </p:sp>
      <p:sp>
        <p:nvSpPr>
          <p:cNvPr id="14" name="Rechthoek 13">
            <a:extLst>
              <a:ext uri="{FF2B5EF4-FFF2-40B4-BE49-F238E27FC236}">
                <a16:creationId xmlns:a16="http://schemas.microsoft.com/office/drawing/2014/main" id="{BFEFA3A3-1CEA-E0DE-6BBC-68B868D5B741}"/>
              </a:ext>
            </a:extLst>
          </p:cNvPr>
          <p:cNvSpPr>
            <a:spLocks/>
          </p:cNvSpPr>
          <p:nvPr/>
        </p:nvSpPr>
        <p:spPr>
          <a:xfrm>
            <a:off x="642184"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1</a:t>
            </a:r>
          </a:p>
        </p:txBody>
      </p:sp>
      <p:sp>
        <p:nvSpPr>
          <p:cNvPr id="15" name="Rechthoek 14">
            <a:extLst>
              <a:ext uri="{FF2B5EF4-FFF2-40B4-BE49-F238E27FC236}">
                <a16:creationId xmlns:a16="http://schemas.microsoft.com/office/drawing/2014/main" id="{2FCDA247-9169-D860-6F1C-58623E64D74F}"/>
              </a:ext>
            </a:extLst>
          </p:cNvPr>
          <p:cNvSpPr>
            <a:spLocks/>
          </p:cNvSpPr>
          <p:nvPr/>
        </p:nvSpPr>
        <p:spPr>
          <a:xfrm>
            <a:off x="1521050" y="736090"/>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OCW</a:t>
            </a:r>
          </a:p>
        </p:txBody>
      </p:sp>
      <p:sp>
        <p:nvSpPr>
          <p:cNvPr id="16" name="Rechthoek 15">
            <a:extLst>
              <a:ext uri="{FF2B5EF4-FFF2-40B4-BE49-F238E27FC236}">
                <a16:creationId xmlns:a16="http://schemas.microsoft.com/office/drawing/2014/main" id="{0E3F317D-2FAB-9E8D-E28B-B3B289DE3879}"/>
              </a:ext>
            </a:extLst>
          </p:cNvPr>
          <p:cNvSpPr>
            <a:spLocks/>
          </p:cNvSpPr>
          <p:nvPr/>
        </p:nvSpPr>
        <p:spPr>
          <a:xfrm>
            <a:off x="3479916" y="736090"/>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Versterking</a:t>
            </a:r>
            <a:br>
              <a:rPr lang="nl-NL" sz="1100" b="1">
                <a:solidFill>
                  <a:srgbClr val="0FA67E"/>
                </a:solidFill>
                <a:latin typeface="Montserrat"/>
                <a:sym typeface="Montserrat"/>
              </a:rPr>
            </a:br>
            <a:r>
              <a:rPr lang="nl-NL" sz="1100" b="1">
                <a:solidFill>
                  <a:srgbClr val="0FA67E"/>
                </a:solidFill>
                <a:latin typeface="Montserrat"/>
                <a:sym typeface="Montserrat"/>
              </a:rPr>
              <a:t>Infrastructuur LLO</a:t>
            </a:r>
          </a:p>
        </p:txBody>
      </p:sp>
      <p:sp>
        <p:nvSpPr>
          <p:cNvPr id="17" name="Rechthoek 16">
            <a:extLst>
              <a:ext uri="{FF2B5EF4-FFF2-40B4-BE49-F238E27FC236}">
                <a16:creationId xmlns:a16="http://schemas.microsoft.com/office/drawing/2014/main" id="{B911EE59-CA70-3DCD-719E-1261CBA60E81}"/>
              </a:ext>
            </a:extLst>
          </p:cNvPr>
          <p:cNvSpPr>
            <a:spLocks/>
          </p:cNvSpPr>
          <p:nvPr/>
        </p:nvSpPr>
        <p:spPr>
          <a:xfrm>
            <a:off x="7238782"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18" name="Rechthoek 17">
            <a:extLst>
              <a:ext uri="{FF2B5EF4-FFF2-40B4-BE49-F238E27FC236}">
                <a16:creationId xmlns:a16="http://schemas.microsoft.com/office/drawing/2014/main" id="{ECDC0BCA-5E81-8937-CAAB-1C708D988EFE}"/>
              </a:ext>
            </a:extLst>
          </p:cNvPr>
          <p:cNvSpPr>
            <a:spLocks/>
          </p:cNvSpPr>
          <p:nvPr/>
        </p:nvSpPr>
        <p:spPr>
          <a:xfrm>
            <a:off x="8117648"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19" name="Rechthoek 18">
            <a:extLst>
              <a:ext uri="{FF2B5EF4-FFF2-40B4-BE49-F238E27FC236}">
                <a16:creationId xmlns:a16="http://schemas.microsoft.com/office/drawing/2014/main" id="{2DACCC54-59FD-6BB4-37DF-F0740EC4B8EC}"/>
              </a:ext>
            </a:extLst>
          </p:cNvPr>
          <p:cNvSpPr>
            <a:spLocks/>
          </p:cNvSpPr>
          <p:nvPr/>
        </p:nvSpPr>
        <p:spPr>
          <a:xfrm>
            <a:off x="8996514" y="736090"/>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20" name="Rechthoek 19">
            <a:extLst>
              <a:ext uri="{FF2B5EF4-FFF2-40B4-BE49-F238E27FC236}">
                <a16:creationId xmlns:a16="http://schemas.microsoft.com/office/drawing/2014/main" id="{C7EA0179-FABC-0C84-CCA2-30D78129D891}"/>
              </a:ext>
            </a:extLst>
          </p:cNvPr>
          <p:cNvSpPr>
            <a:spLocks/>
          </p:cNvSpPr>
          <p:nvPr/>
        </p:nvSpPr>
        <p:spPr>
          <a:xfrm>
            <a:off x="9875380"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21" name="Rechthoek 20">
            <a:extLst>
              <a:ext uri="{FF2B5EF4-FFF2-40B4-BE49-F238E27FC236}">
                <a16:creationId xmlns:a16="http://schemas.microsoft.com/office/drawing/2014/main" id="{B149505D-3E89-8038-49E7-5F97790E173D}"/>
              </a:ext>
            </a:extLst>
          </p:cNvPr>
          <p:cNvSpPr>
            <a:spLocks/>
          </p:cNvSpPr>
          <p:nvPr/>
        </p:nvSpPr>
        <p:spPr>
          <a:xfrm>
            <a:off x="10754246" y="7360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22" name="Rechthoek 21">
            <a:extLst>
              <a:ext uri="{FF2B5EF4-FFF2-40B4-BE49-F238E27FC236}">
                <a16:creationId xmlns:a16="http://schemas.microsoft.com/office/drawing/2014/main" id="{D126FC1B-1E55-F2C4-E0D1-38447C68BF9E}"/>
              </a:ext>
            </a:extLst>
          </p:cNvPr>
          <p:cNvSpPr>
            <a:spLocks/>
          </p:cNvSpPr>
          <p:nvPr/>
        </p:nvSpPr>
        <p:spPr>
          <a:xfrm>
            <a:off x="642184" y="13564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1</a:t>
            </a:r>
          </a:p>
        </p:txBody>
      </p:sp>
      <p:sp>
        <p:nvSpPr>
          <p:cNvPr id="23" name="Rechthoek 22">
            <a:extLst>
              <a:ext uri="{FF2B5EF4-FFF2-40B4-BE49-F238E27FC236}">
                <a16:creationId xmlns:a16="http://schemas.microsoft.com/office/drawing/2014/main" id="{B041C6A2-77DE-6B6B-C4DE-F05E1FE511F6}"/>
              </a:ext>
            </a:extLst>
          </p:cNvPr>
          <p:cNvSpPr>
            <a:spLocks/>
          </p:cNvSpPr>
          <p:nvPr/>
        </p:nvSpPr>
        <p:spPr>
          <a:xfrm>
            <a:off x="1521050" y="1356415"/>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OCW, EZK</a:t>
            </a:r>
          </a:p>
        </p:txBody>
      </p:sp>
      <p:sp>
        <p:nvSpPr>
          <p:cNvPr id="24" name="Rechthoek 23">
            <a:extLst>
              <a:ext uri="{FF2B5EF4-FFF2-40B4-BE49-F238E27FC236}">
                <a16:creationId xmlns:a16="http://schemas.microsoft.com/office/drawing/2014/main" id="{8D231DF4-3470-2C9D-8E6D-44DFB2B5841C}"/>
              </a:ext>
            </a:extLst>
          </p:cNvPr>
          <p:cNvSpPr>
            <a:spLocks/>
          </p:cNvSpPr>
          <p:nvPr/>
        </p:nvSpPr>
        <p:spPr>
          <a:xfrm>
            <a:off x="3479916" y="1356415"/>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Nationaal</a:t>
            </a:r>
            <a:br>
              <a:rPr lang="nl-NL" sz="1100" b="1">
                <a:solidFill>
                  <a:srgbClr val="0FA67E"/>
                </a:solidFill>
                <a:latin typeface="Montserrat"/>
                <a:sym typeface="Montserrat"/>
              </a:rPr>
            </a:br>
            <a:r>
              <a:rPr lang="nl-NL" sz="1100" b="1" err="1">
                <a:solidFill>
                  <a:srgbClr val="0FA67E"/>
                </a:solidFill>
                <a:latin typeface="Montserrat"/>
                <a:sym typeface="Montserrat"/>
              </a:rPr>
              <a:t>Onderwijslab</a:t>
            </a:r>
            <a:r>
              <a:rPr lang="nl-NL" sz="1100" b="1">
                <a:solidFill>
                  <a:srgbClr val="0FA67E"/>
                </a:solidFill>
                <a:latin typeface="Montserrat"/>
                <a:sym typeface="Montserrat"/>
              </a:rPr>
              <a:t> AI</a:t>
            </a:r>
          </a:p>
        </p:txBody>
      </p:sp>
      <p:sp>
        <p:nvSpPr>
          <p:cNvPr id="25" name="Rechthoek 24">
            <a:extLst>
              <a:ext uri="{FF2B5EF4-FFF2-40B4-BE49-F238E27FC236}">
                <a16:creationId xmlns:a16="http://schemas.microsoft.com/office/drawing/2014/main" id="{1FE44487-B420-824B-BBA8-62B2A3E1D122}"/>
              </a:ext>
            </a:extLst>
          </p:cNvPr>
          <p:cNvSpPr>
            <a:spLocks/>
          </p:cNvSpPr>
          <p:nvPr/>
        </p:nvSpPr>
        <p:spPr>
          <a:xfrm>
            <a:off x="7238782" y="135641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26" name="Rechthoek 25">
            <a:extLst>
              <a:ext uri="{FF2B5EF4-FFF2-40B4-BE49-F238E27FC236}">
                <a16:creationId xmlns:a16="http://schemas.microsoft.com/office/drawing/2014/main" id="{DB1F3F0C-2D08-61F4-0BDA-96C61B001F72}"/>
              </a:ext>
            </a:extLst>
          </p:cNvPr>
          <p:cNvSpPr>
            <a:spLocks/>
          </p:cNvSpPr>
          <p:nvPr/>
        </p:nvSpPr>
        <p:spPr>
          <a:xfrm>
            <a:off x="8117648" y="135641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27" name="Rechthoek 26">
            <a:extLst>
              <a:ext uri="{FF2B5EF4-FFF2-40B4-BE49-F238E27FC236}">
                <a16:creationId xmlns:a16="http://schemas.microsoft.com/office/drawing/2014/main" id="{A8E2238A-A6E2-B6E8-527B-0C6339BA7DCC}"/>
              </a:ext>
            </a:extLst>
          </p:cNvPr>
          <p:cNvSpPr>
            <a:spLocks/>
          </p:cNvSpPr>
          <p:nvPr/>
        </p:nvSpPr>
        <p:spPr>
          <a:xfrm>
            <a:off x="8996514" y="13564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MBO</a:t>
            </a:r>
          </a:p>
        </p:txBody>
      </p:sp>
      <p:sp>
        <p:nvSpPr>
          <p:cNvPr id="28" name="Rechthoek 27">
            <a:extLst>
              <a:ext uri="{FF2B5EF4-FFF2-40B4-BE49-F238E27FC236}">
                <a16:creationId xmlns:a16="http://schemas.microsoft.com/office/drawing/2014/main" id="{158B342A-E0E2-9BB3-7424-9982EF2C3587}"/>
              </a:ext>
            </a:extLst>
          </p:cNvPr>
          <p:cNvSpPr>
            <a:spLocks/>
          </p:cNvSpPr>
          <p:nvPr/>
        </p:nvSpPr>
        <p:spPr>
          <a:xfrm>
            <a:off x="9875380" y="13564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29" name="Rechthoek 28">
            <a:extLst>
              <a:ext uri="{FF2B5EF4-FFF2-40B4-BE49-F238E27FC236}">
                <a16:creationId xmlns:a16="http://schemas.microsoft.com/office/drawing/2014/main" id="{B5C0C187-AFE1-64F8-870A-4AA62790A7DE}"/>
              </a:ext>
            </a:extLst>
          </p:cNvPr>
          <p:cNvSpPr>
            <a:spLocks/>
          </p:cNvSpPr>
          <p:nvPr/>
        </p:nvSpPr>
        <p:spPr>
          <a:xfrm>
            <a:off x="10754246" y="13564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30" name="Rechthoek 29">
            <a:extLst>
              <a:ext uri="{FF2B5EF4-FFF2-40B4-BE49-F238E27FC236}">
                <a16:creationId xmlns:a16="http://schemas.microsoft.com/office/drawing/2014/main" id="{D1A79F04-C117-7D37-38A7-7C90EF88EACB}"/>
              </a:ext>
            </a:extLst>
          </p:cNvPr>
          <p:cNvSpPr>
            <a:spLocks/>
          </p:cNvSpPr>
          <p:nvPr/>
        </p:nvSpPr>
        <p:spPr>
          <a:xfrm>
            <a:off x="642184" y="197674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31" name="Rechthoek 30">
            <a:extLst>
              <a:ext uri="{FF2B5EF4-FFF2-40B4-BE49-F238E27FC236}">
                <a16:creationId xmlns:a16="http://schemas.microsoft.com/office/drawing/2014/main" id="{83D65405-B1B4-8C61-5BAD-9D0A40DF0BC8}"/>
              </a:ext>
            </a:extLst>
          </p:cNvPr>
          <p:cNvSpPr>
            <a:spLocks/>
          </p:cNvSpPr>
          <p:nvPr/>
        </p:nvSpPr>
        <p:spPr>
          <a:xfrm>
            <a:off x="1521050" y="1976740"/>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Stichting</a:t>
            </a:r>
          </a:p>
          <a:p>
            <a:pPr algn="ctr">
              <a:buClr>
                <a:schemeClr val="lt1"/>
              </a:buClr>
              <a:buSzPts val="1400"/>
            </a:pPr>
            <a:r>
              <a:rPr lang="nl-NL" sz="1100" b="1">
                <a:solidFill>
                  <a:srgbClr val="0FA67E"/>
                </a:solidFill>
                <a:latin typeface="Montserrat"/>
                <a:sym typeface="Montserrat"/>
              </a:rPr>
              <a:t>Edu-V</a:t>
            </a:r>
          </a:p>
        </p:txBody>
      </p:sp>
      <p:sp>
        <p:nvSpPr>
          <p:cNvPr id="32" name="Rechthoek 31">
            <a:extLst>
              <a:ext uri="{FF2B5EF4-FFF2-40B4-BE49-F238E27FC236}">
                <a16:creationId xmlns:a16="http://schemas.microsoft.com/office/drawing/2014/main" id="{A90DD0DC-8478-8208-D4FE-5317663E6542}"/>
              </a:ext>
            </a:extLst>
          </p:cNvPr>
          <p:cNvSpPr>
            <a:spLocks/>
          </p:cNvSpPr>
          <p:nvPr/>
        </p:nvSpPr>
        <p:spPr>
          <a:xfrm>
            <a:off x="3479916" y="1976740"/>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Digitaal Onderwijs goed geregeld</a:t>
            </a:r>
            <a:br>
              <a:rPr lang="nl-NL" sz="1100" b="1">
                <a:solidFill>
                  <a:srgbClr val="0FA67E"/>
                </a:solidFill>
                <a:latin typeface="Montserrat"/>
                <a:sym typeface="Montserrat"/>
              </a:rPr>
            </a:br>
            <a:r>
              <a:rPr lang="nl-NL" sz="1100" b="1">
                <a:solidFill>
                  <a:srgbClr val="0FA67E"/>
                </a:solidFill>
                <a:latin typeface="Montserrat"/>
                <a:sym typeface="Montserrat"/>
              </a:rPr>
              <a:t>(Edu-V)</a:t>
            </a:r>
          </a:p>
        </p:txBody>
      </p:sp>
      <p:sp>
        <p:nvSpPr>
          <p:cNvPr id="33" name="Rechthoek 32">
            <a:extLst>
              <a:ext uri="{FF2B5EF4-FFF2-40B4-BE49-F238E27FC236}">
                <a16:creationId xmlns:a16="http://schemas.microsoft.com/office/drawing/2014/main" id="{A99D11E4-76FE-DE08-28DF-40D74FFD29E5}"/>
              </a:ext>
            </a:extLst>
          </p:cNvPr>
          <p:cNvSpPr>
            <a:spLocks/>
          </p:cNvSpPr>
          <p:nvPr/>
        </p:nvSpPr>
        <p:spPr>
          <a:xfrm>
            <a:off x="7238782" y="1976740"/>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34" name="Rechthoek 33">
            <a:extLst>
              <a:ext uri="{FF2B5EF4-FFF2-40B4-BE49-F238E27FC236}">
                <a16:creationId xmlns:a16="http://schemas.microsoft.com/office/drawing/2014/main" id="{CBAB2591-8193-AF71-F8AF-DD9AD9B2673D}"/>
              </a:ext>
            </a:extLst>
          </p:cNvPr>
          <p:cNvSpPr>
            <a:spLocks/>
          </p:cNvSpPr>
          <p:nvPr/>
        </p:nvSpPr>
        <p:spPr>
          <a:xfrm>
            <a:off x="8117648" y="1976740"/>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35" name="Rechthoek 34">
            <a:extLst>
              <a:ext uri="{FF2B5EF4-FFF2-40B4-BE49-F238E27FC236}">
                <a16:creationId xmlns:a16="http://schemas.microsoft.com/office/drawing/2014/main" id="{0FDA8E4C-FA8E-280F-7A95-8D64C19A0419}"/>
              </a:ext>
            </a:extLst>
          </p:cNvPr>
          <p:cNvSpPr>
            <a:spLocks/>
          </p:cNvSpPr>
          <p:nvPr/>
        </p:nvSpPr>
        <p:spPr>
          <a:xfrm>
            <a:off x="8996514" y="1976740"/>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36" name="Rechthoek 35">
            <a:extLst>
              <a:ext uri="{FF2B5EF4-FFF2-40B4-BE49-F238E27FC236}">
                <a16:creationId xmlns:a16="http://schemas.microsoft.com/office/drawing/2014/main" id="{7708AA79-249D-A03F-BAE7-E3F5C1FF110C}"/>
              </a:ext>
            </a:extLst>
          </p:cNvPr>
          <p:cNvSpPr>
            <a:spLocks/>
          </p:cNvSpPr>
          <p:nvPr/>
        </p:nvSpPr>
        <p:spPr>
          <a:xfrm>
            <a:off x="9875380" y="197674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37" name="Rechthoek 36">
            <a:extLst>
              <a:ext uri="{FF2B5EF4-FFF2-40B4-BE49-F238E27FC236}">
                <a16:creationId xmlns:a16="http://schemas.microsoft.com/office/drawing/2014/main" id="{56A52B58-4774-EF5A-4D23-432E16219A68}"/>
              </a:ext>
            </a:extLst>
          </p:cNvPr>
          <p:cNvSpPr>
            <a:spLocks/>
          </p:cNvSpPr>
          <p:nvPr/>
        </p:nvSpPr>
        <p:spPr>
          <a:xfrm>
            <a:off x="10754246" y="197674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38" name="Rechthoek 37">
            <a:extLst>
              <a:ext uri="{FF2B5EF4-FFF2-40B4-BE49-F238E27FC236}">
                <a16:creationId xmlns:a16="http://schemas.microsoft.com/office/drawing/2014/main" id="{A1CBB820-8A25-E867-8D68-5CB11D952029}"/>
              </a:ext>
            </a:extLst>
          </p:cNvPr>
          <p:cNvSpPr>
            <a:spLocks/>
          </p:cNvSpPr>
          <p:nvPr/>
        </p:nvSpPr>
        <p:spPr>
          <a:xfrm>
            <a:off x="642184" y="259706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39" name="Rechthoek 38">
            <a:extLst>
              <a:ext uri="{FF2B5EF4-FFF2-40B4-BE49-F238E27FC236}">
                <a16:creationId xmlns:a16="http://schemas.microsoft.com/office/drawing/2014/main" id="{A353A2B2-A9F0-628D-662F-F15CEBCE8F0D}"/>
              </a:ext>
            </a:extLst>
          </p:cNvPr>
          <p:cNvSpPr>
            <a:spLocks/>
          </p:cNvSpPr>
          <p:nvPr/>
        </p:nvSpPr>
        <p:spPr>
          <a:xfrm>
            <a:off x="1521050" y="2597065"/>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Surf</a:t>
            </a:r>
          </a:p>
        </p:txBody>
      </p:sp>
      <p:sp>
        <p:nvSpPr>
          <p:cNvPr id="40" name="Rechthoek 39">
            <a:extLst>
              <a:ext uri="{FF2B5EF4-FFF2-40B4-BE49-F238E27FC236}">
                <a16:creationId xmlns:a16="http://schemas.microsoft.com/office/drawing/2014/main" id="{89A6D1DA-7386-F296-4B17-DFA4C2A548E8}"/>
              </a:ext>
            </a:extLst>
          </p:cNvPr>
          <p:cNvSpPr>
            <a:spLocks/>
          </p:cNvSpPr>
          <p:nvPr/>
        </p:nvSpPr>
        <p:spPr>
          <a:xfrm>
            <a:off x="3479916" y="2597065"/>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(Npuls) </a:t>
            </a:r>
          </a:p>
          <a:p>
            <a:pPr algn="ctr">
              <a:buClr>
                <a:schemeClr val="lt1"/>
              </a:buClr>
              <a:buSzPts val="1400"/>
            </a:pPr>
            <a:r>
              <a:rPr lang="nl-NL" sz="1100" b="1">
                <a:solidFill>
                  <a:srgbClr val="0FA67E"/>
                </a:solidFill>
                <a:latin typeface="Montserrat"/>
                <a:sym typeface="Montserrat"/>
              </a:rPr>
              <a:t>Digitaliseringsimpuls Onderwijs</a:t>
            </a:r>
          </a:p>
        </p:txBody>
      </p:sp>
      <p:sp>
        <p:nvSpPr>
          <p:cNvPr id="41" name="Rechthoek 40">
            <a:extLst>
              <a:ext uri="{FF2B5EF4-FFF2-40B4-BE49-F238E27FC236}">
                <a16:creationId xmlns:a16="http://schemas.microsoft.com/office/drawing/2014/main" id="{8B6C1790-9AF2-B910-994D-3BFF2D0C9D38}"/>
              </a:ext>
            </a:extLst>
          </p:cNvPr>
          <p:cNvSpPr>
            <a:spLocks/>
          </p:cNvSpPr>
          <p:nvPr/>
        </p:nvSpPr>
        <p:spPr>
          <a:xfrm>
            <a:off x="7238782" y="259706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42" name="Rechthoek 41">
            <a:extLst>
              <a:ext uri="{FF2B5EF4-FFF2-40B4-BE49-F238E27FC236}">
                <a16:creationId xmlns:a16="http://schemas.microsoft.com/office/drawing/2014/main" id="{6E35C1E7-3CF1-495A-86EE-0A1E13D42679}"/>
              </a:ext>
            </a:extLst>
          </p:cNvPr>
          <p:cNvSpPr>
            <a:spLocks/>
          </p:cNvSpPr>
          <p:nvPr/>
        </p:nvSpPr>
        <p:spPr>
          <a:xfrm>
            <a:off x="8117648" y="259706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43" name="Rechthoek 42">
            <a:extLst>
              <a:ext uri="{FF2B5EF4-FFF2-40B4-BE49-F238E27FC236}">
                <a16:creationId xmlns:a16="http://schemas.microsoft.com/office/drawing/2014/main" id="{F1C1E886-9549-20AD-F8F0-D13E5EFB256E}"/>
              </a:ext>
            </a:extLst>
          </p:cNvPr>
          <p:cNvSpPr>
            <a:spLocks/>
          </p:cNvSpPr>
          <p:nvPr/>
        </p:nvSpPr>
        <p:spPr>
          <a:xfrm>
            <a:off x="8996514" y="259706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44" name="Rechthoek 43">
            <a:extLst>
              <a:ext uri="{FF2B5EF4-FFF2-40B4-BE49-F238E27FC236}">
                <a16:creationId xmlns:a16="http://schemas.microsoft.com/office/drawing/2014/main" id="{4D5D4F45-FFC6-8496-DD1A-D6324653B2DD}"/>
              </a:ext>
            </a:extLst>
          </p:cNvPr>
          <p:cNvSpPr>
            <a:spLocks/>
          </p:cNvSpPr>
          <p:nvPr/>
        </p:nvSpPr>
        <p:spPr>
          <a:xfrm>
            <a:off x="9875380" y="259706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HBO</a:t>
            </a:r>
          </a:p>
        </p:txBody>
      </p:sp>
      <p:sp>
        <p:nvSpPr>
          <p:cNvPr id="45" name="Rechthoek 44">
            <a:extLst>
              <a:ext uri="{FF2B5EF4-FFF2-40B4-BE49-F238E27FC236}">
                <a16:creationId xmlns:a16="http://schemas.microsoft.com/office/drawing/2014/main" id="{48E31274-6B8F-B2CC-E325-40DA5CF8AF12}"/>
              </a:ext>
            </a:extLst>
          </p:cNvPr>
          <p:cNvSpPr>
            <a:spLocks/>
          </p:cNvSpPr>
          <p:nvPr/>
        </p:nvSpPr>
        <p:spPr>
          <a:xfrm>
            <a:off x="10754246" y="2597065"/>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WO</a:t>
            </a:r>
          </a:p>
        </p:txBody>
      </p:sp>
      <p:sp>
        <p:nvSpPr>
          <p:cNvPr id="46" name="Rechthoek 45">
            <a:extLst>
              <a:ext uri="{FF2B5EF4-FFF2-40B4-BE49-F238E27FC236}">
                <a16:creationId xmlns:a16="http://schemas.microsoft.com/office/drawing/2014/main" id="{75018BC2-9CA6-36E6-CEF6-9212562ACBA6}"/>
              </a:ext>
            </a:extLst>
          </p:cNvPr>
          <p:cNvSpPr>
            <a:spLocks/>
          </p:cNvSpPr>
          <p:nvPr/>
        </p:nvSpPr>
        <p:spPr>
          <a:xfrm>
            <a:off x="642184" y="32173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47" name="Rechthoek 46">
            <a:extLst>
              <a:ext uri="{FF2B5EF4-FFF2-40B4-BE49-F238E27FC236}">
                <a16:creationId xmlns:a16="http://schemas.microsoft.com/office/drawing/2014/main" id="{5891FD55-2773-15A5-245D-FC77AFF51AF1}"/>
              </a:ext>
            </a:extLst>
          </p:cNvPr>
          <p:cNvSpPr>
            <a:spLocks/>
          </p:cNvSpPr>
          <p:nvPr/>
        </p:nvSpPr>
        <p:spPr>
          <a:xfrm>
            <a:off x="1521050" y="3217390"/>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Kennisnet</a:t>
            </a:r>
          </a:p>
        </p:txBody>
      </p:sp>
      <p:sp>
        <p:nvSpPr>
          <p:cNvPr id="48" name="Rechthoek 47">
            <a:extLst>
              <a:ext uri="{FF2B5EF4-FFF2-40B4-BE49-F238E27FC236}">
                <a16:creationId xmlns:a16="http://schemas.microsoft.com/office/drawing/2014/main" id="{CB7BDB65-37C8-50EB-A6BC-6913C25F2DA0}"/>
              </a:ext>
            </a:extLst>
          </p:cNvPr>
          <p:cNvSpPr>
            <a:spLocks/>
          </p:cNvSpPr>
          <p:nvPr/>
        </p:nvSpPr>
        <p:spPr>
          <a:xfrm>
            <a:off x="3479916" y="3217390"/>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Impuls Open Leermaterialen</a:t>
            </a:r>
          </a:p>
        </p:txBody>
      </p:sp>
      <p:sp>
        <p:nvSpPr>
          <p:cNvPr id="51" name="Rechthoek 50">
            <a:extLst>
              <a:ext uri="{FF2B5EF4-FFF2-40B4-BE49-F238E27FC236}">
                <a16:creationId xmlns:a16="http://schemas.microsoft.com/office/drawing/2014/main" id="{40DC2718-94EE-E9EC-4D43-48398ACC9961}"/>
              </a:ext>
            </a:extLst>
          </p:cNvPr>
          <p:cNvSpPr>
            <a:spLocks/>
          </p:cNvSpPr>
          <p:nvPr/>
        </p:nvSpPr>
        <p:spPr>
          <a:xfrm>
            <a:off x="8996514" y="32173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MBO</a:t>
            </a:r>
          </a:p>
        </p:txBody>
      </p:sp>
      <p:sp>
        <p:nvSpPr>
          <p:cNvPr id="52" name="Rechthoek 51">
            <a:extLst>
              <a:ext uri="{FF2B5EF4-FFF2-40B4-BE49-F238E27FC236}">
                <a16:creationId xmlns:a16="http://schemas.microsoft.com/office/drawing/2014/main" id="{DDB7ED1F-7A38-DB2E-9171-65EB33EE81BB}"/>
              </a:ext>
            </a:extLst>
          </p:cNvPr>
          <p:cNvSpPr>
            <a:spLocks/>
          </p:cNvSpPr>
          <p:nvPr/>
        </p:nvSpPr>
        <p:spPr>
          <a:xfrm>
            <a:off x="9875380" y="32173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53" name="Rechthoek 52">
            <a:extLst>
              <a:ext uri="{FF2B5EF4-FFF2-40B4-BE49-F238E27FC236}">
                <a16:creationId xmlns:a16="http://schemas.microsoft.com/office/drawing/2014/main" id="{9AD2D5D1-A718-3643-44B0-BE293ED841AA}"/>
              </a:ext>
            </a:extLst>
          </p:cNvPr>
          <p:cNvSpPr>
            <a:spLocks/>
          </p:cNvSpPr>
          <p:nvPr/>
        </p:nvSpPr>
        <p:spPr>
          <a:xfrm>
            <a:off x="10754246" y="3217390"/>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54" name="Rechthoek 53">
            <a:extLst>
              <a:ext uri="{FF2B5EF4-FFF2-40B4-BE49-F238E27FC236}">
                <a16:creationId xmlns:a16="http://schemas.microsoft.com/office/drawing/2014/main" id="{7D856C7E-EA3E-F5B3-4647-6F5B0A97879A}"/>
              </a:ext>
            </a:extLst>
          </p:cNvPr>
          <p:cNvSpPr>
            <a:spLocks/>
          </p:cNvSpPr>
          <p:nvPr/>
        </p:nvSpPr>
        <p:spPr>
          <a:xfrm>
            <a:off x="642184" y="38377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55" name="Rechthoek 54">
            <a:extLst>
              <a:ext uri="{FF2B5EF4-FFF2-40B4-BE49-F238E27FC236}">
                <a16:creationId xmlns:a16="http://schemas.microsoft.com/office/drawing/2014/main" id="{48C906F1-A152-C6D0-1C6F-1FA5436E4437}"/>
              </a:ext>
            </a:extLst>
          </p:cNvPr>
          <p:cNvSpPr>
            <a:spLocks/>
          </p:cNvSpPr>
          <p:nvPr/>
        </p:nvSpPr>
        <p:spPr>
          <a:xfrm>
            <a:off x="1521050" y="3837715"/>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OCW, NRO</a:t>
            </a:r>
            <a:br>
              <a:rPr lang="nl-NL" sz="1100" b="1">
                <a:solidFill>
                  <a:srgbClr val="0FA67E"/>
                </a:solidFill>
                <a:latin typeface="Montserrat"/>
                <a:sym typeface="Montserrat"/>
              </a:rPr>
            </a:br>
            <a:r>
              <a:rPr lang="nl-NL" sz="1100" b="1" err="1">
                <a:solidFill>
                  <a:srgbClr val="0FA67E"/>
                </a:solidFill>
                <a:latin typeface="Montserrat"/>
                <a:sym typeface="Montserrat"/>
              </a:rPr>
              <a:t>Education</a:t>
            </a:r>
            <a:r>
              <a:rPr lang="nl-NL" sz="1100" b="1">
                <a:solidFill>
                  <a:srgbClr val="0FA67E"/>
                </a:solidFill>
                <a:latin typeface="Montserrat"/>
                <a:sym typeface="Montserrat"/>
              </a:rPr>
              <a:t> Lab</a:t>
            </a:r>
          </a:p>
        </p:txBody>
      </p:sp>
      <p:sp>
        <p:nvSpPr>
          <p:cNvPr id="56" name="Rechthoek 55">
            <a:extLst>
              <a:ext uri="{FF2B5EF4-FFF2-40B4-BE49-F238E27FC236}">
                <a16:creationId xmlns:a16="http://schemas.microsoft.com/office/drawing/2014/main" id="{56687D63-282E-309E-468B-5EE468E34E58}"/>
              </a:ext>
            </a:extLst>
          </p:cNvPr>
          <p:cNvSpPr>
            <a:spLocks/>
          </p:cNvSpPr>
          <p:nvPr/>
        </p:nvSpPr>
        <p:spPr>
          <a:xfrm>
            <a:off x="3479916" y="3837715"/>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Ontwikkelkracht</a:t>
            </a:r>
          </a:p>
        </p:txBody>
      </p:sp>
      <p:sp>
        <p:nvSpPr>
          <p:cNvPr id="59" name="Rechthoek 58">
            <a:extLst>
              <a:ext uri="{FF2B5EF4-FFF2-40B4-BE49-F238E27FC236}">
                <a16:creationId xmlns:a16="http://schemas.microsoft.com/office/drawing/2014/main" id="{FCB1E947-E476-B50F-ADC0-496A5D96D3CD}"/>
              </a:ext>
            </a:extLst>
          </p:cNvPr>
          <p:cNvSpPr>
            <a:spLocks/>
          </p:cNvSpPr>
          <p:nvPr/>
        </p:nvSpPr>
        <p:spPr>
          <a:xfrm>
            <a:off x="8996514" y="38377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MBO</a:t>
            </a:r>
          </a:p>
        </p:txBody>
      </p:sp>
      <p:sp>
        <p:nvSpPr>
          <p:cNvPr id="60" name="Rechthoek 59">
            <a:extLst>
              <a:ext uri="{FF2B5EF4-FFF2-40B4-BE49-F238E27FC236}">
                <a16:creationId xmlns:a16="http://schemas.microsoft.com/office/drawing/2014/main" id="{62ECD78B-551B-5524-A694-30DC4CBF95B0}"/>
              </a:ext>
            </a:extLst>
          </p:cNvPr>
          <p:cNvSpPr>
            <a:spLocks/>
          </p:cNvSpPr>
          <p:nvPr/>
        </p:nvSpPr>
        <p:spPr>
          <a:xfrm>
            <a:off x="9875380" y="38377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61" name="Rechthoek 60">
            <a:extLst>
              <a:ext uri="{FF2B5EF4-FFF2-40B4-BE49-F238E27FC236}">
                <a16:creationId xmlns:a16="http://schemas.microsoft.com/office/drawing/2014/main" id="{6C65FC89-0031-BBB0-ACDD-C02B4B41B02A}"/>
              </a:ext>
            </a:extLst>
          </p:cNvPr>
          <p:cNvSpPr>
            <a:spLocks/>
          </p:cNvSpPr>
          <p:nvPr/>
        </p:nvSpPr>
        <p:spPr>
          <a:xfrm>
            <a:off x="10754246" y="383771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62" name="Rechthoek 61">
            <a:extLst>
              <a:ext uri="{FF2B5EF4-FFF2-40B4-BE49-F238E27FC236}">
                <a16:creationId xmlns:a16="http://schemas.microsoft.com/office/drawing/2014/main" id="{1085CF54-3A07-C41E-00E4-9F7A439E6818}"/>
              </a:ext>
            </a:extLst>
          </p:cNvPr>
          <p:cNvSpPr>
            <a:spLocks/>
          </p:cNvSpPr>
          <p:nvPr/>
        </p:nvSpPr>
        <p:spPr>
          <a:xfrm>
            <a:off x="642184"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63" name="Rechthoek 62">
            <a:extLst>
              <a:ext uri="{FF2B5EF4-FFF2-40B4-BE49-F238E27FC236}">
                <a16:creationId xmlns:a16="http://schemas.microsoft.com/office/drawing/2014/main" id="{BC94CA67-097B-9CB2-3E86-ADF4C97E9905}"/>
              </a:ext>
            </a:extLst>
          </p:cNvPr>
          <p:cNvSpPr>
            <a:spLocks/>
          </p:cNvSpPr>
          <p:nvPr/>
        </p:nvSpPr>
        <p:spPr>
          <a:xfrm>
            <a:off x="1521050" y="4454473"/>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OCW</a:t>
            </a:r>
          </a:p>
        </p:txBody>
      </p:sp>
      <p:sp>
        <p:nvSpPr>
          <p:cNvPr id="64" name="Rechthoek 63">
            <a:extLst>
              <a:ext uri="{FF2B5EF4-FFF2-40B4-BE49-F238E27FC236}">
                <a16:creationId xmlns:a16="http://schemas.microsoft.com/office/drawing/2014/main" id="{0F6E6A6C-BC09-DDE6-8226-B01B9A6E9A96}"/>
              </a:ext>
            </a:extLst>
          </p:cNvPr>
          <p:cNvSpPr>
            <a:spLocks/>
          </p:cNvSpPr>
          <p:nvPr/>
        </p:nvSpPr>
        <p:spPr>
          <a:xfrm>
            <a:off x="3479916" y="4454473"/>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Collectief laagopgeleiden en laaggeletterden</a:t>
            </a:r>
          </a:p>
          <a:p>
            <a:pPr algn="ctr">
              <a:buClr>
                <a:schemeClr val="lt1"/>
              </a:buClr>
              <a:buSzPts val="1400"/>
            </a:pPr>
            <a:r>
              <a:rPr lang="nl-NL" sz="1100" b="1">
                <a:solidFill>
                  <a:srgbClr val="0FA67E"/>
                </a:solidFill>
                <a:latin typeface="Montserrat"/>
                <a:sym typeface="Montserrat"/>
              </a:rPr>
              <a:t>Tel Mee Met Taal</a:t>
            </a:r>
          </a:p>
        </p:txBody>
      </p:sp>
      <p:sp>
        <p:nvSpPr>
          <p:cNvPr id="65" name="Rechthoek 64">
            <a:extLst>
              <a:ext uri="{FF2B5EF4-FFF2-40B4-BE49-F238E27FC236}">
                <a16:creationId xmlns:a16="http://schemas.microsoft.com/office/drawing/2014/main" id="{F2DC7149-1DF0-E548-0C86-AEB472907268}"/>
              </a:ext>
            </a:extLst>
          </p:cNvPr>
          <p:cNvSpPr>
            <a:spLocks/>
          </p:cNvSpPr>
          <p:nvPr/>
        </p:nvSpPr>
        <p:spPr>
          <a:xfrm>
            <a:off x="7238782"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66" name="Rechthoek 65">
            <a:extLst>
              <a:ext uri="{FF2B5EF4-FFF2-40B4-BE49-F238E27FC236}">
                <a16:creationId xmlns:a16="http://schemas.microsoft.com/office/drawing/2014/main" id="{1B289C75-D2E6-DDEE-2651-6068876E0357}"/>
              </a:ext>
            </a:extLst>
          </p:cNvPr>
          <p:cNvSpPr>
            <a:spLocks/>
          </p:cNvSpPr>
          <p:nvPr/>
        </p:nvSpPr>
        <p:spPr>
          <a:xfrm>
            <a:off x="8117648"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67" name="Rechthoek 66">
            <a:extLst>
              <a:ext uri="{FF2B5EF4-FFF2-40B4-BE49-F238E27FC236}">
                <a16:creationId xmlns:a16="http://schemas.microsoft.com/office/drawing/2014/main" id="{B2338E34-F2A4-FAD6-B77F-73CAD5489067}"/>
              </a:ext>
            </a:extLst>
          </p:cNvPr>
          <p:cNvSpPr>
            <a:spLocks/>
          </p:cNvSpPr>
          <p:nvPr/>
        </p:nvSpPr>
        <p:spPr>
          <a:xfrm>
            <a:off x="8996514"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MBO</a:t>
            </a:r>
          </a:p>
        </p:txBody>
      </p:sp>
      <p:sp>
        <p:nvSpPr>
          <p:cNvPr id="68" name="Rechthoek 67">
            <a:extLst>
              <a:ext uri="{FF2B5EF4-FFF2-40B4-BE49-F238E27FC236}">
                <a16:creationId xmlns:a16="http://schemas.microsoft.com/office/drawing/2014/main" id="{7B3CB937-C585-EBC8-142A-29108023ECA1}"/>
              </a:ext>
            </a:extLst>
          </p:cNvPr>
          <p:cNvSpPr>
            <a:spLocks/>
          </p:cNvSpPr>
          <p:nvPr/>
        </p:nvSpPr>
        <p:spPr>
          <a:xfrm>
            <a:off x="9875380"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HBO</a:t>
            </a:r>
          </a:p>
        </p:txBody>
      </p:sp>
      <p:sp>
        <p:nvSpPr>
          <p:cNvPr id="69" name="Rechthoek 68">
            <a:extLst>
              <a:ext uri="{FF2B5EF4-FFF2-40B4-BE49-F238E27FC236}">
                <a16:creationId xmlns:a16="http://schemas.microsoft.com/office/drawing/2014/main" id="{12F735CE-1BAD-0DB5-4E5A-B4D5EF42EDB2}"/>
              </a:ext>
            </a:extLst>
          </p:cNvPr>
          <p:cNvSpPr>
            <a:spLocks/>
          </p:cNvSpPr>
          <p:nvPr/>
        </p:nvSpPr>
        <p:spPr>
          <a:xfrm>
            <a:off x="10754246" y="445447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70" name="Rechthoek 69">
            <a:extLst>
              <a:ext uri="{FF2B5EF4-FFF2-40B4-BE49-F238E27FC236}">
                <a16:creationId xmlns:a16="http://schemas.microsoft.com/office/drawing/2014/main" id="{7B743443-A109-5C81-06F6-7C5FFBB1ED50}"/>
              </a:ext>
            </a:extLst>
          </p:cNvPr>
          <p:cNvSpPr>
            <a:spLocks/>
          </p:cNvSpPr>
          <p:nvPr/>
        </p:nvSpPr>
        <p:spPr>
          <a:xfrm>
            <a:off x="642184" y="509470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71" name="Rechthoek 70">
            <a:extLst>
              <a:ext uri="{FF2B5EF4-FFF2-40B4-BE49-F238E27FC236}">
                <a16:creationId xmlns:a16="http://schemas.microsoft.com/office/drawing/2014/main" id="{5C3F00F4-7DA3-EE0C-F301-4CB3A4093A4B}"/>
              </a:ext>
            </a:extLst>
          </p:cNvPr>
          <p:cNvSpPr>
            <a:spLocks/>
          </p:cNvSpPr>
          <p:nvPr/>
        </p:nvSpPr>
        <p:spPr>
          <a:xfrm>
            <a:off x="1521050" y="5094705"/>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Stichting</a:t>
            </a:r>
            <a:br>
              <a:rPr lang="nl-NL" sz="1100" b="1">
                <a:solidFill>
                  <a:srgbClr val="0FA67E"/>
                </a:solidFill>
                <a:latin typeface="Montserrat"/>
                <a:sym typeface="Montserrat"/>
              </a:rPr>
            </a:br>
            <a:r>
              <a:rPr lang="nl-NL" sz="1100" b="1">
                <a:solidFill>
                  <a:srgbClr val="0FA67E"/>
                </a:solidFill>
                <a:latin typeface="Montserrat"/>
                <a:sym typeface="Montserrat"/>
              </a:rPr>
              <a:t>LLO Katalysator</a:t>
            </a:r>
          </a:p>
        </p:txBody>
      </p:sp>
      <p:sp>
        <p:nvSpPr>
          <p:cNvPr id="72" name="Rechthoek 71">
            <a:extLst>
              <a:ext uri="{FF2B5EF4-FFF2-40B4-BE49-F238E27FC236}">
                <a16:creationId xmlns:a16="http://schemas.microsoft.com/office/drawing/2014/main" id="{370AC220-AE61-A4BE-8672-7CB98D1C320E}"/>
              </a:ext>
            </a:extLst>
          </p:cNvPr>
          <p:cNvSpPr>
            <a:spLocks/>
          </p:cNvSpPr>
          <p:nvPr/>
        </p:nvSpPr>
        <p:spPr>
          <a:xfrm>
            <a:off x="3479916" y="5094705"/>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Nationale LLO Katalysator</a:t>
            </a:r>
          </a:p>
        </p:txBody>
      </p:sp>
      <p:sp>
        <p:nvSpPr>
          <p:cNvPr id="73" name="Rechthoek 72">
            <a:extLst>
              <a:ext uri="{FF2B5EF4-FFF2-40B4-BE49-F238E27FC236}">
                <a16:creationId xmlns:a16="http://schemas.microsoft.com/office/drawing/2014/main" id="{B40932A5-6BA6-04E4-4CD6-63D2C51D5E66}"/>
              </a:ext>
            </a:extLst>
          </p:cNvPr>
          <p:cNvSpPr>
            <a:spLocks/>
          </p:cNvSpPr>
          <p:nvPr/>
        </p:nvSpPr>
        <p:spPr>
          <a:xfrm>
            <a:off x="7238782" y="509470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74" name="Rechthoek 73">
            <a:extLst>
              <a:ext uri="{FF2B5EF4-FFF2-40B4-BE49-F238E27FC236}">
                <a16:creationId xmlns:a16="http://schemas.microsoft.com/office/drawing/2014/main" id="{76356D4B-6009-95FB-A035-0F1CC2B1CB92}"/>
              </a:ext>
            </a:extLst>
          </p:cNvPr>
          <p:cNvSpPr>
            <a:spLocks/>
          </p:cNvSpPr>
          <p:nvPr/>
        </p:nvSpPr>
        <p:spPr>
          <a:xfrm>
            <a:off x="8117648" y="5094705"/>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78" name="Rechthoek 77">
            <a:extLst>
              <a:ext uri="{FF2B5EF4-FFF2-40B4-BE49-F238E27FC236}">
                <a16:creationId xmlns:a16="http://schemas.microsoft.com/office/drawing/2014/main" id="{4746895A-9704-D11A-276B-50470CD1BCBC}"/>
              </a:ext>
            </a:extLst>
          </p:cNvPr>
          <p:cNvSpPr>
            <a:spLocks/>
          </p:cNvSpPr>
          <p:nvPr/>
        </p:nvSpPr>
        <p:spPr>
          <a:xfrm>
            <a:off x="642184" y="571146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2</a:t>
            </a:r>
          </a:p>
        </p:txBody>
      </p:sp>
      <p:sp>
        <p:nvSpPr>
          <p:cNvPr id="79" name="Rechthoek 78">
            <a:extLst>
              <a:ext uri="{FF2B5EF4-FFF2-40B4-BE49-F238E27FC236}">
                <a16:creationId xmlns:a16="http://schemas.microsoft.com/office/drawing/2014/main" id="{93850464-0FDF-6C42-312A-13ED38A11445}"/>
              </a:ext>
            </a:extLst>
          </p:cNvPr>
          <p:cNvSpPr>
            <a:spLocks/>
          </p:cNvSpPr>
          <p:nvPr/>
        </p:nvSpPr>
        <p:spPr>
          <a:xfrm>
            <a:off x="1521050" y="5711463"/>
            <a:ext cx="18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Platform</a:t>
            </a:r>
            <a:br>
              <a:rPr lang="nl-NL" sz="1100" b="1">
                <a:solidFill>
                  <a:srgbClr val="0FA67E"/>
                </a:solidFill>
                <a:latin typeface="Montserrat"/>
                <a:sym typeface="Montserrat"/>
              </a:rPr>
            </a:br>
            <a:r>
              <a:rPr lang="nl-NL" sz="1100" b="1">
                <a:solidFill>
                  <a:srgbClr val="0FA67E"/>
                </a:solidFill>
                <a:latin typeface="Montserrat"/>
                <a:sym typeface="Montserrat"/>
              </a:rPr>
              <a:t>Talent voor Technologie</a:t>
            </a:r>
          </a:p>
        </p:txBody>
      </p:sp>
      <p:sp>
        <p:nvSpPr>
          <p:cNvPr id="80" name="Rechthoek 79">
            <a:extLst>
              <a:ext uri="{FF2B5EF4-FFF2-40B4-BE49-F238E27FC236}">
                <a16:creationId xmlns:a16="http://schemas.microsoft.com/office/drawing/2014/main" id="{B0FE5459-DE54-0E38-F63E-33DD44B58861}"/>
              </a:ext>
            </a:extLst>
          </p:cNvPr>
          <p:cNvSpPr>
            <a:spLocks/>
          </p:cNvSpPr>
          <p:nvPr/>
        </p:nvSpPr>
        <p:spPr>
          <a:xfrm>
            <a:off x="3479916" y="5711463"/>
            <a:ext cx="360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Opschaling publiek private samenwerking</a:t>
            </a:r>
            <a:br>
              <a:rPr lang="nl-NL" sz="1100" b="1">
                <a:solidFill>
                  <a:srgbClr val="0FA67E"/>
                </a:solidFill>
                <a:latin typeface="Montserrat"/>
                <a:sym typeface="Montserrat"/>
              </a:rPr>
            </a:br>
            <a:r>
              <a:rPr lang="nl-NL" sz="1100" b="1">
                <a:solidFill>
                  <a:srgbClr val="0FA67E"/>
                </a:solidFill>
                <a:latin typeface="Montserrat"/>
                <a:sym typeface="Montserrat"/>
              </a:rPr>
              <a:t>in het beroepsonderwijs (Katapult)</a:t>
            </a:r>
          </a:p>
        </p:txBody>
      </p:sp>
      <p:sp>
        <p:nvSpPr>
          <p:cNvPr id="81" name="Rechthoek 80">
            <a:extLst>
              <a:ext uri="{FF2B5EF4-FFF2-40B4-BE49-F238E27FC236}">
                <a16:creationId xmlns:a16="http://schemas.microsoft.com/office/drawing/2014/main" id="{D0398CD4-9EB3-C585-F67D-C8E45CE0C6F6}"/>
              </a:ext>
            </a:extLst>
          </p:cNvPr>
          <p:cNvSpPr>
            <a:spLocks/>
          </p:cNvSpPr>
          <p:nvPr/>
        </p:nvSpPr>
        <p:spPr>
          <a:xfrm>
            <a:off x="7238782" y="571146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PO</a:t>
            </a:r>
          </a:p>
        </p:txBody>
      </p:sp>
      <p:sp>
        <p:nvSpPr>
          <p:cNvPr id="82" name="Rechthoek 81">
            <a:extLst>
              <a:ext uri="{FF2B5EF4-FFF2-40B4-BE49-F238E27FC236}">
                <a16:creationId xmlns:a16="http://schemas.microsoft.com/office/drawing/2014/main" id="{E637697E-8889-7282-CAE0-C5D497B2EBEC}"/>
              </a:ext>
            </a:extLst>
          </p:cNvPr>
          <p:cNvSpPr>
            <a:spLocks/>
          </p:cNvSpPr>
          <p:nvPr/>
        </p:nvSpPr>
        <p:spPr>
          <a:xfrm>
            <a:off x="8117648" y="571146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VO</a:t>
            </a:r>
          </a:p>
        </p:txBody>
      </p:sp>
      <p:sp>
        <p:nvSpPr>
          <p:cNvPr id="3" name="Rechthoek 2">
            <a:extLst>
              <a:ext uri="{FF2B5EF4-FFF2-40B4-BE49-F238E27FC236}">
                <a16:creationId xmlns:a16="http://schemas.microsoft.com/office/drawing/2014/main" id="{05528E42-F6DA-656A-BF26-D769E68BB247}"/>
              </a:ext>
            </a:extLst>
          </p:cNvPr>
          <p:cNvSpPr>
            <a:spLocks/>
          </p:cNvSpPr>
          <p:nvPr/>
        </p:nvSpPr>
        <p:spPr>
          <a:xfrm>
            <a:off x="8996514" y="5082968"/>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5" name="Rechthoek 4">
            <a:extLst>
              <a:ext uri="{FF2B5EF4-FFF2-40B4-BE49-F238E27FC236}">
                <a16:creationId xmlns:a16="http://schemas.microsoft.com/office/drawing/2014/main" id="{0671E03F-83EF-A6A3-2390-A1323AFA6F05}"/>
              </a:ext>
            </a:extLst>
          </p:cNvPr>
          <p:cNvSpPr>
            <a:spLocks/>
          </p:cNvSpPr>
          <p:nvPr/>
        </p:nvSpPr>
        <p:spPr>
          <a:xfrm>
            <a:off x="9875380" y="5082968"/>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HBO</a:t>
            </a:r>
          </a:p>
        </p:txBody>
      </p:sp>
      <p:sp>
        <p:nvSpPr>
          <p:cNvPr id="6" name="Rechthoek 5">
            <a:extLst>
              <a:ext uri="{FF2B5EF4-FFF2-40B4-BE49-F238E27FC236}">
                <a16:creationId xmlns:a16="http://schemas.microsoft.com/office/drawing/2014/main" id="{1FFBE69A-0717-86AB-3670-93687FD47090}"/>
              </a:ext>
            </a:extLst>
          </p:cNvPr>
          <p:cNvSpPr>
            <a:spLocks/>
          </p:cNvSpPr>
          <p:nvPr/>
        </p:nvSpPr>
        <p:spPr>
          <a:xfrm>
            <a:off x="10754246" y="5082968"/>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WO</a:t>
            </a:r>
          </a:p>
        </p:txBody>
      </p:sp>
      <p:sp>
        <p:nvSpPr>
          <p:cNvPr id="2" name="Rechthoek 1">
            <a:extLst>
              <a:ext uri="{FF2B5EF4-FFF2-40B4-BE49-F238E27FC236}">
                <a16:creationId xmlns:a16="http://schemas.microsoft.com/office/drawing/2014/main" id="{367D498C-5A3E-6C52-9B33-4885933C8328}"/>
              </a:ext>
            </a:extLst>
          </p:cNvPr>
          <p:cNvSpPr>
            <a:spLocks/>
          </p:cNvSpPr>
          <p:nvPr/>
        </p:nvSpPr>
        <p:spPr>
          <a:xfrm>
            <a:off x="7238782" y="3213823"/>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75" name="Rechthoek 74">
            <a:extLst>
              <a:ext uri="{FF2B5EF4-FFF2-40B4-BE49-F238E27FC236}">
                <a16:creationId xmlns:a16="http://schemas.microsoft.com/office/drawing/2014/main" id="{DE4AE82F-9F68-DF2F-28BF-8CB44D432FFB}"/>
              </a:ext>
            </a:extLst>
          </p:cNvPr>
          <p:cNvSpPr>
            <a:spLocks/>
          </p:cNvSpPr>
          <p:nvPr/>
        </p:nvSpPr>
        <p:spPr>
          <a:xfrm>
            <a:off x="8117648" y="3213823"/>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49" name="Rechthoek 48">
            <a:extLst>
              <a:ext uri="{FF2B5EF4-FFF2-40B4-BE49-F238E27FC236}">
                <a16:creationId xmlns:a16="http://schemas.microsoft.com/office/drawing/2014/main" id="{8571EBF8-341C-529E-4554-ACB8BF1772F9}"/>
              </a:ext>
            </a:extLst>
          </p:cNvPr>
          <p:cNvSpPr>
            <a:spLocks/>
          </p:cNvSpPr>
          <p:nvPr/>
        </p:nvSpPr>
        <p:spPr>
          <a:xfrm>
            <a:off x="7238782" y="3830581"/>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PO</a:t>
            </a:r>
          </a:p>
        </p:txBody>
      </p:sp>
      <p:sp>
        <p:nvSpPr>
          <p:cNvPr id="50" name="Rechthoek 49">
            <a:extLst>
              <a:ext uri="{FF2B5EF4-FFF2-40B4-BE49-F238E27FC236}">
                <a16:creationId xmlns:a16="http://schemas.microsoft.com/office/drawing/2014/main" id="{DC66E570-23D2-37D5-D969-84D9E6995948}"/>
              </a:ext>
            </a:extLst>
          </p:cNvPr>
          <p:cNvSpPr>
            <a:spLocks/>
          </p:cNvSpPr>
          <p:nvPr/>
        </p:nvSpPr>
        <p:spPr>
          <a:xfrm>
            <a:off x="8117648" y="3830581"/>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VO</a:t>
            </a:r>
          </a:p>
        </p:txBody>
      </p:sp>
      <p:sp>
        <p:nvSpPr>
          <p:cNvPr id="57" name="Rechthoek 56">
            <a:extLst>
              <a:ext uri="{FF2B5EF4-FFF2-40B4-BE49-F238E27FC236}">
                <a16:creationId xmlns:a16="http://schemas.microsoft.com/office/drawing/2014/main" id="{68CA5399-2794-88B9-7C1F-03E3A8771421}"/>
              </a:ext>
            </a:extLst>
          </p:cNvPr>
          <p:cNvSpPr>
            <a:spLocks/>
          </p:cNvSpPr>
          <p:nvPr/>
        </p:nvSpPr>
        <p:spPr>
          <a:xfrm>
            <a:off x="8996514" y="5711463"/>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MBO</a:t>
            </a:r>
          </a:p>
        </p:txBody>
      </p:sp>
      <p:sp>
        <p:nvSpPr>
          <p:cNvPr id="58" name="Rechthoek 57">
            <a:extLst>
              <a:ext uri="{FF2B5EF4-FFF2-40B4-BE49-F238E27FC236}">
                <a16:creationId xmlns:a16="http://schemas.microsoft.com/office/drawing/2014/main" id="{22F8D872-39DE-32C5-B628-360375C4412A}"/>
              </a:ext>
            </a:extLst>
          </p:cNvPr>
          <p:cNvSpPr>
            <a:spLocks/>
          </p:cNvSpPr>
          <p:nvPr/>
        </p:nvSpPr>
        <p:spPr>
          <a:xfrm>
            <a:off x="9875380" y="5711463"/>
            <a:ext cx="720000" cy="540000"/>
          </a:xfrm>
          <a:prstGeom prst="rect">
            <a:avLst/>
          </a:prstGeom>
          <a:solidFill>
            <a:srgbClr val="0FA67E"/>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chemeClr val="bg1"/>
                </a:solidFill>
                <a:latin typeface="Montserrat"/>
                <a:sym typeface="Montserrat"/>
              </a:rPr>
              <a:t>HBO</a:t>
            </a:r>
          </a:p>
        </p:txBody>
      </p:sp>
      <p:sp>
        <p:nvSpPr>
          <p:cNvPr id="77" name="Rechthoek 76">
            <a:extLst>
              <a:ext uri="{FF2B5EF4-FFF2-40B4-BE49-F238E27FC236}">
                <a16:creationId xmlns:a16="http://schemas.microsoft.com/office/drawing/2014/main" id="{02C1D7AB-7F88-F486-D456-5D7B5B697350}"/>
              </a:ext>
            </a:extLst>
          </p:cNvPr>
          <p:cNvSpPr>
            <a:spLocks/>
          </p:cNvSpPr>
          <p:nvPr/>
        </p:nvSpPr>
        <p:spPr>
          <a:xfrm>
            <a:off x="10754246" y="5711463"/>
            <a:ext cx="720000" cy="540000"/>
          </a:xfrm>
          <a:prstGeom prst="rect">
            <a:avLst/>
          </a:prstGeom>
          <a:solidFill>
            <a:schemeClr val="bg1"/>
          </a:solidFill>
          <a:ln w="38100">
            <a:solidFill>
              <a:srgbClr val="0FA67E"/>
            </a:solidFill>
          </a:ln>
        </p:spPr>
        <p:txBody>
          <a:bodyPr spcFirstLastPara="1" vert="horz" wrap="none" lIns="91425" tIns="91425" rIns="91425" bIns="91425" rtlCol="0" anchor="ctr" anchorCtr="0">
            <a:noAutofit/>
          </a:bodyPr>
          <a:lstStyle/>
          <a:p>
            <a:pPr algn="ctr">
              <a:buClr>
                <a:schemeClr val="lt1"/>
              </a:buClr>
              <a:buSzPts val="1400"/>
            </a:pPr>
            <a:r>
              <a:rPr lang="nl-NL" sz="1100" b="1">
                <a:solidFill>
                  <a:srgbClr val="0FA67E"/>
                </a:solidFill>
                <a:latin typeface="Montserrat"/>
                <a:sym typeface="Montserrat"/>
              </a:rPr>
              <a:t>WO</a:t>
            </a:r>
          </a:p>
        </p:txBody>
      </p:sp>
      <p:sp>
        <p:nvSpPr>
          <p:cNvPr id="76" name="Bijschrift: pijl-links/-rechts 75">
            <a:extLst>
              <a:ext uri="{FF2B5EF4-FFF2-40B4-BE49-F238E27FC236}">
                <a16:creationId xmlns:a16="http://schemas.microsoft.com/office/drawing/2014/main" id="{864A2CF7-E857-EDC3-02BF-6BD0209C6317}"/>
              </a:ext>
            </a:extLst>
          </p:cNvPr>
          <p:cNvSpPr/>
          <p:nvPr/>
        </p:nvSpPr>
        <p:spPr>
          <a:xfrm rot="5400000">
            <a:off x="5834051" y="-3028293"/>
            <a:ext cx="612000" cy="11160000"/>
          </a:xfrm>
          <a:prstGeom prst="leftRightArrowCallout">
            <a:avLst>
              <a:gd name="adj1" fmla="val 33007"/>
              <a:gd name="adj2" fmla="val 30358"/>
              <a:gd name="adj3" fmla="val 30440"/>
              <a:gd name="adj4" fmla="val 24728"/>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061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theme/theme1.xml><?xml version="1.0" encoding="utf-8"?>
<a:theme xmlns:a="http://schemas.openxmlformats.org/drawingml/2006/main" name="Edustandaard">
  <a:themeElements>
    <a:clrScheme name="Edustandaard">
      <a:dk1>
        <a:srgbClr val="1C1C22"/>
      </a:dk1>
      <a:lt1>
        <a:srgbClr val="FFFFFF"/>
      </a:lt1>
      <a:dk2>
        <a:srgbClr val="1C1C22"/>
      </a:dk2>
      <a:lt2>
        <a:srgbClr val="FFFFFF"/>
      </a:lt2>
      <a:accent1>
        <a:srgbClr val="0FA67E"/>
      </a:accent1>
      <a:accent2>
        <a:srgbClr val="EDEDE5"/>
      </a:accent2>
      <a:accent3>
        <a:srgbClr val="84B496"/>
      </a:accent3>
      <a:accent4>
        <a:srgbClr val="5C7373"/>
      </a:accent4>
      <a:accent5>
        <a:srgbClr val="4A7A5C"/>
      </a:accent5>
      <a:accent6>
        <a:srgbClr val="ABAA84"/>
      </a:accent6>
      <a:hlink>
        <a:srgbClr val="718E8D"/>
      </a:hlink>
      <a:folHlink>
        <a:srgbClr val="0FA6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standaard" id="{5067ECD2-29F3-4E30-8A1A-EA84840A594B}" vid="{70763739-9299-462F-BE8C-44AA4D2D7E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8e3964-0583-4d76-8741-ab414fa70b15" xsi:nil="true"/>
    <lcf76f155ced4ddcb4097134ff3c332f xmlns="7d65efcd-a0e8-46e5-8fce-0a0c8062aa6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2789EBA4FE004CB1A47FE84E6C0BD2" ma:contentTypeVersion="11" ma:contentTypeDescription="Een nieuw document maken." ma:contentTypeScope="" ma:versionID="e93a62e334a7542f0b2c321e94862723">
  <xsd:schema xmlns:xsd="http://www.w3.org/2001/XMLSchema" xmlns:xs="http://www.w3.org/2001/XMLSchema" xmlns:p="http://schemas.microsoft.com/office/2006/metadata/properties" xmlns:ns2="7d65efcd-a0e8-46e5-8fce-0a0c8062aa65" xmlns:ns3="ab8e3964-0583-4d76-8741-ab414fa70b15" targetNamespace="http://schemas.microsoft.com/office/2006/metadata/properties" ma:root="true" ma:fieldsID="6188ff504dd5288031a640ed33e91a97" ns2:_="" ns3:_="">
    <xsd:import namespace="7d65efcd-a0e8-46e5-8fce-0a0c8062aa65"/>
    <xsd:import namespace="ab8e3964-0583-4d76-8741-ab414fa70b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5efcd-a0e8-46e5-8fce-0a0c8062a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8e3964-0583-4d76-8741-ab414fa70b1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bc7853f7-d37c-4107-97cb-635d54fdb30a}" ma:internalName="TaxCatchAll" ma:showField="CatchAllData" ma:web="ab8e3964-0583-4d76-8741-ab414fa70b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2CA1D4-4129-4F54-9773-53478E402673}">
  <ds:schemaRefs>
    <ds:schemaRef ds:uri="7d65efcd-a0e8-46e5-8fce-0a0c8062aa65"/>
    <ds:schemaRef ds:uri="ab8e3964-0583-4d76-8741-ab414fa70b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0A55A7-794C-45FE-B021-2E92FE9AD0D2}">
  <ds:schemaRefs>
    <ds:schemaRef ds:uri="7d65efcd-a0e8-46e5-8fce-0a0c8062aa65"/>
    <ds:schemaRef ds:uri="ab8e3964-0583-4d76-8741-ab414fa70b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C53227-C4B3-48BD-8863-32E9125504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1216</Words>
  <Application>Microsoft Office PowerPoint</Application>
  <PresentationFormat>Breedbeeld</PresentationFormat>
  <Paragraphs>268</Paragraphs>
  <Slides>14</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Montserrat</vt:lpstr>
      <vt:lpstr>Open Sans</vt:lpstr>
      <vt:lpstr>Edustandaard</vt:lpstr>
      <vt:lpstr>Architectuurdag Edu-V &amp; Npuls Samenvatting opbrengst </vt:lpstr>
      <vt:lpstr>Aanleiding, doel, opdracht</vt:lpstr>
      <vt:lpstr>Aanpak</vt:lpstr>
      <vt:lpstr>Deelnemers</vt:lpstr>
      <vt:lpstr>Conclusie (1)</vt:lpstr>
      <vt:lpstr>Conclusie (2)</vt:lpstr>
      <vt:lpstr>Belangrijkste verschillen en overeenkomsten</vt:lpstr>
      <vt:lpstr>Achtergrondinformatie</vt:lpstr>
      <vt:lpstr>PowerPoint-presentatie</vt:lpstr>
      <vt:lpstr>Vergelijkingsraamwerk ingevuld voor Npuls</vt:lpstr>
      <vt:lpstr>Vergelijkingsraamwerk ingevuld voor Edu-V</vt:lpstr>
      <vt:lpstr>Samenvatting vergelijking</vt:lpstr>
      <vt:lpstr>Overeenkomsten en verschillen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Sparren met ROSA Beheerteam over: overzicht en inzicht internationale standaardisatie</dc:title>
  <dc:creator>Henk Nijstad</dc:creator>
  <cp:lastModifiedBy>Ijsbrand Buys Ballot</cp:lastModifiedBy>
  <cp:revision>3</cp:revision>
  <dcterms:created xsi:type="dcterms:W3CDTF">2023-05-16T06:35:12Z</dcterms:created>
  <dcterms:modified xsi:type="dcterms:W3CDTF">2023-09-08T08:02:51Z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0x0101004D2789EBA4FE004CB1A47FE84E6C0BD2</vt:lpwstr>
  </property>
  <property fmtid="{D5CDD505-2E9C-101B-9397-08002B2CF9AE}" pid="4" name="MSIP_Label_95225633-f92c-4cc3-8039-da610ec32b8c_Enabled">
    <vt:lpwstr>true</vt:lpwstr>
  </property>
  <property fmtid="{D5CDD505-2E9C-101B-9397-08002B2CF9AE}" pid="5" name="MSIP_Label_95225633-f92c-4cc3-8039-da610ec32b8c_SetDate">
    <vt:lpwstr>2023-09-05T14:12:12Z</vt:lpwstr>
  </property>
  <property fmtid="{D5CDD505-2E9C-101B-9397-08002B2CF9AE}" pid="6" name="MSIP_Label_95225633-f92c-4cc3-8039-da610ec32b8c_Method">
    <vt:lpwstr>Standard</vt:lpwstr>
  </property>
  <property fmtid="{D5CDD505-2E9C-101B-9397-08002B2CF9AE}" pid="7" name="MSIP_Label_95225633-f92c-4cc3-8039-da610ec32b8c_Name">
    <vt:lpwstr>95225633-f92c-4cc3-8039-da610ec32b8c</vt:lpwstr>
  </property>
  <property fmtid="{D5CDD505-2E9C-101B-9397-08002B2CF9AE}" pid="8" name="MSIP_Label_95225633-f92c-4cc3-8039-da610ec32b8c_SiteId">
    <vt:lpwstr>039901df-31e4-4a23-b00c-1f9800e5961c</vt:lpwstr>
  </property>
  <property fmtid="{D5CDD505-2E9C-101B-9397-08002B2CF9AE}" pid="9" name="MSIP_Label_95225633-f92c-4cc3-8039-da610ec32b8c_ActionId">
    <vt:lpwstr>95af4e86-46a0-48ca-ad98-d05b6fd75acb</vt:lpwstr>
  </property>
  <property fmtid="{D5CDD505-2E9C-101B-9397-08002B2CF9AE}" pid="10" name="MSIP_Label_95225633-f92c-4cc3-8039-da610ec32b8c_ContentBits">
    <vt:lpwstr>0</vt:lpwstr>
  </property>
</Properties>
</file>