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41"/>
  </p:notesMasterIdLst>
  <p:sldIdLst>
    <p:sldId id="266" r:id="rId5"/>
    <p:sldId id="294" r:id="rId6"/>
    <p:sldId id="258" r:id="rId7"/>
    <p:sldId id="278" r:id="rId8"/>
    <p:sldId id="295" r:id="rId9"/>
    <p:sldId id="279" r:id="rId10"/>
    <p:sldId id="296" r:id="rId11"/>
    <p:sldId id="300" r:id="rId12"/>
    <p:sldId id="280" r:id="rId13"/>
    <p:sldId id="293" r:id="rId14"/>
    <p:sldId id="292" r:id="rId15"/>
    <p:sldId id="260" r:id="rId16"/>
    <p:sldId id="281" r:id="rId17"/>
    <p:sldId id="261" r:id="rId18"/>
    <p:sldId id="282" r:id="rId19"/>
    <p:sldId id="262" r:id="rId20"/>
    <p:sldId id="283" r:id="rId21"/>
    <p:sldId id="263" r:id="rId22"/>
    <p:sldId id="284" r:id="rId23"/>
    <p:sldId id="271" r:id="rId24"/>
    <p:sldId id="285" r:id="rId25"/>
    <p:sldId id="275" r:id="rId26"/>
    <p:sldId id="286" r:id="rId27"/>
    <p:sldId id="269" r:id="rId28"/>
    <p:sldId id="287" r:id="rId29"/>
    <p:sldId id="270" r:id="rId30"/>
    <p:sldId id="288" r:id="rId31"/>
    <p:sldId id="297" r:id="rId32"/>
    <p:sldId id="298" r:id="rId33"/>
    <p:sldId id="299" r:id="rId34"/>
    <p:sldId id="272" r:id="rId35"/>
    <p:sldId id="289" r:id="rId36"/>
    <p:sldId id="273" r:id="rId37"/>
    <p:sldId id="290" r:id="rId38"/>
    <p:sldId id="276" r:id="rId39"/>
    <p:sldId id="291"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BE011-43BF-B3FF-7B36-6BCAE8FBAA73}" name="Dirk Linden" initials="DL" userId="S::D.Linden@kennisnet.nl::d1414394-66db-4989-b5e2-462113c15672" providerId="AD"/>
  <p188:author id="{FFD8EB16-2E6D-DDD2-3793-272175D4E01D}" name="Dirk Linden" initials="DL" userId="S::d.linden_kennisnet.nl#ext#@eduv365.onmicrosoft.com::37bf86fc-ad59-4220-9053-47683a94ecba" providerId="AD"/>
  <p188:author id="{15D52AAE-EB47-7924-DC6B-C293DCB8DA6C}" name="Koen Voermans" initials="KV" userId="S::k.voermans@edu-v.org::f9b92fcc-b97a-439f-a318-02a5f60af907" providerId="AD"/>
  <p188:author id="{4250D9D7-9304-A782-BA20-4AC7B52B932E}" name="Edwin Verwoerd" initials="EV" userId="S::edwin.verwoerd_sanoma.com#ext#@eduv365.onmicrosoft.com::e15c0fca-725c-489d-a8cf-5f52608896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36FC4-3C46-CBDA-BFBB-C67EC625C611}" v="5" dt="2023-06-30T09:51:20.980"/>
    <p1510:client id="{ACCF8B8D-4BD0-20D8-F614-4784EAE31581}" v="40" dt="2023-06-30T09:52:28.131"/>
  </p1510:revLst>
</p1510:revInfo>
</file>

<file path=ppt/tableStyles.xml><?xml version="1.0" encoding="utf-8"?>
<a:tblStyleLst xmlns:a="http://schemas.openxmlformats.org/drawingml/2006/main" def="{0DC0E91C-5CD2-4B48-AD56-D1AE986D4A0B}">
  <a:tblStyle styleId="{0DC0E91C-5CD2-4B48-AD56-D1AE986D4A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 Nijstad" userId="S::h.nijstad@kennisnet.nl::d3c9760c-ddc2-47a8-89b0-ad7e373290da" providerId="AD" clId="Web-{84536FC4-3C46-CBDA-BFBB-C67EC625C611}"/>
    <pc:docChg chg="addSld modSld">
      <pc:chgData name="Henk Nijstad" userId="S::h.nijstad@kennisnet.nl::d3c9760c-ddc2-47a8-89b0-ad7e373290da" providerId="AD" clId="Web-{84536FC4-3C46-CBDA-BFBB-C67EC625C611}" dt="2023-06-30T09:51:20.980" v="3" actId="14100"/>
      <pc:docMkLst>
        <pc:docMk/>
      </pc:docMkLst>
      <pc:sldChg chg="addSp modSp new">
        <pc:chgData name="Henk Nijstad" userId="S::h.nijstad@kennisnet.nl::d3c9760c-ddc2-47a8-89b0-ad7e373290da" providerId="AD" clId="Web-{84536FC4-3C46-CBDA-BFBB-C67EC625C611}" dt="2023-06-30T09:51:20.980" v="3" actId="14100"/>
        <pc:sldMkLst>
          <pc:docMk/>
          <pc:sldMk cId="3185720905" sldId="300"/>
        </pc:sldMkLst>
        <pc:picChg chg="add mod">
          <ac:chgData name="Henk Nijstad" userId="S::h.nijstad@kennisnet.nl::d3c9760c-ddc2-47a8-89b0-ad7e373290da" providerId="AD" clId="Web-{84536FC4-3C46-CBDA-BFBB-C67EC625C611}" dt="2023-06-30T09:51:20.980" v="3" actId="14100"/>
          <ac:picMkLst>
            <pc:docMk/>
            <pc:sldMk cId="3185720905" sldId="300"/>
            <ac:picMk id="5" creationId="{4816855C-3C16-A13F-8D44-86398E0DC398}"/>
          </ac:picMkLst>
        </pc:picChg>
      </pc:sldChg>
    </pc:docChg>
  </pc:docChgLst>
  <pc:docChgLst>
    <pc:chgData name="Henk Nijstad" userId="S::h.nijstad@kennisnet.nl::d3c9760c-ddc2-47a8-89b0-ad7e373290da" providerId="AD" clId="Web-{ACCF8B8D-4BD0-20D8-F614-4784EAE31581}"/>
    <pc:docChg chg="modSld">
      <pc:chgData name="Henk Nijstad" userId="S::h.nijstad@kennisnet.nl::d3c9760c-ddc2-47a8-89b0-ad7e373290da" providerId="AD" clId="Web-{ACCF8B8D-4BD0-20D8-F614-4784EAE31581}" dt="2023-06-30T09:52:28.131" v="38" actId="1076"/>
      <pc:docMkLst>
        <pc:docMk/>
      </pc:docMkLst>
      <pc:sldChg chg="addSp modSp">
        <pc:chgData name="Henk Nijstad" userId="S::h.nijstad@kennisnet.nl::d3c9760c-ddc2-47a8-89b0-ad7e373290da" providerId="AD" clId="Web-{ACCF8B8D-4BD0-20D8-F614-4784EAE31581}" dt="2023-06-30T09:52:28.131" v="38" actId="1076"/>
        <pc:sldMkLst>
          <pc:docMk/>
          <pc:sldMk cId="3185720905" sldId="300"/>
        </pc:sldMkLst>
        <pc:spChg chg="add mod">
          <ac:chgData name="Henk Nijstad" userId="S::h.nijstad@kennisnet.nl::d3c9760c-ddc2-47a8-89b0-ad7e373290da" providerId="AD" clId="Web-{ACCF8B8D-4BD0-20D8-F614-4784EAE31581}" dt="2023-06-30T09:52:28.131" v="38" actId="1076"/>
          <ac:spMkLst>
            <pc:docMk/>
            <pc:sldMk cId="3185720905" sldId="300"/>
            <ac:spMk id="6" creationId="{6E9BB604-64F3-BA0B-1A52-7D96505ABC8F}"/>
          </ac:spMkLst>
        </pc:spChg>
        <pc:picChg chg="mod">
          <ac:chgData name="Henk Nijstad" userId="S::h.nijstad@kennisnet.nl::d3c9760c-ddc2-47a8-89b0-ad7e373290da" providerId="AD" clId="Web-{ACCF8B8D-4BD0-20D8-F614-4784EAE31581}" dt="2023-06-30T09:51:43.238" v="0" actId="1076"/>
          <ac:picMkLst>
            <pc:docMk/>
            <pc:sldMk cId="3185720905" sldId="300"/>
            <ac:picMk id="5" creationId="{4816855C-3C16-A13F-8D44-86398E0DC3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extLst>
      <p:ext uri="{BB962C8B-B14F-4D97-AF65-F5344CB8AC3E}">
        <p14:creationId xmlns:p14="http://schemas.microsoft.com/office/powerpoint/2010/main" val="407525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80cb8a1f4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80cb8a1f4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80cb8a1f4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extLst>
      <p:ext uri="{BB962C8B-B14F-4D97-AF65-F5344CB8AC3E}">
        <p14:creationId xmlns:p14="http://schemas.microsoft.com/office/powerpoint/2010/main" val="94081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d0d914e3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d0d914e3e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d0d914e3e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extLst>
      <p:ext uri="{BB962C8B-B14F-4D97-AF65-F5344CB8AC3E}">
        <p14:creationId xmlns:p14="http://schemas.microsoft.com/office/powerpoint/2010/main" val="147143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0d914e3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0d914e3e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d0d914e3e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19</a:t>
            </a:fld>
            <a:endParaRPr/>
          </a:p>
        </p:txBody>
      </p:sp>
    </p:spTree>
    <p:extLst>
      <p:ext uri="{BB962C8B-B14F-4D97-AF65-F5344CB8AC3E}">
        <p14:creationId xmlns:p14="http://schemas.microsoft.com/office/powerpoint/2010/main" val="392039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21</a:t>
            </a:fld>
            <a:endParaRPr/>
          </a:p>
        </p:txBody>
      </p:sp>
    </p:spTree>
    <p:extLst>
      <p:ext uri="{BB962C8B-B14F-4D97-AF65-F5344CB8AC3E}">
        <p14:creationId xmlns:p14="http://schemas.microsoft.com/office/powerpoint/2010/main" val="292120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23</a:t>
            </a:fld>
            <a:endParaRPr/>
          </a:p>
        </p:txBody>
      </p:sp>
    </p:spTree>
    <p:extLst>
      <p:ext uri="{BB962C8B-B14F-4D97-AF65-F5344CB8AC3E}">
        <p14:creationId xmlns:p14="http://schemas.microsoft.com/office/powerpoint/2010/main" val="245655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extLst>
      <p:ext uri="{BB962C8B-B14F-4D97-AF65-F5344CB8AC3E}">
        <p14:creationId xmlns:p14="http://schemas.microsoft.com/office/powerpoint/2010/main" val="410014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27</a:t>
            </a:fld>
            <a:endParaRPr/>
          </a:p>
        </p:txBody>
      </p:sp>
    </p:spTree>
    <p:extLst>
      <p:ext uri="{BB962C8B-B14F-4D97-AF65-F5344CB8AC3E}">
        <p14:creationId xmlns:p14="http://schemas.microsoft.com/office/powerpoint/2010/main" val="303363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32</a:t>
            </a:fld>
            <a:endParaRPr/>
          </a:p>
        </p:txBody>
      </p:sp>
    </p:spTree>
    <p:extLst>
      <p:ext uri="{BB962C8B-B14F-4D97-AF65-F5344CB8AC3E}">
        <p14:creationId xmlns:p14="http://schemas.microsoft.com/office/powerpoint/2010/main" val="300871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34</a:t>
            </a:fld>
            <a:endParaRPr/>
          </a:p>
        </p:txBody>
      </p:sp>
    </p:spTree>
    <p:extLst>
      <p:ext uri="{BB962C8B-B14F-4D97-AF65-F5344CB8AC3E}">
        <p14:creationId xmlns:p14="http://schemas.microsoft.com/office/powerpoint/2010/main" val="559509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36</a:t>
            </a:fld>
            <a:endParaRPr/>
          </a:p>
        </p:txBody>
      </p:sp>
    </p:spTree>
    <p:extLst>
      <p:ext uri="{BB962C8B-B14F-4D97-AF65-F5344CB8AC3E}">
        <p14:creationId xmlns:p14="http://schemas.microsoft.com/office/powerpoint/2010/main" val="124475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181139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extLst>
      <p:ext uri="{BB962C8B-B14F-4D97-AF65-F5344CB8AC3E}">
        <p14:creationId xmlns:p14="http://schemas.microsoft.com/office/powerpoint/2010/main" val="72083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extLst>
      <p:ext uri="{BB962C8B-B14F-4D97-AF65-F5344CB8AC3E}">
        <p14:creationId xmlns:p14="http://schemas.microsoft.com/office/powerpoint/2010/main" val="249865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extLst>
      <p:ext uri="{BB962C8B-B14F-4D97-AF65-F5344CB8AC3E}">
        <p14:creationId xmlns:p14="http://schemas.microsoft.com/office/powerpoint/2010/main" val="216275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extLst>
      <p:ext uri="{BB962C8B-B14F-4D97-AF65-F5344CB8AC3E}">
        <p14:creationId xmlns:p14="http://schemas.microsoft.com/office/powerpoint/2010/main" val="332094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0d914e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0d914e3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Dit gaat over scope</a:t>
            </a:r>
            <a:endParaRPr/>
          </a:p>
        </p:txBody>
      </p:sp>
      <p:sp>
        <p:nvSpPr>
          <p:cNvPr id="217" name="Google Shape;217;g3d0d914e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13</a:t>
            </a:fld>
            <a:endParaRPr/>
          </a:p>
        </p:txBody>
      </p:sp>
    </p:spTree>
    <p:extLst>
      <p:ext uri="{BB962C8B-B14F-4D97-AF65-F5344CB8AC3E}">
        <p14:creationId xmlns:p14="http://schemas.microsoft.com/office/powerpoint/2010/main" val="4263861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710548"/>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16" name="Google Shape;16;p34"/>
          <p:cNvSpPr txBox="1">
            <a:spLocks noGrp="1"/>
          </p:cNvSpPr>
          <p:nvPr>
            <p:ph type="subTitle" idx="1"/>
          </p:nvPr>
        </p:nvSpPr>
        <p:spPr>
          <a:xfrm>
            <a:off x="1828800" y="4518627"/>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360"/>
              </a:spcBef>
              <a:spcAft>
                <a:spcPts val="0"/>
              </a:spcAft>
              <a:buClr>
                <a:srgbClr val="333333"/>
              </a:buClr>
              <a:buSzPts val="2800"/>
              <a:buFont typeface="Arial"/>
              <a:buNone/>
              <a:defRPr sz="1800" b="0" i="0" u="none" strike="noStrike" cap="none">
                <a:solidFill>
                  <a:srgbClr val="333333"/>
                </a:solidFill>
                <a:latin typeface="Montserrat"/>
                <a:ea typeface="Montserrat"/>
                <a:cs typeface="Montserrat"/>
                <a:sym typeface="Montserrat"/>
              </a:defRPr>
            </a:lvl1pPr>
            <a:lvl2pPr marR="0" lvl="1" algn="ctr">
              <a:lnSpc>
                <a:spcPct val="100000"/>
              </a:lnSpc>
              <a:spcBef>
                <a:spcPts val="360"/>
              </a:spcBef>
              <a:spcAft>
                <a:spcPts val="0"/>
              </a:spcAft>
              <a:buClr>
                <a:srgbClr val="888888"/>
              </a:buClr>
              <a:buSzPts val="2400"/>
              <a:buFont typeface="Arial"/>
              <a:buNone/>
              <a:defRPr sz="1800" b="0" i="0" u="none" strike="noStrike" cap="none">
                <a:solidFill>
                  <a:srgbClr val="888888"/>
                </a:solidFill>
                <a:latin typeface="Montserrat"/>
                <a:ea typeface="Montserrat"/>
                <a:cs typeface="Montserrat"/>
                <a:sym typeface="Montserrat"/>
              </a:defRPr>
            </a:lvl2pPr>
            <a:lvl3pPr marR="0" lvl="2"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3pPr>
            <a:lvl4pPr marR="0" lvl="3"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4pPr>
            <a:lvl5pPr marR="0" lvl="4"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5pPr>
            <a:lvl6pPr marR="0" lvl="5"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9575016" y="6336348"/>
            <a:ext cx="2497647" cy="521651"/>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40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userDrawn="1">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547833"/>
            <a:ext cx="11521280" cy="432895"/>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59" y="1095669"/>
            <a:ext cx="11521279" cy="5091549"/>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a:t>
            </a:fld>
            <a:endParaRPr lang="nl-NL"/>
          </a:p>
        </p:txBody>
      </p:sp>
      <p:sp>
        <p:nvSpPr>
          <p:cNvPr id="5" name="Google Shape;20;p35">
            <a:extLst>
              <a:ext uri="{FF2B5EF4-FFF2-40B4-BE49-F238E27FC236}">
                <a16:creationId xmlns:a16="http://schemas.microsoft.com/office/drawing/2014/main" id="{9D3DDADD-9D00-1BDB-D3F7-8F0A885A7B88}"/>
              </a:ext>
            </a:extLst>
          </p:cNvPr>
          <p:cNvSpPr txBox="1">
            <a:spLocks/>
          </p:cNvSpPr>
          <p:nvPr userDrawn="1"/>
        </p:nvSpPr>
        <p:spPr>
          <a:xfrm>
            <a:off x="335359" y="113861"/>
            <a:ext cx="11521279" cy="432895"/>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marR="0" lvl="1"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lang="nl-NL" sz="2000"/>
          </a:p>
        </p:txBody>
      </p:sp>
      <p:sp>
        <p:nvSpPr>
          <p:cNvPr id="8" name="Tijdelijke aanduiding voor tekst 7">
            <a:extLst>
              <a:ext uri="{FF2B5EF4-FFF2-40B4-BE49-F238E27FC236}">
                <a16:creationId xmlns:a16="http://schemas.microsoft.com/office/drawing/2014/main" id="{07137872-9B91-E5F6-ACD5-F89E1558C670}"/>
              </a:ext>
            </a:extLst>
          </p:cNvPr>
          <p:cNvSpPr>
            <a:spLocks noGrp="1"/>
          </p:cNvSpPr>
          <p:nvPr>
            <p:ph type="body" sz="quarter" idx="13" hasCustomPrompt="1"/>
          </p:nvPr>
        </p:nvSpPr>
        <p:spPr>
          <a:xfrm>
            <a:off x="467607" y="63709"/>
            <a:ext cx="11256081" cy="483048"/>
          </a:xfrm>
        </p:spPr>
        <p:txBody>
          <a:bodyPr anchor="ctr"/>
          <a:lstStyle>
            <a:lvl1pPr marL="50800" indent="0" algn="ctr">
              <a:buNone/>
              <a:defRPr sz="1800" b="1">
                <a:solidFill>
                  <a:schemeClr val="bg1"/>
                </a:solidFill>
              </a:defRPr>
            </a:lvl1pPr>
          </a:lstStyle>
          <a:p>
            <a:pPr lvl="0"/>
            <a:r>
              <a:rPr lang="nl-NL"/>
              <a:t>&lt;Onderwerp&gt;</a:t>
            </a:r>
          </a:p>
        </p:txBody>
      </p:sp>
    </p:spTree>
    <p:extLst>
      <p:ext uri="{BB962C8B-B14F-4D97-AF65-F5344CB8AC3E}">
        <p14:creationId xmlns:p14="http://schemas.microsoft.com/office/powerpoint/2010/main" val="294774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preserve="1" userDrawn="1">
  <p:cSld name="1_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60" y="1051297"/>
            <a:ext cx="5336778" cy="510820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a:t>
            </a:fld>
            <a:endParaRPr lang="nl-NL"/>
          </a:p>
        </p:txBody>
      </p:sp>
      <p:sp>
        <p:nvSpPr>
          <p:cNvPr id="5" name="Tijdelijke aanduiding voor inhoud 4">
            <a:extLst>
              <a:ext uri="{FF2B5EF4-FFF2-40B4-BE49-F238E27FC236}">
                <a16:creationId xmlns:a16="http://schemas.microsoft.com/office/drawing/2014/main" id="{7898B4A1-3CE3-CEEB-2131-39B8E3F8D2F1}"/>
              </a:ext>
            </a:extLst>
          </p:cNvPr>
          <p:cNvSpPr>
            <a:spLocks noGrp="1"/>
          </p:cNvSpPr>
          <p:nvPr>
            <p:ph sz="quarter" idx="13"/>
          </p:nvPr>
        </p:nvSpPr>
        <p:spPr>
          <a:xfrm>
            <a:off x="5672138" y="1051297"/>
            <a:ext cx="6184502" cy="51082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19513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3"/>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5">
            <a:alphaModFix/>
          </a:blip>
          <a:srcRect/>
          <a:stretch/>
        </p:blipFill>
        <p:spPr>
          <a:xfrm>
            <a:off x="9657072" y="6237315"/>
            <a:ext cx="2487600" cy="542553"/>
          </a:xfrm>
          <a:prstGeom prst="rect">
            <a:avLst/>
          </a:prstGeom>
          <a:noFill/>
          <a:ln>
            <a:noFill/>
          </a:ln>
        </p:spPr>
      </p:pic>
      <p:sp>
        <p:nvSpPr>
          <p:cNvPr id="13" name="Google Shape;13;p33"/>
          <p:cNvSpPr txBox="1">
            <a:spLocks noGrp="1"/>
          </p:cNvSpPr>
          <p:nvPr>
            <p:ph type="sldNum" idx="12"/>
          </p:nvPr>
        </p:nvSpPr>
        <p:spPr>
          <a:xfrm>
            <a:off x="11409046"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a:t>
            </a:fld>
            <a:endParaRPr lang="nl-NL"/>
          </a:p>
        </p:txBody>
      </p:sp>
    </p:spTree>
    <p:extLst>
      <p:ext uri="{BB962C8B-B14F-4D97-AF65-F5344CB8AC3E}">
        <p14:creationId xmlns:p14="http://schemas.microsoft.com/office/powerpoint/2010/main" val="2583216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osa.wikixl.nl/index.php/Werkingsgebied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osa.wikixl.nl/index.php/Ketenprocess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edu-v.atlassian.net/wiki/spaces/AFSPRAKENS/pages/1998864/Domein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du-v.atlassian.net/wiki/spaces/AFSPRAKENS/pages/11370497/Edu-V+praktijksituati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u-v.atlassian.net/wiki/spaces/AFSPRAKENS/pages/11370497/Edu-V+praktijksituat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du-v.atlassian.net/wiki/spaces/AFSPRAKENS/pages/23822337/Identiteiten" TargetMode="External"/><Relationship Id="rId5" Type="http://schemas.openxmlformats.org/officeDocument/2006/relationships/hyperlink" Target="http://www.privacyconvenant.nl/" TargetMode="External"/><Relationship Id="rId4" Type="http://schemas.openxmlformats.org/officeDocument/2006/relationships/hyperlink" Target="https://edu-v.atlassian.net/wiki/spaces/AFSPRAKENS/pages/21659714/SIS+AP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u-v.atlassian.net/wiki/spaces/AFSPRAKENS/pages/10944513/Gegevenssoorten+Verzenders+en+Ontvang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v.atlassian.net/wiki/spaces/AFSPRAKENS/pages/9109505/Informatiebeveilig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du-v.atlassian.net/wiki/spaces/AFSPRAKENS/pages/21987329/Varianten+van+ketensamenwerkingen+voor+verwerven+en+in+gebruik+nemen+van+leermiddel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du-v.atlassian.net/wiki/spaces/AFSPRAKENS/pages/2555919/H2M+identificatie+en+authenticati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u-v.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du-v.atlassian.net/wiki/spaces/AFSPRAKENS/pages/5406885/Introductie+en+aanleiding" TargetMode="External"/><Relationship Id="rId5" Type="http://schemas.openxmlformats.org/officeDocument/2006/relationships/hyperlink" Target="https://www.rijksoverheid.nl/documenten/rapporten/2021/10/28/digitaal-onderwijs-goed-geregeld" TargetMode="External"/><Relationship Id="rId4" Type="http://schemas.openxmlformats.org/officeDocument/2006/relationships/hyperlink" Target="https://www.nationaalgroeifonds.nl/projecten-ronde-2/digitaal-onderwijs-goed-geregel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du-v.atlassian.net/wiki/spaces/AFSPRAKENS/pages/1998909/M2M+gegevensuitwisseling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du-v.atlassian.net/wiki/spaces/AFSPRAKENS/pages/1966128/Transactiepatron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v.atlassian.net/wiki/spaces/AFSPRAKENS/pages/2097211/Gegevensmodel+en+defin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du-v.atlassian.net/wiki/spaces/AFSPRAKENS/pages/1998864/Domeinen" TargetMode="External"/><Relationship Id="rId4" Type="http://schemas.openxmlformats.org/officeDocument/2006/relationships/hyperlink" Target="https://edu-v.atlassian.net/wiki/spaces/AFSPRAKENS/pages/1966128/Transactiepatro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E7AB0-1B76-21CC-2C6E-9A910D71B38D}"/>
              </a:ext>
            </a:extLst>
          </p:cNvPr>
          <p:cNvSpPr>
            <a:spLocks noGrp="1"/>
          </p:cNvSpPr>
          <p:nvPr>
            <p:ph type="ctrTitle"/>
          </p:nvPr>
        </p:nvSpPr>
        <p:spPr/>
        <p:txBody>
          <a:bodyPr/>
          <a:lstStyle/>
          <a:p>
            <a:r>
              <a:rPr lang="nl-NL" sz="2800" b="1"/>
              <a:t>Presentatie van het keteninitiatief: </a:t>
            </a:r>
            <a:br>
              <a:rPr lang="nl-NL" sz="2800" b="1"/>
            </a:br>
            <a:r>
              <a:rPr lang="nl-NL" sz="2800" b="1" err="1"/>
              <a:t>Edu</a:t>
            </a:r>
            <a:r>
              <a:rPr lang="nl-NL" sz="2800" b="1"/>
              <a:t>-V</a:t>
            </a:r>
          </a:p>
        </p:txBody>
      </p:sp>
      <p:sp>
        <p:nvSpPr>
          <p:cNvPr id="3" name="Ondertitel 2">
            <a:extLst>
              <a:ext uri="{FF2B5EF4-FFF2-40B4-BE49-F238E27FC236}">
                <a16:creationId xmlns:a16="http://schemas.microsoft.com/office/drawing/2014/main" id="{066B2671-EC06-57E2-4289-6E8E75F8824F}"/>
              </a:ext>
            </a:extLst>
          </p:cNvPr>
          <p:cNvSpPr>
            <a:spLocks noGrp="1"/>
          </p:cNvSpPr>
          <p:nvPr>
            <p:ph type="subTitle" idx="1"/>
          </p:nvPr>
        </p:nvSpPr>
        <p:spPr/>
        <p:txBody>
          <a:bodyPr/>
          <a:lstStyle/>
          <a:p>
            <a:r>
              <a:rPr lang="nl-NL"/>
              <a:t>Architectenraad </a:t>
            </a:r>
            <a:r>
              <a:rPr lang="nl-NL" err="1"/>
              <a:t>Edu</a:t>
            </a:r>
            <a:r>
              <a:rPr lang="nl-NL"/>
              <a:t>-V</a:t>
            </a:r>
          </a:p>
          <a:p>
            <a:endParaRPr lang="nl-NL"/>
          </a:p>
          <a:p>
            <a:r>
              <a:rPr lang="nl-NL" err="1"/>
              <a:t>Architectuurdag</a:t>
            </a:r>
            <a:r>
              <a:rPr lang="nl-NL"/>
              <a:t> </a:t>
            </a:r>
            <a:r>
              <a:rPr lang="nl-NL" err="1"/>
              <a:t>Edu</a:t>
            </a:r>
            <a:r>
              <a:rPr lang="nl-NL"/>
              <a:t>-V / </a:t>
            </a:r>
            <a:r>
              <a:rPr lang="nl-NL" err="1"/>
              <a:t>Npuls</a:t>
            </a:r>
            <a:endParaRPr lang="nl-NL"/>
          </a:p>
          <a:p>
            <a:r>
              <a:rPr lang="nl-NL"/>
              <a:t>28 juni 2023</a:t>
            </a:r>
          </a:p>
        </p:txBody>
      </p:sp>
    </p:spTree>
    <p:extLst>
      <p:ext uri="{BB962C8B-B14F-4D97-AF65-F5344CB8AC3E}">
        <p14:creationId xmlns:p14="http://schemas.microsoft.com/office/powerpoint/2010/main" val="109958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4280292251"/>
              </p:ext>
            </p:extLst>
          </p:nvPr>
        </p:nvGraphicFramePr>
        <p:xfrm>
          <a:off x="335360" y="1085850"/>
          <a:ext cx="11521280" cy="4836287"/>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1667182">
                <a:tc>
                  <a:txBody>
                    <a:bodyPr/>
                    <a:lstStyle/>
                    <a:p>
                      <a:pPr marL="0" lvl="0" indent="0" algn="ctr" rtl="0">
                        <a:spcBef>
                          <a:spcPts val="0"/>
                        </a:spcBef>
                        <a:spcAft>
                          <a:spcPts val="0"/>
                        </a:spcAft>
                        <a:buNone/>
                      </a:pPr>
                      <a:r>
                        <a:rPr lang="nl-NL" sz="1600" b="1"/>
                        <a:t>Wordt er verbonden met ketens </a:t>
                      </a:r>
                      <a:r>
                        <a:rPr lang="nl-NL" sz="1600" b="1" i="1"/>
                        <a:t>buiten</a:t>
                      </a:r>
                      <a:r>
                        <a:rPr lang="nl-NL" sz="1600" b="1"/>
                        <a:t> het onderwijs?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Ja. Er </a:t>
                      </a:r>
                      <a:r>
                        <a:rPr lang="en-US" sz="1400" err="1"/>
                        <a:t>worden</a:t>
                      </a:r>
                      <a:r>
                        <a:rPr lang="en-US" sz="1400"/>
                        <a:t> </a:t>
                      </a:r>
                      <a:r>
                        <a:rPr lang="en-US" sz="1400" err="1"/>
                        <a:t>ook</a:t>
                      </a:r>
                      <a:r>
                        <a:rPr lang="en-US" sz="1400"/>
                        <a:t> B2B </a:t>
                      </a:r>
                      <a:r>
                        <a:rPr lang="en-US" sz="1400" err="1"/>
                        <a:t>ketensamenwerkingen</a:t>
                      </a:r>
                      <a:r>
                        <a:rPr lang="en-US" sz="1400"/>
                        <a:t> </a:t>
                      </a:r>
                      <a:r>
                        <a:rPr lang="en-US" sz="1400" err="1"/>
                        <a:t>ondersteund</a:t>
                      </a:r>
                      <a:r>
                        <a:rPr lang="en-US" sz="1400"/>
                        <a:t>. </a:t>
                      </a:r>
                      <a:r>
                        <a:rPr lang="en-US" sz="1400" err="1"/>
                        <a:t>Bijvoorbeeld</a:t>
                      </a:r>
                      <a:r>
                        <a:rPr lang="en-US" sz="1400"/>
                        <a:t> </a:t>
                      </a:r>
                      <a:r>
                        <a:rPr lang="en-US" sz="1400" err="1"/>
                        <a:t>voor</a:t>
                      </a:r>
                      <a:r>
                        <a:rPr lang="en-US" sz="1400"/>
                        <a:t> het </a:t>
                      </a:r>
                      <a:r>
                        <a:rPr lang="en-US" sz="1400" err="1"/>
                        <a:t>inkopen</a:t>
                      </a:r>
                      <a:r>
                        <a:rPr lang="en-US" sz="1400"/>
                        <a:t> van </a:t>
                      </a:r>
                      <a:r>
                        <a:rPr lang="en-US" sz="1400" err="1"/>
                        <a:t>leermiddelen</a:t>
                      </a:r>
                      <a:r>
                        <a:rPr lang="en-US" sz="1400"/>
                        <a:t> </a:t>
                      </a:r>
                      <a:r>
                        <a:rPr lang="en-US" sz="1400" err="1"/>
                        <a:t>als</a:t>
                      </a:r>
                      <a:r>
                        <a:rPr lang="en-US" sz="1400"/>
                        <a:t> </a:t>
                      </a:r>
                      <a:r>
                        <a:rPr lang="en-US" sz="1400" err="1"/>
                        <a:t>distributeur</a:t>
                      </a:r>
                      <a:r>
                        <a:rPr lang="en-US" sz="1400"/>
                        <a:t> </a:t>
                      </a:r>
                      <a:r>
                        <a:rPr lang="en-US" sz="1400" err="1"/>
                        <a:t>bij</a:t>
                      </a:r>
                      <a:r>
                        <a:rPr lang="en-US" sz="1400"/>
                        <a:t> </a:t>
                      </a:r>
                      <a:r>
                        <a:rPr lang="en-US" sz="1400" err="1"/>
                        <a:t>een</a:t>
                      </a:r>
                      <a:r>
                        <a:rPr lang="en-US" sz="1400"/>
                        <a:t> </a:t>
                      </a:r>
                      <a:r>
                        <a:rPr lang="en-US" sz="1400" err="1"/>
                        <a:t>uitgever</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8244">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40861">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760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Overige informatie</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b="1" err="1"/>
              <a:t>Edu</a:t>
            </a:r>
            <a:r>
              <a:rPr lang="nl-NL" sz="1800" b="1"/>
              <a:t>-V</a:t>
            </a:r>
            <a:endParaRPr lang="nl-NL"/>
          </a:p>
        </p:txBody>
      </p:sp>
      <p:graphicFrame>
        <p:nvGraphicFramePr>
          <p:cNvPr id="206" name="Google Shape;206;p15"/>
          <p:cNvGraphicFramePr/>
          <p:nvPr>
            <p:extLst>
              <p:ext uri="{D42A27DB-BD31-4B8C-83A1-F6EECF244321}">
                <p14:modId xmlns:p14="http://schemas.microsoft.com/office/powerpoint/2010/main" val="337027485"/>
              </p:ext>
            </p:extLst>
          </p:nvPr>
        </p:nvGraphicFramePr>
        <p:xfrm>
          <a:off x="335360" y="1085850"/>
          <a:ext cx="11521280" cy="5550924"/>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1921120">
                <a:tc>
                  <a:txBody>
                    <a:bodyPr/>
                    <a:lstStyle/>
                    <a:p>
                      <a:pPr marL="0" lvl="0" indent="0" algn="ctr" rtl="0">
                        <a:spcBef>
                          <a:spcPts val="0"/>
                        </a:spcBef>
                        <a:spcAft>
                          <a:spcPts val="0"/>
                        </a:spcAft>
                        <a:buNone/>
                      </a:pPr>
                      <a:r>
                        <a:rPr lang="nl-NL" sz="1600" b="1" err="1"/>
                        <a:t>Governance</a:t>
                      </a: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Parallel </a:t>
                      </a:r>
                      <a:r>
                        <a:rPr lang="en-US" sz="1400" err="1"/>
                        <a:t>aan</a:t>
                      </a:r>
                      <a:r>
                        <a:rPr lang="en-US" sz="1400"/>
                        <a:t> de </a:t>
                      </a:r>
                      <a:r>
                        <a:rPr lang="en-US" sz="1400" err="1"/>
                        <a:t>totstandkoming</a:t>
                      </a:r>
                      <a:r>
                        <a:rPr lang="en-US" sz="1400"/>
                        <a:t> </a:t>
                      </a:r>
                      <a:r>
                        <a:rPr lang="en-US" sz="1400" err="1"/>
                        <a:t>wordt</a:t>
                      </a:r>
                      <a:r>
                        <a:rPr lang="en-US" sz="1400"/>
                        <a:t> </a:t>
                      </a:r>
                      <a:r>
                        <a:rPr lang="en-US" sz="1400" err="1"/>
                        <a:t>gewerkt</a:t>
                      </a:r>
                      <a:r>
                        <a:rPr lang="en-US" sz="1400"/>
                        <a:t> </a:t>
                      </a:r>
                      <a:r>
                        <a:rPr lang="en-US" sz="1400" err="1"/>
                        <a:t>aan</a:t>
                      </a:r>
                      <a:r>
                        <a:rPr lang="en-US" sz="1400"/>
                        <a:t> het </a:t>
                      </a:r>
                      <a:r>
                        <a:rPr lang="en-US" sz="1400" err="1"/>
                        <a:t>inrichten</a:t>
                      </a:r>
                      <a:r>
                        <a:rPr lang="en-US" sz="1400"/>
                        <a:t> van </a:t>
                      </a:r>
                      <a:r>
                        <a:rPr lang="en-US" sz="1400" err="1"/>
                        <a:t>een</a:t>
                      </a:r>
                      <a:r>
                        <a:rPr lang="en-US" sz="1400"/>
                        <a:t> governance die </a:t>
                      </a:r>
                      <a:r>
                        <a:rPr lang="en-US" sz="1400" err="1"/>
                        <a:t>publiek-privaat</a:t>
                      </a:r>
                      <a:r>
                        <a:rPr lang="en-US" sz="1400"/>
                        <a:t> regie </a:t>
                      </a:r>
                      <a:r>
                        <a:rPr lang="en-US" sz="1400" err="1"/>
                        <a:t>voert</a:t>
                      </a:r>
                      <a:r>
                        <a:rPr lang="en-US" sz="1400"/>
                        <a:t> op de </a:t>
                      </a:r>
                      <a:r>
                        <a:rPr lang="en-US" sz="1400" err="1"/>
                        <a:t>afspraken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8244">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01560">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50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prstGeom prst="rect">
            <a:avLst/>
          </a:prstGeom>
        </p:spPr>
        <p:txBody>
          <a:bodyPr spcFirstLastPara="1" wrap="square" lIns="91425" tIns="91425" rIns="91425" bIns="91425" anchor="b" anchorCtr="0">
            <a:noAutofit/>
          </a:bodyPr>
          <a:lstStyle/>
          <a:p>
            <a:r>
              <a:rPr lang="nl-NL"/>
              <a:t>Vergelijkingsraamwerk Overzicht</a:t>
            </a:r>
            <a:endParaRPr/>
          </a:p>
        </p:txBody>
      </p:sp>
      <p:sp>
        <p:nvSpPr>
          <p:cNvPr id="3" name="Tijdelijke aanduiding voor tekst 2">
            <a:extLst>
              <a:ext uri="{FF2B5EF4-FFF2-40B4-BE49-F238E27FC236}">
                <a16:creationId xmlns:a16="http://schemas.microsoft.com/office/drawing/2014/main" id="{9C79A73F-71FD-6BCD-DC54-BEFFAF0E167E}"/>
              </a:ext>
            </a:extLst>
          </p:cNvPr>
          <p:cNvSpPr>
            <a:spLocks noGrp="1"/>
          </p:cNvSpPr>
          <p:nvPr>
            <p:ph type="body" sz="quarter" idx="13"/>
          </p:nvPr>
        </p:nvSpPr>
        <p:spPr/>
        <p:txBody>
          <a:bodyPr/>
          <a:lstStyle/>
          <a:p>
            <a:r>
              <a:rPr lang="nl-NL" sz="1800" err="1"/>
              <a:t>Edu</a:t>
            </a:r>
            <a:r>
              <a:rPr lang="nl-NL" sz="1800"/>
              <a:t>-V</a:t>
            </a:r>
          </a:p>
        </p:txBody>
      </p:sp>
      <p:graphicFrame>
        <p:nvGraphicFramePr>
          <p:cNvPr id="220" name="Google Shape;220;p17"/>
          <p:cNvGraphicFramePr/>
          <p:nvPr>
            <p:extLst>
              <p:ext uri="{D42A27DB-BD31-4B8C-83A1-F6EECF244321}">
                <p14:modId xmlns:p14="http://schemas.microsoft.com/office/powerpoint/2010/main" val="1273753150"/>
              </p:ext>
            </p:extLst>
          </p:nvPr>
        </p:nvGraphicFramePr>
        <p:xfrm>
          <a:off x="0" y="980729"/>
          <a:ext cx="12192000" cy="5920680"/>
        </p:xfrm>
        <a:graphic>
          <a:graphicData uri="http://schemas.openxmlformats.org/drawingml/2006/table">
            <a:tbl>
              <a:tblPr firstCol="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2056">
                <a:tc>
                  <a:txBody>
                    <a:bodyPr/>
                    <a:lstStyle/>
                    <a:p>
                      <a:pPr marL="0" lvl="0" indent="0" algn="ctr" rtl="0">
                        <a:spcBef>
                          <a:spcPts val="0"/>
                        </a:spcBef>
                        <a:spcAft>
                          <a:spcPts val="0"/>
                        </a:spcAft>
                        <a:buNone/>
                      </a:pPr>
                      <a:r>
                        <a:rPr lang="nl-NL" b="1"/>
                        <a:t>Projectfase</a:t>
                      </a:r>
                      <a:endParaRPr b="1"/>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tx1"/>
                          </a:solidFill>
                        </a:rPr>
                        <a:t>Afgerond / </a:t>
                      </a:r>
                      <a:r>
                        <a:rPr lang="nl-NL" sz="1000" b="0" err="1">
                          <a:solidFill>
                            <a:schemeClr val="tx1"/>
                          </a:solidFill>
                        </a:rPr>
                        <a:t>inbeheername</a:t>
                      </a:r>
                      <a:endParaRPr sz="1000" b="0" err="1">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Al even op weg</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Prille begin</a:t>
                      </a:r>
                      <a:endParaRPr sz="1000" b="0"/>
                    </a:p>
                  </a:txBody>
                  <a:tcPr marL="91425" marR="91425" marT="91425" marB="91425" anchor="ctr"/>
                </a:tc>
                <a:extLst>
                  <a:ext uri="{0D108BD9-81ED-4DB2-BD59-A6C34878D82A}">
                    <a16:rowId xmlns:a16="http://schemas.microsoft.com/office/drawing/2014/main" val="10001"/>
                  </a:ext>
                </a:extLst>
              </a:tr>
              <a:tr h="422056">
                <a:tc>
                  <a:txBody>
                    <a:bodyPr/>
                    <a:lstStyle/>
                    <a:p>
                      <a:pPr marL="0" lvl="0" indent="0" algn="ctr" rtl="0">
                        <a:spcBef>
                          <a:spcPts val="0"/>
                        </a:spcBef>
                        <a:spcAft>
                          <a:spcPts val="0"/>
                        </a:spcAft>
                        <a:buNone/>
                      </a:pPr>
                      <a:r>
                        <a:rPr lang="nl-NL" b="1"/>
                        <a:t>Werkingsgebied</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Eén werkingsgebied</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Meerdere werkingsgebieden</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t>Gehele onderwijsdomein</a:t>
                      </a:r>
                      <a:endParaRPr sz="1000" b="0"/>
                    </a:p>
                  </a:txBody>
                  <a:tcPr marL="91425" marR="91425" marT="91425" marB="91425" anchor="ctr"/>
                </a:tc>
                <a:extLst>
                  <a:ext uri="{0D108BD9-81ED-4DB2-BD59-A6C34878D82A}">
                    <a16:rowId xmlns:a16="http://schemas.microsoft.com/office/drawing/2014/main" val="10002"/>
                  </a:ext>
                </a:extLst>
              </a:tr>
              <a:tr h="475675">
                <a:tc>
                  <a:txBody>
                    <a:bodyPr/>
                    <a:lstStyle/>
                    <a:p>
                      <a:pPr marL="0" lvl="0" indent="0" algn="ctr" rtl="0">
                        <a:spcBef>
                          <a:spcPts val="0"/>
                        </a:spcBef>
                        <a:spcAft>
                          <a:spcPts val="0"/>
                        </a:spcAft>
                        <a:buNone/>
                      </a:pPr>
                      <a:r>
                        <a:rPr lang="nl-NL" b="1"/>
                        <a:t>Ketendomeinen</a:t>
                      </a:r>
                      <a:endParaRPr b="1"/>
                    </a:p>
                  </a:txBody>
                  <a:tcPr marL="91425" marR="91425" marT="91425" marB="91425" anchor="ctr"/>
                </a:tc>
                <a:tc>
                  <a:txBody>
                    <a:bodyPr/>
                    <a:lstStyle/>
                    <a:p>
                      <a:pPr marL="0" lvl="0" indent="0" algn="ctr" rtl="0">
                        <a:spcBef>
                          <a:spcPts val="0"/>
                        </a:spcBef>
                        <a:spcAft>
                          <a:spcPts val="0"/>
                        </a:spcAft>
                        <a:buNone/>
                      </a:pPr>
                      <a:r>
                        <a:rPr lang="nl-NL" sz="1000" b="0"/>
                        <a:t>Beperkt aantal ketenprocessen binnen één ketendomein</a:t>
                      </a:r>
                      <a:endParaRPr sz="1000" b="0"/>
                    </a:p>
                  </a:txBody>
                  <a:tcPr marL="91425" marR="91425" marT="91425" marB="91425" anchor="ctr"/>
                </a:tc>
                <a:tc>
                  <a:txBody>
                    <a:bodyPr/>
                    <a:lstStyle/>
                    <a:p>
                      <a:pPr marL="0" lvl="0" indent="0" algn="ctr" rtl="0">
                        <a:spcBef>
                          <a:spcPts val="0"/>
                        </a:spcBef>
                        <a:spcAft>
                          <a:spcPts val="0"/>
                        </a:spcAft>
                        <a:buNone/>
                      </a:pPr>
                      <a:r>
                        <a:rPr lang="nl-NL" sz="1000" b="0"/>
                        <a:t>Meerdere </a:t>
                      </a:r>
                      <a:r>
                        <a:rPr lang="nl-NL" sz="1000" b="0" u="none" strike="noStrike" noProof="0"/>
                        <a:t>ketenprocessen in meerdere ketendomeinen</a:t>
                      </a:r>
                      <a:endParaRPr sz="1000" b="0"/>
                    </a:p>
                  </a:txBody>
                  <a:tcPr marL="91425" marR="91425" marT="91425" marB="91425" anchor="ctr"/>
                </a:tc>
                <a:tc>
                  <a:txBody>
                    <a:bodyPr/>
                    <a:lstStyle/>
                    <a:p>
                      <a:pPr marL="0" lvl="0" indent="0" algn="ctr" rtl="0">
                        <a:spcBef>
                          <a:spcPts val="0"/>
                        </a:spcBef>
                        <a:spcAft>
                          <a:spcPts val="0"/>
                        </a:spcAft>
                        <a:buNone/>
                      </a:pPr>
                      <a:r>
                        <a:rPr lang="nl-NL" sz="1000" b="0"/>
                        <a:t>(Vrijwel) alle </a:t>
                      </a:r>
                      <a:r>
                        <a:rPr lang="nl-NL" sz="1000" b="0" u="none" strike="noStrike" noProof="0"/>
                        <a:t>ketenprocessen; raakt alle ketendomeinen</a:t>
                      </a:r>
                      <a:endParaRPr sz="1000" b="0"/>
                    </a:p>
                  </a:txBody>
                  <a:tcPr marL="91425" marR="91425" marT="91425" marB="91425" anchor="ctr"/>
                </a:tc>
                <a:extLst>
                  <a:ext uri="{0D108BD9-81ED-4DB2-BD59-A6C34878D82A}">
                    <a16:rowId xmlns:a16="http://schemas.microsoft.com/office/drawing/2014/main" val="10003"/>
                  </a:ext>
                </a:extLst>
              </a:tr>
              <a:tr h="422056">
                <a:tc>
                  <a:txBody>
                    <a:bodyPr/>
                    <a:lstStyle/>
                    <a:p>
                      <a:pPr marL="0" lvl="0" indent="0" algn="ctr" rtl="0">
                        <a:spcBef>
                          <a:spcPts val="0"/>
                        </a:spcBef>
                        <a:spcAft>
                          <a:spcPts val="0"/>
                        </a:spcAft>
                        <a:buNone/>
                      </a:pPr>
                      <a:r>
                        <a:rPr lang="nl-NL" b="1"/>
                        <a:t>Privacy</a:t>
                      </a:r>
                      <a:endParaRPr b="1"/>
                    </a:p>
                  </a:txBody>
                  <a:tcPr marL="91425" marR="91425" marT="91425" marB="91425" anchor="ctr"/>
                </a:tc>
                <a:tc>
                  <a:txBody>
                    <a:bodyPr/>
                    <a:lstStyle/>
                    <a:p>
                      <a:pPr marL="0" lvl="0" indent="0" algn="ctr" rtl="0">
                        <a:spcBef>
                          <a:spcPts val="0"/>
                        </a:spcBef>
                        <a:spcAft>
                          <a:spcPts val="0"/>
                        </a:spcAft>
                        <a:buNone/>
                      </a:pPr>
                      <a:r>
                        <a:rPr lang="nl-NL" sz="1000" b="0"/>
                        <a:t>Geen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Enkele persoonsgegevens</a:t>
                      </a:r>
                      <a:endParaRPr sz="1000" b="0"/>
                    </a:p>
                  </a:txBody>
                  <a:tcPr marL="91425" marR="91425" marT="91425" marB="91425" anchor="ctr"/>
                </a:tc>
                <a:tc>
                  <a:txBody>
                    <a:bodyPr/>
                    <a:lstStyle/>
                    <a:p>
                      <a:pPr marL="0" lvl="0" indent="0" algn="ctr" rtl="0">
                        <a:spcBef>
                          <a:spcPts val="0"/>
                        </a:spcBef>
                        <a:spcAft>
                          <a:spcPts val="0"/>
                        </a:spcAft>
                        <a:buNone/>
                      </a:pPr>
                      <a:r>
                        <a:rPr lang="nl-NL" sz="1000" b="0"/>
                        <a:t>Veel / bijzondere </a:t>
                      </a:r>
                      <a:r>
                        <a:rPr lang="nl-NL" sz="1000" b="0" err="1"/>
                        <a:t>persoonsgeg</a:t>
                      </a:r>
                      <a:r>
                        <a:rPr lang="nl-NL" sz="1000" b="0"/>
                        <a:t>.</a:t>
                      </a:r>
                      <a:endParaRPr sz="1000" b="0"/>
                    </a:p>
                  </a:txBody>
                  <a:tcPr marL="91425" marR="91425" marT="91425" marB="91425" anchor="ctr"/>
                </a:tc>
                <a:extLst>
                  <a:ext uri="{0D108BD9-81ED-4DB2-BD59-A6C34878D82A}">
                    <a16:rowId xmlns:a16="http://schemas.microsoft.com/office/drawing/2014/main" val="10004"/>
                  </a:ext>
                </a:extLst>
              </a:tr>
              <a:tr h="422056">
                <a:tc>
                  <a:txBody>
                    <a:bodyPr/>
                    <a:lstStyle/>
                    <a:p>
                      <a:pPr marL="0" lvl="0" indent="0" algn="ctr" rtl="0">
                        <a:spcBef>
                          <a:spcPts val="0"/>
                        </a:spcBef>
                        <a:spcAft>
                          <a:spcPts val="0"/>
                        </a:spcAft>
                        <a:buNone/>
                      </a:pPr>
                      <a:r>
                        <a:rPr lang="nl-NL" b="1"/>
                        <a:t>Informatiebeveiliging</a:t>
                      </a:r>
                      <a:endParaRPr b="1"/>
                    </a:p>
                  </a:txBody>
                  <a:tcPr marL="91425" marR="91425" marT="91425" marB="91425" anchor="ctr"/>
                </a:tc>
                <a:tc>
                  <a:txBody>
                    <a:bodyPr/>
                    <a:lstStyle/>
                    <a:p>
                      <a:pPr marL="0" lvl="0" indent="0" algn="ctr" rtl="0">
                        <a:spcBef>
                          <a:spcPts val="0"/>
                        </a:spcBef>
                        <a:spcAft>
                          <a:spcPts val="0"/>
                        </a:spcAft>
                        <a:buNone/>
                      </a:pPr>
                      <a:r>
                        <a:rPr lang="nl-NL" sz="1000" b="0"/>
                        <a:t>Geen BIV-eisen</a:t>
                      </a:r>
                      <a:endParaRPr sz="1000" b="0"/>
                    </a:p>
                  </a:txBody>
                  <a:tcPr marL="91425" marR="91425" marT="91425" marB="91425" anchor="ctr"/>
                </a:tc>
                <a:tc>
                  <a:txBody>
                    <a:bodyPr/>
                    <a:lstStyle/>
                    <a:p>
                      <a:pPr marL="0" lvl="0" indent="0" algn="ctr" rtl="0">
                        <a:spcBef>
                          <a:spcPts val="0"/>
                        </a:spcBef>
                        <a:spcAft>
                          <a:spcPts val="0"/>
                        </a:spcAft>
                        <a:buNone/>
                      </a:pPr>
                      <a:r>
                        <a:rPr lang="nl-NL" sz="1000" b="0"/>
                        <a:t>Enkele BIV-eisen</a:t>
                      </a:r>
                      <a:endParaRPr sz="1000" b="0"/>
                    </a:p>
                  </a:txBody>
                  <a:tcPr marL="91425" marR="91425" marT="91425" marB="91425" anchor="ctr"/>
                </a:tc>
                <a:tc>
                  <a:txBody>
                    <a:bodyPr/>
                    <a:lstStyle/>
                    <a:p>
                      <a:pPr marL="0" lvl="0" indent="0" algn="ctr" rtl="0">
                        <a:spcBef>
                          <a:spcPts val="0"/>
                        </a:spcBef>
                        <a:spcAft>
                          <a:spcPts val="0"/>
                        </a:spcAft>
                        <a:buNone/>
                      </a:pPr>
                      <a:r>
                        <a:rPr lang="nl-NL" sz="1000" b="0"/>
                        <a:t>Strikte BIV-eisen</a:t>
                      </a:r>
                      <a:endParaRPr sz="1000" b="0"/>
                    </a:p>
                  </a:txBody>
                  <a:tcPr marL="91425" marR="91425" marT="91425" marB="91425" anchor="ctr"/>
                </a:tc>
                <a:extLst>
                  <a:ext uri="{0D108BD9-81ED-4DB2-BD59-A6C34878D82A}">
                    <a16:rowId xmlns:a16="http://schemas.microsoft.com/office/drawing/2014/main" val="10005"/>
                  </a:ext>
                </a:extLst>
              </a:tr>
              <a:tr h="475675">
                <a:tc>
                  <a:txBody>
                    <a:bodyPr/>
                    <a:lstStyle/>
                    <a:p>
                      <a:pPr marL="0" lvl="0" indent="0" algn="ctr" rtl="0">
                        <a:spcBef>
                          <a:spcPts val="0"/>
                        </a:spcBef>
                        <a:spcAft>
                          <a:spcPts val="0"/>
                        </a:spcAft>
                        <a:buNone/>
                      </a:pPr>
                      <a:r>
                        <a:rPr lang="nl-NL" b="1"/>
                        <a:t>Interoperabiliteit</a:t>
                      </a:r>
                      <a:endParaRPr b="1"/>
                    </a:p>
                  </a:txBody>
                  <a:tcPr marL="91425" marR="91425" marT="91425" marB="91425" anchor="ctr"/>
                </a:tc>
                <a:tc>
                  <a:txBody>
                    <a:bodyPr/>
                    <a:lstStyle/>
                    <a:p>
                      <a:pPr marL="0" lvl="0" indent="0" algn="ctr" rtl="0">
                        <a:spcBef>
                          <a:spcPts val="0"/>
                        </a:spcBef>
                        <a:spcAft>
                          <a:spcPts val="0"/>
                        </a:spcAft>
                        <a:buNone/>
                      </a:pPr>
                      <a:r>
                        <a:rPr lang="nl-NL" sz="1000" b="0"/>
                        <a:t>Technische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 Semantische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Semantische &amp; Procesinteroperabiliteit</a:t>
                      </a:r>
                      <a:endParaRPr sz="1000" b="0"/>
                    </a:p>
                  </a:txBody>
                  <a:tcPr marL="91425" marR="91425" marT="91425" marB="91425" anchor="ctr"/>
                </a:tc>
                <a:extLst>
                  <a:ext uri="{0D108BD9-81ED-4DB2-BD59-A6C34878D82A}">
                    <a16:rowId xmlns:a16="http://schemas.microsoft.com/office/drawing/2014/main" val="414585822"/>
                  </a:ext>
                </a:extLst>
              </a:tr>
              <a:tr h="422056">
                <a:tc>
                  <a:txBody>
                    <a:bodyPr/>
                    <a:lstStyle/>
                    <a:p>
                      <a:pPr marL="0" lvl="0" indent="0" algn="ctr" rtl="0">
                        <a:spcBef>
                          <a:spcPts val="0"/>
                        </a:spcBef>
                        <a:spcAft>
                          <a:spcPts val="0"/>
                        </a:spcAft>
                        <a:buNone/>
                      </a:pPr>
                      <a:r>
                        <a:rPr lang="nl-NL" b="1"/>
                        <a:t>IAA</a:t>
                      </a:r>
                      <a:endParaRPr b="1"/>
                    </a:p>
                  </a:txBody>
                  <a:tcPr marL="91425" marR="91425" marT="91425" marB="91425" anchor="ctr"/>
                </a:tc>
                <a:tc>
                  <a:txBody>
                    <a:bodyPr/>
                    <a:lstStyle/>
                    <a:p>
                      <a:pPr marL="0" lvl="0" indent="0" algn="ctr" rtl="0">
                        <a:spcBef>
                          <a:spcPts val="0"/>
                        </a:spcBef>
                        <a:spcAft>
                          <a:spcPts val="0"/>
                        </a:spcAft>
                        <a:buNone/>
                      </a:pPr>
                      <a:r>
                        <a:rPr lang="nl-NL" sz="1000" b="0"/>
                        <a:t>Openbaar / publiek</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groepslidmaatschap / rol</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identiteit</a:t>
                      </a:r>
                      <a:endParaRPr sz="1000" b="0"/>
                    </a:p>
                  </a:txBody>
                  <a:tcPr marL="91425" marR="91425" marT="91425" marB="91425" anchor="ctr"/>
                </a:tc>
                <a:extLst>
                  <a:ext uri="{0D108BD9-81ED-4DB2-BD59-A6C34878D82A}">
                    <a16:rowId xmlns:a16="http://schemas.microsoft.com/office/drawing/2014/main" val="10006"/>
                  </a:ext>
                </a:extLst>
              </a:tr>
              <a:tr h="540198">
                <a:tc>
                  <a:txBody>
                    <a:bodyPr/>
                    <a:lstStyle/>
                    <a:p>
                      <a:pPr marL="0" lvl="0" indent="0" algn="ctr" rtl="0">
                        <a:spcBef>
                          <a:spcPts val="0"/>
                        </a:spcBef>
                        <a:spcAft>
                          <a:spcPts val="0"/>
                        </a:spcAft>
                        <a:buNone/>
                      </a:pPr>
                      <a:r>
                        <a:rPr lang="nl-NL" b="1"/>
                        <a:t>M2M-interactie</a:t>
                      </a:r>
                      <a:endParaRPr b="1"/>
                    </a:p>
                  </a:txBody>
                  <a:tcPr marL="91425" marR="91425" marT="91425" marB="91425" anchor="ctr"/>
                </a:tc>
                <a:tc>
                  <a:txBody>
                    <a:bodyPr/>
                    <a:lstStyle/>
                    <a:p>
                      <a:pPr marL="0" lvl="0" indent="0" algn="ctr" rtl="0">
                        <a:spcBef>
                          <a:spcPts val="0"/>
                        </a:spcBef>
                        <a:spcAft>
                          <a:spcPts val="0"/>
                        </a:spcAft>
                        <a:buNone/>
                      </a:pPr>
                      <a:r>
                        <a:rPr lang="nl-NL" sz="1000" b="0"/>
                        <a:t>Geen m2m-koppelingen</a:t>
                      </a:r>
                      <a:endParaRPr sz="1000" b="0"/>
                    </a:p>
                  </a:txBody>
                  <a:tcPr marL="91425" marR="91425" marT="91425" marB="91425" anchor="ctr"/>
                </a:tc>
                <a:tc>
                  <a:txBody>
                    <a:bodyPr/>
                    <a:lstStyle/>
                    <a:p>
                      <a:pPr marL="0" lvl="0" indent="0" algn="ctr" rtl="0">
                        <a:spcBef>
                          <a:spcPts val="0"/>
                        </a:spcBef>
                        <a:spcAft>
                          <a:spcPts val="0"/>
                        </a:spcAft>
                        <a:buNone/>
                      </a:pPr>
                      <a:r>
                        <a:rPr lang="nl-NL" sz="1000" b="0"/>
                        <a:t>Enkele koppelingen, meerdere gelijksoortige partijen</a:t>
                      </a:r>
                      <a:endParaRPr sz="1000" b="0"/>
                    </a:p>
                  </a:txBody>
                  <a:tcPr marL="91425" marR="91425" marT="91425" marB="91425" anchor="ctr"/>
                </a:tc>
                <a:tc>
                  <a:txBody>
                    <a:bodyPr/>
                    <a:lstStyle/>
                    <a:p>
                      <a:pPr marL="0" lvl="0" indent="0" algn="ctr" rtl="0">
                        <a:spcBef>
                          <a:spcPts val="0"/>
                        </a:spcBef>
                        <a:spcAft>
                          <a:spcPts val="0"/>
                        </a:spcAft>
                        <a:buNone/>
                      </a:pPr>
                      <a:r>
                        <a:rPr lang="nl-NL" sz="1000" b="0"/>
                        <a:t>Veel koppelingen, veel verschillende partijen</a:t>
                      </a:r>
                      <a:endParaRPr sz="1000" b="0"/>
                    </a:p>
                  </a:txBody>
                  <a:tcPr marL="91425" marR="91425" marT="91425" marB="91425" anchor="ctr"/>
                </a:tc>
                <a:extLst>
                  <a:ext uri="{0D108BD9-81ED-4DB2-BD59-A6C34878D82A}">
                    <a16:rowId xmlns:a16="http://schemas.microsoft.com/office/drawing/2014/main" val="10007"/>
                  </a:ext>
                </a:extLst>
              </a:tr>
              <a:tr h="540198">
                <a:tc>
                  <a:txBody>
                    <a:bodyPr/>
                    <a:lstStyle/>
                    <a:p>
                      <a:pPr marL="0" lvl="0" indent="0" algn="ctr" rtl="0">
                        <a:spcBef>
                          <a:spcPts val="0"/>
                        </a:spcBef>
                        <a:spcAft>
                          <a:spcPts val="0"/>
                        </a:spcAft>
                        <a:buNone/>
                      </a:pPr>
                      <a:r>
                        <a:rPr lang="nl-NL" b="1"/>
                        <a:t>H2M-interactie</a:t>
                      </a:r>
                      <a:endParaRPr b="1"/>
                    </a:p>
                  </a:txBody>
                  <a:tcPr marL="91425" marR="91425" marT="91425" marB="91425" anchor="ctr"/>
                </a:tc>
                <a:tc>
                  <a:txBody>
                    <a:bodyPr/>
                    <a:lstStyle/>
                    <a:p>
                      <a:pPr marL="0" lvl="0" indent="0" algn="ctr" rtl="0">
                        <a:spcBef>
                          <a:spcPts val="0"/>
                        </a:spcBef>
                        <a:spcAft>
                          <a:spcPts val="0"/>
                        </a:spcAft>
                        <a:buNone/>
                      </a:pPr>
                      <a:r>
                        <a:rPr lang="nl-NL" sz="1000" b="0"/>
                        <a:t>Geen gebruikersinteractie</a:t>
                      </a:r>
                      <a:endParaRPr sz="1000" b="0"/>
                    </a:p>
                  </a:txBody>
                  <a:tcPr marL="91425" marR="91425" marT="91425" marB="91425" anchor="ctr"/>
                </a:tc>
                <a:tc>
                  <a:txBody>
                    <a:bodyPr/>
                    <a:lstStyle/>
                    <a:p>
                      <a:pPr marL="0" lvl="0" indent="0" algn="ctr" rtl="0">
                        <a:spcBef>
                          <a:spcPts val="0"/>
                        </a:spcBef>
                        <a:spcAft>
                          <a:spcPts val="0"/>
                        </a:spcAft>
                        <a:buNone/>
                      </a:pPr>
                      <a:r>
                        <a:rPr lang="nl-NL" sz="1000" b="0"/>
                        <a:t>Gebruikersinteractie door een beperkte/homogene groep mensen</a:t>
                      </a:r>
                      <a:endParaRPr sz="1000" b="0"/>
                    </a:p>
                  </a:txBody>
                  <a:tcPr marL="91425" marR="91425" marT="91425" marB="91425" anchor="ctr"/>
                </a:tc>
                <a:tc>
                  <a:txBody>
                    <a:bodyPr/>
                    <a:lstStyle/>
                    <a:p>
                      <a:pPr marL="0" lvl="0" indent="0" algn="ctr">
                        <a:spcBef>
                          <a:spcPts val="0"/>
                        </a:spcBef>
                        <a:spcAft>
                          <a:spcPts val="0"/>
                        </a:spcAft>
                        <a:buNone/>
                      </a:pPr>
                      <a:r>
                        <a:rPr lang="nl-NL" sz="1000" b="0"/>
                        <a:t>Gebruikersinteractie door een grote/diverse groep mensen.</a:t>
                      </a:r>
                      <a:endParaRPr sz="1000" b="0"/>
                    </a:p>
                  </a:txBody>
                  <a:tcPr marL="91425" marR="91425" marT="91425" marB="91425" anchor="ctr"/>
                </a:tc>
                <a:extLst>
                  <a:ext uri="{0D108BD9-81ED-4DB2-BD59-A6C34878D82A}">
                    <a16:rowId xmlns:a16="http://schemas.microsoft.com/office/drawing/2014/main" val="287774830"/>
                  </a:ext>
                </a:extLst>
              </a:tr>
              <a:tr h="422056">
                <a:tc>
                  <a:txBody>
                    <a:bodyPr/>
                    <a:lstStyle/>
                    <a:p>
                      <a:pPr marL="0" lvl="0" indent="0" algn="ctr" rtl="0">
                        <a:spcBef>
                          <a:spcPts val="0"/>
                        </a:spcBef>
                        <a:spcAft>
                          <a:spcPts val="0"/>
                        </a:spcAft>
                        <a:buNone/>
                      </a:pPr>
                      <a:r>
                        <a:rPr lang="nl-NL" b="1"/>
                        <a:t>Realisatie / </a:t>
                      </a:r>
                      <a:r>
                        <a:rPr lang="nl-NL" b="1" err="1"/>
                        <a:t>impl</a:t>
                      </a:r>
                      <a:r>
                        <a:rPr lang="nl-NL" b="1"/>
                        <a:t>. / uitrol</a:t>
                      </a:r>
                      <a:endParaRPr b="1"/>
                    </a:p>
                  </a:txBody>
                  <a:tcPr marL="91425" marR="91425" marT="91425" marB="91425" anchor="ctr"/>
                </a:tc>
                <a:tc>
                  <a:txBody>
                    <a:bodyPr/>
                    <a:lstStyle/>
                    <a:p>
                      <a:pPr marL="0" lvl="0" indent="0" algn="ctr" rtl="0">
                        <a:spcBef>
                          <a:spcPts val="0"/>
                        </a:spcBef>
                        <a:spcAft>
                          <a:spcPts val="0"/>
                        </a:spcAft>
                        <a:buNone/>
                      </a:pPr>
                      <a:r>
                        <a:rPr lang="nl-NL" sz="1000" b="0"/>
                        <a:t>Triviaal</a:t>
                      </a:r>
                      <a:endParaRPr sz="1000" b="0"/>
                    </a:p>
                  </a:txBody>
                  <a:tcPr marL="91425" marR="91425" marT="91425" marB="91425" anchor="ctr"/>
                </a:tc>
                <a:tc>
                  <a:txBody>
                    <a:bodyPr/>
                    <a:lstStyle/>
                    <a:p>
                      <a:pPr marL="0" lvl="0" indent="0" algn="ctr" rtl="0">
                        <a:spcBef>
                          <a:spcPts val="0"/>
                        </a:spcBef>
                        <a:spcAft>
                          <a:spcPts val="0"/>
                        </a:spcAft>
                        <a:buNone/>
                      </a:pPr>
                      <a:r>
                        <a:rPr lang="nl-NL" sz="1000" b="0"/>
                        <a:t>Gemiddeld</a:t>
                      </a:r>
                      <a:endParaRPr sz="1000" b="0"/>
                    </a:p>
                  </a:txBody>
                  <a:tcPr marL="91425" marR="91425" marT="91425" marB="91425" anchor="ctr"/>
                </a:tc>
                <a:tc>
                  <a:txBody>
                    <a:bodyPr/>
                    <a:lstStyle/>
                    <a:p>
                      <a:pPr marL="0" lvl="0" indent="0" algn="ctr" rtl="0">
                        <a:spcBef>
                          <a:spcPts val="0"/>
                        </a:spcBef>
                        <a:spcAft>
                          <a:spcPts val="0"/>
                        </a:spcAft>
                        <a:buNone/>
                      </a:pPr>
                      <a:r>
                        <a:rPr lang="nl-NL" sz="1000" b="0"/>
                        <a:t>Complex</a:t>
                      </a:r>
                      <a:endParaRPr sz="1000" b="0"/>
                    </a:p>
                  </a:txBody>
                  <a:tcPr marL="91425" marR="91425" marT="91425" marB="91425" anchor="ctr"/>
                </a:tc>
                <a:extLst>
                  <a:ext uri="{0D108BD9-81ED-4DB2-BD59-A6C34878D82A}">
                    <a16:rowId xmlns:a16="http://schemas.microsoft.com/office/drawing/2014/main" val="10008"/>
                  </a:ext>
                </a:extLst>
              </a:tr>
              <a:tr h="540198">
                <a:tc>
                  <a:txBody>
                    <a:bodyPr/>
                    <a:lstStyle/>
                    <a:p>
                      <a:pPr marL="0" lvl="0" indent="0" algn="ctr" rtl="0">
                        <a:spcBef>
                          <a:spcPts val="0"/>
                        </a:spcBef>
                        <a:spcAft>
                          <a:spcPts val="0"/>
                        </a:spcAft>
                        <a:buNone/>
                      </a:pPr>
                      <a:r>
                        <a:rPr lang="nl-NL" b="1"/>
                        <a:t>Beheer</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dk1"/>
                          </a:solidFill>
                        </a:rPr>
                        <a:t>Beheer en doorontwikkeling is belegd</a:t>
                      </a:r>
                      <a:endParaRPr sz="1000" b="0"/>
                    </a:p>
                  </a:txBody>
                  <a:tcPr marL="91425" marR="91425" marT="91425" marB="91425" anchor="ctr"/>
                </a:tc>
                <a:tc>
                  <a:txBody>
                    <a:bodyPr/>
                    <a:lstStyle/>
                    <a:p>
                      <a:pPr marL="0" lvl="0" indent="0" algn="ctr" rtl="0">
                        <a:spcBef>
                          <a:spcPts val="0"/>
                        </a:spcBef>
                        <a:spcAft>
                          <a:spcPts val="0"/>
                        </a:spcAft>
                        <a:buNone/>
                      </a:pPr>
                      <a:r>
                        <a:rPr lang="nl-NL" sz="1000" b="0"/>
                        <a:t>Beoogde beheerpartij bekend, nadere afspraken maken</a:t>
                      </a:r>
                      <a:endParaRPr sz="1000" b="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Nog onduidelijk / onbekend</a:t>
                      </a:r>
                      <a:endParaRPr sz="1000" b="0"/>
                    </a:p>
                  </a:txBody>
                  <a:tcPr marL="91425" marR="91425" marT="91425" marB="91425" anchor="ctr"/>
                </a:tc>
                <a:extLst>
                  <a:ext uri="{0D108BD9-81ED-4DB2-BD59-A6C34878D82A}">
                    <a16:rowId xmlns:a16="http://schemas.microsoft.com/office/drawing/2014/main" val="10009"/>
                  </a:ext>
                </a:extLst>
              </a:tr>
              <a:tr h="772991">
                <a:tc>
                  <a:txBody>
                    <a:bodyPr/>
                    <a:lstStyle/>
                    <a:p>
                      <a:pPr marL="0" lvl="0" indent="0" algn="ctr">
                        <a:spcBef>
                          <a:spcPts val="0"/>
                        </a:spcBef>
                        <a:spcAft>
                          <a:spcPts val="0"/>
                        </a:spcAft>
                        <a:buNone/>
                      </a:pPr>
                      <a:r>
                        <a:rPr lang="nl-NL" b="1" err="1"/>
                        <a:t>Governance</a:t>
                      </a:r>
                      <a:endParaRPr b="1"/>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Alle belangen bekend &amp; vertegenwoordigd; betrokkenheid alle belanghebbenden georganiseerd</a:t>
                      </a:r>
                      <a:endParaRPr sz="1000" b="0">
                        <a:solidFill>
                          <a:schemeClr val="dk1"/>
                        </a:solidFill>
                      </a:endParaRPr>
                    </a:p>
                  </a:txBody>
                  <a:tcPr marL="91425" marR="91425" marT="91425" marB="91425" anchor="ctr"/>
                </a:tc>
                <a:tc>
                  <a:txBody>
                    <a:bodyPr/>
                    <a:lstStyle/>
                    <a:p>
                      <a:pPr lvl="0" algn="ctr">
                        <a:lnSpc>
                          <a:spcPct val="100000"/>
                        </a:lnSpc>
                        <a:spcBef>
                          <a:spcPts val="0"/>
                        </a:spcBef>
                        <a:spcAft>
                          <a:spcPts val="0"/>
                        </a:spcAft>
                        <a:buNone/>
                      </a:pPr>
                      <a:r>
                        <a:rPr lang="nl-NL" sz="1000" b="0" u="none" strike="noStrike" noProof="0">
                          <a:solidFill>
                            <a:schemeClr val="dk1"/>
                          </a:solidFill>
                        </a:rPr>
                        <a:t>Belangen voldoende bekend &amp; vertegenwoordigd; betrokkenheid belanghebbenden voldoende georganiseerd.</a:t>
                      </a:r>
                    </a:p>
                    <a:p>
                      <a:pPr marL="0" lvl="0" indent="0" algn="ctr">
                        <a:spcBef>
                          <a:spcPts val="0"/>
                        </a:spcBef>
                        <a:spcAft>
                          <a:spcPts val="0"/>
                        </a:spcAft>
                        <a:buNone/>
                      </a:pPr>
                      <a:endParaRPr sz="1000" b="0"/>
                    </a:p>
                  </a:txBody>
                  <a:tcPr marL="91425" marR="91425" marT="91425" marB="91425" anchor="ctr"/>
                </a:tc>
                <a:tc>
                  <a:txBody>
                    <a:bodyPr/>
                    <a:lstStyle/>
                    <a:p>
                      <a:pPr marL="0" lvl="0" indent="0" algn="ctr">
                        <a:spcBef>
                          <a:spcPts val="0"/>
                        </a:spcBef>
                        <a:spcAft>
                          <a:spcPts val="0"/>
                        </a:spcAft>
                        <a:buNone/>
                      </a:pPr>
                      <a:r>
                        <a:rPr lang="nl-NL" sz="1000" b="0">
                          <a:solidFill>
                            <a:schemeClr val="dk1"/>
                          </a:solidFill>
                        </a:rPr>
                        <a:t>Nog niet alle belangen in beeld / betrokkenheid belanghebbenden nog niet of onvoldoende georganiseerd.</a:t>
                      </a:r>
                      <a:endParaRPr sz="1000" b="0">
                        <a:solidFill>
                          <a:schemeClr val="dk1"/>
                        </a:solidFill>
                      </a:endParaRPr>
                    </a:p>
                  </a:txBody>
                  <a:tcPr marL="91425" marR="91425" marT="91425" marB="91425" anchor="ctr"/>
                </a:tc>
                <a:extLst>
                  <a:ext uri="{0D108BD9-81ED-4DB2-BD59-A6C34878D82A}">
                    <a16:rowId xmlns:a16="http://schemas.microsoft.com/office/drawing/2014/main" val="1411661068"/>
                  </a:ext>
                </a:extLst>
              </a:tr>
            </a:tbl>
          </a:graphicData>
        </a:graphic>
      </p:graphicFrame>
      <p:sp>
        <p:nvSpPr>
          <p:cNvPr id="2" name="Rechthoek 1">
            <a:extLst>
              <a:ext uri="{FF2B5EF4-FFF2-40B4-BE49-F238E27FC236}">
                <a16:creationId xmlns:a16="http://schemas.microsoft.com/office/drawing/2014/main" id="{CC27ED28-5C29-2039-2361-1809AD713DB5}"/>
              </a:ext>
            </a:extLst>
          </p:cNvPr>
          <p:cNvSpPr/>
          <p:nvPr/>
        </p:nvSpPr>
        <p:spPr>
          <a:xfrm>
            <a:off x="6096000" y="980728"/>
            <a:ext cx="3041515" cy="4328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4B859D2-EA8F-8CD7-6EEE-7D2EBA5B219E}"/>
              </a:ext>
            </a:extLst>
          </p:cNvPr>
          <p:cNvSpPr/>
          <p:nvPr/>
        </p:nvSpPr>
        <p:spPr>
          <a:xfrm>
            <a:off x="6095647" y="1413624"/>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1B3422D-1C8A-002B-12F4-841C4831D6DA}"/>
              </a:ext>
            </a:extLst>
          </p:cNvPr>
          <p:cNvSpPr/>
          <p:nvPr/>
        </p:nvSpPr>
        <p:spPr>
          <a:xfrm>
            <a:off x="6102308" y="1846519"/>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2D3EB55-DE39-9F5F-5F4F-F987C1E7BED7}"/>
              </a:ext>
            </a:extLst>
          </p:cNvPr>
          <p:cNvSpPr/>
          <p:nvPr/>
        </p:nvSpPr>
        <p:spPr>
          <a:xfrm>
            <a:off x="6119375" y="2326387"/>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0D6D63D-3511-D07F-DA8F-D39C163A6C77}"/>
              </a:ext>
            </a:extLst>
          </p:cNvPr>
          <p:cNvSpPr/>
          <p:nvPr/>
        </p:nvSpPr>
        <p:spPr>
          <a:xfrm>
            <a:off x="9160891" y="275928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F50DF0DF-0D59-E756-871A-1C6F8BAB71E3}"/>
              </a:ext>
            </a:extLst>
          </p:cNvPr>
          <p:cNvSpPr/>
          <p:nvPr/>
        </p:nvSpPr>
        <p:spPr>
          <a:xfrm>
            <a:off x="9160891" y="3192178"/>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09E4528-F8C9-5F75-6482-847C88EB18B5}"/>
              </a:ext>
            </a:extLst>
          </p:cNvPr>
          <p:cNvSpPr/>
          <p:nvPr/>
        </p:nvSpPr>
        <p:spPr>
          <a:xfrm>
            <a:off x="9160891" y="362507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5BE3DE1-D3F7-7F90-B2DC-EF529DDF7A32}"/>
              </a:ext>
            </a:extLst>
          </p:cNvPr>
          <p:cNvSpPr/>
          <p:nvPr/>
        </p:nvSpPr>
        <p:spPr>
          <a:xfrm>
            <a:off x="6105542" y="4098717"/>
            <a:ext cx="3041515" cy="4909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71667A-A2BB-7EDC-D727-BCB7EED54650}"/>
              </a:ext>
            </a:extLst>
          </p:cNvPr>
          <p:cNvSpPr/>
          <p:nvPr/>
        </p:nvSpPr>
        <p:spPr>
          <a:xfrm>
            <a:off x="9160891" y="4589715"/>
            <a:ext cx="3041515" cy="591239"/>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9980BD-81A4-6488-073F-8DEEC91D24A4}"/>
              </a:ext>
            </a:extLst>
          </p:cNvPr>
          <p:cNvSpPr/>
          <p:nvPr/>
        </p:nvSpPr>
        <p:spPr>
          <a:xfrm>
            <a:off x="9160891" y="5180956"/>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681950-4042-61A5-62ED-7CA3B422C838}"/>
              </a:ext>
            </a:extLst>
          </p:cNvPr>
          <p:cNvSpPr/>
          <p:nvPr/>
        </p:nvSpPr>
        <p:spPr>
          <a:xfrm>
            <a:off x="9160891" y="5598683"/>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257B02C-CAC4-0888-D125-9EB6C8132E5C}"/>
              </a:ext>
            </a:extLst>
          </p:cNvPr>
          <p:cNvSpPr/>
          <p:nvPr/>
        </p:nvSpPr>
        <p:spPr>
          <a:xfrm>
            <a:off x="6108972" y="6093719"/>
            <a:ext cx="3041515" cy="807690"/>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2">
            <a:extLst>
              <a:ext uri="{FF2B5EF4-FFF2-40B4-BE49-F238E27FC236}">
                <a16:creationId xmlns:a16="http://schemas.microsoft.com/office/drawing/2014/main" id="{1EC115EC-8FDB-7F70-22C2-F90BFC045C20}"/>
              </a:ext>
            </a:extLst>
          </p:cNvPr>
          <p:cNvSpPr/>
          <p:nvPr/>
        </p:nvSpPr>
        <p:spPr>
          <a:xfrm>
            <a:off x="6108970" y="5587778"/>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6">
            <a:extLst>
              <a:ext uri="{FF2B5EF4-FFF2-40B4-BE49-F238E27FC236}">
                <a16:creationId xmlns:a16="http://schemas.microsoft.com/office/drawing/2014/main" id="{412C7926-6762-31DC-2E15-41E8F94D36FF}"/>
              </a:ext>
            </a:extLst>
          </p:cNvPr>
          <p:cNvSpPr/>
          <p:nvPr/>
        </p:nvSpPr>
        <p:spPr>
          <a:xfrm>
            <a:off x="6119376" y="2759280"/>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2305508492"/>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Informatiebeveiliging</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BIV </a:t>
                      </a:r>
                      <a:r>
                        <a:rPr lang="en-US" sz="1400" err="1"/>
                        <a:t>classificatie</a:t>
                      </a:r>
                      <a:r>
                        <a:rPr lang="en-US" sz="1400"/>
                        <a:t> is </a:t>
                      </a:r>
                      <a:r>
                        <a:rPr lang="en-US" sz="1400" err="1"/>
                        <a:t>afhankelijk</a:t>
                      </a:r>
                      <a:r>
                        <a:rPr lang="en-US" sz="1400"/>
                        <a:t> van het </a:t>
                      </a:r>
                      <a:r>
                        <a:rPr lang="en-US" sz="1400" err="1"/>
                        <a:t>ketenproces</a:t>
                      </a:r>
                      <a:r>
                        <a:rPr lang="en-US" sz="1400"/>
                        <a:t> </a:t>
                      </a:r>
                      <a:r>
                        <a:rPr lang="en-US" sz="1400" err="1"/>
                        <a:t>en</a:t>
                      </a:r>
                      <a:r>
                        <a:rPr lang="en-US" sz="1400"/>
                        <a:t> </a:t>
                      </a:r>
                      <a:r>
                        <a:rPr lang="en-US" sz="1400" err="1"/>
                        <a:t>kan</a:t>
                      </a:r>
                      <a:r>
                        <a:rPr lang="en-US" sz="1400"/>
                        <a:t> al dan </a:t>
                      </a:r>
                      <a:r>
                        <a:rPr lang="en-US" sz="1400" err="1"/>
                        <a:t>niet</a:t>
                      </a:r>
                      <a:r>
                        <a:rPr lang="en-US" sz="1400"/>
                        <a:t> </a:t>
                      </a:r>
                      <a:r>
                        <a:rPr lang="en-US" sz="1400" err="1"/>
                        <a:t>strikt</a:t>
                      </a:r>
                      <a:r>
                        <a:rPr lang="en-US" sz="1400"/>
                        <a:t> </a:t>
                      </a:r>
                      <a:r>
                        <a:rPr lang="en-US" sz="1400" err="1"/>
                        <a:t>zijn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marL="0" lvl="0" indent="0" algn="ctr" rtl="0">
                        <a:spcBef>
                          <a:spcPts val="0"/>
                        </a:spcBef>
                        <a:spcAft>
                          <a:spcPts val="0"/>
                        </a:spcAft>
                        <a:buNone/>
                      </a:pPr>
                      <a:r>
                        <a:rPr lang="nl-NL" sz="1600" b="1"/>
                        <a:t>Beheer</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Binnen het </a:t>
                      </a:r>
                      <a:r>
                        <a:rPr lang="en-US" sz="1400" err="1"/>
                        <a:t>afsprakenstelsel</a:t>
                      </a:r>
                      <a:r>
                        <a:rPr lang="en-US" sz="1400"/>
                        <a:t> </a:t>
                      </a:r>
                      <a:r>
                        <a:rPr lang="en-US" sz="1400" err="1"/>
                        <a:t>hanteren</a:t>
                      </a:r>
                      <a:r>
                        <a:rPr lang="en-US" sz="1400"/>
                        <a:t> we:</a:t>
                      </a:r>
                    </a:p>
                    <a:p>
                      <a:pPr marL="508000" lvl="0" indent="-342900" algn="l" rtl="0">
                        <a:spcBef>
                          <a:spcPts val="0"/>
                        </a:spcBef>
                        <a:spcAft>
                          <a:spcPts val="0"/>
                        </a:spcAft>
                        <a:buSzPts val="1000"/>
                        <a:buFont typeface="+mj-lt"/>
                        <a:buAutoNum type="arabicPeriod"/>
                      </a:pPr>
                      <a:r>
                        <a:rPr lang="en-US" sz="1400" err="1"/>
                        <a:t>Bestaande</a:t>
                      </a:r>
                      <a:r>
                        <a:rPr lang="en-US" sz="1400"/>
                        <a:t> </a:t>
                      </a:r>
                      <a:r>
                        <a:rPr lang="en-US" sz="1400" err="1"/>
                        <a:t>standaarden</a:t>
                      </a:r>
                      <a:r>
                        <a:rPr lang="en-US" sz="1400"/>
                        <a:t>, </a:t>
                      </a:r>
                      <a:r>
                        <a:rPr lang="en-US" sz="1400" err="1"/>
                        <a:t>beheer</a:t>
                      </a:r>
                      <a:r>
                        <a:rPr lang="en-US" sz="1400"/>
                        <a:t> is dan reeds </a:t>
                      </a:r>
                      <a:r>
                        <a:rPr lang="en-US" sz="1400" err="1"/>
                        <a:t>belegd</a:t>
                      </a:r>
                      <a:endParaRPr lang="en-US" sz="1400"/>
                    </a:p>
                    <a:p>
                      <a:pPr marL="508000" lvl="0" indent="-342900" algn="l" rtl="0">
                        <a:spcBef>
                          <a:spcPts val="0"/>
                        </a:spcBef>
                        <a:spcAft>
                          <a:spcPts val="0"/>
                        </a:spcAft>
                        <a:buSzPts val="1000"/>
                        <a:buFont typeface="+mj-lt"/>
                        <a:buAutoNum type="arabicPeriod"/>
                      </a:pPr>
                      <a:r>
                        <a:rPr lang="en-US" sz="1400" err="1"/>
                        <a:t>Bestaande</a:t>
                      </a:r>
                      <a:r>
                        <a:rPr lang="en-US" sz="1400"/>
                        <a:t> </a:t>
                      </a:r>
                      <a:r>
                        <a:rPr lang="en-US" sz="1400" err="1"/>
                        <a:t>standaarden</a:t>
                      </a:r>
                      <a:r>
                        <a:rPr lang="en-US" sz="1400"/>
                        <a:t> met </a:t>
                      </a:r>
                      <a:r>
                        <a:rPr lang="en-US" sz="1400" err="1"/>
                        <a:t>aanvullende</a:t>
                      </a:r>
                      <a:r>
                        <a:rPr lang="en-US" sz="1400"/>
                        <a:t> </a:t>
                      </a:r>
                      <a:r>
                        <a:rPr lang="en-US" sz="1400" err="1"/>
                        <a:t>afspraken</a:t>
                      </a:r>
                      <a:r>
                        <a:rPr lang="en-US" sz="1400"/>
                        <a:t>, </a:t>
                      </a:r>
                      <a:r>
                        <a:rPr lang="en-US" sz="1400" err="1"/>
                        <a:t>beheer</a:t>
                      </a:r>
                      <a:r>
                        <a:rPr lang="en-US" sz="1400"/>
                        <a:t> over </a:t>
                      </a:r>
                      <a:r>
                        <a:rPr lang="en-US" sz="1400" err="1"/>
                        <a:t>aanvullende</a:t>
                      </a:r>
                      <a:r>
                        <a:rPr lang="en-US" sz="1400"/>
                        <a:t> </a:t>
                      </a:r>
                      <a:r>
                        <a:rPr lang="en-US" sz="1400" err="1"/>
                        <a:t>afspraken</a:t>
                      </a:r>
                      <a:r>
                        <a:rPr lang="en-US" sz="1400"/>
                        <a:t> is </a:t>
                      </a:r>
                      <a:r>
                        <a:rPr lang="en-US" sz="1400" err="1"/>
                        <a:t>nog</a:t>
                      </a:r>
                      <a:r>
                        <a:rPr lang="en-US" sz="1400"/>
                        <a:t> </a:t>
                      </a:r>
                      <a:r>
                        <a:rPr lang="en-US" sz="1400" err="1"/>
                        <a:t>niet</a:t>
                      </a:r>
                      <a:r>
                        <a:rPr lang="en-US" sz="1400"/>
                        <a:t> </a:t>
                      </a:r>
                      <a:r>
                        <a:rPr lang="en-US" sz="1400" err="1"/>
                        <a:t>belegd</a:t>
                      </a:r>
                      <a:r>
                        <a:rPr lang="en-US" sz="1400"/>
                        <a:t>.</a:t>
                      </a:r>
                    </a:p>
                    <a:p>
                      <a:pPr marL="508000" lvl="0" indent="-342900" algn="l" rtl="0">
                        <a:spcBef>
                          <a:spcPts val="0"/>
                        </a:spcBef>
                        <a:spcAft>
                          <a:spcPts val="0"/>
                        </a:spcAft>
                        <a:buSzPts val="1000"/>
                        <a:buFont typeface="+mj-lt"/>
                        <a:buAutoNum type="arabicPeriod"/>
                      </a:pPr>
                      <a:r>
                        <a:rPr lang="en-US" sz="1400" err="1"/>
                        <a:t>Nieuwe</a:t>
                      </a:r>
                      <a:r>
                        <a:rPr lang="en-US" sz="1400"/>
                        <a:t> </a:t>
                      </a:r>
                      <a:r>
                        <a:rPr lang="en-US" sz="1400" err="1"/>
                        <a:t>standaarden</a:t>
                      </a:r>
                      <a:r>
                        <a:rPr lang="en-US" sz="1400"/>
                        <a:t>, </a:t>
                      </a:r>
                      <a:r>
                        <a:rPr lang="en-US" sz="1400" err="1"/>
                        <a:t>deze</a:t>
                      </a:r>
                      <a:r>
                        <a:rPr lang="en-US" sz="1400"/>
                        <a:t> </a:t>
                      </a:r>
                      <a:r>
                        <a:rPr lang="en-US" sz="1400" err="1"/>
                        <a:t>worden</a:t>
                      </a:r>
                      <a:r>
                        <a:rPr lang="en-US" sz="1400"/>
                        <a:t> </a:t>
                      </a:r>
                      <a:r>
                        <a:rPr lang="en-US" sz="1400" err="1"/>
                        <a:t>eerst</a:t>
                      </a:r>
                      <a:r>
                        <a:rPr lang="en-US" sz="1400"/>
                        <a:t> </a:t>
                      </a:r>
                      <a:r>
                        <a:rPr lang="en-US" sz="1400" err="1"/>
                        <a:t>ontwikkelt</a:t>
                      </a:r>
                      <a:r>
                        <a:rPr lang="en-US" sz="1400"/>
                        <a:t>. </a:t>
                      </a:r>
                      <a:r>
                        <a:rPr lang="en-US" sz="1400" err="1"/>
                        <a:t>Beheer</a:t>
                      </a:r>
                      <a:r>
                        <a:rPr lang="en-US" sz="1400"/>
                        <a:t> is </a:t>
                      </a:r>
                      <a:r>
                        <a:rPr lang="en-US" sz="1400" err="1"/>
                        <a:t>nog</a:t>
                      </a:r>
                      <a:r>
                        <a:rPr lang="en-US" sz="1400"/>
                        <a:t> </a:t>
                      </a:r>
                      <a:r>
                        <a:rPr lang="en-US" sz="1400" err="1"/>
                        <a:t>niet</a:t>
                      </a:r>
                      <a:r>
                        <a:rPr lang="en-US" sz="1400"/>
                        <a:t> </a:t>
                      </a:r>
                      <a:r>
                        <a:rPr lang="en-US" sz="1400" err="1"/>
                        <a:t>belegd</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620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8"/>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 Werkingsgebied</a:t>
            </a:r>
          </a:p>
        </p:txBody>
      </p:sp>
      <p:sp>
        <p:nvSpPr>
          <p:cNvPr id="226" name="Google Shape;226;p18"/>
          <p:cNvSpPr txBox="1">
            <a:spLocks noGrp="1"/>
          </p:cNvSpPr>
          <p:nvPr>
            <p:ph type="body" idx="1"/>
          </p:nvPr>
        </p:nvSpPr>
        <p:spPr>
          <a:xfrm>
            <a:off x="335359" y="1095669"/>
            <a:ext cx="4645203" cy="5091549"/>
          </a:xfrm>
          <a:prstGeom prst="rect">
            <a:avLst/>
          </a:prstGeom>
        </p:spPr>
        <p:txBody>
          <a:bodyPr spcFirstLastPara="1" wrap="square" lIns="91425" tIns="91425" rIns="91425" bIns="91425" anchor="t" anchorCtr="0">
            <a:noAutofit/>
          </a:bodyPr>
          <a:lstStyle/>
          <a:p>
            <a:pPr marL="83185" indent="0">
              <a:spcBef>
                <a:spcPts val="540"/>
              </a:spcBef>
              <a:buSzPts val="2295"/>
              <a:buNone/>
            </a:pPr>
            <a:r>
              <a:rPr lang="nl-NL" sz="1800">
                <a:latin typeface="+mn-lt"/>
              </a:rPr>
              <a:t>Instructie:</a:t>
            </a:r>
            <a:endParaRPr lang="nl-NL"/>
          </a:p>
          <a:p>
            <a:pPr marL="457200">
              <a:spcBef>
                <a:spcPts val="540"/>
              </a:spcBef>
              <a:buSzPts val="2295"/>
              <a:buFont typeface="Arial" panose="020B0604020202020204" pitchFamily="34" charset="0"/>
              <a:buChar char="•"/>
            </a:pPr>
            <a:r>
              <a:rPr lang="nl-NL" sz="1800">
                <a:latin typeface="+mn-lt"/>
              </a:rPr>
              <a:t>Geef aan op welk(e) werkingsgebied(en) het keteninitiatief zich richt</a:t>
            </a:r>
          </a:p>
          <a:p>
            <a:pPr marL="800100" lvl="1" indent="-374015">
              <a:spcBef>
                <a:spcPts val="540"/>
              </a:spcBef>
              <a:buSzPts val="2295"/>
              <a:buFont typeface="Arial" panose="020B0604020202020204" pitchFamily="34" charset="0"/>
              <a:buChar char="•"/>
            </a:pPr>
            <a:r>
              <a:rPr lang="nl-NL" sz="1500">
                <a:latin typeface="+mn-lt"/>
              </a:rPr>
              <a:t>Zie afbeelding hieronder voor mogelijke waarden, en </a:t>
            </a:r>
            <a:r>
              <a:rPr lang="nl-NL" sz="1500">
                <a:latin typeface="Arial"/>
                <a:hlinkClick r:id="rId3"/>
              </a:rPr>
              <a:t>https://rosa.wikixl.nl/index.php/Werkingsgebieden</a:t>
            </a:r>
            <a:r>
              <a:rPr lang="nl-NL" sz="1500">
                <a:latin typeface="Arial"/>
              </a:rPr>
              <a:t> voor een toelichting.</a:t>
            </a:r>
          </a:p>
          <a:p>
            <a:pPr marL="457200">
              <a:spcBef>
                <a:spcPts val="540"/>
              </a:spcBef>
              <a:buSzPts val="2295"/>
              <a:buFont typeface="Arial" panose="020B0604020202020204" pitchFamily="34" charset="0"/>
              <a:buChar char="•"/>
            </a:pPr>
            <a:r>
              <a:rPr lang="nl-NL" sz="1800">
                <a:latin typeface="+mn-lt"/>
              </a:rPr>
              <a:t>Geef evt. een toelichting op het werkingsgebied.</a:t>
            </a:r>
            <a:endParaRPr lang="nl-NL" sz="1800">
              <a:latin typeface="Arial"/>
            </a:endParaRPr>
          </a:p>
        </p:txBody>
      </p:sp>
      <p:sp>
        <p:nvSpPr>
          <p:cNvPr id="2" name="Tijdelijke aanduiding voor tekst 1">
            <a:extLst>
              <a:ext uri="{FF2B5EF4-FFF2-40B4-BE49-F238E27FC236}">
                <a16:creationId xmlns:a16="http://schemas.microsoft.com/office/drawing/2014/main" id="{B046AD52-72CB-5A33-F9A3-AE82E9005C20}"/>
              </a:ext>
            </a:extLst>
          </p:cNvPr>
          <p:cNvSpPr>
            <a:spLocks noGrp="1"/>
          </p:cNvSpPr>
          <p:nvPr>
            <p:ph type="body" sz="quarter" idx="13"/>
          </p:nvPr>
        </p:nvSpPr>
        <p:spPr/>
        <p:txBody>
          <a:bodyPr/>
          <a:lstStyle/>
          <a:p>
            <a:r>
              <a:rPr lang="nl-NL" sz="1800" err="1"/>
              <a:t>Edu</a:t>
            </a:r>
            <a:r>
              <a:rPr lang="nl-NL" sz="1800"/>
              <a:t>-V</a:t>
            </a:r>
          </a:p>
        </p:txBody>
      </p:sp>
      <p:pic>
        <p:nvPicPr>
          <p:cNvPr id="3" name="Afbeelding 3">
            <a:extLst>
              <a:ext uri="{FF2B5EF4-FFF2-40B4-BE49-F238E27FC236}">
                <a16:creationId xmlns:a16="http://schemas.microsoft.com/office/drawing/2014/main" id="{21C0B4F4-EC1E-4E2A-8D18-C610A74E0BCB}"/>
              </a:ext>
            </a:extLst>
          </p:cNvPr>
          <p:cNvPicPr>
            <a:picLocks noChangeAspect="1"/>
          </p:cNvPicPr>
          <p:nvPr/>
        </p:nvPicPr>
        <p:blipFill>
          <a:blip r:embed="rId4"/>
          <a:stretch>
            <a:fillRect/>
          </a:stretch>
        </p:blipFill>
        <p:spPr>
          <a:xfrm>
            <a:off x="5005267" y="1819197"/>
            <a:ext cx="6851373" cy="3644491"/>
          </a:xfrm>
          <a:prstGeom prst="rect">
            <a:avLst/>
          </a:prstGeom>
        </p:spPr>
      </p:pic>
      <p:sp>
        <p:nvSpPr>
          <p:cNvPr id="4" name="Rechthoek 3">
            <a:extLst>
              <a:ext uri="{FF2B5EF4-FFF2-40B4-BE49-F238E27FC236}">
                <a16:creationId xmlns:a16="http://schemas.microsoft.com/office/drawing/2014/main" id="{A6BCA73C-93BD-0F44-AADB-F595FC4D885B}"/>
              </a:ext>
            </a:extLst>
          </p:cNvPr>
          <p:cNvSpPr/>
          <p:nvPr/>
        </p:nvSpPr>
        <p:spPr>
          <a:xfrm>
            <a:off x="5071000" y="1880681"/>
            <a:ext cx="6725409" cy="3508442"/>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7FC3BD8B-6AF5-0C77-6C15-35BBDF8DDCEE}"/>
              </a:ext>
            </a:extLst>
          </p:cNvPr>
          <p:cNvSpPr/>
          <p:nvPr/>
        </p:nvSpPr>
        <p:spPr>
          <a:xfrm>
            <a:off x="5163671" y="2628679"/>
            <a:ext cx="4894729" cy="1914861"/>
          </a:xfrm>
          <a:prstGeom prst="rect">
            <a:avLst/>
          </a:prstGeom>
          <a:solidFill>
            <a:schemeClr val="accent1">
              <a:alpha val="64656"/>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1590852677"/>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Werkingsgebied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Primair</a:t>
                      </a:r>
                      <a:r>
                        <a:rPr lang="en-US" sz="1400"/>
                        <a:t> </a:t>
                      </a:r>
                      <a:r>
                        <a:rPr lang="en-US" sz="1400" err="1"/>
                        <a:t>onderwijs</a:t>
                      </a:r>
                      <a:endParaRPr lang="en-US" sz="1400"/>
                    </a:p>
                    <a:p>
                      <a:pPr marL="165100" lvl="0" indent="0" algn="l" rtl="0">
                        <a:spcBef>
                          <a:spcPts val="0"/>
                        </a:spcBef>
                        <a:spcAft>
                          <a:spcPts val="0"/>
                        </a:spcAft>
                        <a:buSzPts val="1000"/>
                        <a:buNone/>
                      </a:pPr>
                      <a:r>
                        <a:rPr lang="en-US" sz="1400" err="1"/>
                        <a:t>Speciaal</a:t>
                      </a:r>
                      <a:r>
                        <a:rPr lang="en-US" sz="1400"/>
                        <a:t> </a:t>
                      </a:r>
                      <a:r>
                        <a:rPr lang="en-US" sz="1400" err="1"/>
                        <a:t>onderwijs</a:t>
                      </a:r>
                      <a:endParaRPr lang="en-US" sz="1400"/>
                    </a:p>
                    <a:p>
                      <a:pPr marL="165100" lvl="0" indent="0" algn="l" rtl="0">
                        <a:spcBef>
                          <a:spcPts val="0"/>
                        </a:spcBef>
                        <a:spcAft>
                          <a:spcPts val="0"/>
                        </a:spcAft>
                        <a:buSzPts val="1000"/>
                        <a:buNone/>
                      </a:pPr>
                      <a:r>
                        <a:rPr lang="en-US" sz="1400" err="1"/>
                        <a:t>Voortgezet</a:t>
                      </a:r>
                      <a:r>
                        <a:rPr lang="en-US" sz="1400"/>
                        <a:t> (</a:t>
                      </a:r>
                      <a:r>
                        <a:rPr lang="en-US" sz="1400" err="1"/>
                        <a:t>speciaal</a:t>
                      </a:r>
                      <a:r>
                        <a:rPr lang="en-US" sz="1400"/>
                        <a:t>) </a:t>
                      </a:r>
                      <a:r>
                        <a:rPr lang="en-US" sz="1400" err="1"/>
                        <a:t>onderwijs</a:t>
                      </a:r>
                      <a:endParaRPr lang="en-US" sz="1400"/>
                    </a:p>
                    <a:p>
                      <a:pPr marL="165100" lvl="0" indent="0" algn="l" rtl="0">
                        <a:spcBef>
                          <a:spcPts val="0"/>
                        </a:spcBef>
                        <a:spcAft>
                          <a:spcPts val="0"/>
                        </a:spcAft>
                        <a:buSzPts val="1000"/>
                        <a:buNone/>
                      </a:pPr>
                      <a:r>
                        <a:rPr lang="en-US" sz="1400" err="1"/>
                        <a:t>Middelbaar</a:t>
                      </a:r>
                      <a:r>
                        <a:rPr lang="en-US" sz="1400"/>
                        <a:t> </a:t>
                      </a:r>
                      <a:r>
                        <a:rPr lang="en-US" sz="1400" err="1"/>
                        <a:t>beroepsonderwijs</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932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 Ketendomeinen</a:t>
            </a:r>
          </a:p>
        </p:txBody>
      </p:sp>
      <p:sp>
        <p:nvSpPr>
          <p:cNvPr id="234" name="Google Shape;234;p19"/>
          <p:cNvSpPr txBox="1">
            <a:spLocks noGrp="1"/>
          </p:cNvSpPr>
          <p:nvPr>
            <p:ph type="body" idx="1"/>
          </p:nvPr>
        </p:nvSpPr>
        <p:spPr>
          <a:xfrm>
            <a:off x="335359" y="1095669"/>
            <a:ext cx="4348540" cy="5091549"/>
          </a:xfrm>
          <a:prstGeom prst="rect">
            <a:avLst/>
          </a:prstGeom>
        </p:spPr>
        <p:txBody>
          <a:bodyPr spcFirstLastPara="1" wrap="square" lIns="91425" tIns="91425" rIns="91425" bIns="91425" anchor="t" anchorCtr="0">
            <a:noAutofit/>
          </a:bodyPr>
          <a:lstStyle/>
          <a:p>
            <a:pPr marL="82550" indent="-82550">
              <a:spcBef>
                <a:spcPts val="540"/>
              </a:spcBef>
              <a:buNone/>
            </a:pPr>
            <a:r>
              <a:rPr lang="nl-NL" sz="1800">
                <a:latin typeface="+mn-lt"/>
                <a:cs typeface="Arial"/>
              </a:rPr>
              <a:t>Instructie:</a:t>
            </a:r>
          </a:p>
          <a:p>
            <a:pPr marL="285750" indent="-285750">
              <a:spcBef>
                <a:spcPts val="540"/>
              </a:spcBef>
              <a:buFont typeface="Arial" panose="020B0604020202020204" pitchFamily="34" charset="0"/>
              <a:buChar char="•"/>
            </a:pPr>
            <a:r>
              <a:rPr lang="nl-NL" sz="1600">
                <a:latin typeface="+mn-lt"/>
                <a:cs typeface="Arial"/>
              </a:rPr>
              <a:t>Geef aan op welk(e) ketendomein(en) het keteninitiatief zich richt</a:t>
            </a:r>
            <a:endParaRPr lang="en-US" sz="1600">
              <a:latin typeface="+mn-lt"/>
              <a:cs typeface="Arial"/>
            </a:endParaRPr>
          </a:p>
          <a:p>
            <a:pPr marL="628650" lvl="2">
              <a:spcBef>
                <a:spcPts val="540"/>
              </a:spcBef>
              <a:buFont typeface="Arial" panose="020B0604020202020204" pitchFamily="34" charset="0"/>
              <a:buChar char="•"/>
            </a:pPr>
            <a:r>
              <a:rPr lang="nl-NL" sz="1300">
                <a:latin typeface="+mn-lt"/>
                <a:cs typeface="Arial"/>
              </a:rPr>
              <a:t>De mogelijke ketendomeinen zijn: Organisatie van het onderwijs, Inhoud van het onderwijs, Deelname aan het onderwijs, Uitvoering van het onderwijs (zie afbeelding hiernaast)</a:t>
            </a:r>
          </a:p>
          <a:p>
            <a:pPr marL="628650" lvl="1">
              <a:spcBef>
                <a:spcPts val="540"/>
              </a:spcBef>
              <a:buFont typeface="Arial" panose="020B0604020202020204" pitchFamily="34" charset="0"/>
              <a:buChar char="•"/>
            </a:pPr>
            <a:r>
              <a:rPr lang="nl-NL" sz="1300">
                <a:latin typeface="+mn-lt"/>
                <a:cs typeface="Arial"/>
              </a:rPr>
              <a:t>Geef desgewenst in meer detail aan op welke ketenprocessen het initiatief zich richt</a:t>
            </a:r>
          </a:p>
          <a:p>
            <a:pPr marL="628650" lvl="2">
              <a:spcBef>
                <a:spcPts val="540"/>
              </a:spcBef>
              <a:buSzPts val="2800"/>
              <a:buFont typeface="Arial" panose="020B0604020202020204" pitchFamily="34" charset="0"/>
              <a:buChar char="•"/>
            </a:pPr>
            <a:r>
              <a:rPr lang="nl-NL" sz="1300">
                <a:latin typeface="+mn-lt"/>
                <a:cs typeface="Arial"/>
              </a:rPr>
              <a:t>Zie de afbeelding hiernaast voor het overzicht van ketenprocessen uit ROSA, ingedeeld in de vier ketendomeinen</a:t>
            </a:r>
          </a:p>
          <a:p>
            <a:pPr marL="285750" indent="-285750">
              <a:spcBef>
                <a:spcPts val="540"/>
              </a:spcBef>
              <a:buFont typeface="Arial" panose="020B0604020202020204" pitchFamily="34" charset="0"/>
              <a:buChar char="•"/>
            </a:pPr>
            <a:r>
              <a:rPr lang="nl-NL" sz="1600">
                <a:latin typeface="+mn-lt"/>
                <a:cs typeface="Arial"/>
              </a:rPr>
              <a:t>Geef een toelichting wat de relatie is tussen het initiatief en de genoemde ketendomeinen resp. Ketenprocessen</a:t>
            </a:r>
            <a:endParaRPr lang="nl-NL"/>
          </a:p>
          <a:p>
            <a:pPr marL="285750" indent="-285750">
              <a:spcBef>
                <a:spcPts val="540"/>
              </a:spcBef>
              <a:buFont typeface="Arial" panose="020B0604020202020204" pitchFamily="34" charset="0"/>
              <a:buChar char="•"/>
            </a:pPr>
            <a:r>
              <a:rPr lang="nl-NL" sz="1600">
                <a:latin typeface="+mn-lt"/>
                <a:cs typeface="Arial"/>
              </a:rPr>
              <a:t>Zie</a:t>
            </a:r>
            <a:r>
              <a:rPr lang="nl-NL" sz="1600" i="1">
                <a:latin typeface="+mn-lt"/>
                <a:cs typeface="Arial"/>
              </a:rPr>
              <a:t> </a:t>
            </a:r>
            <a:r>
              <a:rPr lang="nl-NL" sz="1600">
                <a:latin typeface="Arial"/>
                <a:cs typeface="Arial"/>
                <a:hlinkClick r:id="rId3"/>
              </a:rPr>
              <a:t>https://rosa.wikixl.nl/index.php/Ketenprocessen</a:t>
            </a:r>
            <a:r>
              <a:rPr lang="nl-NL" sz="1600">
                <a:latin typeface="Arial"/>
                <a:cs typeface="Arial"/>
              </a:rPr>
              <a:t> voor meer detailinformatie bij de ketenprocessen</a:t>
            </a:r>
          </a:p>
        </p:txBody>
      </p:sp>
      <p:sp>
        <p:nvSpPr>
          <p:cNvPr id="2" name="Tijdelijke aanduiding voor tekst 1">
            <a:extLst>
              <a:ext uri="{FF2B5EF4-FFF2-40B4-BE49-F238E27FC236}">
                <a16:creationId xmlns:a16="http://schemas.microsoft.com/office/drawing/2014/main" id="{F7ACCD48-7805-6A68-33BB-327A0FC81905}"/>
              </a:ext>
            </a:extLst>
          </p:cNvPr>
          <p:cNvSpPr>
            <a:spLocks noGrp="1"/>
          </p:cNvSpPr>
          <p:nvPr>
            <p:ph type="body" sz="quarter" idx="13"/>
          </p:nvPr>
        </p:nvSpPr>
        <p:spPr/>
        <p:txBody>
          <a:bodyPr/>
          <a:lstStyle/>
          <a:p>
            <a:r>
              <a:rPr lang="nl-NL" sz="1800" err="1"/>
              <a:t>Edu</a:t>
            </a:r>
            <a:r>
              <a:rPr lang="nl-NL" sz="1800"/>
              <a:t>-V</a:t>
            </a:r>
          </a:p>
        </p:txBody>
      </p:sp>
      <p:pic>
        <p:nvPicPr>
          <p:cNvPr id="3" name="Afbeelding 3" descr="Afbeelding met diagram&#10;&#10;Automatisch gegenereerde beschrijving">
            <a:extLst>
              <a:ext uri="{FF2B5EF4-FFF2-40B4-BE49-F238E27FC236}">
                <a16:creationId xmlns:a16="http://schemas.microsoft.com/office/drawing/2014/main" id="{896EE58A-3DCD-8D3B-9AEE-98C901AA1A7D}"/>
              </a:ext>
            </a:extLst>
          </p:cNvPr>
          <p:cNvPicPr>
            <a:picLocks noChangeAspect="1"/>
          </p:cNvPicPr>
          <p:nvPr/>
        </p:nvPicPr>
        <p:blipFill>
          <a:blip r:embed="rId4"/>
          <a:stretch>
            <a:fillRect/>
          </a:stretch>
        </p:blipFill>
        <p:spPr>
          <a:xfrm>
            <a:off x="4699553" y="1141617"/>
            <a:ext cx="7157830" cy="4707288"/>
          </a:xfrm>
          <a:prstGeom prst="rect">
            <a:avLst/>
          </a:prstGeom>
        </p:spPr>
      </p:pic>
      <p:sp>
        <p:nvSpPr>
          <p:cNvPr id="4" name="Rectangle 3">
            <a:extLst>
              <a:ext uri="{FF2B5EF4-FFF2-40B4-BE49-F238E27FC236}">
                <a16:creationId xmlns:a16="http://schemas.microsoft.com/office/drawing/2014/main" id="{A71C0437-2847-531D-90F0-123CA29724ED}"/>
              </a:ext>
            </a:extLst>
          </p:cNvPr>
          <p:cNvSpPr/>
          <p:nvPr/>
        </p:nvSpPr>
        <p:spPr>
          <a:xfrm>
            <a:off x="6379285" y="2603349"/>
            <a:ext cx="3808207" cy="541696"/>
          </a:xfrm>
          <a:prstGeom prst="rect">
            <a:avLst/>
          </a:prstGeom>
          <a:solidFill>
            <a:schemeClr val="accent1">
              <a:alpha val="64656"/>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5" name="Rectangle 4">
            <a:extLst>
              <a:ext uri="{FF2B5EF4-FFF2-40B4-BE49-F238E27FC236}">
                <a16:creationId xmlns:a16="http://schemas.microsoft.com/office/drawing/2014/main" id="{C8B3C9EB-2F39-2B40-8865-643BB722EBB4}"/>
              </a:ext>
            </a:extLst>
          </p:cNvPr>
          <p:cNvSpPr/>
          <p:nvPr/>
        </p:nvSpPr>
        <p:spPr>
          <a:xfrm>
            <a:off x="5100918" y="5047128"/>
            <a:ext cx="2440193" cy="541696"/>
          </a:xfrm>
          <a:prstGeom prst="rect">
            <a:avLst/>
          </a:prstGeom>
          <a:solidFill>
            <a:schemeClr val="accent1">
              <a:alpha val="64656"/>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6" name="Rectangle 5">
            <a:extLst>
              <a:ext uri="{FF2B5EF4-FFF2-40B4-BE49-F238E27FC236}">
                <a16:creationId xmlns:a16="http://schemas.microsoft.com/office/drawing/2014/main" id="{24105961-F323-6520-43A5-B671382FE298}"/>
              </a:ext>
            </a:extLst>
          </p:cNvPr>
          <p:cNvSpPr/>
          <p:nvPr/>
        </p:nvSpPr>
        <p:spPr>
          <a:xfrm>
            <a:off x="9007735" y="5047128"/>
            <a:ext cx="2440193" cy="541696"/>
          </a:xfrm>
          <a:prstGeom prst="rect">
            <a:avLst/>
          </a:prstGeom>
          <a:solidFill>
            <a:schemeClr val="accent1">
              <a:alpha val="64656"/>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Rectangle 6">
            <a:extLst>
              <a:ext uri="{FF2B5EF4-FFF2-40B4-BE49-F238E27FC236}">
                <a16:creationId xmlns:a16="http://schemas.microsoft.com/office/drawing/2014/main" id="{1EFB434C-0D18-8CD2-4C53-70C6BABEE58D}"/>
              </a:ext>
            </a:extLst>
          </p:cNvPr>
          <p:cNvSpPr/>
          <p:nvPr/>
        </p:nvSpPr>
        <p:spPr>
          <a:xfrm>
            <a:off x="7630759" y="3825238"/>
            <a:ext cx="1201270" cy="541696"/>
          </a:xfrm>
          <a:prstGeom prst="rect">
            <a:avLst/>
          </a:prstGeom>
          <a:solidFill>
            <a:srgbClr val="FFC000">
              <a:alpha val="64656"/>
            </a:srgbClr>
          </a:solid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3885091041"/>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solidFill>
                            <a:srgbClr val="FFC000"/>
                          </a:solidFill>
                        </a:rPr>
                        <a:t>Administreren onderwijsdeelname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Binnen scope is </a:t>
                      </a:r>
                      <a:r>
                        <a:rPr lang="en-US" sz="1400" err="1"/>
                        <a:t>enkel</a:t>
                      </a:r>
                      <a:r>
                        <a:rPr lang="en-US" sz="1400"/>
                        <a:t> het </a:t>
                      </a:r>
                      <a:r>
                        <a:rPr lang="en-US" sz="1400" err="1"/>
                        <a:t>delen</a:t>
                      </a:r>
                      <a:r>
                        <a:rPr lang="en-US" sz="1400"/>
                        <a:t> van </a:t>
                      </a:r>
                      <a:r>
                        <a:rPr lang="en-US" sz="1400" err="1"/>
                        <a:t>informatie</a:t>
                      </a:r>
                      <a:r>
                        <a:rPr lang="en-US" sz="1400"/>
                        <a:t> </a:t>
                      </a:r>
                      <a:r>
                        <a:rPr lang="en-US" sz="1400" err="1"/>
                        <a:t>uit</a:t>
                      </a:r>
                      <a:r>
                        <a:rPr lang="en-US" sz="1400"/>
                        <a:t> het </a:t>
                      </a:r>
                      <a:r>
                        <a:rPr lang="en-US" sz="1400" err="1"/>
                        <a:t>Adminstratiesysteem</a:t>
                      </a:r>
                      <a:r>
                        <a:rPr lang="en-US" sz="1400"/>
                        <a:t> </a:t>
                      </a:r>
                      <a:r>
                        <a:rPr lang="en-US" sz="1400" err="1"/>
                        <a:t>onderwijsdeelnemer</a:t>
                      </a:r>
                      <a:r>
                        <a:rPr lang="en-US" sz="1400"/>
                        <a:t> met </a:t>
                      </a:r>
                      <a:r>
                        <a:rPr lang="en-US" sz="1400" err="1"/>
                        <a:t>andere</a:t>
                      </a:r>
                      <a:r>
                        <a:rPr lang="en-US" sz="1400"/>
                        <a:t> </a:t>
                      </a:r>
                      <a:r>
                        <a:rPr lang="en-US" sz="1400" err="1"/>
                        <a:t>Leveranciers</a:t>
                      </a:r>
                      <a:r>
                        <a:rPr lang="en-US" sz="1400"/>
                        <a:t> in de </a:t>
                      </a:r>
                      <a:r>
                        <a:rPr lang="en-US" sz="1400" err="1"/>
                        <a:t>keten</a:t>
                      </a:r>
                      <a:r>
                        <a:rPr lang="en-US" sz="1400"/>
                        <a:t>. De </a:t>
                      </a:r>
                      <a:r>
                        <a:rPr lang="en-US" sz="1400" err="1"/>
                        <a:t>inschrijving</a:t>
                      </a:r>
                      <a:r>
                        <a:rPr lang="en-US" sz="1400"/>
                        <a:t> </a:t>
                      </a:r>
                      <a:r>
                        <a:rPr lang="en-US" sz="1400" err="1"/>
                        <a:t>zelf</a:t>
                      </a:r>
                      <a:r>
                        <a:rPr lang="en-US" sz="1400"/>
                        <a:t> is </a:t>
                      </a:r>
                      <a:r>
                        <a:rPr lang="en-US" sz="1400" err="1"/>
                        <a:t>buiten</a:t>
                      </a:r>
                      <a:r>
                        <a:rPr lang="en-US" sz="1400"/>
                        <a:t> scope.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r>
                        <a:rPr lang="nl-NL" sz="1600" b="1" i="0" u="none" strike="noStrike" cap="none">
                          <a:solidFill>
                            <a:srgbClr val="000000"/>
                          </a:solidFill>
                          <a:latin typeface="Arial"/>
                          <a:cs typeface="Arial"/>
                          <a:sym typeface="Arial"/>
                        </a:rPr>
                        <a:t>Meer info</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err="1"/>
                        <a:t>Architectuurkader</a:t>
                      </a:r>
                      <a:r>
                        <a:rPr lang="en-US" sz="1400"/>
                        <a:t> </a:t>
                      </a:r>
                      <a:r>
                        <a:rPr lang="en-US" sz="1400" err="1"/>
                        <a:t>pagina</a:t>
                      </a:r>
                      <a:r>
                        <a:rPr lang="en-US" sz="1400"/>
                        <a:t> </a:t>
                      </a:r>
                      <a:r>
                        <a:rPr lang="en-US" sz="1400" err="1">
                          <a:hlinkClick r:id="rId3"/>
                        </a:rPr>
                        <a:t>domeinen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r>
                        <a:rPr lang="nl-NL" sz="1600" b="1"/>
                        <a:t>Praktijksituaties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err="1"/>
                        <a:t>Beschreven</a:t>
                      </a:r>
                      <a:r>
                        <a:rPr lang="en-US" sz="1400"/>
                        <a:t> op </a:t>
                      </a:r>
                      <a:r>
                        <a:rPr lang="en-US" sz="1400" err="1"/>
                        <a:t>pagina</a:t>
                      </a:r>
                      <a:r>
                        <a:rPr lang="en-US" sz="1400"/>
                        <a:t> </a:t>
                      </a:r>
                      <a:r>
                        <a:rPr lang="en-US" sz="1400">
                          <a:hlinkClick r:id="rId4"/>
                        </a:rPr>
                        <a:t>Edu-V praktijksituaties</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93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 Privacy</a:t>
            </a:r>
          </a:p>
        </p:txBody>
      </p:sp>
      <p:sp>
        <p:nvSpPr>
          <p:cNvPr id="241" name="Google Shape;241;p20"/>
          <p:cNvSpPr txBox="1">
            <a:spLocks noGrp="1"/>
          </p:cNvSpPr>
          <p:nvPr>
            <p:ph type="body" idx="1"/>
          </p:nvPr>
        </p:nvSpPr>
        <p:spPr>
          <a:prstGeom prst="rect">
            <a:avLst/>
          </a:prstGeom>
        </p:spPr>
        <p:txBody>
          <a:bodyPr spcFirstLastPara="1" wrap="square" lIns="91425" tIns="91425" rIns="91425" bIns="91425" anchor="t" anchorCtr="0">
            <a:noAutofit/>
          </a:bodyPr>
          <a:lstStyle/>
          <a:p>
            <a:pPr marL="274320" indent="-128270">
              <a:spcBef>
                <a:spcPts val="540"/>
              </a:spcBef>
              <a:buNone/>
            </a:pPr>
            <a:r>
              <a:rPr lang="nl-NL">
                <a:latin typeface="+mn-lt"/>
              </a:rPr>
              <a:t>Instructie:</a:t>
            </a:r>
          </a:p>
          <a:p>
            <a:pPr marL="488950" indent="-342900">
              <a:spcBef>
                <a:spcPts val="540"/>
              </a:spcBef>
            </a:pPr>
            <a:r>
              <a:rPr lang="nl-NL">
                <a:latin typeface="+mn-lt"/>
              </a:rPr>
              <a:t>Welke persoonsgegevens worden verwerkt?</a:t>
            </a:r>
          </a:p>
          <a:p>
            <a:pPr marL="488950" indent="-342900">
              <a:spcBef>
                <a:spcPts val="540"/>
              </a:spcBef>
            </a:pPr>
            <a:r>
              <a:rPr lang="nl-NL">
                <a:latin typeface="+mn-lt"/>
              </a:rPr>
              <a:t>Wie is/zijn de betrokkene(n)? (Leerling/student, ouder, medewerker)</a:t>
            </a:r>
          </a:p>
          <a:p>
            <a:pPr marL="488950" indent="-342900">
              <a:spcBef>
                <a:spcPts val="540"/>
              </a:spcBef>
            </a:pPr>
            <a:r>
              <a:rPr lang="nl-NL">
                <a:latin typeface="+mn-lt"/>
              </a:rPr>
              <a:t>Wat zijn de belangrijkste ontwerpbeslissingen die zijn genomen om deze persoonsgegevens te beschermen?</a:t>
            </a:r>
          </a:p>
          <a:p>
            <a:pPr marL="488950" indent="-342900">
              <a:spcBef>
                <a:spcPts val="540"/>
              </a:spcBef>
            </a:pPr>
            <a:r>
              <a:rPr lang="nl-NL">
                <a:latin typeface="+mn-lt"/>
              </a:rPr>
              <a:t>Welke belangrijke uitdagingen en design issues staan nog open?</a:t>
            </a:r>
          </a:p>
          <a:p>
            <a:pPr marL="274320" indent="-128270">
              <a:spcBef>
                <a:spcPts val="540"/>
              </a:spcBef>
              <a:buNone/>
            </a:pPr>
            <a:endParaRPr lang="nl-NL">
              <a:latin typeface="+mn-lt"/>
            </a:endParaRPr>
          </a:p>
        </p:txBody>
      </p:sp>
      <p:sp>
        <p:nvSpPr>
          <p:cNvPr id="2" name="Tijdelijke aanduiding voor tekst 1">
            <a:extLst>
              <a:ext uri="{FF2B5EF4-FFF2-40B4-BE49-F238E27FC236}">
                <a16:creationId xmlns:a16="http://schemas.microsoft.com/office/drawing/2014/main" id="{D5EAC3C3-7436-7E01-BF93-C4764624EA99}"/>
              </a:ext>
            </a:extLst>
          </p:cNvPr>
          <p:cNvSpPr>
            <a:spLocks noGrp="1"/>
          </p:cNvSpPr>
          <p:nvPr>
            <p:ph type="body" sz="quarter" idx="13"/>
          </p:nvPr>
        </p:nvSpPr>
        <p:spPr/>
        <p:txBody>
          <a:bodyPr/>
          <a:lstStyle/>
          <a:p>
            <a:r>
              <a:rPr lang="nl-NL" sz="1800" b="1" err="1"/>
              <a:t>Edu</a:t>
            </a:r>
            <a:r>
              <a:rPr lang="nl-NL" sz="1800" b="1"/>
              <a:t>-V</a:t>
            </a:r>
            <a:endParaRPr 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979489322"/>
              </p:ext>
            </p:extLst>
          </p:nvPr>
        </p:nvGraphicFramePr>
        <p:xfrm>
          <a:off x="335360" y="1085850"/>
          <a:ext cx="11521280" cy="5486447"/>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1119468">
                <a:tc>
                  <a:txBody>
                    <a:bodyPr/>
                    <a:lstStyle/>
                    <a:p>
                      <a:pPr marL="0" lvl="0" indent="0" algn="ctr" rtl="0">
                        <a:spcBef>
                          <a:spcPts val="0"/>
                        </a:spcBef>
                        <a:spcAft>
                          <a:spcPts val="0"/>
                        </a:spcAft>
                        <a:buNone/>
                      </a:pPr>
                      <a:r>
                        <a:rPr lang="nl-NL" sz="1600" b="1"/>
                        <a:t>Persoonsgegevens</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Er </a:t>
                      </a:r>
                      <a:r>
                        <a:rPr lang="en-US" sz="1400" err="1"/>
                        <a:t>worden</a:t>
                      </a:r>
                      <a:r>
                        <a:rPr lang="en-US" sz="1400"/>
                        <a:t> </a:t>
                      </a:r>
                      <a:r>
                        <a:rPr lang="en-US" sz="1400" err="1"/>
                        <a:t>persoonsgegevens</a:t>
                      </a:r>
                      <a:r>
                        <a:rPr lang="en-US" sz="1400"/>
                        <a:t> van </a:t>
                      </a:r>
                      <a:r>
                        <a:rPr lang="en-US" sz="1400" err="1"/>
                        <a:t>onderwijsdeelnemers</a:t>
                      </a:r>
                      <a:r>
                        <a:rPr lang="en-US" sz="1400"/>
                        <a:t> </a:t>
                      </a:r>
                      <a:r>
                        <a:rPr lang="en-US" sz="1400" err="1"/>
                        <a:t>en</a:t>
                      </a:r>
                      <a:r>
                        <a:rPr lang="en-US" sz="1400"/>
                        <a:t> </a:t>
                      </a:r>
                      <a:r>
                        <a:rPr lang="en-US" sz="1400" err="1"/>
                        <a:t>onderwijsmedewerkers</a:t>
                      </a:r>
                      <a:r>
                        <a:rPr lang="en-US" sz="1400"/>
                        <a:t> </a:t>
                      </a:r>
                      <a:r>
                        <a:rPr lang="en-US" sz="1400" err="1"/>
                        <a:t>gedeeld</a:t>
                      </a:r>
                      <a:r>
                        <a:rPr lang="en-US" sz="1400"/>
                        <a:t> ten </a:t>
                      </a:r>
                      <a:r>
                        <a:rPr lang="en-US" sz="1400" err="1"/>
                        <a:t>behoeve</a:t>
                      </a:r>
                      <a:r>
                        <a:rPr lang="en-US" sz="1400"/>
                        <a:t> van de </a:t>
                      </a:r>
                      <a:r>
                        <a:rPr lang="en-US" sz="1400">
                          <a:hlinkClick r:id="rId3"/>
                        </a:rPr>
                        <a:t>praktijksituaties</a:t>
                      </a:r>
                      <a:r>
                        <a:rPr lang="en-US" sz="1400"/>
                        <a:t>.</a:t>
                      </a:r>
                    </a:p>
                    <a:p>
                      <a:pPr marL="165100" lvl="0" indent="0" algn="l" rtl="0">
                        <a:spcBef>
                          <a:spcPts val="0"/>
                        </a:spcBef>
                        <a:spcAft>
                          <a:spcPts val="0"/>
                        </a:spcAft>
                        <a:buSzPts val="1000"/>
                        <a:buNone/>
                      </a:pPr>
                      <a:endParaRPr lang="en-US" sz="1400"/>
                    </a:p>
                    <a:p>
                      <a:pPr marL="165100" lvl="0" indent="0" algn="l" rtl="0">
                        <a:spcBef>
                          <a:spcPts val="0"/>
                        </a:spcBef>
                        <a:spcAft>
                          <a:spcPts val="0"/>
                        </a:spcAft>
                        <a:buSzPts val="1000"/>
                        <a:buNone/>
                      </a:pPr>
                      <a:r>
                        <a:rPr lang="en-US" sz="1400"/>
                        <a:t>De </a:t>
                      </a:r>
                      <a:r>
                        <a:rPr lang="en-US" sz="1400" err="1"/>
                        <a:t>gegevens</a:t>
                      </a:r>
                      <a:r>
                        <a:rPr lang="en-US" sz="1400"/>
                        <a:t> die </a:t>
                      </a:r>
                      <a:r>
                        <a:rPr lang="en-US" sz="1400" err="1"/>
                        <a:t>uitgewisseld</a:t>
                      </a:r>
                      <a:r>
                        <a:rPr lang="en-US" sz="1400"/>
                        <a:t> </a:t>
                      </a:r>
                      <a:r>
                        <a:rPr lang="en-US" sz="1400" err="1"/>
                        <a:t>worden</a:t>
                      </a:r>
                      <a:r>
                        <a:rPr lang="en-US" sz="1400"/>
                        <a:t> </a:t>
                      </a:r>
                      <a:r>
                        <a:rPr lang="en-US" sz="1400" err="1"/>
                        <a:t>zijn</a:t>
                      </a:r>
                      <a:r>
                        <a:rPr lang="en-US" sz="1400"/>
                        <a:t> </a:t>
                      </a:r>
                      <a:r>
                        <a:rPr lang="en-US" sz="1400" err="1"/>
                        <a:t>opgenomen</a:t>
                      </a:r>
                      <a:r>
                        <a:rPr lang="en-US" sz="1400"/>
                        <a:t> in de </a:t>
                      </a:r>
                      <a:r>
                        <a:rPr lang="en-US" sz="1400">
                          <a:hlinkClick r:id="rId4"/>
                        </a:rPr>
                        <a:t>SIS API</a:t>
                      </a:r>
                      <a:r>
                        <a:rPr lang="en-US" sz="1400"/>
                        <a:t> </a:t>
                      </a:r>
                      <a:r>
                        <a:rPr lang="en-US" sz="1400" err="1"/>
                        <a:t>en</a:t>
                      </a:r>
                      <a:r>
                        <a:rPr lang="en-US" sz="1400"/>
                        <a:t> </a:t>
                      </a:r>
                      <a:r>
                        <a:rPr lang="en-US" sz="1400" err="1"/>
                        <a:t>kunnen</a:t>
                      </a:r>
                      <a:r>
                        <a:rPr lang="en-US" sz="1400"/>
                        <a:t> </a:t>
                      </a:r>
                      <a:r>
                        <a:rPr lang="en-US" sz="1400" err="1"/>
                        <a:t>verkregen</a:t>
                      </a:r>
                      <a:r>
                        <a:rPr lang="en-US" sz="1400"/>
                        <a:t> </a:t>
                      </a:r>
                      <a:r>
                        <a:rPr lang="en-US" sz="1400" err="1"/>
                        <a:t>worden</a:t>
                      </a:r>
                      <a:r>
                        <a:rPr lang="en-US" sz="1400"/>
                        <a:t> via de </a:t>
                      </a:r>
                      <a:r>
                        <a:rPr lang="en-US" sz="1400" err="1"/>
                        <a:t>federatieve</a:t>
                      </a:r>
                      <a:r>
                        <a:rPr lang="en-US" sz="1400"/>
                        <a:t> </a:t>
                      </a:r>
                      <a:r>
                        <a:rPr lang="en-US" sz="1400" err="1"/>
                        <a:t>authenticatiedienstverlener</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r>
                        <a:rPr lang="nl-NL" sz="1600" b="1" i="0" u="none" strike="noStrike" cap="none">
                          <a:solidFill>
                            <a:srgbClr val="000000"/>
                          </a:solidFill>
                          <a:latin typeface="Arial"/>
                          <a:cs typeface="Arial"/>
                          <a:sym typeface="Arial"/>
                        </a:rPr>
                        <a:t>Maatregelen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err="1"/>
                        <a:t>Pseudonimisering</a:t>
                      </a:r>
                      <a:r>
                        <a:rPr lang="en-US" sz="1400"/>
                        <a:t> (</a:t>
                      </a:r>
                      <a:r>
                        <a:rPr lang="en-US" sz="1400" err="1"/>
                        <a:t>ECKiD</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Dataminimalisatie</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a:t>M2M </a:t>
                      </a:r>
                      <a:r>
                        <a:rPr lang="en-US" sz="1400" err="1"/>
                        <a:t>gegevensuitwisseling</a:t>
                      </a:r>
                      <a:r>
                        <a:rPr lang="en-US" sz="1400"/>
                        <a:t> </a:t>
                      </a:r>
                      <a:r>
                        <a:rPr lang="en-US" sz="1400" err="1"/>
                        <a:t>onderscheid</a:t>
                      </a:r>
                      <a:r>
                        <a:rPr lang="en-US" sz="1400"/>
                        <a:t> in </a:t>
                      </a:r>
                      <a:r>
                        <a:rPr lang="en-US" sz="1400" err="1"/>
                        <a:t>classificatie</a:t>
                      </a:r>
                      <a:r>
                        <a:rPr lang="en-US" sz="1400"/>
                        <a:t> van </a:t>
                      </a:r>
                      <a:r>
                        <a:rPr lang="en-US" sz="1400" err="1"/>
                        <a:t>gegevenssoorten</a:t>
                      </a:r>
                      <a:r>
                        <a:rPr lang="en-US" sz="1400"/>
                        <a:t> </a:t>
                      </a:r>
                      <a:r>
                        <a:rPr lang="en-US" sz="1400" err="1"/>
                        <a:t>inclusief</a:t>
                      </a:r>
                      <a:r>
                        <a:rPr lang="en-US" sz="1400"/>
                        <a:t> </a:t>
                      </a:r>
                      <a:r>
                        <a:rPr lang="en-US" sz="1400" err="1"/>
                        <a:t>bijbehorende</a:t>
                      </a:r>
                      <a:r>
                        <a:rPr lang="en-US" sz="1400"/>
                        <a:t> </a:t>
                      </a:r>
                      <a:r>
                        <a:rPr lang="en-US" sz="1400" err="1"/>
                        <a:t>beveiligingsmaatregelen</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Informatiebeveiliging</a:t>
                      </a:r>
                      <a:r>
                        <a:rPr lang="en-US" sz="1400"/>
                        <a:t> </a:t>
                      </a:r>
                      <a:r>
                        <a:rPr lang="en-US" sz="1400" err="1"/>
                        <a:t>verwijst</a:t>
                      </a:r>
                      <a:r>
                        <a:rPr lang="en-US" sz="1400"/>
                        <a:t> </a:t>
                      </a:r>
                      <a:r>
                        <a:rPr lang="en-US" sz="1400" err="1"/>
                        <a:t>naar</a:t>
                      </a:r>
                      <a:r>
                        <a:rPr lang="en-US" sz="1400"/>
                        <a:t> UBV </a:t>
                      </a:r>
                      <a:r>
                        <a:rPr lang="en-US" sz="1400" err="1"/>
                        <a:t>en</a:t>
                      </a:r>
                      <a:r>
                        <a:rPr lang="en-US" sz="1400"/>
                        <a:t> ROSA </a:t>
                      </a:r>
                      <a:r>
                        <a:rPr lang="en-US" sz="1400" err="1"/>
                        <a:t>certificeringsschema</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Privacyconvenant</a:t>
                      </a:r>
                      <a:r>
                        <a:rPr lang="en-US" sz="1400"/>
                        <a:t> (</a:t>
                      </a:r>
                      <a:r>
                        <a:rPr lang="en-US" sz="1400">
                          <a:hlinkClick r:id="rId5"/>
                        </a:rPr>
                        <a:t>www.privacyconvenant.nl</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r>
                        <a:rPr lang="nl-NL" sz="1600" b="1"/>
                        <a:t>Open punten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b="1" err="1"/>
                        <a:t>Identiteiten</a:t>
                      </a:r>
                      <a:endParaRPr lang="en-US" sz="1400" b="1"/>
                    </a:p>
                    <a:p>
                      <a:pPr marL="165100" lvl="0" indent="0" algn="l" rtl="0">
                        <a:lnSpc>
                          <a:spcPct val="120000"/>
                        </a:lnSpc>
                        <a:spcBef>
                          <a:spcPts val="0"/>
                        </a:spcBef>
                        <a:spcAft>
                          <a:spcPts val="0"/>
                        </a:spcAft>
                        <a:buClr>
                          <a:schemeClr val="dk1"/>
                        </a:buClr>
                        <a:buSzPts val="1000"/>
                        <a:buNone/>
                      </a:pPr>
                      <a:r>
                        <a:rPr lang="en-US" sz="1400"/>
                        <a:t>[1] </a:t>
                      </a:r>
                      <a:r>
                        <a:rPr lang="en-US" sz="1400" err="1"/>
                        <a:t>Afspraken</a:t>
                      </a:r>
                      <a:r>
                        <a:rPr lang="en-US" sz="1400"/>
                        <a:t> </a:t>
                      </a:r>
                      <a:r>
                        <a:rPr lang="en-US" sz="1400" err="1"/>
                        <a:t>maken</a:t>
                      </a:r>
                      <a:r>
                        <a:rPr lang="en-US" sz="1400"/>
                        <a:t> over </a:t>
                      </a:r>
                      <a:r>
                        <a:rPr lang="en-US" sz="1400" err="1"/>
                        <a:t>uitzonderingssituaties</a:t>
                      </a:r>
                      <a:r>
                        <a:rPr lang="en-US" sz="1400"/>
                        <a:t> ECK </a:t>
                      </a:r>
                      <a:r>
                        <a:rPr lang="en-US" sz="1400" err="1"/>
                        <a:t>iD</a:t>
                      </a:r>
                      <a:r>
                        <a:rPr lang="en-US" sz="1400"/>
                        <a:t> </a:t>
                      </a:r>
                      <a:r>
                        <a:rPr lang="en-US" sz="1400" err="1"/>
                        <a:t>Onderwijsdeelnemers</a:t>
                      </a:r>
                      <a:endParaRPr lang="en-US" sz="1400"/>
                    </a:p>
                    <a:p>
                      <a:pPr marL="165100" lvl="0" indent="0" algn="l" rtl="0">
                        <a:lnSpc>
                          <a:spcPct val="120000"/>
                        </a:lnSpc>
                        <a:spcBef>
                          <a:spcPts val="0"/>
                        </a:spcBef>
                        <a:spcAft>
                          <a:spcPts val="0"/>
                        </a:spcAft>
                        <a:buClr>
                          <a:schemeClr val="dk1"/>
                        </a:buClr>
                        <a:buSzPts val="1000"/>
                        <a:buNone/>
                      </a:pPr>
                      <a:r>
                        <a:rPr lang="en-US" sz="1400"/>
                        <a:t>[2] </a:t>
                      </a:r>
                      <a:r>
                        <a:rPr lang="en-US" sz="1400" err="1"/>
                        <a:t>Afspraken</a:t>
                      </a:r>
                      <a:r>
                        <a:rPr lang="en-US" sz="1400"/>
                        <a:t> </a:t>
                      </a:r>
                      <a:r>
                        <a:rPr lang="en-US" sz="1400" err="1"/>
                        <a:t>maken</a:t>
                      </a:r>
                      <a:r>
                        <a:rPr lang="en-US" sz="1400"/>
                        <a:t> over </a:t>
                      </a:r>
                      <a:r>
                        <a:rPr lang="en-US" sz="1400" err="1"/>
                        <a:t>primaire</a:t>
                      </a:r>
                      <a:r>
                        <a:rPr lang="en-US" sz="1400"/>
                        <a:t> identifier </a:t>
                      </a:r>
                      <a:r>
                        <a:rPr lang="en-US" sz="1400" err="1"/>
                        <a:t>voor</a:t>
                      </a:r>
                      <a:r>
                        <a:rPr lang="en-US" sz="1400"/>
                        <a:t> </a:t>
                      </a:r>
                      <a:r>
                        <a:rPr lang="en-US" sz="1400" err="1"/>
                        <a:t>Onderwijsmedewerkers</a:t>
                      </a:r>
                      <a:endParaRPr lang="en-US" sz="1400"/>
                    </a:p>
                    <a:p>
                      <a:pPr marL="165100" lvl="0" indent="0" algn="l" rtl="0">
                        <a:lnSpc>
                          <a:spcPct val="120000"/>
                        </a:lnSpc>
                        <a:spcBef>
                          <a:spcPts val="0"/>
                        </a:spcBef>
                        <a:spcAft>
                          <a:spcPts val="0"/>
                        </a:spcAft>
                        <a:buClr>
                          <a:schemeClr val="dk1"/>
                        </a:buClr>
                        <a:buSzPts val="1000"/>
                        <a:buNone/>
                      </a:pPr>
                      <a:r>
                        <a:rPr lang="en-US" sz="1400"/>
                        <a:t>[3] </a:t>
                      </a:r>
                      <a:r>
                        <a:rPr lang="en-US" sz="1400" err="1"/>
                        <a:t>Afspraken</a:t>
                      </a:r>
                      <a:r>
                        <a:rPr lang="en-US" sz="1400"/>
                        <a:t> </a:t>
                      </a:r>
                      <a:r>
                        <a:rPr lang="en-US" sz="1400" err="1"/>
                        <a:t>maken</a:t>
                      </a:r>
                      <a:r>
                        <a:rPr lang="en-US" sz="1400"/>
                        <a:t> over </a:t>
                      </a:r>
                      <a:r>
                        <a:rPr lang="en-US" sz="1400" err="1"/>
                        <a:t>primaire</a:t>
                      </a:r>
                      <a:r>
                        <a:rPr lang="en-US" sz="1400"/>
                        <a:t> identifier </a:t>
                      </a:r>
                      <a:r>
                        <a:rPr lang="en-US" sz="1400" err="1"/>
                        <a:t>voor</a:t>
                      </a:r>
                      <a:r>
                        <a:rPr lang="en-US" sz="1400"/>
                        <a:t> </a:t>
                      </a:r>
                      <a:r>
                        <a:rPr lang="en-US" sz="1400" err="1"/>
                        <a:t>Stagebegeleider</a:t>
                      </a:r>
                      <a:endParaRPr lang="en-US" sz="1400"/>
                    </a:p>
                    <a:p>
                      <a:pPr marL="165100" lvl="0" indent="0" algn="l" rtl="0">
                        <a:lnSpc>
                          <a:spcPct val="120000"/>
                        </a:lnSpc>
                        <a:spcBef>
                          <a:spcPts val="0"/>
                        </a:spcBef>
                        <a:spcAft>
                          <a:spcPts val="0"/>
                        </a:spcAft>
                        <a:buClr>
                          <a:schemeClr val="dk1"/>
                        </a:buClr>
                        <a:buSzPts val="1000"/>
                        <a:buNone/>
                      </a:pPr>
                      <a:r>
                        <a:rPr lang="en-US" sz="1400"/>
                        <a:t>[4] </a:t>
                      </a:r>
                      <a:r>
                        <a:rPr lang="en-US" sz="1400" err="1"/>
                        <a:t>Afspraken</a:t>
                      </a:r>
                      <a:r>
                        <a:rPr lang="en-US" sz="1400"/>
                        <a:t> </a:t>
                      </a:r>
                      <a:r>
                        <a:rPr lang="en-US" sz="1400" err="1"/>
                        <a:t>maken</a:t>
                      </a:r>
                      <a:r>
                        <a:rPr lang="en-US" sz="1400"/>
                        <a:t> over identifiers </a:t>
                      </a:r>
                      <a:r>
                        <a:rPr lang="en-US" sz="1400" err="1"/>
                        <a:t>voor</a:t>
                      </a:r>
                      <a:r>
                        <a:rPr lang="en-US" sz="1400"/>
                        <a:t> </a:t>
                      </a:r>
                      <a:r>
                        <a:rPr lang="en-US" sz="1400" err="1"/>
                        <a:t>Onderwijsorganisaties</a:t>
                      </a:r>
                      <a:r>
                        <a:rPr lang="en-US" sz="1400"/>
                        <a:t> (RIO)</a:t>
                      </a:r>
                    </a:p>
                    <a:p>
                      <a:pPr marL="165100" lvl="0" indent="0" algn="l" rtl="0">
                        <a:lnSpc>
                          <a:spcPct val="120000"/>
                        </a:lnSpc>
                        <a:spcBef>
                          <a:spcPts val="0"/>
                        </a:spcBef>
                        <a:spcAft>
                          <a:spcPts val="0"/>
                        </a:spcAft>
                        <a:buClr>
                          <a:schemeClr val="dk1"/>
                        </a:buClr>
                        <a:buSzPts val="1000"/>
                        <a:buNone/>
                      </a:pPr>
                      <a:r>
                        <a:rPr lang="en-US" sz="1400"/>
                        <a:t>[5] </a:t>
                      </a:r>
                      <a:r>
                        <a:rPr lang="en-US" sz="1400" err="1"/>
                        <a:t>Afspraken</a:t>
                      </a:r>
                      <a:r>
                        <a:rPr lang="en-US" sz="1400"/>
                        <a:t> </a:t>
                      </a:r>
                      <a:r>
                        <a:rPr lang="en-US" sz="1400" err="1"/>
                        <a:t>maken</a:t>
                      </a:r>
                      <a:r>
                        <a:rPr lang="en-US" sz="1400"/>
                        <a:t> over </a:t>
                      </a:r>
                      <a:r>
                        <a:rPr lang="en-US" sz="1400" err="1"/>
                        <a:t>eisen</a:t>
                      </a:r>
                      <a:r>
                        <a:rPr lang="en-US" sz="1400"/>
                        <a:t> </a:t>
                      </a:r>
                      <a:r>
                        <a:rPr lang="en-US" sz="1400" err="1"/>
                        <a:t>aan</a:t>
                      </a:r>
                      <a:r>
                        <a:rPr lang="en-US" sz="1400"/>
                        <a:t> het Register </a:t>
                      </a:r>
                      <a:r>
                        <a:rPr lang="en-US" sz="1400" err="1"/>
                        <a:t>onderwijsorganisaties</a:t>
                      </a:r>
                      <a:endParaRPr lang="en-US" sz="1400"/>
                    </a:p>
                    <a:p>
                      <a:pPr marL="165100" lvl="0" indent="0" algn="l" rtl="0">
                        <a:lnSpc>
                          <a:spcPct val="120000"/>
                        </a:lnSpc>
                        <a:spcBef>
                          <a:spcPts val="0"/>
                        </a:spcBef>
                        <a:spcAft>
                          <a:spcPts val="0"/>
                        </a:spcAft>
                        <a:buClr>
                          <a:schemeClr val="dk1"/>
                        </a:buClr>
                        <a:buSzPts val="1000"/>
                        <a:buNone/>
                      </a:pPr>
                      <a:r>
                        <a:rPr lang="en-US" sz="1400"/>
                        <a:t>[6] </a:t>
                      </a:r>
                      <a:r>
                        <a:rPr lang="en-US" sz="1400" err="1"/>
                        <a:t>Afspraken</a:t>
                      </a:r>
                      <a:r>
                        <a:rPr lang="en-US" sz="1400"/>
                        <a:t> </a:t>
                      </a:r>
                      <a:r>
                        <a:rPr lang="en-US" sz="1400" err="1"/>
                        <a:t>maken</a:t>
                      </a:r>
                      <a:r>
                        <a:rPr lang="en-US" sz="1400"/>
                        <a:t> over identifiers </a:t>
                      </a:r>
                      <a:r>
                        <a:rPr lang="en-US" sz="1400" err="1"/>
                        <a:t>voor</a:t>
                      </a:r>
                      <a:r>
                        <a:rPr lang="en-US" sz="1400"/>
                        <a:t> </a:t>
                      </a:r>
                      <a:r>
                        <a:rPr lang="en-US" sz="1400" err="1"/>
                        <a:t>Stagebedrijven</a:t>
                      </a:r>
                      <a:r>
                        <a:rPr lang="en-US" sz="1400"/>
                        <a:t> (SBB)</a:t>
                      </a:r>
                    </a:p>
                    <a:p>
                      <a:pPr marL="165100" lvl="0" indent="0" algn="l" rtl="0">
                        <a:lnSpc>
                          <a:spcPct val="120000"/>
                        </a:lnSpc>
                        <a:spcBef>
                          <a:spcPts val="0"/>
                        </a:spcBef>
                        <a:spcAft>
                          <a:spcPts val="0"/>
                        </a:spcAft>
                        <a:buClr>
                          <a:schemeClr val="dk1"/>
                        </a:buClr>
                        <a:buSzPts val="1000"/>
                        <a:buNone/>
                      </a:pPr>
                      <a:r>
                        <a:rPr lang="en-US" sz="1400"/>
                        <a:t>[7] </a:t>
                      </a:r>
                      <a:r>
                        <a:rPr lang="en-US" sz="1400" err="1"/>
                        <a:t>Afspraken</a:t>
                      </a:r>
                      <a:r>
                        <a:rPr lang="en-US" sz="1400"/>
                        <a:t> </a:t>
                      </a:r>
                      <a:r>
                        <a:rPr lang="en-US" sz="1400" err="1"/>
                        <a:t>maken</a:t>
                      </a:r>
                      <a:r>
                        <a:rPr lang="en-US" sz="1400"/>
                        <a:t> over </a:t>
                      </a:r>
                      <a:r>
                        <a:rPr lang="en-US" sz="1400" err="1"/>
                        <a:t>eisen</a:t>
                      </a:r>
                      <a:r>
                        <a:rPr lang="en-US" sz="1400"/>
                        <a:t> </a:t>
                      </a:r>
                      <a:r>
                        <a:rPr lang="en-US" sz="1400" err="1"/>
                        <a:t>aan</a:t>
                      </a:r>
                      <a:r>
                        <a:rPr lang="en-US" sz="1400"/>
                        <a:t> het Register </a:t>
                      </a:r>
                      <a:r>
                        <a:rPr lang="en-US" sz="1400" err="1"/>
                        <a:t>Stagebedrijven</a:t>
                      </a:r>
                      <a:endParaRPr lang="en-US" sz="1400"/>
                    </a:p>
                    <a:p>
                      <a:pPr marL="165100" lvl="0" indent="0" algn="l" rtl="0">
                        <a:lnSpc>
                          <a:spcPct val="120000"/>
                        </a:lnSpc>
                        <a:spcBef>
                          <a:spcPts val="0"/>
                        </a:spcBef>
                        <a:spcAft>
                          <a:spcPts val="0"/>
                        </a:spcAft>
                        <a:buClr>
                          <a:schemeClr val="dk1"/>
                        </a:buClr>
                        <a:buSzPts val="1000"/>
                        <a:buNone/>
                      </a:pPr>
                      <a:endParaRPr lang="en-US" sz="1400"/>
                    </a:p>
                    <a:p>
                      <a:pPr marL="165100" lvl="0" indent="0" algn="l" rtl="0">
                        <a:lnSpc>
                          <a:spcPct val="120000"/>
                        </a:lnSpc>
                        <a:spcBef>
                          <a:spcPts val="0"/>
                        </a:spcBef>
                        <a:spcAft>
                          <a:spcPts val="0"/>
                        </a:spcAft>
                        <a:buClr>
                          <a:schemeClr val="dk1"/>
                        </a:buClr>
                        <a:buSzPts val="1000"/>
                        <a:buNone/>
                      </a:pPr>
                      <a:r>
                        <a:rPr lang="en-US" sz="1400"/>
                        <a:t>Meer info op </a:t>
                      </a:r>
                      <a:r>
                        <a:rPr lang="en-US" sz="1400" err="1"/>
                        <a:t>pagina</a:t>
                      </a:r>
                      <a:r>
                        <a:rPr lang="en-US" sz="1400"/>
                        <a:t> </a:t>
                      </a:r>
                      <a:r>
                        <a:rPr lang="en-US" sz="1400">
                          <a:hlinkClick r:id="rId6"/>
                        </a:rPr>
                        <a:t>Identiteiten</a:t>
                      </a:r>
                      <a:r>
                        <a:rPr lang="en-US" sz="1400"/>
                        <a:t> in </a:t>
                      </a:r>
                      <a:r>
                        <a:rPr lang="en-US" sz="1400" err="1"/>
                        <a:t>Architectuurkader</a:t>
                      </a: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021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ctr" anchorCtr="0">
            <a:noAutofit/>
          </a:bodyPr>
          <a:lstStyle/>
          <a:p>
            <a:r>
              <a:rPr lang="nl-NL"/>
              <a:t>Doel en toelichting vergelijkingsraamwerk</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b="1" err="1"/>
              <a:t>Edu</a:t>
            </a:r>
            <a:r>
              <a:rPr lang="nl-NL" sz="1800" b="1"/>
              <a:t>-V</a:t>
            </a:r>
            <a:endParaRPr lang="nl-NL"/>
          </a:p>
        </p:txBody>
      </p:sp>
      <p:sp>
        <p:nvSpPr>
          <p:cNvPr id="2" name="Tekstvak 1">
            <a:extLst>
              <a:ext uri="{FF2B5EF4-FFF2-40B4-BE49-F238E27FC236}">
                <a16:creationId xmlns:a16="http://schemas.microsoft.com/office/drawing/2014/main" id="{E6DEC841-B69D-EB75-2752-1608483438B7}"/>
              </a:ext>
            </a:extLst>
          </p:cNvPr>
          <p:cNvSpPr txBox="1"/>
          <p:nvPr/>
        </p:nvSpPr>
        <p:spPr>
          <a:xfrm>
            <a:off x="335360" y="980729"/>
            <a:ext cx="11521280" cy="5420072"/>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nl-NL" sz="1600" b="1"/>
              <a:t>Doel:</a:t>
            </a:r>
            <a:br>
              <a:rPr lang="nl-NL" sz="1600" b="1"/>
            </a:br>
            <a:r>
              <a:rPr lang="nl-NL" sz="1600"/>
              <a:t>Het vergelijkingsraamwerk is een middel dat bijdraagt aan </a:t>
            </a:r>
            <a:r>
              <a:rPr lang="nl-NL" sz="1600" b="1"/>
              <a:t>inzicht</a:t>
            </a:r>
            <a:r>
              <a:rPr lang="nl-NL" sz="1600"/>
              <a:t> in een keteninitiatief, soms in de vorm van een groeifondstraject. Door bij verschillende initiatieven hetzelfde raamwerk te gebruiken kunnen ‘karakteristieken’ naast elkaar worden gelegd en zo een hulpmiddel zijn bij het creëren van </a:t>
            </a:r>
            <a:r>
              <a:rPr lang="nl-NL" sz="1600" b="1"/>
              <a:t>overzicht</a:t>
            </a:r>
            <a:r>
              <a:rPr lang="nl-NL" sz="1600"/>
              <a:t>. Op basis van overzicht kunnen onderdelen gerelateerd worden om zo de </a:t>
            </a:r>
            <a:r>
              <a:rPr lang="nl-NL" sz="1600" b="1"/>
              <a:t>samenhang </a:t>
            </a:r>
            <a:r>
              <a:rPr lang="nl-NL" sz="1600"/>
              <a:t>te bevorderen.</a:t>
            </a:r>
            <a:br>
              <a:rPr lang="nl-NL" sz="1600"/>
            </a:br>
            <a:endParaRPr lang="nl-NL" sz="1600"/>
          </a:p>
          <a:p>
            <a:pPr marL="285750" indent="-285750">
              <a:buFont typeface="Arial" panose="020B0604020202020204" pitchFamily="34" charset="0"/>
              <a:buChar char="•"/>
            </a:pPr>
            <a:r>
              <a:rPr lang="nl-NL" sz="1600" b="1"/>
              <a:t>Rol van Edustandaard:</a:t>
            </a:r>
            <a:br>
              <a:rPr lang="nl-NL" sz="1600"/>
            </a:br>
            <a:r>
              <a:rPr lang="nl-NL" sz="1600"/>
              <a:t>Faciliteren van de totstandkoming van inzicht, overzicht en samenhang. Dit helpt onnodig dubbel architectuurwerk en tegenstrijdige standaarden of afspraken voorkomen, en bevordert hergebruik en wederzijdse inspiratie.</a:t>
            </a:r>
            <a:br>
              <a:rPr lang="nl-NL" sz="1600"/>
            </a:br>
            <a:endParaRPr lang="nl-NL" sz="1600"/>
          </a:p>
          <a:p>
            <a:pPr marL="285750" indent="-285750">
              <a:buFont typeface="Arial" panose="020B0604020202020204" pitchFamily="34" charset="0"/>
              <a:buChar char="•"/>
            </a:pPr>
            <a:r>
              <a:rPr lang="nl-NL" sz="1600" b="1"/>
              <a:t>Rol van de invuller:</a:t>
            </a:r>
            <a:br>
              <a:rPr lang="nl-NL" sz="1600"/>
            </a:br>
            <a:r>
              <a:rPr lang="nl-NL" sz="1600"/>
              <a:t>De invuller is iemand die de karakteristieken van het initiatief of groeifondstraject kent, deze kan scoren en toelichten.</a:t>
            </a:r>
            <a:br>
              <a:rPr lang="nl-NL" sz="1600"/>
            </a:br>
            <a:endParaRPr lang="nl-NL" sz="1600"/>
          </a:p>
          <a:p>
            <a:pPr marL="285750" indent="-285750">
              <a:buFont typeface="Arial" panose="020B0604020202020204" pitchFamily="34" charset="0"/>
              <a:buChar char="•"/>
            </a:pPr>
            <a:r>
              <a:rPr lang="nl-NL" sz="1600" b="1"/>
              <a:t>Inhoud van het raamwerk:</a:t>
            </a:r>
            <a:br>
              <a:rPr lang="nl-NL" sz="1600"/>
            </a:br>
            <a:r>
              <a:rPr lang="nl-NL" sz="1600"/>
              <a:t>Het vergelijkingsraamwerk kent een open en een meer gesloten deel.</a:t>
            </a:r>
            <a:br>
              <a:rPr lang="nl-NL" sz="1600"/>
            </a:br>
            <a:r>
              <a:rPr lang="nl-NL" sz="1600"/>
              <a:t>Deels is het gebaseerd op de ROSA maar ook daarmee is niet ‘alles’ goed te profileren.</a:t>
            </a:r>
            <a:br>
              <a:rPr lang="nl-NL" sz="1600"/>
            </a:br>
            <a:r>
              <a:rPr lang="nl-NL" sz="1600"/>
              <a:t>Er is daarom ook plaats voor meer open vragen.</a:t>
            </a:r>
            <a:br>
              <a:rPr lang="nl-NL" sz="1600"/>
            </a:br>
            <a:endParaRPr lang="nl-NL" sz="1600"/>
          </a:p>
          <a:p>
            <a:pPr marL="285750" indent="-285750">
              <a:buFont typeface="Arial" panose="020B0604020202020204" pitchFamily="34" charset="0"/>
              <a:buChar char="•"/>
            </a:pPr>
            <a:r>
              <a:rPr lang="nl-NL" sz="1600" b="1"/>
              <a:t>Invullen:</a:t>
            </a:r>
            <a:br>
              <a:rPr lang="nl-NL" sz="1600" b="1"/>
            </a:br>
            <a:r>
              <a:rPr lang="nl-NL" sz="1600"/>
              <a:t>De dia’s met tabellen en open vragen kunnen direct worden ingevuld. Daarnaast is er tussen elke dia met vraag / toelichting, ook een dia toegevoegd waar het antwoord uitgebreider kan worden ingevuld. Verder de expliciete uitnodiging aan de invuller om aspecten die het raamwerk niet bevat, maar toch cruciaal zijn voor het profiel, te vermelden.</a:t>
            </a:r>
            <a:br>
              <a:rPr lang="nl-NL" sz="1600"/>
            </a:br>
            <a:endParaRPr lang="nl-NL" sz="1600"/>
          </a:p>
        </p:txBody>
      </p:sp>
    </p:spTree>
    <p:extLst>
      <p:ext uri="{BB962C8B-B14F-4D97-AF65-F5344CB8AC3E}">
        <p14:creationId xmlns:p14="http://schemas.microsoft.com/office/powerpoint/2010/main" val="284684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Informatiebeveiliging</a:t>
            </a:r>
          </a:p>
        </p:txBody>
      </p:sp>
      <p:sp>
        <p:nvSpPr>
          <p:cNvPr id="4" name="Tijdelijke aanduiding voor tekst 3">
            <a:extLst>
              <a:ext uri="{FF2B5EF4-FFF2-40B4-BE49-F238E27FC236}">
                <a16:creationId xmlns:a16="http://schemas.microsoft.com/office/drawing/2014/main" id="{DA5D1AA6-E628-6043-F09D-5681584C62FD}"/>
              </a:ext>
            </a:extLst>
          </p:cNvPr>
          <p:cNvSpPr>
            <a:spLocks noGrp="1"/>
          </p:cNvSpPr>
          <p:nvPr>
            <p:ph type="body" idx="1"/>
          </p:nvPr>
        </p:nvSpPr>
        <p:spPr/>
        <p:txBody>
          <a:bodyPr/>
          <a:lstStyle/>
          <a:p>
            <a:pPr marL="38100" indent="0">
              <a:buNone/>
            </a:pPr>
            <a:r>
              <a:rPr lang="nl-NL"/>
              <a:t>Beschikbaarheid:</a:t>
            </a:r>
          </a:p>
          <a:p>
            <a:r>
              <a:rPr lang="nl-NL"/>
              <a:t>&lt;Geef een korte toelichting over de belangrijkste beschikbaarheidseisen en –risico's voor het initiatief&gt;</a:t>
            </a:r>
          </a:p>
          <a:p>
            <a:pPr marL="38100" indent="0">
              <a:buNone/>
            </a:pPr>
            <a:endParaRPr lang="nl-NL"/>
          </a:p>
          <a:p>
            <a:pPr marL="38100" indent="0">
              <a:buNone/>
            </a:pPr>
            <a:r>
              <a:rPr lang="nl-NL"/>
              <a:t>Integriteit:</a:t>
            </a:r>
          </a:p>
          <a:p>
            <a:pPr marL="381000" indent="-342900"/>
            <a:r>
              <a:rPr lang="nl-NL"/>
              <a:t>&lt;Geef een korte toelichting over de belangrijkste integriteitseisen en –risico's voor het initiatief&gt;</a:t>
            </a:r>
          </a:p>
          <a:p>
            <a:pPr marL="38100" indent="0">
              <a:buNone/>
            </a:pPr>
            <a:endParaRPr lang="nl-NL"/>
          </a:p>
          <a:p>
            <a:pPr marL="38100" indent="0">
              <a:buNone/>
            </a:pPr>
            <a:r>
              <a:rPr lang="nl-NL"/>
              <a:t>Vertrouwelijkheid:</a:t>
            </a:r>
          </a:p>
          <a:p>
            <a:pPr marL="381000" indent="-342900"/>
            <a:r>
              <a:rPr lang="nl-NL"/>
              <a:t>&lt;Geef een korte toelichting over de belangrijkste vertrouwelijkheidseisen en –risico's voor het initiatief&gt;</a:t>
            </a:r>
          </a:p>
        </p:txBody>
      </p:sp>
      <p:sp>
        <p:nvSpPr>
          <p:cNvPr id="5" name="Tijdelijke aanduiding voor tekst 4">
            <a:extLst>
              <a:ext uri="{FF2B5EF4-FFF2-40B4-BE49-F238E27FC236}">
                <a16:creationId xmlns:a16="http://schemas.microsoft.com/office/drawing/2014/main" id="{C8FDBD97-94EA-6558-7E57-2F57C99E9571}"/>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181092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63140166"/>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Beschikbaarheid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Zie</a:t>
                      </a:r>
                      <a:r>
                        <a:rPr lang="en-US" sz="1400"/>
                        <a:t> </a:t>
                      </a:r>
                      <a:r>
                        <a:rPr lang="en-US" sz="1400" err="1">
                          <a:hlinkClick r:id="rId3"/>
                        </a:rPr>
                        <a:t>Gegevenssoorten</a:t>
                      </a:r>
                      <a:r>
                        <a:rPr lang="en-US" sz="1400">
                          <a:hlinkClick r:id="rId3"/>
                        </a:rPr>
                        <a:t>, </a:t>
                      </a:r>
                      <a:r>
                        <a:rPr lang="en-US" sz="1400" err="1">
                          <a:hlinkClick r:id="rId3"/>
                        </a:rPr>
                        <a:t>Verzenders</a:t>
                      </a:r>
                      <a:r>
                        <a:rPr lang="en-US" sz="1400">
                          <a:hlinkClick r:id="rId3"/>
                        </a:rPr>
                        <a:t> </a:t>
                      </a:r>
                      <a:r>
                        <a:rPr lang="en-US" sz="1400" err="1">
                          <a:hlinkClick r:id="rId3"/>
                        </a:rPr>
                        <a:t>en</a:t>
                      </a:r>
                      <a:r>
                        <a:rPr lang="en-US" sz="1400">
                          <a:hlinkClick r:id="rId3"/>
                        </a:rPr>
                        <a:t> </a:t>
                      </a:r>
                      <a:r>
                        <a:rPr lang="en-US" sz="1400" err="1">
                          <a:hlinkClick r:id="rId3"/>
                        </a:rPr>
                        <a:t>Ontvangers</a:t>
                      </a:r>
                      <a:r>
                        <a:rPr lang="en-US" sz="1400"/>
                        <a:t> op Confluence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r>
                        <a:rPr lang="nl-NL" sz="1600" b="1" i="0" u="none" strike="noStrike" cap="none">
                          <a:solidFill>
                            <a:srgbClr val="000000"/>
                          </a:solidFill>
                          <a:latin typeface="Arial"/>
                          <a:cs typeface="Arial"/>
                          <a:sym typeface="Arial"/>
                        </a:rPr>
                        <a:t>Integriteit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20000"/>
                        </a:lnSpc>
                        <a:spcBef>
                          <a:spcPts val="0"/>
                        </a:spcBef>
                        <a:spcAft>
                          <a:spcPts val="0"/>
                        </a:spcAft>
                        <a:buClr>
                          <a:srgbClr val="000000"/>
                        </a:buClr>
                        <a:buSzPts val="1000"/>
                        <a:buFont typeface="Arial"/>
                        <a:buNone/>
                        <a:tabLst/>
                        <a:defRPr/>
                      </a:pPr>
                      <a:r>
                        <a:rPr lang="en-US" sz="1400" err="1"/>
                        <a:t>Zie</a:t>
                      </a:r>
                      <a:r>
                        <a:rPr lang="en-US" sz="1400"/>
                        <a:t> </a:t>
                      </a:r>
                      <a:r>
                        <a:rPr lang="en-US" sz="1400">
                          <a:hlinkClick r:id="rId3"/>
                        </a:rPr>
                        <a:t>Gegevenssoorten, Verzenders en Ontvangers</a:t>
                      </a:r>
                      <a:r>
                        <a:rPr lang="en-US" sz="1400"/>
                        <a:t> op Confluence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r>
                        <a:rPr lang="nl-NL" sz="1600" b="1"/>
                        <a:t>Vertrouwelijkheid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defTabSz="914400" rtl="0" eaLnBrk="1" fontAlgn="auto" latinLnBrk="0" hangingPunct="1">
                        <a:lnSpc>
                          <a:spcPct val="120000"/>
                        </a:lnSpc>
                        <a:spcBef>
                          <a:spcPts val="0"/>
                        </a:spcBef>
                        <a:spcAft>
                          <a:spcPts val="0"/>
                        </a:spcAft>
                        <a:buClr>
                          <a:schemeClr val="dk1"/>
                        </a:buClr>
                        <a:buSzPts val="1000"/>
                        <a:buFont typeface="Arial"/>
                        <a:buNone/>
                        <a:tabLst/>
                        <a:defRPr/>
                      </a:pPr>
                      <a:r>
                        <a:rPr lang="en-US" sz="1400" err="1"/>
                        <a:t>Zie</a:t>
                      </a:r>
                      <a:r>
                        <a:rPr lang="en-US" sz="1400"/>
                        <a:t> </a:t>
                      </a:r>
                      <a:r>
                        <a:rPr lang="en-US" sz="1400">
                          <a:hlinkClick r:id="rId3"/>
                        </a:rPr>
                        <a:t>Gegevenssoorten, Verzenders en Ontvangers</a:t>
                      </a:r>
                      <a:r>
                        <a:rPr lang="en-US" sz="1400"/>
                        <a:t> op Confluence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030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Informatiebeveiliging</a:t>
            </a:r>
          </a:p>
        </p:txBody>
      </p:sp>
      <p:sp>
        <p:nvSpPr>
          <p:cNvPr id="4" name="Tijdelijke aanduiding voor tekst 3">
            <a:extLst>
              <a:ext uri="{FF2B5EF4-FFF2-40B4-BE49-F238E27FC236}">
                <a16:creationId xmlns:a16="http://schemas.microsoft.com/office/drawing/2014/main" id="{DA5D1AA6-E628-6043-F09D-5681584C62FD}"/>
              </a:ext>
            </a:extLst>
          </p:cNvPr>
          <p:cNvSpPr>
            <a:spLocks noGrp="1"/>
          </p:cNvSpPr>
          <p:nvPr>
            <p:ph type="body" idx="1"/>
          </p:nvPr>
        </p:nvSpPr>
        <p:spPr/>
        <p:txBody>
          <a:bodyPr/>
          <a:lstStyle/>
          <a:p>
            <a:pPr marL="38100" indent="0">
              <a:buNone/>
            </a:pPr>
            <a:r>
              <a:rPr lang="nl-NL"/>
              <a:t>Maatregelen:</a:t>
            </a:r>
          </a:p>
          <a:p>
            <a:pPr marL="488950" indent="-342900">
              <a:spcBef>
                <a:spcPts val="540"/>
              </a:spcBef>
            </a:pPr>
            <a:r>
              <a:rPr lang="nl-NL">
                <a:latin typeface="Arial"/>
                <a:cs typeface="Arial"/>
              </a:rPr>
              <a:t>Wat zijn de belangrijkste ontwerpbeslissingen die zijn genomen om de eerder genoemde risico's af te dekken? </a:t>
            </a:r>
          </a:p>
          <a:p>
            <a:pPr marL="488950" indent="-342900">
              <a:spcBef>
                <a:spcPts val="540"/>
              </a:spcBef>
            </a:pPr>
            <a:r>
              <a:rPr lang="nl-NL">
                <a:latin typeface="Arial"/>
                <a:cs typeface="Arial"/>
              </a:rPr>
              <a:t>Welke belangrijke uitdagingen en design issues staan nog open?</a:t>
            </a:r>
            <a:endParaRPr lang="nl-NL"/>
          </a:p>
          <a:p>
            <a:pPr marL="381000" indent="-342900"/>
            <a:endParaRPr lang="nl-NL"/>
          </a:p>
        </p:txBody>
      </p:sp>
      <p:sp>
        <p:nvSpPr>
          <p:cNvPr id="5" name="Tijdelijke aanduiding voor tekst 4">
            <a:extLst>
              <a:ext uri="{FF2B5EF4-FFF2-40B4-BE49-F238E27FC236}">
                <a16:creationId xmlns:a16="http://schemas.microsoft.com/office/drawing/2014/main" id="{C8FDBD97-94EA-6558-7E57-2F57C99E9571}"/>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111568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3865689208"/>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Ontwerp-</a:t>
                      </a:r>
                    </a:p>
                    <a:p>
                      <a:pPr marL="0" lvl="0" indent="0" algn="ctr" rtl="0">
                        <a:spcBef>
                          <a:spcPts val="0"/>
                        </a:spcBef>
                        <a:spcAft>
                          <a:spcPts val="0"/>
                        </a:spcAft>
                        <a:buNone/>
                      </a:pPr>
                      <a:r>
                        <a:rPr lang="nl-NL" sz="1600" b="1"/>
                        <a:t>beslissingen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err="1"/>
                        <a:t>Overnemen</a:t>
                      </a:r>
                      <a:r>
                        <a:rPr lang="en-US" sz="1400"/>
                        <a:t> van reeds </a:t>
                      </a:r>
                      <a:r>
                        <a:rPr lang="en-US" sz="1400" err="1"/>
                        <a:t>bestaande</a:t>
                      </a:r>
                      <a:r>
                        <a:rPr lang="en-US" sz="1400"/>
                        <a:t> </a:t>
                      </a:r>
                      <a:r>
                        <a:rPr lang="en-US" sz="1400" err="1"/>
                        <a:t>afspraken</a:t>
                      </a:r>
                      <a:r>
                        <a:rPr lang="en-US" sz="1400"/>
                        <a:t>, </a:t>
                      </a:r>
                      <a:r>
                        <a:rPr lang="en-US" sz="1400" err="1"/>
                        <a:t>zie</a:t>
                      </a:r>
                      <a:r>
                        <a:rPr lang="en-US" sz="1400"/>
                        <a:t> </a:t>
                      </a:r>
                      <a:r>
                        <a:rPr lang="en-US" sz="1400" err="1"/>
                        <a:t>pagina</a:t>
                      </a:r>
                      <a:r>
                        <a:rPr lang="en-US" sz="1400"/>
                        <a:t> </a:t>
                      </a:r>
                      <a:r>
                        <a:rPr lang="en-US" sz="1400">
                          <a:hlinkClick r:id="rId3"/>
                        </a:rPr>
                        <a:t>Informatiebeveiliging</a:t>
                      </a:r>
                      <a:r>
                        <a:rPr lang="en-US" sz="1400"/>
                        <a:t> op confluence</a:t>
                      </a:r>
                    </a:p>
                    <a:p>
                      <a:pPr marL="450850" lvl="0" indent="-285750" algn="l" rtl="0">
                        <a:spcBef>
                          <a:spcPts val="0"/>
                        </a:spcBef>
                        <a:spcAft>
                          <a:spcPts val="0"/>
                        </a:spcAft>
                        <a:buSzPts val="1000"/>
                        <a:buFont typeface="Arial" panose="020B0604020202020204" pitchFamily="34" charset="0"/>
                        <a:buChar char="•"/>
                      </a:pPr>
                      <a:r>
                        <a:rPr lang="en-US" sz="1400" err="1"/>
                        <a:t>Samenwerking</a:t>
                      </a:r>
                      <a:r>
                        <a:rPr lang="en-US" sz="1400"/>
                        <a:t> met </a:t>
                      </a:r>
                      <a:r>
                        <a:rPr lang="en-US" sz="1400" err="1"/>
                        <a:t>Edukoppeling</a:t>
                      </a:r>
                      <a:r>
                        <a:rPr lang="en-US" sz="1400"/>
                        <a:t> </a:t>
                      </a:r>
                      <a:r>
                        <a:rPr lang="en-US" sz="1400" err="1"/>
                        <a:t>aan</a:t>
                      </a:r>
                      <a:r>
                        <a:rPr lang="en-US" sz="1400"/>
                        <a:t> Secure API OAuth </a:t>
                      </a:r>
                      <a:r>
                        <a:rPr lang="en-US" sz="1400" err="1"/>
                        <a:t>profielen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r>
                        <a:rPr lang="nl-NL" sz="1600" b="1" i="0" u="none" strike="noStrike" cap="none">
                          <a:solidFill>
                            <a:srgbClr val="000000"/>
                          </a:solidFill>
                          <a:latin typeface="Arial"/>
                          <a:cs typeface="Arial"/>
                          <a:sym typeface="Arial"/>
                        </a:rPr>
                        <a:t>Uitdagingen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Met name op </a:t>
                      </a:r>
                      <a:r>
                        <a:rPr lang="en-US" sz="1400" err="1"/>
                        <a:t>vlak</a:t>
                      </a:r>
                      <a:r>
                        <a:rPr lang="en-US" sz="1400"/>
                        <a:t> van H2M </a:t>
                      </a:r>
                      <a:r>
                        <a:rPr lang="en-US" sz="1400" err="1"/>
                        <a:t>identificatie</a:t>
                      </a:r>
                      <a:r>
                        <a:rPr lang="en-US" sz="1400"/>
                        <a:t> </a:t>
                      </a:r>
                      <a:r>
                        <a:rPr lang="en-US" sz="1400" err="1"/>
                        <a:t>en</a:t>
                      </a:r>
                      <a:r>
                        <a:rPr lang="en-US" sz="1400"/>
                        <a:t> </a:t>
                      </a:r>
                      <a:r>
                        <a:rPr lang="en-US" sz="1400" err="1"/>
                        <a:t>authenticatie</a:t>
                      </a:r>
                      <a:r>
                        <a:rPr lang="en-US" sz="1400"/>
                        <a:t> (</a:t>
                      </a:r>
                      <a:r>
                        <a:rPr lang="en-US" sz="1400" err="1"/>
                        <a:t>zie</a:t>
                      </a:r>
                      <a:r>
                        <a:rPr lang="en-US" sz="1400"/>
                        <a:t> </a:t>
                      </a:r>
                      <a:r>
                        <a:rPr lang="en-US" sz="1400" err="1"/>
                        <a:t>verderop</a:t>
                      </a:r>
                      <a:r>
                        <a:rPr lang="en-US" sz="1400"/>
                        <a:t> in </a:t>
                      </a:r>
                      <a:r>
                        <a:rPr lang="en-US" sz="1400" err="1"/>
                        <a:t>presentatie</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488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Interoperabiliteit</a:t>
            </a:r>
          </a:p>
        </p:txBody>
      </p:sp>
      <p:sp>
        <p:nvSpPr>
          <p:cNvPr id="4" name="Tijdelijke aanduiding voor tekst 3">
            <a:extLst>
              <a:ext uri="{FF2B5EF4-FFF2-40B4-BE49-F238E27FC236}">
                <a16:creationId xmlns:a16="http://schemas.microsoft.com/office/drawing/2014/main" id="{4D6E319F-91F5-8A86-281A-0C9509D09631}"/>
              </a:ext>
            </a:extLst>
          </p:cNvPr>
          <p:cNvSpPr>
            <a:spLocks noGrp="1"/>
          </p:cNvSpPr>
          <p:nvPr>
            <p:ph type="body" idx="1"/>
          </p:nvPr>
        </p:nvSpPr>
        <p:spPr/>
        <p:txBody>
          <a:bodyPr/>
          <a:lstStyle/>
          <a:p>
            <a:r>
              <a:rPr lang="nl-NL"/>
              <a:t>Technische interoperabiliteit</a:t>
            </a:r>
          </a:p>
          <a:p>
            <a:pPr lvl="1"/>
            <a:r>
              <a:rPr lang="nl-NL"/>
              <a:t>Licht toe hoe technische interoperabiliteit wordt gewaarborgd (m.a.w. of en hoe het transport en de uitwisseling van berichten en gegevens op afspraken en standaarden wordt gebaseerd)</a:t>
            </a:r>
          </a:p>
          <a:p>
            <a:pPr lvl="1"/>
            <a:endParaRPr lang="nl-NL"/>
          </a:p>
          <a:p>
            <a:r>
              <a:rPr lang="nl-NL"/>
              <a:t>Semantische interoperabiliteit</a:t>
            </a:r>
          </a:p>
          <a:p>
            <a:pPr lvl="1">
              <a:buSzPts val="2800"/>
            </a:pPr>
            <a:r>
              <a:rPr lang="nl-NL"/>
              <a:t>Licht toe hoe semantische interoperabiliteit wordt gewaarborgd (m.a.w. of en hoe een gemeenschappelijke taal in processen, berichten en gegevens wordt gehanteerd, ook in relatie tot andere afspraken en initiatieven)</a:t>
            </a:r>
          </a:p>
          <a:p>
            <a:pPr lvl="1">
              <a:buSzPts val="2800"/>
            </a:pPr>
            <a:endParaRPr lang="nl-NL"/>
          </a:p>
          <a:p>
            <a:pPr>
              <a:buSzPts val="2800"/>
            </a:pPr>
            <a:r>
              <a:rPr lang="nl-NL"/>
              <a:t>Procesinteroperabiliteit</a:t>
            </a:r>
          </a:p>
          <a:p>
            <a:pPr lvl="1">
              <a:buSzPts val="2800"/>
            </a:pPr>
            <a:r>
              <a:rPr lang="nl-NL"/>
              <a:t>Licht toe hoe procesinteroperabiliteit wordt gewaarborgd (m.a.w. of en hoe ketenpartijen hun deel van een ketenproces zo invullen dat die invulling aansluit op de rest van het ketenproces / andere partijen).</a:t>
            </a:r>
          </a:p>
          <a:p>
            <a:pPr lvl="1">
              <a:buSzPts val="2800"/>
            </a:pPr>
            <a:endParaRPr lang="nl-NL"/>
          </a:p>
          <a:p>
            <a:pPr lvl="1">
              <a:buSzPts val="2800"/>
            </a:pPr>
            <a:endParaRPr lang="nl-NL"/>
          </a:p>
        </p:txBody>
      </p:sp>
      <p:sp>
        <p:nvSpPr>
          <p:cNvPr id="5" name="Tijdelijke aanduiding voor tekst 4">
            <a:extLst>
              <a:ext uri="{FF2B5EF4-FFF2-40B4-BE49-F238E27FC236}">
                <a16:creationId xmlns:a16="http://schemas.microsoft.com/office/drawing/2014/main" id="{E27DFDF1-E9B4-2EF6-A794-8EF7CD17E63D}"/>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265236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1109498308"/>
              </p:ext>
            </p:extLst>
          </p:nvPr>
        </p:nvGraphicFramePr>
        <p:xfrm>
          <a:off x="335360" y="1085850"/>
          <a:ext cx="11521280" cy="5460746"/>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562040">
                <a:tc>
                  <a:txBody>
                    <a:bodyPr/>
                    <a:lstStyle/>
                    <a:p>
                      <a:pPr marL="0" lvl="0" indent="0" algn="ctr" rtl="0">
                        <a:spcBef>
                          <a:spcPts val="0"/>
                        </a:spcBef>
                        <a:spcAft>
                          <a:spcPts val="0"/>
                        </a:spcAft>
                        <a:buNone/>
                      </a:pPr>
                      <a:r>
                        <a:rPr lang="nl-NL" sz="1600" b="1"/>
                        <a:t>Technische</a:t>
                      </a:r>
                    </a:p>
                    <a:p>
                      <a:pPr marL="0" lvl="0" indent="0" algn="ctr" rtl="0">
                        <a:spcBef>
                          <a:spcPts val="0"/>
                        </a:spcBef>
                        <a:spcAft>
                          <a:spcPts val="0"/>
                        </a:spcAft>
                        <a:buNone/>
                      </a:pPr>
                      <a:r>
                        <a:rPr lang="nl-NL" sz="1600" b="1"/>
                        <a:t>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werken</a:t>
                      </a:r>
                      <a:r>
                        <a:rPr lang="en-US" sz="1400"/>
                        <a:t> </a:t>
                      </a:r>
                      <a:r>
                        <a:rPr lang="en-US" sz="1400" err="1"/>
                        <a:t>onder</a:t>
                      </a:r>
                      <a:r>
                        <a:rPr lang="en-US" sz="1400"/>
                        <a:t> </a:t>
                      </a:r>
                      <a:r>
                        <a:rPr lang="en-US" sz="1400" err="1"/>
                        <a:t>architectuur</a:t>
                      </a:r>
                      <a:r>
                        <a:rPr lang="en-US" sz="1400"/>
                        <a:t> </a:t>
                      </a:r>
                      <a:r>
                        <a:rPr lang="en-US" sz="1400" err="1"/>
                        <a:t>en</a:t>
                      </a:r>
                      <a:r>
                        <a:rPr lang="en-US" sz="1400"/>
                        <a:t> </a:t>
                      </a:r>
                      <a:r>
                        <a:rPr lang="en-US" sz="1400" err="1"/>
                        <a:t>hebben</a:t>
                      </a:r>
                      <a:r>
                        <a:rPr lang="en-US" sz="1400"/>
                        <a:t> de </a:t>
                      </a:r>
                      <a:r>
                        <a:rPr lang="en-US" sz="1400" err="1"/>
                        <a:t>infrastructuur</a:t>
                      </a:r>
                      <a:r>
                        <a:rPr lang="en-US" sz="1400"/>
                        <a:t> </a:t>
                      </a:r>
                      <a:r>
                        <a:rPr lang="en-US" sz="1400" err="1"/>
                        <a:t>laag</a:t>
                      </a:r>
                      <a:r>
                        <a:rPr lang="en-US" sz="1400"/>
                        <a:t> </a:t>
                      </a:r>
                      <a:r>
                        <a:rPr lang="en-US" sz="1400" err="1"/>
                        <a:t>gescheiden</a:t>
                      </a:r>
                      <a:r>
                        <a:rPr lang="en-US" sz="1400"/>
                        <a:t> van de </a:t>
                      </a:r>
                      <a:r>
                        <a:rPr lang="en-US" sz="1400" err="1"/>
                        <a:t>functionele</a:t>
                      </a:r>
                      <a:r>
                        <a:rPr lang="en-US" sz="1400"/>
                        <a:t> </a:t>
                      </a:r>
                      <a:r>
                        <a:rPr lang="en-US" sz="1400" err="1"/>
                        <a:t>en</a:t>
                      </a:r>
                      <a:r>
                        <a:rPr lang="en-US" sz="1400"/>
                        <a:t> </a:t>
                      </a:r>
                      <a:r>
                        <a:rPr lang="en-US" sz="1400" err="1"/>
                        <a:t>technische</a:t>
                      </a:r>
                      <a:r>
                        <a:rPr lang="en-US" sz="1400"/>
                        <a:t> </a:t>
                      </a:r>
                      <a:r>
                        <a:rPr lang="en-US" sz="1400" err="1"/>
                        <a:t>specificatie</a:t>
                      </a:r>
                      <a:r>
                        <a:rPr lang="en-US" sz="1400"/>
                        <a:t> </a:t>
                      </a:r>
                      <a:r>
                        <a:rPr lang="en-US" sz="1400" err="1"/>
                        <a:t>voor</a:t>
                      </a:r>
                      <a:r>
                        <a:rPr lang="en-US" sz="1400"/>
                        <a:t> de use cases.</a:t>
                      </a:r>
                    </a:p>
                    <a:p>
                      <a:pPr marL="450850" lvl="0" indent="-285750" algn="l" rtl="0">
                        <a:spcBef>
                          <a:spcPts val="0"/>
                        </a:spcBef>
                        <a:spcAft>
                          <a:spcPts val="0"/>
                        </a:spcAft>
                        <a:buSzPts val="1000"/>
                        <a:buFont typeface="Arial" panose="020B0604020202020204" pitchFamily="34" charset="0"/>
                        <a:buChar char="•"/>
                      </a:pPr>
                      <a:r>
                        <a:rPr lang="en-US" sz="1400" err="1"/>
                        <a:t>Voor</a:t>
                      </a:r>
                      <a:r>
                        <a:rPr lang="en-US" sz="1400"/>
                        <a:t> de M2M </a:t>
                      </a:r>
                      <a:r>
                        <a:rPr lang="en-US" sz="1400" err="1"/>
                        <a:t>gegevensuitwisselingen</a:t>
                      </a:r>
                      <a:r>
                        <a:rPr lang="en-US" sz="1400"/>
                        <a:t> </a:t>
                      </a:r>
                      <a:r>
                        <a:rPr lang="en-US" sz="1400" err="1"/>
                        <a:t>baseren</a:t>
                      </a:r>
                      <a:r>
                        <a:rPr lang="en-US" sz="1400"/>
                        <a:t> we </a:t>
                      </a:r>
                      <a:r>
                        <a:rPr lang="en-US" sz="1400" err="1"/>
                        <a:t>ons</a:t>
                      </a:r>
                      <a:r>
                        <a:rPr lang="en-US" sz="1400"/>
                        <a:t> op </a:t>
                      </a:r>
                      <a:r>
                        <a:rPr lang="en-US" sz="1400" err="1"/>
                        <a:t>beproefde</a:t>
                      </a:r>
                      <a:r>
                        <a:rPr lang="en-US" sz="1400"/>
                        <a:t> best practices (OAuth, </a:t>
                      </a:r>
                      <a:r>
                        <a:rPr lang="en-US" sz="1400" err="1"/>
                        <a:t>mTLS</a:t>
                      </a:r>
                      <a:r>
                        <a:rPr lang="en-US" sz="1400"/>
                        <a:t>).</a:t>
                      </a:r>
                    </a:p>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hebben</a:t>
                      </a:r>
                      <a:r>
                        <a:rPr lang="en-US" sz="1400"/>
                        <a:t> </a:t>
                      </a:r>
                      <a:r>
                        <a:rPr lang="en-US" sz="1400" err="1"/>
                        <a:t>samengewerkt</a:t>
                      </a:r>
                      <a:r>
                        <a:rPr lang="en-US" sz="1400"/>
                        <a:t> met de </a:t>
                      </a:r>
                      <a:r>
                        <a:rPr lang="en-US" sz="1400" err="1"/>
                        <a:t>Werkgroep</a:t>
                      </a:r>
                      <a:r>
                        <a:rPr lang="en-US" sz="1400"/>
                        <a:t> </a:t>
                      </a:r>
                      <a:r>
                        <a:rPr lang="en-US" sz="1400" err="1"/>
                        <a:t>Edukoppeling</a:t>
                      </a:r>
                      <a:r>
                        <a:rPr lang="en-US" sz="1400"/>
                        <a:t> </a:t>
                      </a:r>
                      <a:r>
                        <a:rPr lang="en-US" sz="1400" err="1"/>
                        <a:t>aan</a:t>
                      </a:r>
                      <a:r>
                        <a:rPr lang="en-US" sz="1400"/>
                        <a:t> het Secure API OAuth profile, </a:t>
                      </a:r>
                      <a:r>
                        <a:rPr lang="en-US" sz="1400" err="1"/>
                        <a:t>gebaseerd</a:t>
                      </a:r>
                      <a:r>
                        <a:rPr lang="en-US" sz="1400"/>
                        <a:t> op het </a:t>
                      </a:r>
                      <a:r>
                        <a:rPr lang="en-US" sz="1400" err="1"/>
                        <a:t>Digikoppeling</a:t>
                      </a:r>
                      <a:r>
                        <a:rPr lang="en-US" sz="1400"/>
                        <a:t> REST </a:t>
                      </a:r>
                      <a:r>
                        <a:rPr lang="en-US" sz="1400" err="1"/>
                        <a:t>profiel</a:t>
                      </a:r>
                      <a:endParaRPr lang="en-US" sz="1400"/>
                    </a:p>
                    <a:p>
                      <a:pPr marL="450850" lvl="0" indent="-285750" algn="l" rtl="0">
                        <a:spcBef>
                          <a:spcPts val="0"/>
                        </a:spcBef>
                        <a:spcAft>
                          <a:spcPts val="0"/>
                        </a:spcAft>
                        <a:buSzPts val="1000"/>
                        <a:buFont typeface="Arial" panose="020B0604020202020204" pitchFamily="34" charset="0"/>
                        <a:buChar char="•"/>
                      </a:pPr>
                      <a:r>
                        <a:rPr lang="en-US" sz="1400"/>
                        <a:t>We </a:t>
                      </a:r>
                      <a:r>
                        <a:rPr lang="en-US" sz="1400" err="1"/>
                        <a:t>hanteren</a:t>
                      </a:r>
                      <a:r>
                        <a:rPr lang="en-US" sz="1400"/>
                        <a:t> </a:t>
                      </a:r>
                      <a:r>
                        <a:rPr lang="en-US" sz="1400" err="1"/>
                        <a:t>standaard</a:t>
                      </a:r>
                      <a:r>
                        <a:rPr lang="en-US" sz="1400"/>
                        <a:t> </a:t>
                      </a:r>
                      <a:r>
                        <a:rPr lang="en-US" sz="1400" err="1"/>
                        <a:t>transactiepatronen</a:t>
                      </a:r>
                      <a:r>
                        <a:rPr lang="en-US" sz="1400"/>
                        <a:t>, die </a:t>
                      </a:r>
                      <a:r>
                        <a:rPr lang="en-US" sz="1400" err="1"/>
                        <a:t>gebaseerd</a:t>
                      </a:r>
                      <a:r>
                        <a:rPr lang="en-US" sz="1400"/>
                        <a:t> </a:t>
                      </a:r>
                      <a:r>
                        <a:rPr lang="en-US" sz="1400" err="1"/>
                        <a:t>zijn</a:t>
                      </a:r>
                      <a:r>
                        <a:rPr lang="en-US" sz="1400"/>
                        <a:t> de </a:t>
                      </a:r>
                      <a:r>
                        <a:rPr lang="en-US" sz="1400" err="1"/>
                        <a:t>bedrijfstransactiepatronen</a:t>
                      </a:r>
                      <a:r>
                        <a:rPr lang="en-US" sz="1400"/>
                        <a:t> van </a:t>
                      </a:r>
                      <a:r>
                        <a:rPr lang="en-US" sz="1400" err="1"/>
                        <a:t>Edukoppeling</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0400">
                <a:tc>
                  <a:txBody>
                    <a:bodyPr/>
                    <a:lstStyle/>
                    <a:p>
                      <a:pPr algn="ctr"/>
                      <a:r>
                        <a:rPr lang="nl-NL" sz="1600" b="1" i="0" u="none" strike="noStrike" cap="none">
                          <a:solidFill>
                            <a:srgbClr val="000000"/>
                          </a:solidFill>
                          <a:latin typeface="Arial"/>
                          <a:cs typeface="Arial"/>
                          <a:sym typeface="Arial"/>
                        </a:rPr>
                        <a:t>Semantische 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a:t>De </a:t>
                      </a:r>
                      <a:r>
                        <a:rPr lang="en-US" sz="1400" err="1"/>
                        <a:t>architectenraad</a:t>
                      </a:r>
                      <a:r>
                        <a:rPr lang="en-US" sz="1400"/>
                        <a:t> Edu-V </a:t>
                      </a:r>
                      <a:r>
                        <a:rPr lang="en-US" sz="1400" err="1"/>
                        <a:t>heeft</a:t>
                      </a:r>
                      <a:r>
                        <a:rPr lang="en-US" sz="1400"/>
                        <a:t> alle </a:t>
                      </a:r>
                      <a:r>
                        <a:rPr lang="en-US" sz="1400" err="1"/>
                        <a:t>referentiecomponenten</a:t>
                      </a:r>
                      <a:r>
                        <a:rPr lang="en-US" sz="1400"/>
                        <a:t>, </a:t>
                      </a:r>
                      <a:r>
                        <a:rPr lang="en-US" sz="1400" err="1"/>
                        <a:t>gegevensdefinities</a:t>
                      </a:r>
                      <a:r>
                        <a:rPr lang="en-US" sz="1400"/>
                        <a:t> </a:t>
                      </a:r>
                      <a:r>
                        <a:rPr lang="en-US" sz="1400" err="1"/>
                        <a:t>en</a:t>
                      </a:r>
                      <a:r>
                        <a:rPr lang="en-US" sz="1400"/>
                        <a:t> het </a:t>
                      </a:r>
                      <a:r>
                        <a:rPr lang="en-US" sz="1400" err="1"/>
                        <a:t>gegevensmodel</a:t>
                      </a:r>
                      <a:r>
                        <a:rPr lang="en-US" sz="1400"/>
                        <a:t> </a:t>
                      </a:r>
                      <a:r>
                        <a:rPr lang="en-US" sz="1400" err="1"/>
                        <a:t>onder</a:t>
                      </a:r>
                      <a:r>
                        <a:rPr lang="en-US" sz="1400"/>
                        <a:t> </a:t>
                      </a:r>
                      <a:r>
                        <a:rPr lang="en-US" sz="1400" err="1"/>
                        <a:t>beheer</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Deze</a:t>
                      </a:r>
                      <a:r>
                        <a:rPr lang="en-US" sz="1400"/>
                        <a:t> </a:t>
                      </a:r>
                      <a:r>
                        <a:rPr lang="en-US" sz="1400" err="1"/>
                        <a:t>definities</a:t>
                      </a:r>
                      <a:r>
                        <a:rPr lang="en-US" sz="1400"/>
                        <a:t> </a:t>
                      </a:r>
                      <a:r>
                        <a:rPr lang="en-US" sz="1400" err="1"/>
                        <a:t>zullen</a:t>
                      </a:r>
                      <a:r>
                        <a:rPr lang="en-US" sz="1400"/>
                        <a:t> </a:t>
                      </a:r>
                      <a:r>
                        <a:rPr lang="en-US" sz="1400" err="1"/>
                        <a:t>periodiek</a:t>
                      </a:r>
                      <a:r>
                        <a:rPr lang="en-US" sz="1400"/>
                        <a:t> </a:t>
                      </a:r>
                      <a:r>
                        <a:rPr lang="en-US" sz="1400" err="1"/>
                        <a:t>afgestemd</a:t>
                      </a:r>
                      <a:r>
                        <a:rPr lang="en-US" sz="1400"/>
                        <a:t> </a:t>
                      </a:r>
                      <a:r>
                        <a:rPr lang="en-US" sz="1400" err="1"/>
                        <a:t>worden</a:t>
                      </a:r>
                      <a:r>
                        <a:rPr lang="en-US" sz="1400"/>
                        <a:t> met de </a:t>
                      </a:r>
                      <a:r>
                        <a:rPr lang="en-US" sz="1400" err="1"/>
                        <a:t>Werkgroep</a:t>
                      </a:r>
                      <a:r>
                        <a:rPr lang="en-US" sz="1400"/>
                        <a:t> </a:t>
                      </a:r>
                      <a:r>
                        <a:rPr lang="en-US" sz="1400" err="1"/>
                        <a:t>Samenhang</a:t>
                      </a:r>
                      <a:r>
                        <a:rPr lang="en-US" sz="1400"/>
                        <a:t> </a:t>
                      </a:r>
                      <a:r>
                        <a:rPr lang="en-US" sz="1400" err="1"/>
                        <a:t>zodra</a:t>
                      </a:r>
                      <a:r>
                        <a:rPr lang="en-US" sz="1400"/>
                        <a:t> we </a:t>
                      </a:r>
                      <a:r>
                        <a:rPr lang="en-US" sz="1400" err="1"/>
                        <a:t>meer</a:t>
                      </a:r>
                      <a:r>
                        <a:rPr lang="en-US" sz="1400"/>
                        <a:t> </a:t>
                      </a:r>
                      <a:r>
                        <a:rPr lang="en-US" sz="1400" err="1"/>
                        <a:t>zicht</a:t>
                      </a:r>
                      <a:r>
                        <a:rPr lang="en-US" sz="1400"/>
                        <a:t> </a:t>
                      </a:r>
                      <a:r>
                        <a:rPr lang="en-US" sz="1400" err="1"/>
                        <a:t>hebben</a:t>
                      </a:r>
                      <a:r>
                        <a:rPr lang="en-US" sz="1400"/>
                        <a:t> op de </a:t>
                      </a:r>
                      <a:r>
                        <a:rPr lang="en-US" sz="1400" err="1"/>
                        <a:t>validatie</a:t>
                      </a:r>
                      <a:r>
                        <a:rPr lang="en-US" sz="1400"/>
                        <a:t> van de </a:t>
                      </a:r>
                      <a:r>
                        <a:rPr lang="en-US" sz="1400" err="1"/>
                        <a:t>werking</a:t>
                      </a:r>
                      <a:r>
                        <a:rPr lang="en-US" sz="1400"/>
                        <a:t> </a:t>
                      </a:r>
                      <a:r>
                        <a:rPr lang="en-US" sz="1400" err="1"/>
                        <a:t>uit</a:t>
                      </a:r>
                      <a:r>
                        <a:rPr lang="en-US" sz="1400"/>
                        <a:t> de Proof of Concepts</a:t>
                      </a:r>
                    </a:p>
                    <a:p>
                      <a:pPr marL="450850" lvl="0" indent="-285750" algn="l" rtl="0">
                        <a:lnSpc>
                          <a:spcPct val="120000"/>
                        </a:lnSpc>
                        <a:spcBef>
                          <a:spcPts val="0"/>
                        </a:spcBef>
                        <a:spcAft>
                          <a:spcPts val="0"/>
                        </a:spcAft>
                        <a:buSzPts val="1000"/>
                        <a:buFont typeface="Arial" panose="020B0604020202020204" pitchFamily="34" charset="0"/>
                        <a:buChar char="•"/>
                      </a:pPr>
                      <a:r>
                        <a:rPr lang="en-US" sz="1400"/>
                        <a:t>In de </a:t>
                      </a:r>
                      <a:r>
                        <a:rPr lang="en-US" sz="1400" err="1"/>
                        <a:t>berichtdefinities</a:t>
                      </a:r>
                      <a:r>
                        <a:rPr lang="en-US" sz="1400"/>
                        <a:t> </a:t>
                      </a:r>
                      <a:r>
                        <a:rPr lang="en-US" sz="1400" err="1"/>
                        <a:t>hanteren</a:t>
                      </a:r>
                      <a:r>
                        <a:rPr lang="en-US" sz="1400"/>
                        <a:t> we (</a:t>
                      </a:r>
                      <a:r>
                        <a:rPr lang="en-US" sz="1400" err="1"/>
                        <a:t>indien</a:t>
                      </a:r>
                      <a:r>
                        <a:rPr lang="en-US" sz="1400"/>
                        <a:t> </a:t>
                      </a:r>
                      <a:r>
                        <a:rPr lang="en-US" sz="1400" err="1"/>
                        <a:t>beschikbaar</a:t>
                      </a:r>
                      <a:r>
                        <a:rPr lang="en-US" sz="1400"/>
                        <a:t>) </a:t>
                      </a:r>
                      <a:r>
                        <a:rPr lang="en-US" sz="1400" err="1"/>
                        <a:t>Internationale</a:t>
                      </a:r>
                      <a:r>
                        <a:rPr lang="en-US" sz="1400"/>
                        <a:t> </a:t>
                      </a:r>
                      <a:r>
                        <a:rPr lang="en-US" sz="1400" err="1"/>
                        <a:t>standaarden</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Bij</a:t>
                      </a:r>
                      <a:r>
                        <a:rPr lang="en-US" sz="1400"/>
                        <a:t> </a:t>
                      </a:r>
                      <a:r>
                        <a:rPr lang="en-US" sz="1400" err="1"/>
                        <a:t>aanvang</a:t>
                      </a:r>
                      <a:r>
                        <a:rPr lang="en-US" sz="1400"/>
                        <a:t> van </a:t>
                      </a:r>
                      <a:r>
                        <a:rPr lang="en-US" sz="1400" err="1"/>
                        <a:t>iedere</a:t>
                      </a:r>
                      <a:r>
                        <a:rPr lang="en-US" sz="1400"/>
                        <a:t> </a:t>
                      </a:r>
                      <a:r>
                        <a:rPr lang="en-US" sz="1400" err="1"/>
                        <a:t>werkgroep</a:t>
                      </a:r>
                      <a:r>
                        <a:rPr lang="en-US" sz="1400"/>
                        <a:t> </a:t>
                      </a:r>
                      <a:r>
                        <a:rPr lang="en-US" sz="1400" err="1"/>
                        <a:t>wordt</a:t>
                      </a:r>
                      <a:r>
                        <a:rPr lang="en-US" sz="1400"/>
                        <a:t> </a:t>
                      </a:r>
                      <a:r>
                        <a:rPr lang="en-US" sz="1400" err="1"/>
                        <a:t>een</a:t>
                      </a:r>
                      <a:r>
                        <a:rPr lang="en-US" sz="1400"/>
                        <a:t> </a:t>
                      </a:r>
                      <a:r>
                        <a:rPr lang="en-US" sz="1400" err="1"/>
                        <a:t>vergelijking</a:t>
                      </a:r>
                      <a:r>
                        <a:rPr lang="en-US" sz="1400"/>
                        <a:t> </a:t>
                      </a:r>
                      <a:r>
                        <a:rPr lang="en-US" sz="1400" err="1"/>
                        <a:t>gedaan</a:t>
                      </a:r>
                      <a:r>
                        <a:rPr lang="en-US" sz="1400"/>
                        <a:t> van </a:t>
                      </a:r>
                      <a:r>
                        <a:rPr lang="en-US" sz="1400" err="1"/>
                        <a:t>bestaande</a:t>
                      </a:r>
                      <a:r>
                        <a:rPr lang="en-US" sz="1400"/>
                        <a:t> </a:t>
                      </a:r>
                      <a:r>
                        <a:rPr lang="en-US" sz="1400" err="1"/>
                        <a:t>nationale</a:t>
                      </a:r>
                      <a:r>
                        <a:rPr lang="en-US" sz="1400"/>
                        <a:t> </a:t>
                      </a:r>
                      <a:r>
                        <a:rPr lang="en-US" sz="1400" err="1"/>
                        <a:t>en</a:t>
                      </a:r>
                      <a:r>
                        <a:rPr lang="en-US" sz="1400"/>
                        <a:t> </a:t>
                      </a:r>
                      <a:r>
                        <a:rPr lang="en-US" sz="1400" err="1"/>
                        <a:t>internationale</a:t>
                      </a:r>
                      <a:r>
                        <a:rPr lang="en-US" sz="1400"/>
                        <a:t> </a:t>
                      </a:r>
                      <a:r>
                        <a:rPr lang="en-US" sz="1400" err="1"/>
                        <a:t>standaarden</a:t>
                      </a:r>
                      <a:r>
                        <a:rPr lang="en-US" sz="1400"/>
                        <a:t> </a:t>
                      </a:r>
                      <a:r>
                        <a:rPr lang="en-US" sz="1400" err="1"/>
                        <a:t>voor</a:t>
                      </a:r>
                      <a:r>
                        <a:rPr lang="en-US" sz="1400"/>
                        <a:t> de </a:t>
                      </a:r>
                      <a:r>
                        <a:rPr lang="en-US" sz="1400" err="1"/>
                        <a:t>praktijksituatie</a:t>
                      </a:r>
                      <a:r>
                        <a:rPr lang="en-US" sz="1400"/>
                        <a:t>. </a:t>
                      </a:r>
                      <a:r>
                        <a:rPr lang="en-US" sz="1400" err="1"/>
                        <a:t>Dit</a:t>
                      </a:r>
                      <a:r>
                        <a:rPr lang="en-US" sz="1400"/>
                        <a:t> is </a:t>
                      </a:r>
                      <a:r>
                        <a:rPr lang="en-US" sz="1400" err="1"/>
                        <a:t>onder</a:t>
                      </a:r>
                      <a:r>
                        <a:rPr lang="en-US" sz="1400"/>
                        <a:t> </a:t>
                      </a:r>
                      <a:r>
                        <a:rPr lang="en-US" sz="1400" err="1"/>
                        <a:t>meer</a:t>
                      </a:r>
                      <a:r>
                        <a:rPr lang="en-US" sz="1400"/>
                        <a:t> reeds </a:t>
                      </a:r>
                      <a:r>
                        <a:rPr lang="en-US" sz="1400" err="1"/>
                        <a:t>gedaan</a:t>
                      </a:r>
                      <a:r>
                        <a:rPr lang="en-US" sz="1400"/>
                        <a:t> </a:t>
                      </a:r>
                      <a:r>
                        <a:rPr lang="en-US" sz="1400" err="1"/>
                        <a:t>voor</a:t>
                      </a:r>
                      <a:r>
                        <a:rPr lang="en-US" sz="1400"/>
                        <a:t> </a:t>
                      </a:r>
                      <a:r>
                        <a:rPr lang="en-US" sz="1400" err="1"/>
                        <a:t>Verwerven</a:t>
                      </a:r>
                      <a:r>
                        <a:rPr lang="en-US" sz="1400"/>
                        <a:t> </a:t>
                      </a:r>
                      <a:r>
                        <a:rPr lang="en-US" sz="1400" err="1"/>
                        <a:t>en</a:t>
                      </a:r>
                      <a:r>
                        <a:rPr lang="en-US" sz="1400"/>
                        <a:t> in </a:t>
                      </a:r>
                      <a:r>
                        <a:rPr lang="en-US" sz="1400" err="1"/>
                        <a:t>gebruik</a:t>
                      </a:r>
                      <a:r>
                        <a:rPr lang="en-US" sz="1400"/>
                        <a:t> </a:t>
                      </a:r>
                      <a:r>
                        <a:rPr lang="en-US" sz="1400" err="1"/>
                        <a:t>nemen</a:t>
                      </a:r>
                      <a:r>
                        <a:rPr lang="en-US" sz="1400"/>
                        <a:t> </a:t>
                      </a:r>
                      <a:r>
                        <a:rPr lang="en-US" sz="1400" err="1"/>
                        <a:t>en</a:t>
                      </a:r>
                      <a:r>
                        <a:rPr lang="en-US" sz="1400"/>
                        <a:t> </a:t>
                      </a:r>
                      <a:r>
                        <a:rPr lang="en-US" sz="1400" err="1"/>
                        <a:t>uitwisselen</a:t>
                      </a:r>
                      <a:r>
                        <a:rPr lang="en-US" sz="1400"/>
                        <a:t> summatieve toetsresultaten.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7638">
                <a:tc>
                  <a:txBody>
                    <a:bodyPr/>
                    <a:lstStyle/>
                    <a:p>
                      <a:pPr marL="0" lvl="0" indent="0" algn="ctr" rtl="0">
                        <a:spcBef>
                          <a:spcPts val="0"/>
                        </a:spcBef>
                        <a:spcAft>
                          <a:spcPts val="0"/>
                        </a:spcAft>
                        <a:buNone/>
                      </a:pPr>
                      <a:r>
                        <a:rPr lang="nl-NL" sz="1600" b="1"/>
                        <a:t>Proces</a:t>
                      </a:r>
                      <a:br>
                        <a:rPr lang="nl-NL" sz="1600" b="1"/>
                      </a:br>
                      <a:r>
                        <a:rPr lang="nl-NL" sz="1600" b="1"/>
                        <a:t>interoperabiliteit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We </a:t>
                      </a:r>
                      <a:r>
                        <a:rPr lang="en-US" sz="1400" err="1"/>
                        <a:t>werken</a:t>
                      </a:r>
                      <a:r>
                        <a:rPr lang="en-US" sz="1400"/>
                        <a:t> met </a:t>
                      </a:r>
                      <a:r>
                        <a:rPr lang="en-US" sz="1400" err="1"/>
                        <a:t>rollen</a:t>
                      </a:r>
                      <a:r>
                        <a:rPr lang="en-US" sz="1400"/>
                        <a:t> </a:t>
                      </a:r>
                      <a:r>
                        <a:rPr lang="en-US" sz="1400" err="1"/>
                        <a:t>en</a:t>
                      </a:r>
                      <a:r>
                        <a:rPr lang="en-US" sz="1400"/>
                        <a:t> </a:t>
                      </a:r>
                      <a:r>
                        <a:rPr lang="en-US" sz="1400" err="1"/>
                        <a:t>referentiecomponenten</a:t>
                      </a:r>
                      <a:r>
                        <a:rPr lang="en-US" sz="1400"/>
                        <a:t>. </a:t>
                      </a:r>
                      <a:r>
                        <a:rPr lang="en-US" sz="1400" err="1"/>
                        <a:t>Dit</a:t>
                      </a:r>
                      <a:r>
                        <a:rPr lang="en-US" sz="1400"/>
                        <a:t> </a:t>
                      </a:r>
                      <a:r>
                        <a:rPr lang="en-US" sz="1400" err="1"/>
                        <a:t>stelt</a:t>
                      </a:r>
                      <a:r>
                        <a:rPr lang="en-US" sz="1400"/>
                        <a:t> </a:t>
                      </a:r>
                      <a:r>
                        <a:rPr lang="en-US" sz="1400" err="1"/>
                        <a:t>Leveranciers</a:t>
                      </a:r>
                      <a:r>
                        <a:rPr lang="en-US" sz="1400"/>
                        <a:t> in </a:t>
                      </a:r>
                      <a:r>
                        <a:rPr lang="en-US" sz="1400" err="1"/>
                        <a:t>staat</a:t>
                      </a:r>
                      <a:r>
                        <a:rPr lang="en-US" sz="1400"/>
                        <a:t> om </a:t>
                      </a:r>
                      <a:r>
                        <a:rPr lang="en-US" sz="1400" err="1"/>
                        <a:t>deel</a:t>
                      </a:r>
                      <a:r>
                        <a:rPr lang="en-US" sz="1400"/>
                        <a:t> </a:t>
                      </a:r>
                      <a:r>
                        <a:rPr lang="en-US" sz="1400" err="1"/>
                        <a:t>te</a:t>
                      </a:r>
                      <a:r>
                        <a:rPr lang="en-US" sz="1400"/>
                        <a:t> </a:t>
                      </a:r>
                      <a:r>
                        <a:rPr lang="en-US" sz="1400" err="1"/>
                        <a:t>nemen</a:t>
                      </a:r>
                      <a:r>
                        <a:rPr lang="en-US" sz="1400"/>
                        <a:t> </a:t>
                      </a:r>
                      <a:r>
                        <a:rPr lang="en-US" sz="1400" err="1"/>
                        <a:t>aan</a:t>
                      </a:r>
                      <a:r>
                        <a:rPr lang="en-US" sz="1400"/>
                        <a:t> het </a:t>
                      </a:r>
                      <a:r>
                        <a:rPr lang="en-US" sz="1400" err="1"/>
                        <a:t>Ecosysteem</a:t>
                      </a:r>
                      <a:r>
                        <a:rPr lang="en-US" sz="1400"/>
                        <a:t> op </a:t>
                      </a:r>
                      <a:r>
                        <a:rPr lang="en-US" sz="1400" err="1"/>
                        <a:t>allerlei</a:t>
                      </a:r>
                      <a:r>
                        <a:rPr lang="en-US" sz="1400"/>
                        <a:t> </a:t>
                      </a:r>
                      <a:r>
                        <a:rPr lang="en-US" sz="1400" err="1"/>
                        <a:t>verschillende</a:t>
                      </a:r>
                      <a:r>
                        <a:rPr lang="en-US" sz="1400"/>
                        <a:t> </a:t>
                      </a:r>
                      <a:r>
                        <a:rPr lang="en-US" sz="1400" err="1"/>
                        <a:t>manieren</a:t>
                      </a:r>
                      <a:r>
                        <a:rPr lang="en-US" sz="1400"/>
                        <a:t>.</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Ter </a:t>
                      </a:r>
                      <a:r>
                        <a:rPr lang="en-US" sz="1400" err="1"/>
                        <a:t>illustratie</a:t>
                      </a:r>
                      <a:r>
                        <a:rPr lang="en-US" sz="1400"/>
                        <a:t> </a:t>
                      </a:r>
                      <a:r>
                        <a:rPr lang="en-US" sz="1400" err="1"/>
                        <a:t>zijn</a:t>
                      </a:r>
                      <a:r>
                        <a:rPr lang="en-US" sz="1400"/>
                        <a:t> </a:t>
                      </a:r>
                      <a:r>
                        <a:rPr lang="en-US" sz="1400" err="1">
                          <a:hlinkClick r:id="rId3"/>
                        </a:rPr>
                        <a:t>varianten</a:t>
                      </a:r>
                      <a:r>
                        <a:rPr lang="en-US" sz="1400">
                          <a:hlinkClick r:id="rId3"/>
                        </a:rPr>
                        <a:t> van </a:t>
                      </a:r>
                      <a:r>
                        <a:rPr lang="en-US" sz="1400" err="1">
                          <a:hlinkClick r:id="rId3"/>
                        </a:rPr>
                        <a:t>ketensamenwerkingen</a:t>
                      </a:r>
                      <a:r>
                        <a:rPr lang="en-US" sz="1400">
                          <a:hlinkClick r:id="rId3"/>
                        </a:rPr>
                        <a:t> </a:t>
                      </a:r>
                      <a:r>
                        <a:rPr lang="en-US" sz="1400" err="1">
                          <a:hlinkClick r:id="rId3"/>
                        </a:rPr>
                        <a:t>voor</a:t>
                      </a:r>
                      <a:r>
                        <a:rPr lang="en-US" sz="1400">
                          <a:hlinkClick r:id="rId3"/>
                        </a:rPr>
                        <a:t> het </a:t>
                      </a:r>
                      <a:r>
                        <a:rPr lang="en-US" sz="1400" err="1">
                          <a:hlinkClick r:id="rId3"/>
                        </a:rPr>
                        <a:t>verwerven</a:t>
                      </a:r>
                      <a:r>
                        <a:rPr lang="en-US" sz="1400">
                          <a:hlinkClick r:id="rId3"/>
                        </a:rPr>
                        <a:t> </a:t>
                      </a:r>
                      <a:r>
                        <a:rPr lang="en-US" sz="1400" err="1">
                          <a:hlinkClick r:id="rId3"/>
                        </a:rPr>
                        <a:t>en</a:t>
                      </a:r>
                      <a:r>
                        <a:rPr lang="en-US" sz="1400">
                          <a:hlinkClick r:id="rId3"/>
                        </a:rPr>
                        <a:t> in </a:t>
                      </a:r>
                      <a:r>
                        <a:rPr lang="en-US" sz="1400" err="1">
                          <a:hlinkClick r:id="rId3"/>
                        </a:rPr>
                        <a:t>gebruik</a:t>
                      </a:r>
                      <a:r>
                        <a:rPr lang="en-US" sz="1400">
                          <a:hlinkClick r:id="rId3"/>
                        </a:rPr>
                        <a:t> </a:t>
                      </a:r>
                      <a:r>
                        <a:rPr lang="en-US" sz="1400" err="1">
                          <a:hlinkClick r:id="rId3"/>
                        </a:rPr>
                        <a:t>nemen</a:t>
                      </a:r>
                      <a:r>
                        <a:rPr lang="en-US" sz="1400">
                          <a:hlinkClick r:id="rId3"/>
                        </a:rPr>
                        <a:t> van </a:t>
                      </a:r>
                      <a:r>
                        <a:rPr lang="en-US" sz="1400" err="1">
                          <a:hlinkClick r:id="rId3"/>
                        </a:rPr>
                        <a:t>leermiddelen</a:t>
                      </a:r>
                      <a:r>
                        <a:rPr lang="en-US" sz="1400"/>
                        <a:t> </a:t>
                      </a:r>
                      <a:r>
                        <a:rPr lang="en-US" sz="1400" err="1"/>
                        <a:t>toegelicht</a:t>
                      </a:r>
                      <a:r>
                        <a:rPr lang="en-US" sz="1400"/>
                        <a:t> op Confluence.</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7638">
                <a:tc>
                  <a:txBody>
                    <a:bodyPr/>
                    <a:lstStyle/>
                    <a:p>
                      <a:pPr marL="0" lvl="0" indent="0" algn="ctr" rtl="0">
                        <a:spcBef>
                          <a:spcPts val="0"/>
                        </a:spcBef>
                        <a:spcAft>
                          <a:spcPts val="0"/>
                        </a:spcAft>
                        <a:buNone/>
                      </a:pPr>
                      <a:r>
                        <a:rPr lang="nl-NL" sz="1600" b="1"/>
                        <a:t>AMIGO</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a:t>We </a:t>
                      </a:r>
                      <a:r>
                        <a:rPr lang="en-US" sz="1400" err="1"/>
                        <a:t>hanteren</a:t>
                      </a:r>
                      <a:r>
                        <a:rPr lang="en-US" sz="1400"/>
                        <a:t> de </a:t>
                      </a:r>
                      <a:r>
                        <a:rPr lang="en-US" sz="1400" err="1"/>
                        <a:t>stappen</a:t>
                      </a:r>
                      <a:r>
                        <a:rPr lang="en-US" sz="1400"/>
                        <a:t> </a:t>
                      </a:r>
                      <a:r>
                        <a:rPr lang="en-US" sz="1400" err="1"/>
                        <a:t>uit</a:t>
                      </a:r>
                      <a:r>
                        <a:rPr lang="en-US" sz="1400"/>
                        <a:t> de AMIGO </a:t>
                      </a:r>
                      <a:r>
                        <a:rPr lang="en-US" sz="1400" err="1"/>
                        <a:t>methodiek</a:t>
                      </a:r>
                      <a:r>
                        <a:rPr lang="en-US" sz="1400"/>
                        <a:t> </a:t>
                      </a:r>
                      <a:r>
                        <a:rPr lang="en-US" sz="1400" err="1"/>
                        <a:t>en</a:t>
                      </a:r>
                      <a:r>
                        <a:rPr lang="en-US" sz="1400"/>
                        <a:t> </a:t>
                      </a:r>
                      <a:r>
                        <a:rPr lang="en-US" sz="1400" err="1"/>
                        <a:t>zijn</a:t>
                      </a:r>
                      <a:r>
                        <a:rPr lang="en-US" sz="1400"/>
                        <a:t> </a:t>
                      </a:r>
                      <a:r>
                        <a:rPr lang="en-US" sz="1400" err="1"/>
                        <a:t>voornemens</a:t>
                      </a:r>
                      <a:r>
                        <a:rPr lang="en-US" sz="1400"/>
                        <a:t> om alle </a:t>
                      </a:r>
                      <a:r>
                        <a:rPr lang="en-US" sz="1400" err="1"/>
                        <a:t>modellen</a:t>
                      </a:r>
                      <a:r>
                        <a:rPr lang="en-US" sz="1400"/>
                        <a:t> op </a:t>
                      </a:r>
                      <a:r>
                        <a:rPr lang="en-US" sz="1400" err="1"/>
                        <a:t>te</a:t>
                      </a:r>
                      <a:r>
                        <a:rPr lang="en-US" sz="1400"/>
                        <a:t> laten </a:t>
                      </a:r>
                      <a:r>
                        <a:rPr lang="en-US" sz="1400" err="1"/>
                        <a:t>nemen</a:t>
                      </a:r>
                      <a:r>
                        <a:rPr lang="en-US" sz="1400"/>
                        <a:t> in de </a:t>
                      </a:r>
                      <a:r>
                        <a:rPr lang="en-US" sz="1400" err="1"/>
                        <a:t>leverstraat</a:t>
                      </a:r>
                      <a:r>
                        <a:rPr lang="en-US" sz="1400"/>
                        <a:t> van </a:t>
                      </a:r>
                      <a:r>
                        <a:rPr lang="en-US" sz="1400" err="1"/>
                        <a:t>Edustandaard</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413514"/>
                  </a:ext>
                </a:extLst>
              </a:tr>
            </a:tbl>
          </a:graphicData>
        </a:graphic>
      </p:graphicFrame>
    </p:spTree>
    <p:extLst>
      <p:ext uri="{BB962C8B-B14F-4D97-AF65-F5344CB8AC3E}">
        <p14:creationId xmlns:p14="http://schemas.microsoft.com/office/powerpoint/2010/main" val="507053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IAA</a:t>
            </a:r>
          </a:p>
        </p:txBody>
      </p:sp>
      <p:sp>
        <p:nvSpPr>
          <p:cNvPr id="4" name="Tijdelijke aanduiding voor tekst 3">
            <a:extLst>
              <a:ext uri="{FF2B5EF4-FFF2-40B4-BE49-F238E27FC236}">
                <a16:creationId xmlns:a16="http://schemas.microsoft.com/office/drawing/2014/main" id="{DB5F42F4-4287-B19B-10B2-6A1E06BF1F0A}"/>
              </a:ext>
            </a:extLst>
          </p:cNvPr>
          <p:cNvSpPr>
            <a:spLocks noGrp="1"/>
          </p:cNvSpPr>
          <p:nvPr>
            <p:ph type="body" idx="1"/>
          </p:nvPr>
        </p:nvSpPr>
        <p:spPr/>
        <p:txBody>
          <a:bodyPr/>
          <a:lstStyle/>
          <a:p>
            <a:pPr marL="488950" indent="-342900">
              <a:spcBef>
                <a:spcPts val="540"/>
              </a:spcBef>
            </a:pPr>
            <a:r>
              <a:rPr lang="nl-NL">
                <a:latin typeface="Arial"/>
                <a:cs typeface="Arial"/>
              </a:rPr>
              <a:t>Wat zijn de belangrijkste ontwerpbeslissingen die zijn genomen t.a.v. Identificatie, Authenticatie en Autorisatie? Licht daarbij (in ieder geval) toe:</a:t>
            </a:r>
            <a:endParaRPr lang="en-US">
              <a:latin typeface="Arial"/>
              <a:cs typeface="Arial"/>
            </a:endParaRPr>
          </a:p>
          <a:p>
            <a:pPr lvl="1"/>
            <a:r>
              <a:rPr lang="nl-NL">
                <a:latin typeface="Arial"/>
                <a:cs typeface="Arial"/>
              </a:rPr>
              <a:t>Hoe entiteiten (personen, organisaties) worden geïdentificeerd</a:t>
            </a:r>
            <a:endParaRPr lang="en-US">
              <a:latin typeface="Arial"/>
              <a:cs typeface="Arial"/>
            </a:endParaRPr>
          </a:p>
          <a:p>
            <a:pPr lvl="2"/>
            <a:r>
              <a:rPr lang="nl-NL">
                <a:latin typeface="Arial"/>
                <a:cs typeface="Arial"/>
              </a:rPr>
              <a:t>In bericht- en gegevensuitwisselingen (M2M)</a:t>
            </a:r>
            <a:endParaRPr lang="en-US">
              <a:latin typeface="Arial"/>
              <a:cs typeface="Arial"/>
            </a:endParaRPr>
          </a:p>
          <a:p>
            <a:pPr lvl="2"/>
            <a:r>
              <a:rPr lang="nl-NL">
                <a:latin typeface="Arial"/>
                <a:cs typeface="Arial"/>
              </a:rPr>
              <a:t>In toegang tot systemen en informatie (H2M)</a:t>
            </a:r>
            <a:endParaRPr lang="en-US">
              <a:latin typeface="Arial"/>
              <a:cs typeface="Arial"/>
            </a:endParaRPr>
          </a:p>
          <a:p>
            <a:pPr lvl="1"/>
            <a:r>
              <a:rPr lang="nl-NL">
                <a:latin typeface="Arial"/>
                <a:cs typeface="Arial"/>
              </a:rPr>
              <a:t>Hoe toegang (tot systemen en informatie) binnen het initiatief wordt georganiseerd</a:t>
            </a:r>
            <a:endParaRPr lang="en-US">
              <a:latin typeface="Arial"/>
              <a:cs typeface="Arial"/>
            </a:endParaRPr>
          </a:p>
          <a:p>
            <a:pPr lvl="2"/>
            <a:r>
              <a:rPr lang="nl-NL">
                <a:latin typeface="Arial"/>
                <a:cs typeface="Arial"/>
              </a:rPr>
              <a:t>M2M</a:t>
            </a:r>
            <a:endParaRPr lang="en-US">
              <a:latin typeface="Arial"/>
              <a:cs typeface="Arial"/>
            </a:endParaRPr>
          </a:p>
          <a:p>
            <a:pPr lvl="3"/>
            <a:r>
              <a:rPr lang="nl-NL">
                <a:latin typeface="Arial"/>
                <a:cs typeface="Arial"/>
              </a:rPr>
              <a:t>Bijv. Toepassing van een bepaald </a:t>
            </a:r>
            <a:r>
              <a:rPr lang="nl-NL" err="1">
                <a:latin typeface="Arial"/>
                <a:cs typeface="Arial"/>
              </a:rPr>
              <a:t>Edukoppeling</a:t>
            </a:r>
            <a:r>
              <a:rPr lang="nl-NL">
                <a:latin typeface="Arial"/>
                <a:cs typeface="Arial"/>
              </a:rPr>
              <a:t>-profiel</a:t>
            </a:r>
            <a:endParaRPr lang="en-US">
              <a:latin typeface="Arial"/>
              <a:cs typeface="Arial"/>
            </a:endParaRPr>
          </a:p>
          <a:p>
            <a:pPr lvl="2"/>
            <a:r>
              <a:rPr lang="nl-NL">
                <a:latin typeface="Arial"/>
                <a:cs typeface="Arial"/>
              </a:rPr>
              <a:t>H2M</a:t>
            </a:r>
            <a:endParaRPr lang="en-US">
              <a:latin typeface="Arial"/>
              <a:cs typeface="Arial"/>
            </a:endParaRPr>
          </a:p>
          <a:p>
            <a:pPr lvl="3"/>
            <a:r>
              <a:rPr lang="nl-NL">
                <a:latin typeface="Arial"/>
                <a:cs typeface="Arial"/>
              </a:rPr>
              <a:t>Bijv. Aansluiting op Entree, </a:t>
            </a:r>
            <a:r>
              <a:rPr lang="nl-NL" err="1">
                <a:latin typeface="Arial"/>
                <a:cs typeface="Arial"/>
              </a:rPr>
              <a:t>SURFConext</a:t>
            </a:r>
          </a:p>
          <a:p>
            <a:pPr marL="488950" indent="-342900">
              <a:spcBef>
                <a:spcPts val="540"/>
              </a:spcBef>
            </a:pPr>
            <a:r>
              <a:rPr lang="nl-NL">
                <a:latin typeface="Arial"/>
                <a:cs typeface="Arial"/>
              </a:rPr>
              <a:t>Welke belangrijke uitdagingen en design issues t.a.v. IAA staan nog open?</a:t>
            </a:r>
            <a:endParaRPr lang="nl-NL"/>
          </a:p>
          <a:p>
            <a:pPr lvl="1">
              <a:buSzPts val="2800"/>
            </a:pPr>
            <a:endParaRPr lang="nl-NL"/>
          </a:p>
          <a:p>
            <a:pPr lvl="1">
              <a:buSzPts val="2800"/>
            </a:pPr>
            <a:endParaRPr lang="nl-NL"/>
          </a:p>
        </p:txBody>
      </p:sp>
      <p:sp>
        <p:nvSpPr>
          <p:cNvPr id="5" name="Tijdelijke aanduiding voor tekst 4">
            <a:extLst>
              <a:ext uri="{FF2B5EF4-FFF2-40B4-BE49-F238E27FC236}">
                <a16:creationId xmlns:a16="http://schemas.microsoft.com/office/drawing/2014/main" id="{5311BE0C-9471-3153-279A-D4CE2D8CB839}"/>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66765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111404093"/>
              </p:ext>
            </p:extLst>
          </p:nvPr>
        </p:nvGraphicFramePr>
        <p:xfrm>
          <a:off x="335360" y="1085850"/>
          <a:ext cx="11521280" cy="5165472"/>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1582719">
                <a:tc>
                  <a:txBody>
                    <a:bodyPr/>
                    <a:lstStyle/>
                    <a:p>
                      <a:pPr marL="0" lvl="0" indent="0" algn="ctr" rtl="0">
                        <a:spcBef>
                          <a:spcPts val="0"/>
                        </a:spcBef>
                        <a:spcAft>
                          <a:spcPts val="0"/>
                        </a:spcAft>
                        <a:buNone/>
                      </a:pPr>
                      <a:r>
                        <a:rPr lang="nl-NL" sz="1600" b="1"/>
                        <a:t>Identiteiten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ECK </a:t>
                      </a:r>
                      <a:r>
                        <a:rPr lang="en-US" sz="1400" err="1"/>
                        <a:t>iD</a:t>
                      </a:r>
                      <a:r>
                        <a:rPr lang="en-US" sz="1400"/>
                        <a:t> </a:t>
                      </a:r>
                      <a:r>
                        <a:rPr lang="en-US" sz="1400" err="1"/>
                        <a:t>voor</a:t>
                      </a:r>
                      <a:r>
                        <a:rPr lang="en-US" sz="1400"/>
                        <a:t> </a:t>
                      </a:r>
                      <a:r>
                        <a:rPr lang="en-US" sz="1400" err="1"/>
                        <a:t>onderwijsdeelnemers</a:t>
                      </a:r>
                      <a:endParaRPr lang="en-US" sz="1400"/>
                    </a:p>
                    <a:p>
                      <a:pPr marL="450850" lvl="0" indent="-285750" algn="l" rtl="0">
                        <a:spcBef>
                          <a:spcPts val="0"/>
                        </a:spcBef>
                        <a:spcAft>
                          <a:spcPts val="0"/>
                        </a:spcAft>
                        <a:buSzPts val="1000"/>
                        <a:buFont typeface="Arial" panose="020B0604020202020204" pitchFamily="34" charset="0"/>
                        <a:buChar char="•"/>
                      </a:pPr>
                      <a:r>
                        <a:rPr lang="en-US" sz="1400"/>
                        <a:t>Er </a:t>
                      </a:r>
                      <a:r>
                        <a:rPr lang="en-US" sz="1400" err="1"/>
                        <a:t>zijn</a:t>
                      </a:r>
                      <a:r>
                        <a:rPr lang="en-US" sz="1400"/>
                        <a:t> </a:t>
                      </a:r>
                      <a:r>
                        <a:rPr lang="en-US" sz="1400" err="1"/>
                        <a:t>nog</a:t>
                      </a:r>
                      <a:r>
                        <a:rPr lang="en-US" sz="1400"/>
                        <a:t> </a:t>
                      </a:r>
                      <a:r>
                        <a:rPr lang="en-US" sz="1400" err="1"/>
                        <a:t>openstaande</a:t>
                      </a:r>
                      <a:r>
                        <a:rPr lang="en-US" sz="1400"/>
                        <a:t> </a:t>
                      </a:r>
                      <a:r>
                        <a:rPr lang="en-US" sz="1400" err="1"/>
                        <a:t>punten</a:t>
                      </a:r>
                      <a:r>
                        <a:rPr lang="en-US" sz="1400"/>
                        <a:t> </a:t>
                      </a:r>
                      <a:r>
                        <a:rPr lang="en-US" sz="1400" err="1"/>
                        <a:t>voor</a:t>
                      </a:r>
                      <a:r>
                        <a:rPr lang="en-US" sz="1400"/>
                        <a:t> </a:t>
                      </a:r>
                      <a:r>
                        <a:rPr lang="en-US" sz="1400" err="1"/>
                        <a:t>Onderwijsmedewerkers</a:t>
                      </a:r>
                      <a:r>
                        <a:rPr lang="en-US" sz="1400"/>
                        <a:t> </a:t>
                      </a:r>
                      <a:r>
                        <a:rPr lang="en-US" sz="1400" err="1"/>
                        <a:t>en</a:t>
                      </a:r>
                      <a:r>
                        <a:rPr lang="en-US" sz="1400"/>
                        <a:t> </a:t>
                      </a:r>
                      <a:r>
                        <a:rPr lang="en-US" sz="1400" err="1"/>
                        <a:t>Stagebeleiders</a:t>
                      </a:r>
                      <a:r>
                        <a:rPr lang="en-US" sz="1400"/>
                        <a:t> (</a:t>
                      </a:r>
                      <a:r>
                        <a:rPr lang="en-US" sz="1400" err="1"/>
                        <a:t>zie</a:t>
                      </a:r>
                      <a:r>
                        <a:rPr lang="en-US" sz="1400"/>
                        <a:t> </a:t>
                      </a:r>
                      <a:r>
                        <a:rPr lang="en-US" sz="1400" err="1"/>
                        <a:t>eerder</a:t>
                      </a:r>
                      <a:r>
                        <a:rPr lang="en-US" sz="1400"/>
                        <a:t> in </a:t>
                      </a:r>
                      <a:r>
                        <a:rPr lang="en-US" sz="1400" err="1"/>
                        <a:t>presentatie</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r>
                        <a:rPr lang="nl-NL" sz="1600" b="1" i="0" u="none" strike="noStrike" cap="none">
                          <a:solidFill>
                            <a:srgbClr val="000000"/>
                          </a:solidFill>
                          <a:latin typeface="Arial"/>
                          <a:cs typeface="Arial"/>
                          <a:sym typeface="Arial"/>
                        </a:rPr>
                        <a:t>M2M</a:t>
                      </a:r>
                      <a:br>
                        <a:rPr lang="nl-NL" sz="1600" b="1" i="0" u="none" strike="noStrike" cap="none">
                          <a:solidFill>
                            <a:srgbClr val="000000"/>
                          </a:solidFill>
                          <a:latin typeface="Arial"/>
                          <a:cs typeface="Arial"/>
                          <a:sym typeface="Arial"/>
                        </a:rPr>
                      </a:br>
                      <a:r>
                        <a:rPr lang="nl-NL" sz="1600" b="1" i="0" u="none" strike="noStrike" cap="none">
                          <a:solidFill>
                            <a:srgbClr val="000000"/>
                          </a:solidFill>
                          <a:latin typeface="Arial"/>
                          <a:cs typeface="Arial"/>
                          <a:sym typeface="Arial"/>
                        </a:rPr>
                        <a:t>IAA</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en-US" sz="1400"/>
                        <a:t>We </a:t>
                      </a:r>
                      <a:r>
                        <a:rPr lang="en-US" sz="1400" err="1"/>
                        <a:t>hebben</a:t>
                      </a:r>
                      <a:r>
                        <a:rPr lang="en-US" sz="1400"/>
                        <a:t> </a:t>
                      </a:r>
                      <a:r>
                        <a:rPr lang="en-US" sz="1400" err="1"/>
                        <a:t>een</a:t>
                      </a:r>
                      <a:r>
                        <a:rPr lang="en-US" sz="1400"/>
                        <a:t> </a:t>
                      </a:r>
                      <a:r>
                        <a:rPr lang="en-US" sz="1400" err="1"/>
                        <a:t>classificatie</a:t>
                      </a:r>
                      <a:r>
                        <a:rPr lang="en-US" sz="1400"/>
                        <a:t> van </a:t>
                      </a:r>
                      <a:r>
                        <a:rPr lang="en-US" sz="1400" err="1"/>
                        <a:t>gegevenssoorten</a:t>
                      </a:r>
                      <a:r>
                        <a:rPr lang="en-US" sz="1400"/>
                        <a:t> </a:t>
                      </a:r>
                      <a:r>
                        <a:rPr lang="en-US" sz="1400" err="1"/>
                        <a:t>toegepast</a:t>
                      </a:r>
                      <a:r>
                        <a:rPr lang="en-US" sz="1400"/>
                        <a:t>. IAA is </a:t>
                      </a:r>
                      <a:r>
                        <a:rPr lang="en-US" sz="1400" err="1"/>
                        <a:t>afhankelijjk</a:t>
                      </a:r>
                      <a:r>
                        <a:rPr lang="en-US" sz="1400"/>
                        <a:t> van de </a:t>
                      </a:r>
                      <a:r>
                        <a:rPr lang="en-US" sz="1400" err="1"/>
                        <a:t>classificatie</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Hierbij</a:t>
                      </a:r>
                      <a:r>
                        <a:rPr lang="en-US" sz="1400"/>
                        <a:t> is </a:t>
                      </a:r>
                      <a:r>
                        <a:rPr lang="en-US" sz="1400" err="1"/>
                        <a:t>rekening</a:t>
                      </a:r>
                      <a:r>
                        <a:rPr lang="en-US" sz="1400"/>
                        <a:t> </a:t>
                      </a:r>
                      <a:r>
                        <a:rPr lang="en-US" sz="1400" err="1"/>
                        <a:t>gehouden</a:t>
                      </a:r>
                      <a:r>
                        <a:rPr lang="en-US" sz="1400"/>
                        <a:t> met regie </a:t>
                      </a:r>
                      <a:r>
                        <a:rPr lang="en-US" sz="1400" err="1"/>
                        <a:t>vanuit</a:t>
                      </a:r>
                      <a:r>
                        <a:rPr lang="en-US" sz="1400"/>
                        <a:t> de </a:t>
                      </a:r>
                      <a:r>
                        <a:rPr lang="en-US" sz="1400" err="1"/>
                        <a:t>onderwijsorganisatie</a:t>
                      </a:r>
                      <a:r>
                        <a:rPr lang="en-US" sz="1400"/>
                        <a:t> of </a:t>
                      </a:r>
                      <a:r>
                        <a:rPr lang="en-US" sz="1400" err="1"/>
                        <a:t>vanuit</a:t>
                      </a:r>
                      <a:r>
                        <a:rPr lang="en-US" sz="1400"/>
                        <a:t> de </a:t>
                      </a:r>
                      <a:r>
                        <a:rPr lang="en-US" sz="1400" err="1"/>
                        <a:t>leverancier</a:t>
                      </a:r>
                      <a:r>
                        <a:rPr lang="en-US" sz="1400"/>
                        <a:t>.</a:t>
                      </a:r>
                    </a:p>
                    <a:p>
                      <a:pPr marL="450850" lvl="0" indent="-285750" algn="l" rtl="0">
                        <a:lnSpc>
                          <a:spcPct val="120000"/>
                        </a:lnSpc>
                        <a:spcBef>
                          <a:spcPts val="0"/>
                        </a:spcBef>
                        <a:spcAft>
                          <a:spcPts val="0"/>
                        </a:spcAft>
                        <a:buSzPts val="1000"/>
                        <a:buFont typeface="Arial" panose="020B0604020202020204" pitchFamily="34" charset="0"/>
                        <a:buChar char="•"/>
                      </a:pPr>
                      <a:r>
                        <a:rPr lang="en-US" sz="1400"/>
                        <a:t>Regie </a:t>
                      </a:r>
                      <a:r>
                        <a:rPr lang="en-US" sz="1400" err="1"/>
                        <a:t>vanuit</a:t>
                      </a:r>
                      <a:r>
                        <a:rPr lang="en-US" sz="1400"/>
                        <a:t> de </a:t>
                      </a:r>
                      <a:r>
                        <a:rPr lang="en-US" sz="1400" err="1"/>
                        <a:t>onderwijsorganisatie</a:t>
                      </a:r>
                      <a:r>
                        <a:rPr lang="en-US" sz="1400"/>
                        <a:t> </a:t>
                      </a:r>
                      <a:r>
                        <a:rPr lang="en-US" sz="1400" err="1"/>
                        <a:t>wordt</a:t>
                      </a:r>
                      <a:r>
                        <a:rPr lang="en-US" sz="1400"/>
                        <a:t> </a:t>
                      </a:r>
                      <a:r>
                        <a:rPr lang="en-US" sz="1400" err="1"/>
                        <a:t>geregeld</a:t>
                      </a:r>
                      <a:r>
                        <a:rPr lang="en-US" sz="1400"/>
                        <a:t> door </a:t>
                      </a:r>
                      <a:r>
                        <a:rPr lang="en-US" sz="1400" err="1"/>
                        <a:t>decentraal</a:t>
                      </a:r>
                      <a:r>
                        <a:rPr lang="en-US" sz="1400"/>
                        <a:t> </a:t>
                      </a:r>
                      <a:r>
                        <a:rPr lang="en-US" sz="1400" err="1"/>
                        <a:t>consentmanagement</a:t>
                      </a:r>
                      <a:endParaRPr lang="en-US" sz="1400"/>
                    </a:p>
                    <a:p>
                      <a:pPr marL="450850" lvl="0" indent="-285750" algn="l" rtl="0">
                        <a:lnSpc>
                          <a:spcPct val="120000"/>
                        </a:lnSpc>
                        <a:spcBef>
                          <a:spcPts val="0"/>
                        </a:spcBef>
                        <a:spcAft>
                          <a:spcPts val="0"/>
                        </a:spcAft>
                        <a:buSzPts val="1000"/>
                        <a:buFont typeface="Arial" panose="020B0604020202020204" pitchFamily="34" charset="0"/>
                        <a:buChar char="•"/>
                      </a:pPr>
                      <a:r>
                        <a:rPr lang="en-US" sz="1400" err="1"/>
                        <a:t>Zie</a:t>
                      </a:r>
                      <a:r>
                        <a:rPr lang="en-US" sz="1400"/>
                        <a:t> </a:t>
                      </a:r>
                      <a:r>
                        <a:rPr lang="en-US" sz="1400" err="1"/>
                        <a:t>volgende</a:t>
                      </a:r>
                      <a:r>
                        <a:rPr lang="en-US" sz="1400"/>
                        <a:t> </a:t>
                      </a:r>
                      <a:r>
                        <a:rPr lang="en-US" sz="1400" err="1"/>
                        <a:t>drie</a:t>
                      </a:r>
                      <a:r>
                        <a:rPr lang="en-US" sz="1400"/>
                        <a:t> </a:t>
                      </a:r>
                      <a:r>
                        <a:rPr lang="en-US" sz="1400" err="1"/>
                        <a:t>pagina’s</a:t>
                      </a:r>
                      <a:r>
                        <a:rPr lang="en-US" sz="1400"/>
                        <a:t> met </a:t>
                      </a:r>
                      <a:r>
                        <a:rPr lang="en-US" sz="1400" err="1"/>
                        <a:t>meer</a:t>
                      </a:r>
                      <a:r>
                        <a:rPr lang="en-US" sz="1400"/>
                        <a:t> info.</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r>
                        <a:rPr lang="nl-NL" sz="1600" b="1"/>
                        <a:t>H2M</a:t>
                      </a:r>
                    </a:p>
                    <a:p>
                      <a:pPr marL="0" lvl="0" indent="0" algn="ctr" rtl="0">
                        <a:spcBef>
                          <a:spcPts val="0"/>
                        </a:spcBef>
                        <a:spcAft>
                          <a:spcPts val="0"/>
                        </a:spcAft>
                        <a:buNone/>
                      </a:pPr>
                      <a:r>
                        <a:rPr lang="nl-NL" sz="1600" b="1"/>
                        <a:t>IAA</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err="1">
                          <a:hlinkClick r:id="rId3"/>
                        </a:rPr>
                        <a:t>Federatieve</a:t>
                      </a:r>
                      <a:r>
                        <a:rPr lang="en-US" sz="1400">
                          <a:hlinkClick r:id="rId3"/>
                        </a:rPr>
                        <a:t> </a:t>
                      </a:r>
                      <a:r>
                        <a:rPr lang="en-US" sz="1400" err="1">
                          <a:hlinkClick r:id="rId3"/>
                        </a:rPr>
                        <a:t>toegangspatroon</a:t>
                      </a:r>
                      <a:r>
                        <a:rPr lang="en-US" sz="1400"/>
                        <a:t>, </a:t>
                      </a:r>
                      <a:r>
                        <a:rPr lang="en-US" sz="1400" err="1"/>
                        <a:t>zie</a:t>
                      </a:r>
                      <a:r>
                        <a:rPr lang="en-US" sz="1400"/>
                        <a:t> confluence</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US" sz="1400" err="1"/>
                        <a:t>Openstaande</a:t>
                      </a:r>
                      <a:r>
                        <a:rPr lang="en-US" sz="1400"/>
                        <a:t> issues:</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400" b="0" i="0" u="none" strike="noStrike" cap="none">
                          <a:solidFill>
                            <a:srgbClr val="000000"/>
                          </a:solidFill>
                          <a:effectLst/>
                          <a:latin typeface="Arial"/>
                          <a:ea typeface="Arial"/>
                          <a:cs typeface="Arial"/>
                          <a:sym typeface="Arial"/>
                        </a:rPr>
                        <a:t>[1] </a:t>
                      </a:r>
                      <a:r>
                        <a:rPr lang="en-GB" sz="1400" b="0" i="0" u="none" strike="noStrike" cap="none" err="1">
                          <a:solidFill>
                            <a:srgbClr val="000000"/>
                          </a:solidFill>
                          <a:effectLst/>
                          <a:latin typeface="Arial"/>
                          <a:ea typeface="Arial"/>
                          <a:cs typeface="Arial"/>
                          <a:sym typeface="Arial"/>
                        </a:rPr>
                        <a:t>Afspraken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maken</a:t>
                      </a:r>
                      <a:r>
                        <a:rPr lang="en-GB" sz="1400" b="0" i="0" u="none" strike="noStrike" cap="none">
                          <a:solidFill>
                            <a:srgbClr val="000000"/>
                          </a:solidFill>
                          <a:effectLst/>
                          <a:latin typeface="Arial"/>
                          <a:ea typeface="Arial"/>
                          <a:cs typeface="Arial"/>
                          <a:sym typeface="Arial"/>
                        </a:rPr>
                        <a:t> over </a:t>
                      </a:r>
                      <a:r>
                        <a:rPr lang="en-GB" sz="1400" b="0" i="0" u="none" strike="noStrike" cap="none" err="1">
                          <a:solidFill>
                            <a:srgbClr val="000000"/>
                          </a:solidFill>
                          <a:effectLst/>
                          <a:latin typeface="Arial"/>
                          <a:ea typeface="Arial"/>
                          <a:cs typeface="Arial"/>
                          <a:sym typeface="Arial"/>
                        </a:rPr>
                        <a:t>uniformeren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werking</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federatieve</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authenticatiedienstverleners</a:t>
                      </a:r>
                      <a:endParaRPr lang="en-GB" sz="14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400" b="0" i="0" u="none" strike="noStrike" cap="none">
                          <a:solidFill>
                            <a:srgbClr val="000000"/>
                          </a:solidFill>
                          <a:effectLst/>
                          <a:latin typeface="Arial"/>
                          <a:ea typeface="Arial"/>
                          <a:cs typeface="Arial"/>
                          <a:sym typeface="Arial"/>
                        </a:rPr>
                        <a:t>[2] </a:t>
                      </a:r>
                      <a:r>
                        <a:rPr lang="en-GB" sz="1400" b="0" i="0" u="none" strike="noStrike" cap="none" err="1">
                          <a:solidFill>
                            <a:srgbClr val="000000"/>
                          </a:solidFill>
                          <a:effectLst/>
                          <a:latin typeface="Arial"/>
                          <a:ea typeface="Arial"/>
                          <a:cs typeface="Arial"/>
                          <a:sym typeface="Arial"/>
                        </a:rPr>
                        <a:t>Afspraken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maken</a:t>
                      </a:r>
                      <a:r>
                        <a:rPr lang="en-GB" sz="1400" b="0" i="0" u="none" strike="noStrike" cap="none">
                          <a:solidFill>
                            <a:srgbClr val="000000"/>
                          </a:solidFill>
                          <a:effectLst/>
                          <a:latin typeface="Arial"/>
                          <a:ea typeface="Arial"/>
                          <a:cs typeface="Arial"/>
                          <a:sym typeface="Arial"/>
                        </a:rPr>
                        <a:t> over de </a:t>
                      </a:r>
                      <a:r>
                        <a:rPr lang="en-GB" sz="1400" b="0" i="0" u="none" strike="noStrike" cap="none" err="1">
                          <a:solidFill>
                            <a:srgbClr val="000000"/>
                          </a:solidFill>
                          <a:effectLst/>
                          <a:latin typeface="Arial"/>
                          <a:ea typeface="Arial"/>
                          <a:cs typeface="Arial"/>
                          <a:sym typeface="Arial"/>
                        </a:rPr>
                        <a:t>wijze</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waarop</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attributen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gedeeld</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worden</a:t>
                      </a:r>
                      <a:endParaRPr lang="en-GB" sz="14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400" b="0" i="0" u="none" strike="noStrike" cap="none">
                          <a:solidFill>
                            <a:srgbClr val="000000"/>
                          </a:solidFill>
                          <a:effectLst/>
                          <a:latin typeface="Arial"/>
                          <a:ea typeface="Arial"/>
                          <a:cs typeface="Arial"/>
                          <a:sym typeface="Arial"/>
                        </a:rPr>
                        <a:t>[3] </a:t>
                      </a:r>
                      <a:r>
                        <a:rPr lang="en-GB" sz="1400" b="0" i="0" u="none" strike="noStrike" cap="none" err="1">
                          <a:solidFill>
                            <a:srgbClr val="000000"/>
                          </a:solidFill>
                          <a:effectLst/>
                          <a:latin typeface="Arial"/>
                          <a:ea typeface="Arial"/>
                          <a:cs typeface="Arial"/>
                          <a:sym typeface="Arial"/>
                        </a:rPr>
                        <a:t>Afspraken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maken</a:t>
                      </a:r>
                      <a:r>
                        <a:rPr lang="en-GB" sz="1400" b="0" i="0" u="none" strike="noStrike" cap="none">
                          <a:solidFill>
                            <a:srgbClr val="000000"/>
                          </a:solidFill>
                          <a:effectLst/>
                          <a:latin typeface="Arial"/>
                          <a:ea typeface="Arial"/>
                          <a:cs typeface="Arial"/>
                          <a:sym typeface="Arial"/>
                        </a:rPr>
                        <a:t> over </a:t>
                      </a:r>
                      <a:r>
                        <a:rPr lang="en-GB" sz="1400" b="0" i="0" u="none" strike="noStrike" cap="none" err="1">
                          <a:solidFill>
                            <a:srgbClr val="000000"/>
                          </a:solidFill>
                          <a:effectLst/>
                          <a:latin typeface="Arial"/>
                          <a:ea typeface="Arial"/>
                          <a:cs typeface="Arial"/>
                          <a:sym typeface="Arial"/>
                        </a:rPr>
                        <a:t>aanvullen</a:t>
                      </a:r>
                      <a:r>
                        <a:rPr lang="en-GB" sz="1400" b="0" i="0" u="none" strike="noStrike" cap="none">
                          <a:solidFill>
                            <a:srgbClr val="000000"/>
                          </a:solidFill>
                          <a:effectLst/>
                          <a:latin typeface="Arial"/>
                          <a:ea typeface="Arial"/>
                          <a:cs typeface="Arial"/>
                          <a:sym typeface="Arial"/>
                        </a:rPr>
                        <a:t> van </a:t>
                      </a:r>
                      <a:r>
                        <a:rPr lang="en-GB" sz="1400" b="0" i="0" u="none" strike="noStrike" cap="none" err="1">
                          <a:solidFill>
                            <a:srgbClr val="000000"/>
                          </a:solidFill>
                          <a:effectLst/>
                          <a:latin typeface="Arial"/>
                          <a:ea typeface="Arial"/>
                          <a:cs typeface="Arial"/>
                          <a:sym typeface="Arial"/>
                        </a:rPr>
                        <a:t>profiel</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na</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inloggen</a:t>
                      </a:r>
                      <a:endParaRPr lang="en-GB" sz="1400" b="0" i="0" u="none" strike="noStrike" cap="none">
                        <a:solidFill>
                          <a:srgbClr val="000000"/>
                        </a:solidFill>
                        <a:effectLst/>
                        <a:latin typeface="Arial"/>
                        <a:ea typeface="Arial"/>
                        <a:cs typeface="Arial"/>
                        <a:sym typeface="Arial"/>
                      </a:endParaRP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en-GB" sz="1400" b="0" i="0" u="none" strike="noStrike" cap="none">
                          <a:solidFill>
                            <a:srgbClr val="000000"/>
                          </a:solidFill>
                          <a:effectLst/>
                          <a:latin typeface="Arial"/>
                          <a:ea typeface="Arial"/>
                          <a:cs typeface="Arial"/>
                          <a:sym typeface="Arial"/>
                        </a:rPr>
                        <a:t>[4] </a:t>
                      </a:r>
                      <a:r>
                        <a:rPr lang="en-GB" sz="1400" b="0" i="0" u="none" strike="noStrike" cap="none" err="1">
                          <a:solidFill>
                            <a:srgbClr val="000000"/>
                          </a:solidFill>
                          <a:effectLst/>
                          <a:latin typeface="Arial"/>
                          <a:ea typeface="Arial"/>
                          <a:cs typeface="Arial"/>
                          <a:sym typeface="Arial"/>
                        </a:rPr>
                        <a:t>Afspraken</a:t>
                      </a:r>
                      <a:r>
                        <a:rPr lang="en-GB" sz="1400" b="0" i="0" u="none" strike="noStrike" cap="none">
                          <a:solidFill>
                            <a:srgbClr val="000000"/>
                          </a:solidFill>
                          <a:effectLst/>
                          <a:latin typeface="Arial"/>
                          <a:ea typeface="Arial"/>
                          <a:cs typeface="Arial"/>
                          <a:sym typeface="Arial"/>
                        </a:rPr>
                        <a:t> </a:t>
                      </a:r>
                      <a:r>
                        <a:rPr lang="en-GB" sz="1400" b="0" i="0" u="none" strike="noStrike" cap="none" err="1">
                          <a:solidFill>
                            <a:srgbClr val="000000"/>
                          </a:solidFill>
                          <a:effectLst/>
                          <a:latin typeface="Arial"/>
                          <a:ea typeface="Arial"/>
                          <a:cs typeface="Arial"/>
                          <a:sym typeface="Arial"/>
                        </a:rPr>
                        <a:t>maken</a:t>
                      </a:r>
                      <a:r>
                        <a:rPr lang="en-GB" sz="1400" b="0" i="0" u="none" strike="noStrike" cap="none">
                          <a:solidFill>
                            <a:srgbClr val="000000"/>
                          </a:solidFill>
                          <a:effectLst/>
                          <a:latin typeface="Arial"/>
                          <a:ea typeface="Arial"/>
                          <a:cs typeface="Arial"/>
                          <a:sym typeface="Arial"/>
                        </a:rPr>
                        <a:t> over </a:t>
                      </a:r>
                      <a:r>
                        <a:rPr lang="en-GB" sz="1400" b="0" i="0" u="none" strike="noStrike" cap="none" err="1">
                          <a:solidFill>
                            <a:srgbClr val="000000"/>
                          </a:solidFill>
                          <a:effectLst/>
                          <a:latin typeface="Arial"/>
                          <a:ea typeface="Arial"/>
                          <a:cs typeface="Arial"/>
                          <a:sym typeface="Arial"/>
                        </a:rPr>
                        <a:t>betrouwbaarheidsniveaus</a:t>
                      </a:r>
                      <a:r>
                        <a:rPr lang="en-GB" sz="1400" b="0" i="0" u="none" strike="noStrike" cap="none">
                          <a:solidFill>
                            <a:srgbClr val="000000"/>
                          </a:solidFill>
                          <a:effectLst/>
                          <a:latin typeface="Arial"/>
                          <a:ea typeface="Arial"/>
                          <a:cs typeface="Arial"/>
                        </a:rPr>
                        <a:t> van identiteitsverklaringen voor</a:t>
                      </a:r>
                      <a:r>
                        <a:rPr lang="en-GB" sz="1400" b="0" i="0" u="none" strike="noStrike" cap="none">
                          <a:solidFill>
                            <a:srgbClr val="000000"/>
                          </a:solidFill>
                          <a:effectLst/>
                          <a:latin typeface="Arial"/>
                          <a:ea typeface="Arial"/>
                          <a:cs typeface="Arial"/>
                          <a:sym typeface="Arial"/>
                        </a:rPr>
                        <a:t> het </a:t>
                      </a:r>
                      <a:r>
                        <a:rPr lang="en-GB" sz="1400" b="0" i="0" u="none" strike="noStrike" cap="none" err="1">
                          <a:solidFill>
                            <a:srgbClr val="000000"/>
                          </a:solidFill>
                          <a:effectLst/>
                          <a:latin typeface="Arial"/>
                          <a:ea typeface="Arial"/>
                          <a:cs typeface="Arial"/>
                          <a:sym typeface="Arial"/>
                        </a:rPr>
                        <a:t>onderwijs</a:t>
                      </a:r>
                      <a:endParaRPr lang="en-GB" sz="1400" b="0" i="0" u="none" strike="noStrike" cap="none">
                        <a:solidFill>
                          <a:srgbClr val="000000"/>
                        </a:solidFill>
                        <a:effectLst/>
                        <a:latin typeface="Arial"/>
                        <a:ea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145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91E8-51A7-04E2-E9AC-DE9A56436E15}"/>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9C48CF1E-279F-437C-AF5A-49A6B272A99D}"/>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308C3D01-D535-9555-A3C4-6EC972804548}"/>
              </a:ext>
            </a:extLst>
          </p:cNvPr>
          <p:cNvSpPr>
            <a:spLocks noGrp="1"/>
          </p:cNvSpPr>
          <p:nvPr>
            <p:ph type="body" sz="quarter" idx="13"/>
          </p:nvPr>
        </p:nvSpPr>
        <p:spPr/>
        <p:txBody>
          <a:bodyPr/>
          <a:lstStyle/>
          <a:p>
            <a:endParaRPr lang="nl-NL"/>
          </a:p>
        </p:txBody>
      </p:sp>
      <p:pic>
        <p:nvPicPr>
          <p:cNvPr id="6" name="Picture 5">
            <a:extLst>
              <a:ext uri="{FF2B5EF4-FFF2-40B4-BE49-F238E27FC236}">
                <a16:creationId xmlns:a16="http://schemas.microsoft.com/office/drawing/2014/main" id="{ED5F145C-8642-0159-6B9F-6A4DDC143F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431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91E8-51A7-04E2-E9AC-DE9A56436E15}"/>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9C48CF1E-279F-437C-AF5A-49A6B272A99D}"/>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308C3D01-D535-9555-A3C4-6EC972804548}"/>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0D1E9436-AACB-7143-F16B-73B82BF6E1D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520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174918175"/>
              </p:ext>
            </p:extLst>
          </p:nvPr>
        </p:nvGraphicFramePr>
        <p:xfrm>
          <a:off x="335360" y="1153681"/>
          <a:ext cx="11508978" cy="5003249"/>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7047115">
                  <a:extLst>
                    <a:ext uri="{9D8B030D-6E8A-4147-A177-3AD203B41FA5}">
                      <a16:colId xmlns:a16="http://schemas.microsoft.com/office/drawing/2014/main" val="20001"/>
                    </a:ext>
                  </a:extLst>
                </a:gridCol>
                <a:gridCol w="1581543">
                  <a:extLst>
                    <a:ext uri="{9D8B030D-6E8A-4147-A177-3AD203B41FA5}">
                      <a16:colId xmlns:a16="http://schemas.microsoft.com/office/drawing/2014/main" val="3295071223"/>
                    </a:ext>
                  </a:extLst>
                </a:gridCol>
              </a:tblGrid>
              <a:tr h="1030121">
                <a:tc>
                  <a:txBody>
                    <a:bodyPr/>
                    <a:lstStyle/>
                    <a:p>
                      <a:pPr marL="0" lvl="0" indent="0" algn="ctr" rtl="0">
                        <a:spcBef>
                          <a:spcPts val="0"/>
                        </a:spcBef>
                        <a:spcAft>
                          <a:spcPts val="0"/>
                        </a:spcAft>
                        <a:buNone/>
                      </a:pPr>
                      <a:r>
                        <a:rPr lang="nl-NL" sz="1600" b="1"/>
                        <a:t>Om welk keteninitiatief gaat het?</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Edu-V</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nl-NL" sz="1400"/>
                        <a:t>Bronnen:</a:t>
                      </a:r>
                    </a:p>
                    <a:p>
                      <a:pPr marL="165100" lvl="0" indent="0" algn="l" rtl="0">
                        <a:spcBef>
                          <a:spcPts val="0"/>
                        </a:spcBef>
                        <a:spcAft>
                          <a:spcPts val="0"/>
                        </a:spcAft>
                        <a:buSzPts val="1000"/>
                        <a:buNone/>
                      </a:pPr>
                      <a:r>
                        <a:rPr lang="nl-NL" sz="1400">
                          <a:hlinkClick r:id="rId3"/>
                        </a:rPr>
                        <a:t>Website</a:t>
                      </a:r>
                      <a:endParaRPr lang="nl-NL" sz="1400"/>
                    </a:p>
                    <a:p>
                      <a:pPr marL="165100" lvl="0" indent="0" algn="l" rtl="0">
                        <a:spcBef>
                          <a:spcPts val="0"/>
                        </a:spcBef>
                        <a:spcAft>
                          <a:spcPts val="0"/>
                        </a:spcAft>
                        <a:buSzPts val="1000"/>
                        <a:buNone/>
                      </a:pPr>
                      <a:r>
                        <a:rPr lang="nl-NL" sz="1400">
                          <a:hlinkClick r:id="rId4"/>
                        </a:rPr>
                        <a:t>Groeifonds</a:t>
                      </a:r>
                      <a:endParaRPr lang="nl-NL" sz="1400"/>
                    </a:p>
                    <a:p>
                      <a:pPr marL="165100" lvl="0" indent="0" algn="l" rtl="0">
                        <a:spcBef>
                          <a:spcPts val="0"/>
                        </a:spcBef>
                        <a:spcAft>
                          <a:spcPts val="0"/>
                        </a:spcAft>
                        <a:buSzPts val="1000"/>
                        <a:buNone/>
                      </a:pPr>
                      <a:r>
                        <a:rPr lang="nl-NL" sz="1400">
                          <a:hlinkClick r:id="rId5"/>
                        </a:rPr>
                        <a:t>Aanvraag</a:t>
                      </a:r>
                      <a:endParaRPr lang="nl-NL"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02598">
                <a:tc>
                  <a:txBody>
                    <a:bodyPr/>
                    <a:lstStyle/>
                    <a:p>
                      <a:pPr marL="0" lvl="0" indent="0" algn="ctr" rtl="0">
                        <a:spcBef>
                          <a:spcPts val="0"/>
                        </a:spcBef>
                        <a:spcAft>
                          <a:spcPts val="0"/>
                        </a:spcAft>
                        <a:buNone/>
                      </a:pPr>
                      <a:r>
                        <a:rPr lang="nl-NL" sz="1600" b="1"/>
                        <a:t>Strategische doelen van het keteninitiatief</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Edu-V is een programma waarbij scholen en leveranciers samen afspraken maken om hun digitale gegevens gemakkelijk, veilig en betrouwbaar uit te wisselen.</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Door deze afspraken hebben scholen straks bijvoorbeeld snel en gemakkelijk toegang tot digitale leermiddelen, kunnen ze eenvoudig digitale identiteiten van leerlingen en studenten uitwisselen en koppelingen maken tussen verschillende systemen. Bovendien hebben ze beter inzicht in de </a:t>
                      </a:r>
                      <a:r>
                        <a:rPr lang="nl-NL" sz="1400" b="0" i="0" u="none" strike="noStrike" cap="none" err="1">
                          <a:solidFill>
                            <a:srgbClr val="000000"/>
                          </a:solidFill>
                          <a:latin typeface="Arial"/>
                          <a:ea typeface="Arial"/>
                          <a:cs typeface="Arial"/>
                          <a:sym typeface="Arial"/>
                        </a:rPr>
                        <a:t>toetsresultaten</a:t>
                      </a:r>
                      <a:r>
                        <a:rPr lang="nl-NL" sz="1400" b="0" i="0" u="none" strike="noStrike" cap="none">
                          <a:solidFill>
                            <a:srgbClr val="000000"/>
                          </a:solidFill>
                          <a:latin typeface="Arial"/>
                          <a:ea typeface="Arial"/>
                          <a:cs typeface="Arial"/>
                          <a:sym typeface="Arial"/>
                        </a:rPr>
                        <a:t> van leerlingen en studenten.</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Met de afspraken die gemaakt worden binnen Edu-V leggen we als het ware een digitale snelweg aan waar scholen en leveranciers gebruik van kunnen maken om te innoveren. Dit maakt het onderwijs in Nederland flexibeler en toekomstbestendiger.</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 </a:t>
                      </a:r>
                    </a:p>
                    <a:p>
                      <a:pPr marL="165100" marR="0" lvl="0" indent="0" algn="l" rtl="0" eaLnBrk="1" hangingPunct="1">
                        <a:lnSpc>
                          <a:spcPct val="100000"/>
                        </a:lnSpc>
                        <a:spcBef>
                          <a:spcPts val="0"/>
                        </a:spcBef>
                        <a:spcAft>
                          <a:spcPts val="0"/>
                        </a:spcAft>
                        <a:buClr>
                          <a:srgbClr val="000000"/>
                        </a:buClr>
                        <a:buSzPts val="1000"/>
                        <a:buFont typeface="Arial"/>
                        <a:buNone/>
                      </a:pPr>
                      <a:r>
                        <a:rPr lang="nl-NL" sz="1400" b="0" i="0" u="none" strike="noStrike" cap="none">
                          <a:solidFill>
                            <a:srgbClr val="000000"/>
                          </a:solidFill>
                          <a:latin typeface="Arial"/>
                          <a:ea typeface="Arial"/>
                          <a:cs typeface="Arial"/>
                          <a:sym typeface="Arial"/>
                        </a:rPr>
                        <a:t>Edu-V is bedoeld voor het primair, voortgezet, speciaal en middelbaar beroepsonderwijs.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nl-NL" sz="1400"/>
                        <a:t>Bronnen:</a:t>
                      </a:r>
                    </a:p>
                    <a:p>
                      <a:pPr marL="165100" lvl="0" indent="0" algn="l" rtl="0">
                        <a:lnSpc>
                          <a:spcPct val="120000"/>
                        </a:lnSpc>
                        <a:spcBef>
                          <a:spcPts val="0"/>
                        </a:spcBef>
                        <a:spcAft>
                          <a:spcPts val="0"/>
                        </a:spcAft>
                        <a:buSzPts val="1000"/>
                        <a:buNone/>
                      </a:pPr>
                      <a:r>
                        <a:rPr lang="nl-NL" sz="1400">
                          <a:hlinkClick r:id="rId6"/>
                        </a:rPr>
                        <a:t>Startdocument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5826">
                <a:tc>
                  <a:txBody>
                    <a:bodyPr/>
                    <a:lstStyle/>
                    <a:p>
                      <a:pPr marL="0" lvl="0" indent="0" algn="ctr" rtl="0">
                        <a:spcBef>
                          <a:spcPts val="0"/>
                        </a:spcBef>
                        <a:spcAft>
                          <a:spcPts val="0"/>
                        </a:spcAft>
                        <a:buNone/>
                      </a:pPr>
                      <a:r>
                        <a:rPr lang="nl-NL" sz="1600" b="1"/>
                        <a:t>Aanleiding voor het keteninitiatief</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0" lvl="0" indent="0" algn="l" rtl="0" eaLnBrk="1" hangingPunct="1">
                        <a:lnSpc>
                          <a:spcPct val="100000"/>
                        </a:lnSpc>
                        <a:spcBef>
                          <a:spcPts val="0"/>
                        </a:spcBef>
                        <a:spcAft>
                          <a:spcPts val="0"/>
                        </a:spcAft>
                        <a:buClr>
                          <a:srgbClr val="000000"/>
                        </a:buClr>
                        <a:buSzPts val="1000"/>
                        <a:buFont typeface="Arial"/>
                        <a:buNone/>
                      </a:pPr>
                      <a:r>
                        <a:rPr lang="en-US" sz="1400" b="0" i="0" u="none" strike="noStrike" cap="none" err="1">
                          <a:solidFill>
                            <a:srgbClr val="000000"/>
                          </a:solidFill>
                          <a:latin typeface="Arial"/>
                          <a:cs typeface="Arial"/>
                          <a:sym typeface="Arial"/>
                        </a:rPr>
                        <a:t>Zie</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inleiding</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en</a:t>
                      </a:r>
                      <a:r>
                        <a:rPr lang="en-US" sz="1400" b="0" i="0" u="none" strike="noStrike" cap="none">
                          <a:solidFill>
                            <a:srgbClr val="000000"/>
                          </a:solidFill>
                          <a:latin typeface="Arial"/>
                          <a:cs typeface="Arial"/>
                          <a:sym typeface="Arial"/>
                        </a:rPr>
                        <a:t> </a:t>
                      </a:r>
                      <a:r>
                        <a:rPr lang="en-US" sz="1400" b="0" i="0" u="none" strike="noStrike" cap="none" err="1">
                          <a:solidFill>
                            <a:srgbClr val="000000"/>
                          </a:solidFill>
                          <a:latin typeface="Arial"/>
                          <a:cs typeface="Arial"/>
                          <a:sym typeface="Arial"/>
                        </a:rPr>
                        <a:t>aanleiding</a:t>
                      </a:r>
                      <a:r>
                        <a:rPr lang="en-US" sz="1400" b="0" i="0" u="none" strike="noStrike" cap="none">
                          <a:solidFill>
                            <a:srgbClr val="000000"/>
                          </a:solidFill>
                          <a:latin typeface="Arial"/>
                          <a:cs typeface="Arial"/>
                          <a:sym typeface="Arial"/>
                        </a:rPr>
                        <a:t> in </a:t>
                      </a:r>
                      <a:r>
                        <a:rPr lang="en-US" sz="1400" b="0" i="0" u="none" strike="noStrike" cap="none" err="1">
                          <a:solidFill>
                            <a:srgbClr val="000000"/>
                          </a:solidFill>
                          <a:latin typeface="Arial"/>
                          <a:cs typeface="Arial"/>
                          <a:sym typeface="Arial"/>
                        </a:rPr>
                        <a:t>startdocument</a:t>
                      </a:r>
                      <a:r>
                        <a:rPr lang="en-US" sz="1400" b="0" i="0" u="none" strike="noStrike" cap="none">
                          <a:solidFill>
                            <a:srgbClr val="000000"/>
                          </a:solidFill>
                          <a:latin typeface="Arial"/>
                          <a:cs typeface="Arial"/>
                          <a:sym typeface="Arial"/>
                        </a:rPr>
                        <a:t>.</a:t>
                      </a:r>
                      <a:endParaRPr sz="1400" b="0" i="0" u="none" strike="noStrike" cap="none">
                        <a:solidFill>
                          <a:srgbClr val="000000"/>
                        </a:solidFill>
                        <a:latin typeface="Arial"/>
                        <a:cs typeface="Arial"/>
                        <a:sym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nl-NL" sz="1400"/>
                        <a:t>Bronnen:</a:t>
                      </a:r>
                    </a:p>
                    <a:p>
                      <a:pPr marL="165100" lvl="0" indent="0" algn="l" rtl="0">
                        <a:lnSpc>
                          <a:spcPct val="120000"/>
                        </a:lnSpc>
                        <a:spcBef>
                          <a:spcPts val="0"/>
                        </a:spcBef>
                        <a:spcAft>
                          <a:spcPts val="0"/>
                        </a:spcAft>
                        <a:buClr>
                          <a:schemeClr val="dk1"/>
                        </a:buClr>
                        <a:buSzPts val="1000"/>
                        <a:buNone/>
                      </a:pPr>
                      <a:r>
                        <a:rPr lang="nl-NL" sz="1400">
                          <a:hlinkClick r:id="rId6"/>
                        </a:rPr>
                        <a:t>Startdocument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581E-8387-4CA2-FAB5-5C1FB9A3F49C}"/>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CCBBD900-3F81-9635-45AD-37104E338DD9}"/>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1BBC599E-06A3-F623-DEE7-19BFB94B68C1}"/>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7960FA09-6D34-BD82-D521-672F447B65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992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M2M-interactie</a:t>
            </a:r>
          </a:p>
        </p:txBody>
      </p:sp>
      <p:sp>
        <p:nvSpPr>
          <p:cNvPr id="4" name="Tijdelijke aanduiding voor tekst 3">
            <a:extLst>
              <a:ext uri="{FF2B5EF4-FFF2-40B4-BE49-F238E27FC236}">
                <a16:creationId xmlns:a16="http://schemas.microsoft.com/office/drawing/2014/main" id="{DB5F42F4-4287-B19B-10B2-6A1E06BF1F0A}"/>
              </a:ext>
            </a:extLst>
          </p:cNvPr>
          <p:cNvSpPr>
            <a:spLocks noGrp="1"/>
          </p:cNvSpPr>
          <p:nvPr>
            <p:ph type="body" idx="1"/>
          </p:nvPr>
        </p:nvSpPr>
        <p:spPr/>
        <p:txBody>
          <a:bodyPr/>
          <a:lstStyle/>
          <a:p>
            <a:pPr marL="488950" indent="-342900">
              <a:spcBef>
                <a:spcPts val="540"/>
              </a:spcBef>
            </a:pPr>
            <a:r>
              <a:rPr lang="nl-NL">
                <a:latin typeface="Arial"/>
                <a:cs typeface="Arial"/>
              </a:rPr>
              <a:t>Wat zijn de belangrijkste ontwerpbeslissingen die zijn genomen t.a.v. M2M-interactie? Licht daarbij (in ieder geval) toe:</a:t>
            </a:r>
            <a:endParaRPr lang="en-US">
              <a:latin typeface="Arial"/>
              <a:cs typeface="Arial"/>
            </a:endParaRPr>
          </a:p>
          <a:p>
            <a:pPr lvl="1"/>
            <a:r>
              <a:rPr lang="nl-NL">
                <a:latin typeface="Arial"/>
                <a:cs typeface="Arial"/>
              </a:rPr>
              <a:t>Wat de belangrijkste transactiepatronen zijn (</a:t>
            </a:r>
            <a:r>
              <a:rPr lang="nl-NL" err="1">
                <a:latin typeface="Arial"/>
                <a:cs typeface="Arial"/>
              </a:rPr>
              <a:t>request</a:t>
            </a:r>
            <a:r>
              <a:rPr lang="nl-NL">
                <a:latin typeface="Arial"/>
                <a:cs typeface="Arial"/>
              </a:rPr>
              <a:t>-response, events, hub-</a:t>
            </a:r>
            <a:r>
              <a:rPr lang="nl-NL" err="1">
                <a:latin typeface="Arial"/>
                <a:cs typeface="Arial"/>
              </a:rPr>
              <a:t>spoke</a:t>
            </a:r>
            <a:r>
              <a:rPr lang="nl-NL">
                <a:latin typeface="Arial"/>
                <a:cs typeface="Arial"/>
              </a:rPr>
              <a:t>, etc.)</a:t>
            </a:r>
            <a:endParaRPr lang="en-US">
              <a:latin typeface="Arial"/>
              <a:cs typeface="Arial"/>
            </a:endParaRPr>
          </a:p>
          <a:p>
            <a:pPr marL="488950" indent="-342900">
              <a:spcBef>
                <a:spcPts val="540"/>
              </a:spcBef>
            </a:pPr>
            <a:r>
              <a:rPr lang="nl-NL">
                <a:latin typeface="Arial"/>
                <a:cs typeface="Arial"/>
              </a:rPr>
              <a:t>Welke belangrijke uitdagingen en design issues t.a.v. M2M-interactie staan nog open?</a:t>
            </a:r>
          </a:p>
          <a:p>
            <a:pPr lvl="1"/>
            <a:endParaRPr lang="nl-NL">
              <a:latin typeface="Arial"/>
              <a:cs typeface="Arial"/>
            </a:endParaRPr>
          </a:p>
          <a:p>
            <a:endParaRPr lang="nl-NL"/>
          </a:p>
          <a:p>
            <a:pPr marL="38100" indent="0">
              <a:buNone/>
            </a:pPr>
            <a:endParaRPr lang="nl-NL"/>
          </a:p>
          <a:p>
            <a:endParaRPr lang="nl-NL"/>
          </a:p>
        </p:txBody>
      </p:sp>
      <p:sp>
        <p:nvSpPr>
          <p:cNvPr id="5" name="Tijdelijke aanduiding voor tekst 4">
            <a:extLst>
              <a:ext uri="{FF2B5EF4-FFF2-40B4-BE49-F238E27FC236}">
                <a16:creationId xmlns:a16="http://schemas.microsoft.com/office/drawing/2014/main" id="{5311BE0C-9471-3153-279A-D4CE2D8CB839}"/>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1100192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3673502679"/>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M2M interactie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In de </a:t>
                      </a:r>
                      <a:r>
                        <a:rPr lang="en-US" sz="1400" err="1"/>
                        <a:t>vorige</a:t>
                      </a:r>
                      <a:r>
                        <a:rPr lang="en-US" sz="1400"/>
                        <a:t> slides is al </a:t>
                      </a:r>
                      <a:r>
                        <a:rPr lang="en-US" sz="1400" err="1"/>
                        <a:t>e.e.a</a:t>
                      </a:r>
                      <a:r>
                        <a:rPr lang="en-US" sz="1400"/>
                        <a:t> </a:t>
                      </a:r>
                      <a:r>
                        <a:rPr lang="en-US" sz="1400" err="1"/>
                        <a:t>toegelicht</a:t>
                      </a:r>
                      <a:r>
                        <a:rPr lang="en-US" sz="1400"/>
                        <a:t>. Op Confluence is </a:t>
                      </a:r>
                      <a:r>
                        <a:rPr lang="en-US" sz="1400" err="1"/>
                        <a:t>meer</a:t>
                      </a:r>
                      <a:r>
                        <a:rPr lang="en-US" sz="1400"/>
                        <a:t> </a:t>
                      </a:r>
                      <a:r>
                        <a:rPr lang="en-US" sz="1400" err="1"/>
                        <a:t>informatie</a:t>
                      </a:r>
                      <a:r>
                        <a:rPr lang="en-US" sz="1400"/>
                        <a:t> </a:t>
                      </a:r>
                      <a:r>
                        <a:rPr lang="en-US" sz="1400" err="1"/>
                        <a:t>te</a:t>
                      </a:r>
                      <a:r>
                        <a:rPr lang="en-US" sz="1400"/>
                        <a:t> </a:t>
                      </a:r>
                      <a:r>
                        <a:rPr lang="en-US" sz="1400" err="1"/>
                        <a:t>vinden</a:t>
                      </a:r>
                      <a:r>
                        <a:rPr lang="en-US" sz="1400"/>
                        <a:t> op</a:t>
                      </a:r>
                      <a:br>
                        <a:rPr lang="en-US" sz="1400"/>
                      </a:br>
                      <a:r>
                        <a:rPr lang="en-US" sz="1400"/>
                        <a:t>de </a:t>
                      </a:r>
                      <a:r>
                        <a:rPr lang="en-US" sz="1400" err="1"/>
                        <a:t>pagina</a:t>
                      </a:r>
                      <a:r>
                        <a:rPr lang="en-US" sz="1400"/>
                        <a:t> </a:t>
                      </a:r>
                      <a:r>
                        <a:rPr lang="en-US" sz="1400">
                          <a:hlinkClick r:id="rId3"/>
                        </a:rPr>
                        <a:t>M2M gegevensuitwisselingen</a:t>
                      </a:r>
                      <a:endParaRPr lang="en-US" sz="1400"/>
                    </a:p>
                    <a:p>
                      <a:pPr marL="450850" lvl="0" indent="-285750" algn="l" rtl="0">
                        <a:spcBef>
                          <a:spcPts val="0"/>
                        </a:spcBef>
                        <a:spcAft>
                          <a:spcPts val="0"/>
                        </a:spcAft>
                        <a:buSzPts val="1000"/>
                        <a:buFont typeface="Arial" panose="020B0604020202020204" pitchFamily="34" charset="0"/>
                        <a:buChar char="•"/>
                      </a:pPr>
                      <a:r>
                        <a:rPr lang="en-US" sz="1400"/>
                        <a:t>De </a:t>
                      </a:r>
                      <a:r>
                        <a:rPr lang="en-US" sz="1400" err="1"/>
                        <a:t>transactiepatronen</a:t>
                      </a:r>
                      <a:r>
                        <a:rPr lang="en-US" sz="1400"/>
                        <a:t> </a:t>
                      </a:r>
                      <a:r>
                        <a:rPr lang="en-US" sz="1400" err="1"/>
                        <a:t>zijn</a:t>
                      </a:r>
                      <a:r>
                        <a:rPr lang="en-US" sz="1400"/>
                        <a:t> </a:t>
                      </a:r>
                      <a:r>
                        <a:rPr lang="en-US" sz="1400" err="1"/>
                        <a:t>separaat</a:t>
                      </a:r>
                      <a:r>
                        <a:rPr lang="en-US" sz="1400"/>
                        <a:t> </a:t>
                      </a:r>
                      <a:r>
                        <a:rPr lang="en-US" sz="1400" err="1"/>
                        <a:t>beschreven</a:t>
                      </a:r>
                      <a:r>
                        <a:rPr lang="en-US" sz="1400"/>
                        <a:t> op de </a:t>
                      </a:r>
                      <a:r>
                        <a:rPr lang="en-US" sz="1400" err="1"/>
                        <a:t>pagina</a:t>
                      </a:r>
                      <a:r>
                        <a:rPr lang="en-US" sz="1400"/>
                        <a:t> </a:t>
                      </a:r>
                      <a:r>
                        <a:rPr lang="en-US" sz="1400" err="1">
                          <a:hlinkClick r:id="rId4"/>
                        </a:rPr>
                        <a:t>transactiepatronen</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89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H2M-interactie</a:t>
            </a:r>
          </a:p>
        </p:txBody>
      </p:sp>
      <p:sp>
        <p:nvSpPr>
          <p:cNvPr id="4" name="Tijdelijke aanduiding voor tekst 3">
            <a:extLst>
              <a:ext uri="{FF2B5EF4-FFF2-40B4-BE49-F238E27FC236}">
                <a16:creationId xmlns:a16="http://schemas.microsoft.com/office/drawing/2014/main" id="{DB5F42F4-4287-B19B-10B2-6A1E06BF1F0A}"/>
              </a:ext>
            </a:extLst>
          </p:cNvPr>
          <p:cNvSpPr>
            <a:spLocks noGrp="1"/>
          </p:cNvSpPr>
          <p:nvPr>
            <p:ph type="body" idx="1"/>
          </p:nvPr>
        </p:nvSpPr>
        <p:spPr/>
        <p:txBody>
          <a:bodyPr/>
          <a:lstStyle/>
          <a:p>
            <a:pPr marL="488950" indent="-342900">
              <a:spcBef>
                <a:spcPts val="540"/>
              </a:spcBef>
            </a:pPr>
            <a:r>
              <a:rPr lang="nl-NL">
                <a:latin typeface="Arial"/>
                <a:cs typeface="Arial"/>
              </a:rPr>
              <a:t>Wat zijn de belangrijkste ontwerpbeslissingen die zijn genomen t.a.v. H2M-interactie? Licht daarbij (in ieder geval) toe:</a:t>
            </a:r>
            <a:endParaRPr lang="en-US">
              <a:latin typeface="Arial"/>
              <a:cs typeface="Arial"/>
            </a:endParaRPr>
          </a:p>
          <a:p>
            <a:pPr lvl="1"/>
            <a:r>
              <a:rPr lang="nl-NL">
                <a:latin typeface="Arial"/>
                <a:cs typeface="Arial"/>
              </a:rPr>
              <a:t>Wat de belangrijkste gebruikersinteracties zijn</a:t>
            </a:r>
          </a:p>
          <a:p>
            <a:pPr marL="488950" indent="-342900">
              <a:spcBef>
                <a:spcPts val="540"/>
              </a:spcBef>
            </a:pPr>
            <a:r>
              <a:rPr lang="nl-NL">
                <a:latin typeface="Arial"/>
                <a:cs typeface="Arial"/>
              </a:rPr>
              <a:t>Welke belangrijke uitdagingen en design issues t.a.v. H2M-interactie staan nog open?</a:t>
            </a:r>
            <a:endParaRPr lang="nl-NL"/>
          </a:p>
        </p:txBody>
      </p:sp>
      <p:sp>
        <p:nvSpPr>
          <p:cNvPr id="5" name="Tijdelijke aanduiding voor tekst 4">
            <a:extLst>
              <a:ext uri="{FF2B5EF4-FFF2-40B4-BE49-F238E27FC236}">
                <a16:creationId xmlns:a16="http://schemas.microsoft.com/office/drawing/2014/main" id="{5311BE0C-9471-3153-279A-D4CE2D8CB839}"/>
              </a:ext>
            </a:extLst>
          </p:cNvPr>
          <p:cNvSpPr>
            <a:spLocks noGrp="1"/>
          </p:cNvSpPr>
          <p:nvPr>
            <p:ph type="body" sz="quarter" idx="13"/>
          </p:nvPr>
        </p:nvSpPr>
        <p:spPr/>
        <p:txBody>
          <a:bodyPr/>
          <a:lstStyle/>
          <a:p>
            <a:r>
              <a:rPr lang="nl-NL" sz="1800" b="1" err="1"/>
              <a:t>Edu</a:t>
            </a:r>
            <a:r>
              <a:rPr lang="nl-NL" sz="1800" b="1"/>
              <a:t>-V</a:t>
            </a:r>
            <a:endParaRPr lang="nl-NL"/>
          </a:p>
        </p:txBody>
      </p:sp>
    </p:spTree>
    <p:extLst>
      <p:ext uri="{BB962C8B-B14F-4D97-AF65-F5344CB8AC3E}">
        <p14:creationId xmlns:p14="http://schemas.microsoft.com/office/powerpoint/2010/main" val="63940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1872395064"/>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H2M interactie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Hiervoor</a:t>
                      </a:r>
                      <a:r>
                        <a:rPr lang="en-US" sz="1400"/>
                        <a:t> reeds </a:t>
                      </a:r>
                      <a:r>
                        <a:rPr lang="en-US" sz="1400" err="1"/>
                        <a:t>toegelicht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6559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05C4C-A917-A0E8-4F0D-C0F131F83718}"/>
              </a:ext>
            </a:extLst>
          </p:cNvPr>
          <p:cNvSpPr>
            <a:spLocks noGrp="1"/>
          </p:cNvSpPr>
          <p:nvPr>
            <p:ph type="title"/>
          </p:nvPr>
        </p:nvSpPr>
        <p:spPr/>
        <p:txBody>
          <a:bodyPr/>
          <a:lstStyle/>
          <a:p>
            <a:r>
              <a:rPr lang="nl-NL"/>
              <a:t>Toelichting </a:t>
            </a:r>
            <a:r>
              <a:rPr lang="nl-NL" err="1"/>
              <a:t>Governance</a:t>
            </a:r>
          </a:p>
        </p:txBody>
      </p:sp>
      <p:sp>
        <p:nvSpPr>
          <p:cNvPr id="4" name="Tijdelijke aanduiding voor tekst 3">
            <a:extLst>
              <a:ext uri="{FF2B5EF4-FFF2-40B4-BE49-F238E27FC236}">
                <a16:creationId xmlns:a16="http://schemas.microsoft.com/office/drawing/2014/main" id="{DB5F42F4-4287-B19B-10B2-6A1E06BF1F0A}"/>
              </a:ext>
            </a:extLst>
          </p:cNvPr>
          <p:cNvSpPr>
            <a:spLocks noGrp="1"/>
          </p:cNvSpPr>
          <p:nvPr>
            <p:ph type="body" idx="1"/>
          </p:nvPr>
        </p:nvSpPr>
        <p:spPr/>
        <p:txBody>
          <a:bodyPr/>
          <a:lstStyle/>
          <a:p>
            <a:pPr marL="488950" indent="-342900">
              <a:spcBef>
                <a:spcPts val="540"/>
              </a:spcBef>
            </a:pPr>
            <a:r>
              <a:rPr lang="nl-NL">
                <a:latin typeface="Arial"/>
                <a:cs typeface="Arial"/>
              </a:rPr>
              <a:t>Wat zijn de belangrijkste (ontwerp)beslissingen die zijn genomen t.a.v. </a:t>
            </a:r>
            <a:r>
              <a:rPr lang="nl-NL" err="1">
                <a:latin typeface="Arial"/>
                <a:cs typeface="Arial"/>
              </a:rPr>
              <a:t>Governance</a:t>
            </a:r>
            <a:r>
              <a:rPr lang="nl-NL">
                <a:latin typeface="Arial"/>
                <a:cs typeface="Arial"/>
              </a:rPr>
              <a:t>? Licht daarbij (in ieder geval) toe:</a:t>
            </a:r>
            <a:endParaRPr lang="en-US">
              <a:latin typeface="Arial"/>
              <a:cs typeface="Arial"/>
            </a:endParaRPr>
          </a:p>
          <a:p>
            <a:pPr lvl="1">
              <a:spcBef>
                <a:spcPts val="540"/>
              </a:spcBef>
            </a:pPr>
            <a:r>
              <a:rPr lang="nl-NL">
                <a:latin typeface="Arial"/>
                <a:cs typeface="Arial"/>
              </a:rPr>
              <a:t>Hoe de </a:t>
            </a:r>
            <a:r>
              <a:rPr lang="nl-NL" err="1">
                <a:latin typeface="Arial"/>
                <a:cs typeface="Arial"/>
              </a:rPr>
              <a:t>governancestructuur</a:t>
            </a:r>
            <a:r>
              <a:rPr lang="nl-NL">
                <a:latin typeface="Arial"/>
                <a:cs typeface="Arial"/>
              </a:rPr>
              <a:t> er (op hoofdlijnen) uitziet</a:t>
            </a:r>
          </a:p>
          <a:p>
            <a:pPr lvl="1"/>
            <a:r>
              <a:rPr lang="nl-NL">
                <a:latin typeface="Arial"/>
                <a:cs typeface="Arial"/>
              </a:rPr>
              <a:t>Hoe de aansluiting met andere keteninitiatieven, werkgroepen en afspraken is georganiseerd</a:t>
            </a:r>
            <a:endParaRPr lang="nl-NL"/>
          </a:p>
          <a:p>
            <a:pPr marL="488950" indent="-342900">
              <a:spcBef>
                <a:spcPts val="540"/>
              </a:spcBef>
            </a:pPr>
            <a:r>
              <a:rPr lang="nl-NL">
                <a:latin typeface="Arial"/>
                <a:cs typeface="Arial"/>
              </a:rPr>
              <a:t>Welke belangrijke uitdagingen en design issues t.a.v. </a:t>
            </a:r>
            <a:r>
              <a:rPr lang="nl-NL" err="1">
                <a:latin typeface="Arial"/>
                <a:cs typeface="Arial"/>
              </a:rPr>
              <a:t>Governance</a:t>
            </a:r>
            <a:r>
              <a:rPr lang="nl-NL">
                <a:latin typeface="Arial"/>
                <a:cs typeface="Arial"/>
              </a:rPr>
              <a:t> staan nog open?</a:t>
            </a:r>
            <a:endParaRPr lang="nl-NL"/>
          </a:p>
        </p:txBody>
      </p:sp>
      <p:sp>
        <p:nvSpPr>
          <p:cNvPr id="5" name="Tijdelijke aanduiding voor tekst 4">
            <a:extLst>
              <a:ext uri="{FF2B5EF4-FFF2-40B4-BE49-F238E27FC236}">
                <a16:creationId xmlns:a16="http://schemas.microsoft.com/office/drawing/2014/main" id="{5311BE0C-9471-3153-279A-D4CE2D8CB839}"/>
              </a:ext>
            </a:extLst>
          </p:cNvPr>
          <p:cNvSpPr>
            <a:spLocks noGrp="1"/>
          </p:cNvSpPr>
          <p:nvPr>
            <p:ph type="body" sz="quarter" idx="13"/>
          </p:nvPr>
        </p:nvSpPr>
        <p:spPr/>
        <p:txBody>
          <a:bodyPr/>
          <a:lstStyle/>
          <a:p>
            <a:r>
              <a:rPr lang="nl-NL" sz="1800" err="1"/>
              <a:t>Edu</a:t>
            </a:r>
            <a:r>
              <a:rPr lang="nl-NL" sz="1800"/>
              <a:t>-V</a:t>
            </a:r>
            <a:endParaRPr lang="nl-NL"/>
          </a:p>
        </p:txBody>
      </p:sp>
    </p:spTree>
    <p:extLst>
      <p:ext uri="{BB962C8B-B14F-4D97-AF65-F5344CB8AC3E}">
        <p14:creationId xmlns:p14="http://schemas.microsoft.com/office/powerpoint/2010/main" val="3530785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3017762274"/>
              </p:ext>
            </p:extLst>
          </p:nvPr>
        </p:nvGraphicFramePr>
        <p:xfrm>
          <a:off x="335360" y="1085850"/>
          <a:ext cx="11521280" cy="570844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125688">
                <a:tc>
                  <a:txBody>
                    <a:bodyPr/>
                    <a:lstStyle/>
                    <a:p>
                      <a:pPr marL="0" lvl="0" indent="0" algn="ctr" rtl="0">
                        <a:spcBef>
                          <a:spcPts val="0"/>
                        </a:spcBef>
                        <a:spcAft>
                          <a:spcPts val="0"/>
                        </a:spcAft>
                        <a:buNone/>
                      </a:pPr>
                      <a:r>
                        <a:rPr lang="nl-NL" sz="1600" b="1"/>
                        <a:t>Governance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en-US" sz="1400"/>
                        <a:t>Binnen het </a:t>
                      </a:r>
                      <a:r>
                        <a:rPr lang="en-US" sz="1400" err="1"/>
                        <a:t>programma</a:t>
                      </a:r>
                      <a:r>
                        <a:rPr lang="en-US" sz="1400"/>
                        <a:t> Edu-V </a:t>
                      </a:r>
                      <a:r>
                        <a:rPr lang="en-US" sz="1400" err="1"/>
                        <a:t>wordt</a:t>
                      </a:r>
                      <a:r>
                        <a:rPr lang="en-US" sz="1400"/>
                        <a:t> in </a:t>
                      </a:r>
                      <a:r>
                        <a:rPr lang="en-US" sz="1400" err="1"/>
                        <a:t>een</a:t>
                      </a:r>
                      <a:r>
                        <a:rPr lang="en-US" sz="1400"/>
                        <a:t> separate track </a:t>
                      </a:r>
                      <a:r>
                        <a:rPr lang="en-US" sz="1400" err="1"/>
                        <a:t>gewerkt</a:t>
                      </a:r>
                      <a:r>
                        <a:rPr lang="en-US" sz="1400"/>
                        <a:t> </a:t>
                      </a:r>
                      <a:r>
                        <a:rPr lang="en-US" sz="1400" err="1"/>
                        <a:t>aan</a:t>
                      </a:r>
                      <a:r>
                        <a:rPr lang="en-US" sz="1400"/>
                        <a:t> het </a:t>
                      </a:r>
                      <a:r>
                        <a:rPr lang="en-US" sz="1400" err="1"/>
                        <a:t>inrichten</a:t>
                      </a:r>
                      <a:r>
                        <a:rPr lang="en-US" sz="1400"/>
                        <a:t> van de governance op het </a:t>
                      </a:r>
                      <a:r>
                        <a:rPr lang="en-US" sz="1400" err="1"/>
                        <a:t>Afsprakenstelsel</a:t>
                      </a:r>
                      <a:r>
                        <a:rPr lang="en-US" sz="1400"/>
                        <a:t> Edu-V.</a:t>
                      </a:r>
                    </a:p>
                    <a:p>
                      <a:pPr marL="450850" lvl="0" indent="-285750" algn="l" rtl="0">
                        <a:spcBef>
                          <a:spcPts val="0"/>
                        </a:spcBef>
                        <a:spcAft>
                          <a:spcPts val="0"/>
                        </a:spcAft>
                        <a:buSzPts val="1000"/>
                        <a:buFont typeface="Arial" panose="020B0604020202020204" pitchFamily="34" charset="0"/>
                        <a:buChar char="•"/>
                      </a:pPr>
                      <a:r>
                        <a:rPr lang="en-US" sz="1400" err="1"/>
                        <a:t>Dit</a:t>
                      </a:r>
                      <a:r>
                        <a:rPr lang="en-US" sz="1400"/>
                        <a:t> is </a:t>
                      </a:r>
                      <a:r>
                        <a:rPr lang="en-US" sz="1400" err="1"/>
                        <a:t>nog</a:t>
                      </a:r>
                      <a:r>
                        <a:rPr lang="en-US" sz="1400"/>
                        <a:t> </a:t>
                      </a:r>
                      <a:r>
                        <a:rPr lang="en-US" sz="1400" err="1"/>
                        <a:t>werk</a:t>
                      </a:r>
                      <a:r>
                        <a:rPr lang="en-US" sz="1400"/>
                        <a:t> in </a:t>
                      </a:r>
                      <a:r>
                        <a:rPr lang="en-US" sz="1400" err="1"/>
                        <a:t>uitvoering</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0005">
                <a:tc>
                  <a:txBody>
                    <a:bodyPr/>
                    <a:lstStyle/>
                    <a:p>
                      <a:pPr algn="ct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82748">
                <a:tc>
                  <a:txBody>
                    <a:bodyPr/>
                    <a:lstStyle/>
                    <a:p>
                      <a:pPr marL="0" lvl="0" indent="0" algn="ctr" rtl="0">
                        <a:spcBef>
                          <a:spcPts val="0"/>
                        </a:spcBef>
                        <a:spcAft>
                          <a:spcPts val="0"/>
                        </a:spcAft>
                        <a:buNone/>
                      </a:pP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080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490859877"/>
              </p:ext>
            </p:extLst>
          </p:nvPr>
        </p:nvGraphicFramePr>
        <p:xfrm>
          <a:off x="335360" y="1153681"/>
          <a:ext cx="11521280" cy="5352981"/>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1030121">
                <a:tc>
                  <a:txBody>
                    <a:bodyPr/>
                    <a:lstStyle/>
                    <a:p>
                      <a:pPr marL="0" lvl="0" indent="0" algn="ctr" rtl="0">
                        <a:spcBef>
                          <a:spcPts val="0"/>
                        </a:spcBef>
                        <a:spcAft>
                          <a:spcPts val="0"/>
                        </a:spcAft>
                        <a:buNone/>
                      </a:pPr>
                      <a:r>
                        <a:rPr lang="nl-NL" sz="1600" b="1"/>
                        <a:t>Welke doelgroepen worden geraakt?</a:t>
                      </a:r>
                      <a:endParaRPr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err="1"/>
                        <a:t>Leveranciers</a:t>
                      </a:r>
                      <a:r>
                        <a:rPr lang="en-US" sz="1400"/>
                        <a:t> van </a:t>
                      </a:r>
                      <a:r>
                        <a:rPr lang="en-US" sz="1400" err="1"/>
                        <a:t>digitale</a:t>
                      </a:r>
                      <a:r>
                        <a:rPr lang="en-US" sz="1400"/>
                        <a:t> </a:t>
                      </a:r>
                      <a:r>
                        <a:rPr lang="en-US" sz="1400" err="1"/>
                        <a:t>onderwijsmiddelen</a:t>
                      </a:r>
                      <a:r>
                        <a:rPr lang="en-US" sz="1400"/>
                        <a:t> (</a:t>
                      </a:r>
                      <a:r>
                        <a:rPr lang="en-US" sz="1400" err="1"/>
                        <a:t>uitgevers</a:t>
                      </a:r>
                      <a:r>
                        <a:rPr lang="en-US" sz="1400"/>
                        <a:t>, </a:t>
                      </a:r>
                      <a:r>
                        <a:rPr lang="en-US" sz="1400" err="1"/>
                        <a:t>distributeurs</a:t>
                      </a:r>
                      <a:r>
                        <a:rPr lang="en-US" sz="1400"/>
                        <a:t>, </a:t>
                      </a:r>
                      <a:r>
                        <a:rPr lang="en-US" sz="1400" err="1"/>
                        <a:t>aanbieders</a:t>
                      </a:r>
                      <a:r>
                        <a:rPr lang="en-US" sz="1400"/>
                        <a:t> van </a:t>
                      </a:r>
                      <a:r>
                        <a:rPr lang="en-US" sz="1400" err="1"/>
                        <a:t>leeromgevingen</a:t>
                      </a:r>
                      <a:r>
                        <a:rPr lang="en-US" sz="1400"/>
                        <a:t>, </a:t>
                      </a:r>
                      <a:r>
                        <a:rPr lang="en-US" sz="1400" err="1"/>
                        <a:t>aanbieders</a:t>
                      </a:r>
                      <a:r>
                        <a:rPr lang="en-US" sz="1400"/>
                        <a:t> van </a:t>
                      </a:r>
                      <a:r>
                        <a:rPr lang="en-US" sz="1400" err="1"/>
                        <a:t>leeradministratiesystemen</a:t>
                      </a:r>
                      <a:r>
                        <a:rPr lang="en-US" sz="1400"/>
                        <a:t>, etc.)</a:t>
                      </a:r>
                    </a:p>
                    <a:p>
                      <a:pPr marL="165100" lvl="0" indent="0" algn="l" rtl="0">
                        <a:spcBef>
                          <a:spcPts val="0"/>
                        </a:spcBef>
                        <a:spcAft>
                          <a:spcPts val="0"/>
                        </a:spcAft>
                        <a:buSzPts val="1000"/>
                        <a:buNone/>
                      </a:pPr>
                      <a:r>
                        <a:rPr lang="en-US" sz="1400" err="1"/>
                        <a:t>Onderwijsorganisaties</a:t>
                      </a:r>
                      <a:r>
                        <a:rPr lang="en-US" sz="1400"/>
                        <a:t> in het </a:t>
                      </a:r>
                      <a:r>
                        <a:rPr lang="en-US" sz="1400" err="1"/>
                        <a:t>primair</a:t>
                      </a:r>
                      <a:r>
                        <a:rPr lang="en-US" sz="1400"/>
                        <a:t> </a:t>
                      </a:r>
                      <a:r>
                        <a:rPr lang="en-US" sz="1400" err="1"/>
                        <a:t>onderwijs</a:t>
                      </a:r>
                      <a:r>
                        <a:rPr lang="en-US" sz="1400"/>
                        <a:t>, </a:t>
                      </a:r>
                      <a:r>
                        <a:rPr lang="en-US" sz="1400" err="1"/>
                        <a:t>speciaal</a:t>
                      </a:r>
                      <a:r>
                        <a:rPr lang="en-US" sz="1400"/>
                        <a:t> </a:t>
                      </a:r>
                      <a:r>
                        <a:rPr lang="en-US" sz="1400" err="1"/>
                        <a:t>onderwijs</a:t>
                      </a:r>
                      <a:r>
                        <a:rPr lang="en-US" sz="1400"/>
                        <a:t>, </a:t>
                      </a:r>
                      <a:r>
                        <a:rPr lang="en-US" sz="1400" err="1"/>
                        <a:t>voortgezet</a:t>
                      </a:r>
                      <a:r>
                        <a:rPr lang="en-US" sz="1400"/>
                        <a:t> </a:t>
                      </a:r>
                      <a:r>
                        <a:rPr lang="en-US" sz="1400" err="1"/>
                        <a:t>onderwijs</a:t>
                      </a:r>
                      <a:r>
                        <a:rPr lang="en-US" sz="1400"/>
                        <a:t> </a:t>
                      </a:r>
                      <a:r>
                        <a:rPr lang="en-US" sz="1400" err="1"/>
                        <a:t>en</a:t>
                      </a:r>
                      <a:r>
                        <a:rPr lang="en-US" sz="1400"/>
                        <a:t> </a:t>
                      </a:r>
                      <a:r>
                        <a:rPr lang="en-US" sz="1400" err="1"/>
                        <a:t>middelbaar</a:t>
                      </a:r>
                      <a:r>
                        <a:rPr lang="en-US" sz="1400"/>
                        <a:t> </a:t>
                      </a:r>
                      <a:r>
                        <a:rPr lang="en-US" sz="1400" err="1"/>
                        <a:t>beroepsonderwijs</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7153">
                <a:tc>
                  <a:txBody>
                    <a:bodyPr/>
                    <a:lstStyle/>
                    <a:p>
                      <a:pPr algn="ctr"/>
                      <a:r>
                        <a:rPr lang="nl-NL" sz="1600" b="1" i="0" u="none" strike="noStrike" cap="none">
                          <a:solidFill>
                            <a:srgbClr val="000000"/>
                          </a:solidFill>
                          <a:latin typeface="Arial"/>
                          <a:cs typeface="Arial"/>
                          <a:sym typeface="Arial"/>
                        </a:rPr>
                        <a:t>Welke tijdslijnen worden nagestreefd?</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err="1"/>
                        <a:t>Zie</a:t>
                      </a:r>
                      <a:r>
                        <a:rPr lang="en-US" sz="1400"/>
                        <a:t> roadmap op </a:t>
                      </a:r>
                      <a:r>
                        <a:rPr lang="en-US" sz="1400" err="1"/>
                        <a:t>volgende</a:t>
                      </a:r>
                      <a:r>
                        <a:rPr lang="en-US" sz="1400"/>
                        <a:t> dia.</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06310">
                <a:tc>
                  <a:txBody>
                    <a:bodyPr/>
                    <a:lstStyle/>
                    <a:p>
                      <a:pPr marL="0" lvl="0" indent="0" algn="ctr" rtl="0">
                        <a:spcBef>
                          <a:spcPts val="0"/>
                        </a:spcBef>
                        <a:spcAft>
                          <a:spcPts val="0"/>
                        </a:spcAft>
                        <a:buNone/>
                      </a:pPr>
                      <a:r>
                        <a:rPr lang="nl-NL" sz="1600" b="1"/>
                        <a:t>Wat is de globale werkwijze zoals totstandkoming, implementatie en adoptie?</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a:t>Binnen Edu-V </a:t>
                      </a:r>
                      <a:r>
                        <a:rPr lang="en-US" sz="1400" err="1"/>
                        <a:t>wordt</a:t>
                      </a:r>
                      <a:r>
                        <a:rPr lang="en-US" sz="1400"/>
                        <a:t> </a:t>
                      </a:r>
                      <a:r>
                        <a:rPr lang="en-US" sz="1400" err="1"/>
                        <a:t>iteratief</a:t>
                      </a:r>
                      <a:r>
                        <a:rPr lang="en-US" sz="1400"/>
                        <a:t> </a:t>
                      </a:r>
                      <a:r>
                        <a:rPr lang="en-US" sz="1400" err="1"/>
                        <a:t>gewerkt</a:t>
                      </a:r>
                      <a:r>
                        <a:rPr lang="en-US" sz="1400"/>
                        <a:t> </a:t>
                      </a:r>
                      <a:r>
                        <a:rPr lang="en-US" sz="1400" err="1"/>
                        <a:t>aan</a:t>
                      </a:r>
                      <a:r>
                        <a:rPr lang="en-US" sz="1400"/>
                        <a:t> de </a:t>
                      </a:r>
                      <a:r>
                        <a:rPr lang="en-US" sz="1400" err="1"/>
                        <a:t>afspraken</a:t>
                      </a:r>
                      <a:r>
                        <a:rPr lang="en-US" sz="1400"/>
                        <a:t> door </a:t>
                      </a:r>
                      <a:r>
                        <a:rPr lang="en-US" sz="1400" err="1"/>
                        <a:t>uitvoeren</a:t>
                      </a:r>
                      <a:r>
                        <a:rPr lang="en-US" sz="1400"/>
                        <a:t> van:</a:t>
                      </a:r>
                    </a:p>
                    <a:p>
                      <a:pPr marL="508000" lvl="0" indent="-342900" algn="l" rtl="0">
                        <a:lnSpc>
                          <a:spcPct val="120000"/>
                        </a:lnSpc>
                        <a:spcBef>
                          <a:spcPts val="0"/>
                        </a:spcBef>
                        <a:spcAft>
                          <a:spcPts val="0"/>
                        </a:spcAft>
                        <a:buClr>
                          <a:schemeClr val="dk1"/>
                        </a:buClr>
                        <a:buSzPts val="1000"/>
                        <a:buFont typeface="+mj-lt"/>
                        <a:buAutoNum type="arabicPeriod"/>
                      </a:pPr>
                      <a:r>
                        <a:rPr lang="en-US" sz="1400" err="1"/>
                        <a:t>Marktverkenning</a:t>
                      </a:r>
                      <a:endParaRPr lang="en-US" sz="1400"/>
                    </a:p>
                    <a:p>
                      <a:pPr marL="508000" lvl="0" indent="-342900" algn="l" rtl="0">
                        <a:lnSpc>
                          <a:spcPct val="120000"/>
                        </a:lnSpc>
                        <a:spcBef>
                          <a:spcPts val="0"/>
                        </a:spcBef>
                        <a:spcAft>
                          <a:spcPts val="0"/>
                        </a:spcAft>
                        <a:buClr>
                          <a:schemeClr val="dk1"/>
                        </a:buClr>
                        <a:buSzPts val="1000"/>
                        <a:buFont typeface="+mj-lt"/>
                        <a:buAutoNum type="arabicPeriod"/>
                      </a:pPr>
                      <a:r>
                        <a:rPr lang="en-US" sz="1400"/>
                        <a:t>Proof of concept</a:t>
                      </a:r>
                    </a:p>
                    <a:p>
                      <a:pPr marL="508000" lvl="0" indent="-342900" algn="l" rtl="0">
                        <a:lnSpc>
                          <a:spcPct val="120000"/>
                        </a:lnSpc>
                        <a:spcBef>
                          <a:spcPts val="0"/>
                        </a:spcBef>
                        <a:spcAft>
                          <a:spcPts val="0"/>
                        </a:spcAft>
                        <a:buClr>
                          <a:schemeClr val="dk1"/>
                        </a:buClr>
                        <a:buSzPts val="1000"/>
                        <a:buFont typeface="+mj-lt"/>
                        <a:buAutoNum type="arabicPeriod"/>
                      </a:pPr>
                      <a:r>
                        <a:rPr lang="en-US" sz="1400"/>
                        <a:t>Pilot</a:t>
                      </a:r>
                    </a:p>
                    <a:p>
                      <a:pPr marL="508000" lvl="0" indent="-342900" algn="l" rtl="0">
                        <a:lnSpc>
                          <a:spcPct val="120000"/>
                        </a:lnSpc>
                        <a:spcBef>
                          <a:spcPts val="0"/>
                        </a:spcBef>
                        <a:spcAft>
                          <a:spcPts val="0"/>
                        </a:spcAft>
                        <a:buClr>
                          <a:schemeClr val="dk1"/>
                        </a:buClr>
                        <a:buSzPts val="1000"/>
                        <a:buFont typeface="+mj-lt"/>
                        <a:buAutoNum type="arabicPeriod"/>
                      </a:pPr>
                      <a:r>
                        <a:rPr lang="en-US" sz="1400" err="1"/>
                        <a:t>Adoptieprogramma</a:t>
                      </a:r>
                      <a:endParaRPr lang="en-US" sz="1400"/>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a:t>De </a:t>
                      </a:r>
                      <a:r>
                        <a:rPr lang="en-US" sz="1400" err="1"/>
                        <a:t>afspraken</a:t>
                      </a:r>
                      <a:r>
                        <a:rPr lang="en-US" sz="1400"/>
                        <a:t> </a:t>
                      </a:r>
                      <a:r>
                        <a:rPr lang="en-US" sz="1400" err="1"/>
                        <a:t>komen</a:t>
                      </a:r>
                      <a:r>
                        <a:rPr lang="en-US" sz="1400"/>
                        <a:t> tot stand in </a:t>
                      </a:r>
                      <a:r>
                        <a:rPr lang="en-US" sz="1400" err="1"/>
                        <a:t>werkgroepen</a:t>
                      </a:r>
                      <a:r>
                        <a:rPr lang="en-US" sz="1400"/>
                        <a:t> die </a:t>
                      </a:r>
                      <a:r>
                        <a:rPr lang="en-US" sz="1400" err="1"/>
                        <a:t>worden</a:t>
                      </a:r>
                      <a:r>
                        <a:rPr lang="en-US" sz="1400"/>
                        <a:t> </a:t>
                      </a:r>
                      <a:r>
                        <a:rPr lang="en-US" sz="1400" err="1"/>
                        <a:t>voorbereid</a:t>
                      </a:r>
                      <a:r>
                        <a:rPr lang="en-US" sz="1400"/>
                        <a:t> door </a:t>
                      </a:r>
                      <a:r>
                        <a:rPr lang="en-US" sz="1400" err="1"/>
                        <a:t>een</a:t>
                      </a:r>
                      <a:r>
                        <a:rPr lang="en-US" sz="1400"/>
                        <a:t> </a:t>
                      </a:r>
                      <a:r>
                        <a:rPr lang="en-US" sz="1400" err="1"/>
                        <a:t>kopgroep</a:t>
                      </a:r>
                      <a:r>
                        <a:rPr lang="en-US" sz="1400"/>
                        <a:t> van </a:t>
                      </a:r>
                      <a:r>
                        <a:rPr lang="en-US" sz="1400" err="1"/>
                        <a:t>adviseurs</a:t>
                      </a:r>
                      <a:r>
                        <a:rPr lang="en-US" sz="1400"/>
                        <a:t>. In de </a:t>
                      </a:r>
                      <a:r>
                        <a:rPr lang="en-US" sz="1400" err="1"/>
                        <a:t>werkgroepen</a:t>
                      </a:r>
                      <a:r>
                        <a:rPr lang="en-US" sz="1400"/>
                        <a:t> is </a:t>
                      </a:r>
                      <a:r>
                        <a:rPr lang="en-US" sz="1400" err="1"/>
                        <a:t>gezocht</a:t>
                      </a:r>
                      <a:r>
                        <a:rPr lang="en-US" sz="1400"/>
                        <a:t> </a:t>
                      </a:r>
                      <a:r>
                        <a:rPr lang="en-US" sz="1400" err="1"/>
                        <a:t>naar</a:t>
                      </a:r>
                      <a:r>
                        <a:rPr lang="en-US" sz="1400"/>
                        <a:t> </a:t>
                      </a:r>
                      <a:r>
                        <a:rPr lang="en-US" sz="1400" err="1"/>
                        <a:t>leden</a:t>
                      </a:r>
                      <a:r>
                        <a:rPr lang="en-US" sz="1400"/>
                        <a:t> met </a:t>
                      </a:r>
                      <a:r>
                        <a:rPr lang="en-US" sz="1400" err="1"/>
                        <a:t>kennis</a:t>
                      </a:r>
                      <a:r>
                        <a:rPr lang="en-US" sz="1400"/>
                        <a:t> </a:t>
                      </a:r>
                      <a:r>
                        <a:rPr lang="en-US" sz="1400" err="1"/>
                        <a:t>en</a:t>
                      </a:r>
                      <a:r>
                        <a:rPr lang="en-US" sz="1400"/>
                        <a:t> </a:t>
                      </a:r>
                      <a:r>
                        <a:rPr lang="en-US" sz="1400" err="1"/>
                        <a:t>ervaring</a:t>
                      </a:r>
                      <a:r>
                        <a:rPr lang="en-US" sz="1400"/>
                        <a:t> op het </a:t>
                      </a:r>
                      <a:r>
                        <a:rPr lang="en-US" sz="1400" err="1"/>
                        <a:t>thema</a:t>
                      </a:r>
                      <a:r>
                        <a:rPr lang="en-US" sz="1400"/>
                        <a:t> </a:t>
                      </a:r>
                      <a:r>
                        <a:rPr lang="en-US" sz="1400" err="1"/>
                        <a:t>en</a:t>
                      </a:r>
                      <a:r>
                        <a:rPr lang="en-US" sz="1400"/>
                        <a:t> in </a:t>
                      </a:r>
                      <a:r>
                        <a:rPr lang="en-US" sz="1400" err="1"/>
                        <a:t>een</a:t>
                      </a:r>
                      <a:r>
                        <a:rPr lang="en-US" sz="1400"/>
                        <a:t> mix van </a:t>
                      </a:r>
                      <a:r>
                        <a:rPr lang="en-US" sz="1400" err="1"/>
                        <a:t>sectoren</a:t>
                      </a:r>
                      <a:r>
                        <a:rPr lang="en-US" sz="1400"/>
                        <a:t>, </a:t>
                      </a:r>
                      <a:r>
                        <a:rPr lang="en-US" sz="1400" err="1"/>
                        <a:t>groot</a:t>
                      </a:r>
                      <a:r>
                        <a:rPr lang="en-US" sz="1400"/>
                        <a:t> </a:t>
                      </a:r>
                      <a:r>
                        <a:rPr lang="en-US" sz="1400" err="1"/>
                        <a:t>en</a:t>
                      </a:r>
                      <a:r>
                        <a:rPr lang="en-US" sz="1400"/>
                        <a:t> </a:t>
                      </a:r>
                      <a:r>
                        <a:rPr lang="en-US" sz="1400" err="1"/>
                        <a:t>klein</a:t>
                      </a:r>
                      <a:r>
                        <a:rPr lang="en-US" sz="1400"/>
                        <a:t> </a:t>
                      </a:r>
                      <a:r>
                        <a:rPr lang="en-US" sz="1400" err="1"/>
                        <a:t>en</a:t>
                      </a:r>
                      <a:r>
                        <a:rPr lang="en-US" sz="1400"/>
                        <a:t> </a:t>
                      </a:r>
                      <a:r>
                        <a:rPr lang="en-US" sz="1400" err="1"/>
                        <a:t>leveranciersrollen</a:t>
                      </a:r>
                      <a:r>
                        <a:rPr lang="en-US" sz="1400"/>
                        <a:t>.</a:t>
                      </a:r>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a:t>De </a:t>
                      </a:r>
                      <a:r>
                        <a:rPr lang="en-US" sz="1400" err="1"/>
                        <a:t>afspraken</a:t>
                      </a:r>
                      <a:r>
                        <a:rPr lang="en-US" sz="1400"/>
                        <a:t> </a:t>
                      </a:r>
                      <a:r>
                        <a:rPr lang="en-US" sz="1400" err="1"/>
                        <a:t>worden</a:t>
                      </a:r>
                      <a:r>
                        <a:rPr lang="en-US" sz="1400"/>
                        <a:t> </a:t>
                      </a:r>
                      <a:r>
                        <a:rPr lang="en-US" sz="1400" err="1"/>
                        <a:t>getoetst</a:t>
                      </a:r>
                      <a:r>
                        <a:rPr lang="en-US" sz="1400"/>
                        <a:t> door de </a:t>
                      </a:r>
                      <a:r>
                        <a:rPr lang="en-US" sz="1400" err="1"/>
                        <a:t>Architectenraad</a:t>
                      </a:r>
                      <a:r>
                        <a:rPr lang="en-US" sz="1400"/>
                        <a:t> Edu-V </a:t>
                      </a:r>
                      <a:r>
                        <a:rPr lang="en-US" sz="1400" err="1"/>
                        <a:t>en</a:t>
                      </a:r>
                      <a:r>
                        <a:rPr lang="en-US" sz="1400"/>
                        <a:t> de </a:t>
                      </a:r>
                      <a:r>
                        <a:rPr lang="en-US" sz="1400" err="1"/>
                        <a:t>klankbordgroep</a:t>
                      </a:r>
                      <a:r>
                        <a:rPr lang="en-US" sz="1400"/>
                        <a:t>.</a:t>
                      </a:r>
                    </a:p>
                    <a:p>
                      <a:pPr marL="165100" lvl="0" indent="0" algn="l" rtl="0">
                        <a:lnSpc>
                          <a:spcPct val="120000"/>
                        </a:lnSpc>
                        <a:spcBef>
                          <a:spcPts val="0"/>
                        </a:spcBef>
                        <a:spcAft>
                          <a:spcPts val="0"/>
                        </a:spcAft>
                        <a:buClr>
                          <a:schemeClr val="dk1"/>
                        </a:buClr>
                        <a:buSzPts val="1000"/>
                        <a:buFont typeface="+mj-lt"/>
                        <a:buNone/>
                      </a:pPr>
                      <a:endParaRPr lang="en-US" sz="1400"/>
                    </a:p>
                    <a:p>
                      <a:pPr marL="165100" lvl="0" indent="0" algn="l" rtl="0">
                        <a:lnSpc>
                          <a:spcPct val="120000"/>
                        </a:lnSpc>
                        <a:spcBef>
                          <a:spcPts val="0"/>
                        </a:spcBef>
                        <a:spcAft>
                          <a:spcPts val="0"/>
                        </a:spcAft>
                        <a:buClr>
                          <a:schemeClr val="dk1"/>
                        </a:buClr>
                        <a:buSzPts val="1000"/>
                        <a:buFont typeface="+mj-lt"/>
                        <a:buNone/>
                      </a:pPr>
                      <a:r>
                        <a:rPr lang="en-US" sz="1400" err="1"/>
                        <a:t>Daarnaast</a:t>
                      </a:r>
                      <a:r>
                        <a:rPr lang="en-US" sz="1400"/>
                        <a:t> </a:t>
                      </a:r>
                      <a:r>
                        <a:rPr lang="en-US" sz="1400" err="1"/>
                        <a:t>wordt</a:t>
                      </a:r>
                      <a:r>
                        <a:rPr lang="en-US" sz="1400"/>
                        <a:t> </a:t>
                      </a:r>
                      <a:r>
                        <a:rPr lang="en-US" sz="1400" err="1"/>
                        <a:t>intensief</a:t>
                      </a:r>
                      <a:r>
                        <a:rPr lang="en-US" sz="1400"/>
                        <a:t> </a:t>
                      </a:r>
                      <a:r>
                        <a:rPr lang="en-US" sz="1400" err="1"/>
                        <a:t>samengewerkt</a:t>
                      </a:r>
                      <a:r>
                        <a:rPr lang="en-US" sz="1400"/>
                        <a:t> met de </a:t>
                      </a:r>
                      <a:r>
                        <a:rPr lang="en-US" sz="1400" err="1"/>
                        <a:t>relevante</a:t>
                      </a:r>
                      <a:r>
                        <a:rPr lang="en-US" sz="1400"/>
                        <a:t> </a:t>
                      </a:r>
                      <a:r>
                        <a:rPr lang="en-US" sz="1400" err="1"/>
                        <a:t>werkgroepen</a:t>
                      </a:r>
                      <a:r>
                        <a:rPr lang="en-US" sz="1400"/>
                        <a:t> van </a:t>
                      </a:r>
                      <a:r>
                        <a:rPr lang="en-US" sz="1400" err="1"/>
                        <a:t>Edustandaard</a:t>
                      </a:r>
                      <a:r>
                        <a:rPr lang="en-US" sz="1400"/>
                        <a:t>.</a:t>
                      </a:r>
                    </a:p>
                    <a:p>
                      <a:pPr marL="165100" lvl="0" indent="0" algn="l" rtl="0">
                        <a:lnSpc>
                          <a:spcPct val="120000"/>
                        </a:lnSpc>
                        <a:spcBef>
                          <a:spcPts val="0"/>
                        </a:spcBef>
                        <a:spcAft>
                          <a:spcPts val="0"/>
                        </a:spcAft>
                        <a:buClr>
                          <a:schemeClr val="dk1"/>
                        </a:buClr>
                        <a:buSzPts val="1000"/>
                        <a:buFont typeface="+mj-lt"/>
                        <a:buNone/>
                      </a:pPr>
                      <a:endParaRPr lang="en-US"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17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3463-0318-1544-D587-8314FE34C78E}"/>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EB81C5CB-D14C-120A-AA6D-5B4193B814BC}"/>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8132E647-33DB-471D-D2B6-8D1FBD4EF0EF}"/>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9186934A-4FDE-C0D5-2B0E-A67235F1330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791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3539518418"/>
              </p:ext>
            </p:extLst>
          </p:nvPr>
        </p:nvGraphicFramePr>
        <p:xfrm>
          <a:off x="335360" y="1085850"/>
          <a:ext cx="11521280" cy="5261644"/>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40997">
                <a:tc>
                  <a:txBody>
                    <a:bodyPr/>
                    <a:lstStyle/>
                    <a:p>
                      <a:pPr marL="0" lvl="0" indent="0" algn="ctr" rtl="0">
                        <a:spcBef>
                          <a:spcPts val="0"/>
                        </a:spcBef>
                        <a:spcAft>
                          <a:spcPts val="0"/>
                        </a:spcAft>
                        <a:buNone/>
                      </a:pPr>
                      <a:r>
                        <a:rPr lang="nl-NL" sz="1600" b="1"/>
                        <a:t>Welke afsprakenkaders zijn nodig en op welke doelgroepen zijn deze gericht?</a:t>
                      </a:r>
                      <a:br>
                        <a:rPr lang="nl-NL" sz="1600" b="1"/>
                      </a:br>
                      <a:r>
                        <a:rPr lang="nl-NL" sz="1600" b="1"/>
                        <a:t>Bijvoorbeeld </a:t>
                      </a:r>
                      <a:r>
                        <a:rPr lang="nl-NL" sz="1600" b="1" err="1"/>
                        <a:t>techreuzen</a:t>
                      </a:r>
                      <a:r>
                        <a:rPr lang="nl-NL" sz="1600" b="1"/>
                        <a:t>, startups, </a:t>
                      </a:r>
                      <a:r>
                        <a:rPr lang="nl-NL" sz="1600" b="1" err="1"/>
                        <a:t>lerenden</a:t>
                      </a:r>
                      <a:r>
                        <a:rPr lang="nl-NL" sz="1600" b="1"/>
                        <a:t>, instellingen, </a:t>
                      </a:r>
                      <a:r>
                        <a:rPr lang="nl-NL" sz="1600" b="1" err="1"/>
                        <a:t>etc</a:t>
                      </a: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We </a:t>
                      </a:r>
                      <a:r>
                        <a:rPr lang="en-US" sz="1400" err="1"/>
                        <a:t>maken</a:t>
                      </a:r>
                      <a:r>
                        <a:rPr lang="en-US" sz="1400"/>
                        <a:t> </a:t>
                      </a:r>
                      <a:r>
                        <a:rPr lang="en-US" sz="1400" err="1"/>
                        <a:t>afspraken</a:t>
                      </a:r>
                      <a:r>
                        <a:rPr lang="en-US" sz="1400"/>
                        <a:t> op </a:t>
                      </a:r>
                      <a:r>
                        <a:rPr lang="en-US" sz="1400" err="1"/>
                        <a:t>vier</a:t>
                      </a:r>
                      <a:r>
                        <a:rPr lang="en-US" sz="1400"/>
                        <a:t> </a:t>
                      </a:r>
                      <a:r>
                        <a:rPr lang="en-US" sz="1400" err="1"/>
                        <a:t>niveaus</a:t>
                      </a:r>
                      <a:r>
                        <a:rPr lang="en-US" sz="1400"/>
                        <a:t>:</a:t>
                      </a:r>
                    </a:p>
                    <a:p>
                      <a:pPr marL="508000" lvl="0" indent="-342900" algn="l" rtl="0">
                        <a:spcBef>
                          <a:spcPts val="0"/>
                        </a:spcBef>
                        <a:spcAft>
                          <a:spcPts val="0"/>
                        </a:spcAft>
                        <a:buSzPts val="1000"/>
                        <a:buFont typeface="+mj-lt"/>
                        <a:buAutoNum type="arabicPeriod"/>
                      </a:pPr>
                      <a:r>
                        <a:rPr lang="en-US" sz="1400" err="1"/>
                        <a:t>Beheersing</a:t>
                      </a:r>
                      <a:endParaRPr lang="en-US" sz="1400"/>
                    </a:p>
                    <a:p>
                      <a:pPr marL="508000" lvl="0" indent="-342900" algn="l" rtl="0">
                        <a:spcBef>
                          <a:spcPts val="0"/>
                        </a:spcBef>
                        <a:spcAft>
                          <a:spcPts val="0"/>
                        </a:spcAft>
                        <a:buSzPts val="1000"/>
                        <a:buFont typeface="+mj-lt"/>
                        <a:buAutoNum type="arabicPeriod"/>
                      </a:pPr>
                      <a:r>
                        <a:rPr lang="en-US" sz="1400" err="1"/>
                        <a:t>Praktijksituaties</a:t>
                      </a:r>
                      <a:r>
                        <a:rPr lang="en-US" sz="1400"/>
                        <a:t> (</a:t>
                      </a:r>
                      <a:r>
                        <a:rPr lang="en-US" sz="1400" err="1"/>
                        <a:t>functionele</a:t>
                      </a:r>
                      <a:r>
                        <a:rPr lang="en-US" sz="1400"/>
                        <a:t> </a:t>
                      </a:r>
                      <a:r>
                        <a:rPr lang="en-US" sz="1400" err="1"/>
                        <a:t>en</a:t>
                      </a:r>
                      <a:r>
                        <a:rPr lang="en-US" sz="1400"/>
                        <a:t> </a:t>
                      </a:r>
                      <a:r>
                        <a:rPr lang="en-US" sz="1400" err="1"/>
                        <a:t>technische</a:t>
                      </a:r>
                      <a:r>
                        <a:rPr lang="en-US" sz="1400"/>
                        <a:t> </a:t>
                      </a:r>
                      <a:r>
                        <a:rPr lang="en-US" sz="1400" err="1"/>
                        <a:t>afspraken</a:t>
                      </a:r>
                      <a:r>
                        <a:rPr lang="en-US" sz="1400"/>
                        <a:t> op basis van pre-</a:t>
                      </a:r>
                      <a:r>
                        <a:rPr lang="en-US" sz="1400" err="1"/>
                        <a:t>competitieve</a:t>
                      </a:r>
                      <a:r>
                        <a:rPr lang="en-US" sz="1400"/>
                        <a:t> </a:t>
                      </a:r>
                      <a:r>
                        <a:rPr lang="en-US" sz="1400" err="1"/>
                        <a:t>rollen</a:t>
                      </a:r>
                      <a:r>
                        <a:rPr lang="en-US" sz="1400"/>
                        <a:t> </a:t>
                      </a:r>
                      <a:r>
                        <a:rPr lang="en-US" sz="1400" err="1"/>
                        <a:t>en</a:t>
                      </a:r>
                      <a:r>
                        <a:rPr lang="en-US" sz="1400"/>
                        <a:t> </a:t>
                      </a:r>
                      <a:r>
                        <a:rPr lang="en-US" sz="1400" err="1"/>
                        <a:t>referentiecomponenten</a:t>
                      </a:r>
                      <a:r>
                        <a:rPr lang="en-US" sz="1400"/>
                        <a:t>)</a:t>
                      </a:r>
                    </a:p>
                    <a:p>
                      <a:pPr marL="508000" lvl="0" indent="-342900" algn="l" rtl="0">
                        <a:spcBef>
                          <a:spcPts val="0"/>
                        </a:spcBef>
                        <a:spcAft>
                          <a:spcPts val="0"/>
                        </a:spcAft>
                        <a:buSzPts val="1000"/>
                        <a:buFont typeface="+mj-lt"/>
                        <a:buAutoNum type="arabicPeriod"/>
                      </a:pPr>
                      <a:r>
                        <a:rPr lang="en-US" sz="1400" err="1"/>
                        <a:t>Architectuur</a:t>
                      </a:r>
                      <a:r>
                        <a:rPr lang="en-US" sz="1400"/>
                        <a:t> van </a:t>
                      </a:r>
                      <a:r>
                        <a:rPr lang="en-US" sz="1400" err="1"/>
                        <a:t>doorgifte</a:t>
                      </a:r>
                      <a:r>
                        <a:rPr lang="en-US" sz="1400"/>
                        <a:t> </a:t>
                      </a:r>
                      <a:r>
                        <a:rPr lang="en-US" sz="1400" err="1"/>
                        <a:t>identiteiten</a:t>
                      </a:r>
                      <a:r>
                        <a:rPr lang="en-US" sz="1400"/>
                        <a:t>, </a:t>
                      </a:r>
                      <a:r>
                        <a:rPr lang="en-US" sz="1400" err="1"/>
                        <a:t>waaronder</a:t>
                      </a:r>
                      <a:r>
                        <a:rPr lang="en-US" sz="1400"/>
                        <a:t> de identifiers </a:t>
                      </a:r>
                      <a:r>
                        <a:rPr lang="en-US" sz="1400" err="1"/>
                        <a:t>en</a:t>
                      </a:r>
                      <a:r>
                        <a:rPr lang="en-US" sz="1400"/>
                        <a:t> de </a:t>
                      </a:r>
                      <a:r>
                        <a:rPr lang="en-US" sz="1400" err="1"/>
                        <a:t>informatieobjecten</a:t>
                      </a:r>
                      <a:r>
                        <a:rPr lang="en-US" sz="1400"/>
                        <a:t> </a:t>
                      </a:r>
                      <a:r>
                        <a:rPr lang="en-US" sz="1400" err="1"/>
                        <a:t>ter</a:t>
                      </a:r>
                      <a:r>
                        <a:rPr lang="en-US" sz="1400"/>
                        <a:t> </a:t>
                      </a:r>
                      <a:r>
                        <a:rPr lang="en-US" sz="1400" err="1"/>
                        <a:t>ondersteuning</a:t>
                      </a:r>
                      <a:r>
                        <a:rPr lang="en-US" sz="1400"/>
                        <a:t> van de </a:t>
                      </a:r>
                      <a:r>
                        <a:rPr lang="en-US" sz="1400" err="1"/>
                        <a:t>uitwisseling</a:t>
                      </a:r>
                      <a:r>
                        <a:rPr lang="en-US" sz="1400"/>
                        <a:t> </a:t>
                      </a:r>
                      <a:r>
                        <a:rPr lang="en-US" sz="1400" err="1"/>
                        <a:t>binnen</a:t>
                      </a:r>
                      <a:r>
                        <a:rPr lang="en-US" sz="1400"/>
                        <a:t> </a:t>
                      </a:r>
                      <a:r>
                        <a:rPr lang="en-US" sz="1400" err="1"/>
                        <a:t>een</a:t>
                      </a:r>
                      <a:r>
                        <a:rPr lang="en-US" sz="1400"/>
                        <a:t> </a:t>
                      </a:r>
                      <a:r>
                        <a:rPr lang="en-US" sz="1400" err="1"/>
                        <a:t>ketenproces</a:t>
                      </a:r>
                      <a:endParaRPr lang="en-US" sz="1400"/>
                    </a:p>
                    <a:p>
                      <a:pPr marL="508000" lvl="0" indent="-342900" algn="l" rtl="0">
                        <a:spcBef>
                          <a:spcPts val="0"/>
                        </a:spcBef>
                        <a:spcAft>
                          <a:spcPts val="0"/>
                        </a:spcAft>
                        <a:buSzPts val="1000"/>
                        <a:buFont typeface="+mj-lt"/>
                        <a:buAutoNum type="arabicPeriod"/>
                      </a:pPr>
                      <a:r>
                        <a:rPr lang="en-US" sz="1400" err="1"/>
                        <a:t>Architectuur</a:t>
                      </a:r>
                      <a:r>
                        <a:rPr lang="en-US" sz="1400"/>
                        <a:t> van </a:t>
                      </a:r>
                      <a:r>
                        <a:rPr lang="en-US" sz="1400" err="1"/>
                        <a:t>infrastructuur</a:t>
                      </a:r>
                      <a:endParaRPr lang="en-US" sz="1400"/>
                    </a:p>
                    <a:p>
                      <a:pPr marL="165100" lvl="0" indent="0" algn="l" rtl="0">
                        <a:spcBef>
                          <a:spcPts val="0"/>
                        </a:spcBef>
                        <a:spcAft>
                          <a:spcPts val="0"/>
                        </a:spcAft>
                        <a:buSzPts val="1000"/>
                        <a:buFont typeface="+mj-lt"/>
                        <a:buNone/>
                      </a:pPr>
                      <a:endParaRPr lang="en-US" sz="1400"/>
                    </a:p>
                    <a:p>
                      <a:pPr marL="165100" lvl="0" indent="0" algn="l" rtl="0">
                        <a:spcBef>
                          <a:spcPts val="0"/>
                        </a:spcBef>
                        <a:spcAft>
                          <a:spcPts val="0"/>
                        </a:spcAft>
                        <a:buSzPts val="1000"/>
                        <a:buFont typeface="+mj-lt"/>
                        <a:buNone/>
                      </a:pPr>
                      <a:r>
                        <a:rPr lang="en-US" sz="1400" err="1"/>
                        <a:t>Zie</a:t>
                      </a:r>
                      <a:r>
                        <a:rPr lang="en-US" sz="1400"/>
                        <a:t> </a:t>
                      </a:r>
                      <a:r>
                        <a:rPr lang="en-US" sz="1400" err="1"/>
                        <a:t>volgende</a:t>
                      </a:r>
                      <a:r>
                        <a:rPr lang="en-US" sz="1400"/>
                        <a:t> </a:t>
                      </a:r>
                      <a:r>
                        <a:rPr lang="en-US" sz="1400" err="1"/>
                        <a:t>pagina</a:t>
                      </a:r>
                      <a:r>
                        <a:rPr lang="en-US" sz="1400"/>
                        <a:t> </a:t>
                      </a:r>
                      <a:r>
                        <a:rPr lang="en-US" sz="1400" err="1"/>
                        <a:t>voor</a:t>
                      </a:r>
                      <a:r>
                        <a:rPr lang="en-US" sz="1400"/>
                        <a:t> </a:t>
                      </a:r>
                      <a:r>
                        <a:rPr lang="en-US" sz="1400" err="1"/>
                        <a:t>raamwerk</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9934">
                <a:tc>
                  <a:txBody>
                    <a:bodyPr/>
                    <a:lstStyle/>
                    <a:p>
                      <a:pPr algn="ctr"/>
                      <a:r>
                        <a:rPr lang="nl-NL" sz="1600" b="1" i="0" u="none" strike="noStrike" cap="none">
                          <a:solidFill>
                            <a:srgbClr val="000000"/>
                          </a:solidFill>
                          <a:latin typeface="Arial"/>
                          <a:cs typeface="Arial"/>
                          <a:sym typeface="Arial"/>
                        </a:rPr>
                        <a:t>Welke applicatieplatforms worden </a:t>
                      </a:r>
                      <a:r>
                        <a:rPr lang="nl-NL" sz="1600" b="1" i="0" u="none" strike="noStrike" cap="none">
                          <a:solidFill>
                            <a:srgbClr val="000000"/>
                          </a:solidFill>
                          <a:latin typeface="Arial"/>
                          <a:cs typeface="Arial"/>
                        </a:rPr>
                        <a:t>geïntroduceerd</a:t>
                      </a:r>
                      <a:r>
                        <a:rPr lang="nl-NL" sz="1600" b="1" i="0" u="none" strike="noStrike" cap="none">
                          <a:solidFill>
                            <a:srgbClr val="000000"/>
                          </a:solidFill>
                          <a:latin typeface="Arial"/>
                          <a:cs typeface="Arial"/>
                          <a:sym typeface="Arial"/>
                        </a:rPr>
                        <a:t>?</a:t>
                      </a:r>
                    </a:p>
                    <a:p>
                      <a:pPr algn="ctr"/>
                      <a:r>
                        <a:rPr lang="nl-NL" sz="1600" b="1" i="0" u="none" strike="noStrike" cap="none">
                          <a:solidFill>
                            <a:srgbClr val="000000"/>
                          </a:solidFill>
                          <a:latin typeface="Arial"/>
                          <a:cs typeface="Arial"/>
                          <a:sym typeface="Arial"/>
                        </a:rPr>
                        <a:t>Bijvoorbeeld portals, service bus, </a:t>
                      </a:r>
                      <a:r>
                        <a:rPr lang="nl-NL" sz="1600" b="1" i="0" u="none" strike="noStrike" cap="none" err="1">
                          <a:solidFill>
                            <a:srgbClr val="000000"/>
                          </a:solidFill>
                          <a:latin typeface="Arial"/>
                          <a:cs typeface="Arial"/>
                          <a:sym typeface="Arial"/>
                        </a:rPr>
                        <a:t>wallets</a:t>
                      </a:r>
                      <a:r>
                        <a:rPr lang="nl-NL" sz="1600" b="1" i="0" u="none" strike="noStrike" cap="none">
                          <a:solidFill>
                            <a:srgbClr val="000000"/>
                          </a:solidFill>
                          <a:latin typeface="Arial"/>
                          <a:cs typeface="Arial"/>
                          <a:sym typeface="Arial"/>
                        </a:rPr>
                        <a:t>, IAM, BI &amp; Analytics, </a:t>
                      </a:r>
                      <a:r>
                        <a:rPr lang="nl-NL" sz="1600" b="1" i="0" u="none" strike="noStrike" cap="none" err="1">
                          <a:solidFill>
                            <a:srgbClr val="000000"/>
                          </a:solidFill>
                          <a:latin typeface="Arial"/>
                          <a:cs typeface="Arial"/>
                          <a:sym typeface="Arial"/>
                        </a:rPr>
                        <a:t>etc</a:t>
                      </a:r>
                      <a:endParaRPr lang="nl-NL" sz="1600" b="1" i="0" u="none" strike="noStrike" cap="none">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Het </a:t>
                      </a:r>
                      <a:r>
                        <a:rPr lang="en-US" sz="1400" err="1"/>
                        <a:t>programma</a:t>
                      </a:r>
                      <a:r>
                        <a:rPr lang="en-US" sz="1400"/>
                        <a:t> Edu-V </a:t>
                      </a:r>
                      <a:r>
                        <a:rPr lang="en-US" sz="1400" err="1"/>
                        <a:t>leidt</a:t>
                      </a:r>
                      <a:r>
                        <a:rPr lang="en-US" sz="1400"/>
                        <a:t> tot </a:t>
                      </a:r>
                      <a:r>
                        <a:rPr lang="en-US" sz="1400" err="1"/>
                        <a:t>afspraken</a:t>
                      </a:r>
                      <a:r>
                        <a:rPr lang="en-US" sz="1400"/>
                        <a:t> die </a:t>
                      </a:r>
                      <a:r>
                        <a:rPr lang="en-US" sz="1400" err="1"/>
                        <a:t>leveranciers</a:t>
                      </a:r>
                      <a:r>
                        <a:rPr lang="en-US" sz="1400"/>
                        <a:t> </a:t>
                      </a:r>
                      <a:r>
                        <a:rPr lang="en-US" sz="1400" err="1"/>
                        <a:t>kunnen</a:t>
                      </a:r>
                      <a:r>
                        <a:rPr lang="en-US" sz="1400"/>
                        <a:t> </a:t>
                      </a:r>
                      <a:r>
                        <a:rPr lang="en-US" sz="1400" err="1"/>
                        <a:t>implementeren</a:t>
                      </a:r>
                      <a:r>
                        <a:rPr lang="en-US" sz="1400"/>
                        <a:t>.</a:t>
                      </a:r>
                    </a:p>
                    <a:p>
                      <a:pPr marL="165100" lvl="0" indent="0" algn="l" rtl="0">
                        <a:lnSpc>
                          <a:spcPct val="120000"/>
                        </a:lnSpc>
                        <a:spcBef>
                          <a:spcPts val="0"/>
                        </a:spcBef>
                        <a:spcAft>
                          <a:spcPts val="0"/>
                        </a:spcAft>
                        <a:buSzPts val="1000"/>
                        <a:buNone/>
                      </a:pPr>
                      <a:r>
                        <a:rPr lang="en-US" sz="1400"/>
                        <a:t>Het </a:t>
                      </a:r>
                      <a:r>
                        <a:rPr lang="en-US" sz="1400" err="1"/>
                        <a:t>programma</a:t>
                      </a:r>
                      <a:r>
                        <a:rPr lang="en-US" sz="1400"/>
                        <a:t> Edu-V </a:t>
                      </a:r>
                      <a:r>
                        <a:rPr lang="en-US" sz="1400" err="1"/>
                        <a:t>implementeert</a:t>
                      </a:r>
                      <a:r>
                        <a:rPr lang="en-US" sz="1400"/>
                        <a:t> de </a:t>
                      </a:r>
                      <a:r>
                        <a:rPr lang="en-US" sz="1400" err="1"/>
                        <a:t>afspraken</a:t>
                      </a:r>
                      <a:r>
                        <a:rPr lang="en-US" sz="1400"/>
                        <a:t> </a:t>
                      </a:r>
                      <a:r>
                        <a:rPr lang="en-US" sz="1400" err="1"/>
                        <a:t>zelf</a:t>
                      </a:r>
                      <a:r>
                        <a:rPr lang="en-US" sz="1400"/>
                        <a:t> </a:t>
                      </a:r>
                      <a:r>
                        <a:rPr lang="en-US" sz="1400" err="1"/>
                        <a:t>niet</a:t>
                      </a:r>
                      <a:r>
                        <a:rPr lang="en-US" sz="1400"/>
                        <a:t>.</a:t>
                      </a:r>
                    </a:p>
                    <a:p>
                      <a:pPr marL="165100" lvl="0" indent="0" algn="l" rtl="0">
                        <a:lnSpc>
                          <a:spcPct val="120000"/>
                        </a:lnSpc>
                        <a:spcBef>
                          <a:spcPts val="0"/>
                        </a:spcBef>
                        <a:spcAft>
                          <a:spcPts val="0"/>
                        </a:spcAft>
                        <a:buSzPts val="1000"/>
                        <a:buNone/>
                      </a:pPr>
                      <a:endParaRPr lang="en-US" sz="1400"/>
                    </a:p>
                    <a:p>
                      <a:pPr marL="165100" lvl="0" indent="0" algn="l" rtl="0">
                        <a:lnSpc>
                          <a:spcPct val="120000"/>
                        </a:lnSpc>
                        <a:spcBef>
                          <a:spcPts val="0"/>
                        </a:spcBef>
                        <a:spcAft>
                          <a:spcPts val="0"/>
                        </a:spcAft>
                        <a:buSzPts val="1000"/>
                        <a:buNone/>
                      </a:pPr>
                      <a:r>
                        <a:rPr lang="en-US" sz="1400" err="1"/>
                        <a:t>Uitzondering</a:t>
                      </a:r>
                      <a:r>
                        <a:rPr lang="en-US" sz="1400"/>
                        <a:t> is </a:t>
                      </a:r>
                      <a:r>
                        <a:rPr lang="en-US" sz="1400" err="1"/>
                        <a:t>eventueel</a:t>
                      </a:r>
                      <a:r>
                        <a:rPr lang="en-US" sz="1400"/>
                        <a:t> </a:t>
                      </a:r>
                      <a:r>
                        <a:rPr lang="en-US" sz="1400" err="1"/>
                        <a:t>een</a:t>
                      </a:r>
                      <a:r>
                        <a:rPr lang="en-US" sz="1400"/>
                        <a:t> </a:t>
                      </a:r>
                      <a:r>
                        <a:rPr lang="en-US" sz="1400" err="1"/>
                        <a:t>testfaciliteit</a:t>
                      </a:r>
                      <a:r>
                        <a:rPr lang="en-US" sz="1400"/>
                        <a:t> </a:t>
                      </a:r>
                      <a:r>
                        <a:rPr lang="en-US" sz="1400" err="1"/>
                        <a:t>waarop</a:t>
                      </a:r>
                      <a:r>
                        <a:rPr lang="en-US" sz="1400"/>
                        <a:t> </a:t>
                      </a:r>
                      <a:r>
                        <a:rPr lang="en-US" sz="1400" err="1"/>
                        <a:t>leveranciers</a:t>
                      </a:r>
                      <a:r>
                        <a:rPr lang="en-US" sz="1400"/>
                        <a:t> </a:t>
                      </a:r>
                      <a:r>
                        <a:rPr lang="en-US" sz="1400" err="1"/>
                        <a:t>een</a:t>
                      </a:r>
                      <a:r>
                        <a:rPr lang="en-US" sz="1400"/>
                        <a:t> </a:t>
                      </a:r>
                      <a:r>
                        <a:rPr lang="en-US" sz="1400" err="1"/>
                        <a:t>koppelvlaktest</a:t>
                      </a:r>
                      <a:r>
                        <a:rPr lang="en-US" sz="1400"/>
                        <a:t> </a:t>
                      </a:r>
                      <a:r>
                        <a:rPr lang="en-US" sz="1400" err="1"/>
                        <a:t>uit</a:t>
                      </a:r>
                      <a:r>
                        <a:rPr lang="en-US" sz="1400"/>
                        <a:t> </a:t>
                      </a:r>
                      <a:r>
                        <a:rPr lang="en-US" sz="1400" err="1"/>
                        <a:t>kunnen</a:t>
                      </a:r>
                      <a:r>
                        <a:rPr lang="en-US" sz="1400"/>
                        <a:t> </a:t>
                      </a:r>
                      <a:r>
                        <a:rPr lang="en-US" sz="1400" err="1"/>
                        <a:t>voeren</a:t>
                      </a:r>
                      <a:r>
                        <a:rPr lang="en-US" sz="1400"/>
                        <a:t> </a:t>
                      </a:r>
                      <a:r>
                        <a:rPr lang="en-US" sz="1400" err="1"/>
                        <a:t>en</a:t>
                      </a:r>
                      <a:r>
                        <a:rPr lang="en-US" sz="1400"/>
                        <a:t> </a:t>
                      </a:r>
                      <a:r>
                        <a:rPr lang="en-US" sz="1400" err="1"/>
                        <a:t>aan</a:t>
                      </a:r>
                      <a:r>
                        <a:rPr lang="en-US" sz="1400"/>
                        <a:t> </a:t>
                      </a:r>
                      <a:r>
                        <a:rPr lang="en-US" sz="1400" err="1"/>
                        <a:t>kunnen</a:t>
                      </a:r>
                      <a:r>
                        <a:rPr lang="en-US" sz="1400"/>
                        <a:t> </a:t>
                      </a:r>
                      <a:r>
                        <a:rPr lang="en-US" sz="1400" err="1"/>
                        <a:t>tonen</a:t>
                      </a:r>
                      <a:r>
                        <a:rPr lang="en-US" sz="1400"/>
                        <a:t> </a:t>
                      </a:r>
                      <a:r>
                        <a:rPr lang="en-US" sz="1400" err="1"/>
                        <a:t>dat</a:t>
                      </a:r>
                      <a:r>
                        <a:rPr lang="en-US" sz="1400"/>
                        <a:t> ze </a:t>
                      </a:r>
                      <a:r>
                        <a:rPr lang="en-US" sz="1400" err="1"/>
                        <a:t>voldoen</a:t>
                      </a:r>
                      <a:r>
                        <a:rPr lang="en-US" sz="1400"/>
                        <a:t> </a:t>
                      </a:r>
                      <a:r>
                        <a:rPr lang="en-US" sz="1400" err="1"/>
                        <a:t>aan</a:t>
                      </a:r>
                      <a:r>
                        <a:rPr lang="en-US" sz="1400"/>
                        <a:t> de </a:t>
                      </a:r>
                      <a:r>
                        <a:rPr lang="en-US" sz="1400" err="1"/>
                        <a:t>eisen</a:t>
                      </a:r>
                      <a:r>
                        <a:rPr lang="en-US" sz="1400"/>
                        <a:t>. </a:t>
                      </a:r>
                      <a:r>
                        <a:rPr lang="en-US" sz="1400" err="1"/>
                        <a:t>Dit</a:t>
                      </a:r>
                      <a:r>
                        <a:rPr lang="en-US" sz="1400"/>
                        <a:t> is </a:t>
                      </a:r>
                      <a:r>
                        <a:rPr lang="en-US" sz="1400" err="1"/>
                        <a:t>nog</a:t>
                      </a:r>
                      <a:r>
                        <a:rPr lang="en-US" sz="1400"/>
                        <a:t> </a:t>
                      </a:r>
                      <a:r>
                        <a:rPr lang="en-US" sz="1400" err="1"/>
                        <a:t>onderwerp</a:t>
                      </a:r>
                      <a:r>
                        <a:rPr lang="en-US" sz="1400"/>
                        <a:t> van </a:t>
                      </a:r>
                      <a:r>
                        <a:rPr lang="en-US" sz="1400" err="1"/>
                        <a:t>gesprek</a:t>
                      </a:r>
                      <a:r>
                        <a:rPr lang="en-US" sz="1400"/>
                        <a:t> </a:t>
                      </a:r>
                      <a:r>
                        <a:rPr lang="en-US" sz="1400" err="1"/>
                        <a:t>binnen</a:t>
                      </a:r>
                      <a:r>
                        <a:rPr lang="en-US" sz="1400"/>
                        <a:t> het </a:t>
                      </a:r>
                      <a:r>
                        <a:rPr lang="en-US" sz="1400" err="1"/>
                        <a:t>programma</a:t>
                      </a:r>
                      <a:r>
                        <a:rPr lang="en-US" sz="1400"/>
                        <a:t> op </a:t>
                      </a:r>
                      <a:r>
                        <a:rPr lang="en-US" sz="1400" err="1"/>
                        <a:t>geen</a:t>
                      </a:r>
                      <a:r>
                        <a:rPr lang="en-US" sz="1400"/>
                        <a:t> </a:t>
                      </a:r>
                      <a:r>
                        <a:rPr lang="en-US" sz="1400" err="1"/>
                        <a:t>enkele</a:t>
                      </a:r>
                      <a:r>
                        <a:rPr lang="en-US" sz="1400"/>
                        <a:t> </a:t>
                      </a:r>
                      <a:r>
                        <a:rPr lang="en-US" sz="1400" err="1"/>
                        <a:t>wijze</a:t>
                      </a:r>
                      <a:r>
                        <a:rPr lang="en-US" sz="1400"/>
                        <a:t> reeds </a:t>
                      </a:r>
                      <a:r>
                        <a:rPr lang="en-US" sz="1400" err="1"/>
                        <a:t>besloten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6239">
                <a:tc>
                  <a:txBody>
                    <a:bodyPr/>
                    <a:lstStyle/>
                    <a:p>
                      <a:pPr marL="0" lvl="0" indent="0" algn="ctr" rtl="0">
                        <a:spcBef>
                          <a:spcPts val="0"/>
                        </a:spcBef>
                        <a:spcAft>
                          <a:spcPts val="0"/>
                        </a:spcAft>
                        <a:buNone/>
                      </a:pPr>
                      <a:r>
                        <a:rPr lang="nl-NL" sz="1600" b="1"/>
                        <a:t>Welke infrastructurele voorzieningen zijn nodig?</a:t>
                      </a:r>
                    </a:p>
                    <a:p>
                      <a:pPr marL="0" lvl="0" indent="0" algn="ctr" rtl="0">
                        <a:spcBef>
                          <a:spcPts val="0"/>
                        </a:spcBef>
                        <a:spcAft>
                          <a:spcPts val="0"/>
                        </a:spcAft>
                        <a:buNone/>
                      </a:pPr>
                      <a:r>
                        <a:rPr lang="nl-NL" sz="1600" b="1"/>
                        <a:t>Bijvoorbeeld ontwikkelstraten, datacenters, voorzieningen voor monitoring, </a:t>
                      </a:r>
                      <a:r>
                        <a:rPr lang="nl-NL" sz="1600" b="1" err="1"/>
                        <a:t>etc</a:t>
                      </a:r>
                      <a:endParaRPr lang="nl-NL" sz="1600" b="1"/>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err="1"/>
                        <a:t>Zie</a:t>
                      </a:r>
                      <a:r>
                        <a:rPr lang="en-US" sz="1400"/>
                        <a:t> </a:t>
                      </a:r>
                      <a:r>
                        <a:rPr lang="en-US" sz="1400" err="1"/>
                        <a:t>hierboven</a:t>
                      </a:r>
                      <a:r>
                        <a:rPr lang="en-US" sz="1400"/>
                        <a:t> </a:t>
                      </a:r>
                      <a:r>
                        <a:rPr lang="en-US" sz="1400" err="1"/>
                        <a:t>voor</a:t>
                      </a:r>
                      <a:r>
                        <a:rPr lang="en-US" sz="1400"/>
                        <a:t> de </a:t>
                      </a:r>
                      <a:r>
                        <a:rPr lang="en-US" sz="1400" err="1"/>
                        <a:t>testfaciliteit</a:t>
                      </a:r>
                      <a:r>
                        <a:rPr lang="en-US" sz="1400"/>
                        <a:t>.</a:t>
                      </a:r>
                      <a:endParaRPr lang="en-US"/>
                    </a:p>
                    <a:p>
                      <a:pPr marL="165100" lvl="0" indent="0" algn="l">
                        <a:lnSpc>
                          <a:spcPct val="120000"/>
                        </a:lnSpc>
                        <a:spcBef>
                          <a:spcPts val="0"/>
                        </a:spcBef>
                        <a:spcAft>
                          <a:spcPts val="0"/>
                        </a:spcAft>
                        <a:buSzPts val="1000"/>
                        <a:buNone/>
                      </a:pPr>
                      <a:endParaRPr lang="en-US" sz="1400"/>
                    </a:p>
                    <a:p>
                      <a:pPr marL="165100" lvl="0" indent="0" algn="l">
                        <a:lnSpc>
                          <a:spcPct val="120000"/>
                        </a:lnSpc>
                        <a:spcBef>
                          <a:spcPts val="0"/>
                        </a:spcBef>
                        <a:spcAft>
                          <a:spcPts val="0"/>
                        </a:spcAft>
                        <a:buSzPts val="1000"/>
                        <a:buNone/>
                      </a:pPr>
                      <a:r>
                        <a:rPr lang="en-US" sz="1400"/>
                        <a:t>Binnen Edu-V </a:t>
                      </a:r>
                      <a:r>
                        <a:rPr lang="en-US" sz="1400" err="1"/>
                        <a:t>geldt</a:t>
                      </a:r>
                      <a:r>
                        <a:rPr lang="en-US" sz="1400"/>
                        <a:t> het </a:t>
                      </a:r>
                      <a:r>
                        <a:rPr lang="en-US" sz="1400" err="1"/>
                        <a:t>principe</a:t>
                      </a:r>
                      <a:r>
                        <a:rPr lang="en-US" sz="1400"/>
                        <a:t> </a:t>
                      </a:r>
                      <a:r>
                        <a:rPr lang="en-US" sz="1400" err="1"/>
                        <a:t>dat</a:t>
                      </a:r>
                      <a:r>
                        <a:rPr lang="en-US" sz="1400"/>
                        <a:t> </a:t>
                      </a:r>
                      <a:r>
                        <a:rPr lang="en-US" sz="1400" err="1"/>
                        <a:t>iedere</a:t>
                      </a:r>
                      <a:r>
                        <a:rPr lang="en-US" sz="1400"/>
                        <a:t> </a:t>
                      </a:r>
                      <a:r>
                        <a:rPr lang="en-US" sz="1400" err="1"/>
                        <a:t>rol</a:t>
                      </a:r>
                      <a:r>
                        <a:rPr lang="en-US" sz="1400"/>
                        <a:t> </a:t>
                      </a:r>
                      <a:r>
                        <a:rPr lang="en-US" sz="1400" err="1"/>
                        <a:t>ingevuld</a:t>
                      </a:r>
                      <a:r>
                        <a:rPr lang="en-US" sz="1400"/>
                        <a:t> </a:t>
                      </a:r>
                      <a:r>
                        <a:rPr lang="en-US" sz="1400" err="1"/>
                        <a:t>kan</a:t>
                      </a:r>
                      <a:r>
                        <a:rPr lang="en-US" sz="1400"/>
                        <a:t> </a:t>
                      </a:r>
                      <a:r>
                        <a:rPr lang="en-US" sz="1400" err="1"/>
                        <a:t>worden</a:t>
                      </a:r>
                      <a:r>
                        <a:rPr lang="en-US" sz="1400"/>
                        <a:t> door </a:t>
                      </a:r>
                      <a:r>
                        <a:rPr lang="en-US" sz="1400" err="1"/>
                        <a:t>meerdere</a:t>
                      </a:r>
                      <a:r>
                        <a:rPr lang="en-US" sz="1400"/>
                        <a:t> </a:t>
                      </a:r>
                      <a:r>
                        <a:rPr lang="en-US" sz="1400" err="1"/>
                        <a:t>leveranciers</a:t>
                      </a:r>
                      <a:r>
                        <a:rPr lang="en-US" sz="1400"/>
                        <a:t> </a:t>
                      </a:r>
                      <a:r>
                        <a:rPr lang="en-US" sz="1400" err="1"/>
                        <a:t>en</a:t>
                      </a:r>
                      <a:r>
                        <a:rPr lang="en-US" sz="1400"/>
                        <a:t> </a:t>
                      </a:r>
                      <a:r>
                        <a:rPr lang="en-US" sz="1400" err="1"/>
                        <a:t>leveranciers</a:t>
                      </a:r>
                      <a:r>
                        <a:rPr lang="en-US" sz="1400"/>
                        <a:t> </a:t>
                      </a:r>
                      <a:r>
                        <a:rPr lang="en-US" sz="1400" err="1"/>
                        <a:t>meerdere</a:t>
                      </a:r>
                      <a:r>
                        <a:rPr lang="en-US" sz="1400"/>
                        <a:t> </a:t>
                      </a:r>
                      <a:r>
                        <a:rPr lang="en-US" sz="1400" err="1"/>
                        <a:t>rollen</a:t>
                      </a:r>
                      <a:r>
                        <a:rPr lang="en-US" sz="1400"/>
                        <a:t> </a:t>
                      </a:r>
                      <a:r>
                        <a:rPr lang="en-US" sz="1400" err="1"/>
                        <a:t>kunnen</a:t>
                      </a:r>
                      <a:r>
                        <a:rPr lang="en-US" sz="1400"/>
                        <a:t> </a:t>
                      </a:r>
                      <a:r>
                        <a:rPr lang="en-US" sz="1400" err="1"/>
                        <a:t>vervullen</a:t>
                      </a:r>
                      <a:r>
                        <a:rPr lang="en-US" sz="1400"/>
                        <a:t>. </a:t>
                      </a:r>
                      <a:r>
                        <a:rPr lang="en-US" sz="1400" err="1"/>
                        <a:t>Dit</a:t>
                      </a:r>
                      <a:r>
                        <a:rPr lang="en-US" sz="1400"/>
                        <a:t> </a:t>
                      </a:r>
                      <a:r>
                        <a:rPr lang="en-US" sz="1400" err="1"/>
                        <a:t>geldt</a:t>
                      </a:r>
                      <a:r>
                        <a:rPr lang="en-US" sz="1400"/>
                        <a:t> </a:t>
                      </a:r>
                      <a:r>
                        <a:rPr lang="en-US" sz="1400" err="1"/>
                        <a:t>ook</a:t>
                      </a:r>
                      <a:r>
                        <a:rPr lang="en-US" sz="1400"/>
                        <a:t> </a:t>
                      </a:r>
                      <a:r>
                        <a:rPr lang="en-US" sz="1400" err="1"/>
                        <a:t>voor</a:t>
                      </a:r>
                      <a:r>
                        <a:rPr lang="en-US" sz="1400"/>
                        <a:t> de </a:t>
                      </a:r>
                      <a:r>
                        <a:rPr lang="en-US" sz="1400" err="1"/>
                        <a:t>ondersteunende</a:t>
                      </a:r>
                      <a:r>
                        <a:rPr lang="en-US" sz="1400"/>
                        <a:t> </a:t>
                      </a:r>
                      <a:r>
                        <a:rPr lang="en-US" sz="1400" err="1"/>
                        <a:t>rollen</a:t>
                      </a:r>
                      <a:r>
                        <a:rPr lang="en-US" sz="1400"/>
                        <a:t>.</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290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A780-5CF4-9112-3792-060D65A0507B}"/>
              </a:ext>
            </a:extLst>
          </p:cNvPr>
          <p:cNvSpPr>
            <a:spLocks noGrp="1"/>
          </p:cNvSpPr>
          <p:nvPr>
            <p:ph type="title"/>
          </p:nvPr>
        </p:nvSpPr>
        <p:spPr/>
        <p:txBody>
          <a:bodyPr/>
          <a:lstStyle/>
          <a:p>
            <a:endParaRPr lang="nl-NL"/>
          </a:p>
        </p:txBody>
      </p:sp>
      <p:sp>
        <p:nvSpPr>
          <p:cNvPr id="3" name="Text Placeholder 2">
            <a:extLst>
              <a:ext uri="{FF2B5EF4-FFF2-40B4-BE49-F238E27FC236}">
                <a16:creationId xmlns:a16="http://schemas.microsoft.com/office/drawing/2014/main" id="{CC61F875-F119-5831-9B1F-D2CA82EC31AA}"/>
              </a:ext>
            </a:extLst>
          </p:cNvPr>
          <p:cNvSpPr>
            <a:spLocks noGrp="1"/>
          </p:cNvSpPr>
          <p:nvPr>
            <p:ph type="body" idx="1"/>
          </p:nvPr>
        </p:nvSpPr>
        <p:spPr/>
        <p:txBody>
          <a:bodyPr/>
          <a:lstStyle/>
          <a:p>
            <a:endParaRPr lang="nl-NL"/>
          </a:p>
        </p:txBody>
      </p:sp>
      <p:sp>
        <p:nvSpPr>
          <p:cNvPr id="4" name="Text Placeholder 3">
            <a:extLst>
              <a:ext uri="{FF2B5EF4-FFF2-40B4-BE49-F238E27FC236}">
                <a16:creationId xmlns:a16="http://schemas.microsoft.com/office/drawing/2014/main" id="{313EBE6C-33D1-B415-F3C8-556E7744C7DD}"/>
              </a:ext>
            </a:extLst>
          </p:cNvPr>
          <p:cNvSpPr>
            <a:spLocks noGrp="1"/>
          </p:cNvSpPr>
          <p:nvPr>
            <p:ph type="body" sz="quarter" idx="13"/>
          </p:nvPr>
        </p:nvSpPr>
        <p:spPr/>
        <p:txBody>
          <a:bodyPr/>
          <a:lstStyle/>
          <a:p>
            <a:endParaRPr lang="nl-NL"/>
          </a:p>
        </p:txBody>
      </p:sp>
      <p:pic>
        <p:nvPicPr>
          <p:cNvPr id="5" name="Picture 4">
            <a:extLst>
              <a:ext uri="{FF2B5EF4-FFF2-40B4-BE49-F238E27FC236}">
                <a16:creationId xmlns:a16="http://schemas.microsoft.com/office/drawing/2014/main" id="{30216879-3A20-BCBA-3BAB-76F42A3C1C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909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E3354-185E-66CF-A2CA-F26C2C42153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BF0FB132-3665-94D9-B8D1-F8F31DC2E34D}"/>
              </a:ext>
            </a:extLst>
          </p:cNvPr>
          <p:cNvSpPr>
            <a:spLocks noGrp="1"/>
          </p:cNvSpPr>
          <p:nvPr>
            <p:ph type="body" idx="1"/>
          </p:nvPr>
        </p:nvSpPr>
        <p:spPr/>
        <p:txBody>
          <a:bodyPr/>
          <a:lstStyle/>
          <a:p>
            <a:endParaRPr lang="nl-NL"/>
          </a:p>
        </p:txBody>
      </p:sp>
      <p:sp>
        <p:nvSpPr>
          <p:cNvPr id="4" name="Tijdelijke aanduiding voor tekst 3">
            <a:extLst>
              <a:ext uri="{FF2B5EF4-FFF2-40B4-BE49-F238E27FC236}">
                <a16:creationId xmlns:a16="http://schemas.microsoft.com/office/drawing/2014/main" id="{8FF04F7B-8577-C434-57E2-468B30918C4E}"/>
              </a:ext>
            </a:extLst>
          </p:cNvPr>
          <p:cNvSpPr>
            <a:spLocks noGrp="1"/>
          </p:cNvSpPr>
          <p:nvPr>
            <p:ph type="body" sz="quarter" idx="13"/>
          </p:nvPr>
        </p:nvSpPr>
        <p:spPr/>
        <p:txBody>
          <a:bodyPr/>
          <a:lstStyle/>
          <a:p>
            <a:endParaRPr lang="nl-NL"/>
          </a:p>
        </p:txBody>
      </p:sp>
      <p:pic>
        <p:nvPicPr>
          <p:cNvPr id="5" name="Afbeelding 5" descr="Afbeelding met tekst, schermopname, Lettertype&#10;&#10;Automatisch gegenereerde beschrijving">
            <a:extLst>
              <a:ext uri="{FF2B5EF4-FFF2-40B4-BE49-F238E27FC236}">
                <a16:creationId xmlns:a16="http://schemas.microsoft.com/office/drawing/2014/main" id="{4816855C-3C16-A13F-8D44-86398E0DC398}"/>
              </a:ext>
            </a:extLst>
          </p:cNvPr>
          <p:cNvPicPr>
            <a:picLocks noChangeAspect="1"/>
          </p:cNvPicPr>
          <p:nvPr/>
        </p:nvPicPr>
        <p:blipFill>
          <a:blip r:embed="rId2"/>
          <a:stretch>
            <a:fillRect/>
          </a:stretch>
        </p:blipFill>
        <p:spPr>
          <a:xfrm>
            <a:off x="952271" y="1215696"/>
            <a:ext cx="9165770" cy="5003092"/>
          </a:xfrm>
          <a:prstGeom prst="rect">
            <a:avLst/>
          </a:prstGeom>
        </p:spPr>
      </p:pic>
      <p:sp>
        <p:nvSpPr>
          <p:cNvPr id="6" name="Tekstballon: rechthoek 5">
            <a:extLst>
              <a:ext uri="{FF2B5EF4-FFF2-40B4-BE49-F238E27FC236}">
                <a16:creationId xmlns:a16="http://schemas.microsoft.com/office/drawing/2014/main" id="{6E9BB604-64F3-BA0B-1A52-7D96505ABC8F}"/>
              </a:ext>
            </a:extLst>
          </p:cNvPr>
          <p:cNvSpPr/>
          <p:nvPr/>
        </p:nvSpPr>
        <p:spPr>
          <a:xfrm>
            <a:off x="7257782" y="1325450"/>
            <a:ext cx="2629436" cy="890788"/>
          </a:xfrm>
          <a:prstGeom prst="wedgeRect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cs typeface="Arial"/>
              </a:rPr>
              <a:t>Toegevoegd omdat vorige slide een laag leeg was</a:t>
            </a:r>
            <a:endParaRPr lang="nl-NL"/>
          </a:p>
        </p:txBody>
      </p:sp>
    </p:spTree>
    <p:extLst>
      <p:ext uri="{BB962C8B-B14F-4D97-AF65-F5344CB8AC3E}">
        <p14:creationId xmlns:p14="http://schemas.microsoft.com/office/powerpoint/2010/main" val="318572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p:txBody>
          <a:bodyPr/>
          <a:lstStyle/>
          <a:p>
            <a:r>
              <a:rPr lang="nl-NL" sz="1800" err="1"/>
              <a:t>Edu</a:t>
            </a:r>
            <a:r>
              <a:rPr lang="nl-NL" sz="1800"/>
              <a:t>-V</a:t>
            </a:r>
          </a:p>
        </p:txBody>
      </p:sp>
      <p:graphicFrame>
        <p:nvGraphicFramePr>
          <p:cNvPr id="206" name="Google Shape;206;p15"/>
          <p:cNvGraphicFramePr/>
          <p:nvPr>
            <p:extLst>
              <p:ext uri="{D42A27DB-BD31-4B8C-83A1-F6EECF244321}">
                <p14:modId xmlns:p14="http://schemas.microsoft.com/office/powerpoint/2010/main" val="7560603"/>
              </p:ext>
            </p:extLst>
          </p:nvPr>
        </p:nvGraphicFramePr>
        <p:xfrm>
          <a:off x="335360" y="1085850"/>
          <a:ext cx="11521280" cy="5139724"/>
        </p:xfrm>
        <a:graphic>
          <a:graphicData uri="http://schemas.openxmlformats.org/drawingml/2006/table">
            <a:tbl>
              <a:tblPr>
                <a:noFill/>
                <a:tableStyleId>{0DC0E91C-5CD2-4B48-AD56-D1AE986D4A0B}</a:tableStyleId>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699919">
                <a:tc>
                  <a:txBody>
                    <a:bodyPr/>
                    <a:lstStyle/>
                    <a:p>
                      <a:pPr marL="0" lvl="0" indent="0" algn="ctr" rtl="0">
                        <a:spcBef>
                          <a:spcPts val="0"/>
                        </a:spcBef>
                        <a:spcAft>
                          <a:spcPts val="0"/>
                        </a:spcAft>
                        <a:buNone/>
                      </a:pPr>
                      <a:r>
                        <a:rPr lang="nl-NL" sz="1600" b="1"/>
                        <a:t>Over welke objecten gaat gegevensuitwisseling plaatsvinden en in welke patronen?</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spcBef>
                          <a:spcPts val="0"/>
                        </a:spcBef>
                        <a:spcAft>
                          <a:spcPts val="0"/>
                        </a:spcAft>
                        <a:buSzPts val="1000"/>
                        <a:buNone/>
                      </a:pPr>
                      <a:r>
                        <a:rPr lang="en-US" sz="1400"/>
                        <a:t>In het </a:t>
                      </a:r>
                      <a:r>
                        <a:rPr lang="en-US" sz="1400" err="1"/>
                        <a:t>architectuurkader</a:t>
                      </a:r>
                      <a:r>
                        <a:rPr lang="en-US" sz="1400"/>
                        <a:t> is </a:t>
                      </a:r>
                      <a:r>
                        <a:rPr lang="en-US" sz="1400" err="1"/>
                        <a:t>hierover</a:t>
                      </a:r>
                      <a:r>
                        <a:rPr lang="en-US" sz="1400"/>
                        <a:t> </a:t>
                      </a:r>
                      <a:r>
                        <a:rPr lang="en-US" sz="1400" err="1"/>
                        <a:t>meer</a:t>
                      </a:r>
                      <a:r>
                        <a:rPr lang="en-US" sz="1400"/>
                        <a:t> </a:t>
                      </a:r>
                      <a:r>
                        <a:rPr lang="en-US" sz="1400" err="1"/>
                        <a:t>informatie</a:t>
                      </a:r>
                      <a:r>
                        <a:rPr lang="en-US" sz="1400"/>
                        <a:t> </a:t>
                      </a:r>
                      <a:r>
                        <a:rPr lang="en-US" sz="1400" err="1"/>
                        <a:t>te</a:t>
                      </a:r>
                      <a:r>
                        <a:rPr lang="en-US" sz="1400"/>
                        <a:t> </a:t>
                      </a:r>
                      <a:r>
                        <a:rPr lang="en-US" sz="1400" err="1"/>
                        <a:t>vinden</a:t>
                      </a:r>
                      <a:r>
                        <a:rPr lang="en-US" sz="1400"/>
                        <a:t>:</a:t>
                      </a:r>
                    </a:p>
                    <a:p>
                      <a:pPr marL="450850" lvl="0" indent="-285750" algn="l" rtl="0">
                        <a:spcBef>
                          <a:spcPts val="0"/>
                        </a:spcBef>
                        <a:spcAft>
                          <a:spcPts val="0"/>
                        </a:spcAft>
                        <a:buSzPts val="1000"/>
                        <a:buFontTx/>
                        <a:buChar char="-"/>
                      </a:pPr>
                      <a:r>
                        <a:rPr lang="en-US" sz="1400" err="1">
                          <a:hlinkClick r:id="rId3"/>
                        </a:rPr>
                        <a:t>Gegevensdefinities</a:t>
                      </a:r>
                      <a:r>
                        <a:rPr lang="en-US" sz="1400">
                          <a:hlinkClick r:id="rId3"/>
                        </a:rPr>
                        <a:t> </a:t>
                      </a:r>
                      <a:r>
                        <a:rPr lang="en-US" sz="1400" err="1">
                          <a:hlinkClick r:id="rId3"/>
                        </a:rPr>
                        <a:t>en</a:t>
                      </a:r>
                      <a:r>
                        <a:rPr lang="en-US" sz="1400">
                          <a:hlinkClick r:id="rId3"/>
                        </a:rPr>
                        <a:t> –model</a:t>
                      </a:r>
                      <a:r>
                        <a:rPr lang="en-US" sz="1400"/>
                        <a:t>, </a:t>
                      </a:r>
                      <a:r>
                        <a:rPr lang="en-US" sz="1400" err="1"/>
                        <a:t>dit</a:t>
                      </a:r>
                      <a:r>
                        <a:rPr lang="en-US" sz="1400"/>
                        <a:t> </a:t>
                      </a:r>
                      <a:r>
                        <a:rPr lang="en-US" sz="1400" err="1"/>
                        <a:t>onderdeel</a:t>
                      </a:r>
                      <a:r>
                        <a:rPr lang="en-US" sz="1400"/>
                        <a:t> is </a:t>
                      </a:r>
                      <a:r>
                        <a:rPr lang="en-US" sz="1400" err="1"/>
                        <a:t>onderhanden</a:t>
                      </a:r>
                      <a:r>
                        <a:rPr lang="en-US" sz="1400"/>
                        <a:t> </a:t>
                      </a:r>
                      <a:r>
                        <a:rPr lang="en-US" sz="1400" err="1"/>
                        <a:t>werk</a:t>
                      </a:r>
                      <a:r>
                        <a:rPr lang="en-US" sz="1400"/>
                        <a:t> </a:t>
                      </a:r>
                      <a:r>
                        <a:rPr lang="en-US" sz="1400" err="1"/>
                        <a:t>en</a:t>
                      </a:r>
                      <a:r>
                        <a:rPr lang="en-US" sz="1400"/>
                        <a:t> </a:t>
                      </a:r>
                      <a:r>
                        <a:rPr lang="en-US" sz="1400" err="1"/>
                        <a:t>zal</a:t>
                      </a:r>
                      <a:r>
                        <a:rPr lang="en-US" sz="1400"/>
                        <a:t> op basis van de input </a:t>
                      </a:r>
                      <a:r>
                        <a:rPr lang="en-US" sz="1400" err="1"/>
                        <a:t>uit</a:t>
                      </a:r>
                      <a:r>
                        <a:rPr lang="en-US" sz="1400"/>
                        <a:t> de </a:t>
                      </a:r>
                      <a:r>
                        <a:rPr lang="en-US" sz="1400" err="1"/>
                        <a:t>werkgroepen</a:t>
                      </a:r>
                      <a:r>
                        <a:rPr lang="en-US" sz="1400"/>
                        <a:t> </a:t>
                      </a:r>
                      <a:r>
                        <a:rPr lang="en-US" sz="1400" err="1"/>
                        <a:t>worden</a:t>
                      </a:r>
                      <a:r>
                        <a:rPr lang="en-US" sz="1400"/>
                        <a:t> </a:t>
                      </a:r>
                      <a:r>
                        <a:rPr lang="en-US" sz="1400" err="1"/>
                        <a:t>bijgewerkt</a:t>
                      </a:r>
                      <a:r>
                        <a:rPr lang="en-US" sz="1400"/>
                        <a:t>. </a:t>
                      </a:r>
                      <a:r>
                        <a:rPr lang="en-US" sz="1400" err="1"/>
                        <a:t>Ook</a:t>
                      </a:r>
                      <a:r>
                        <a:rPr lang="en-US" sz="1400"/>
                        <a:t> is er </a:t>
                      </a:r>
                      <a:r>
                        <a:rPr lang="en-US" sz="1400" err="1"/>
                        <a:t>een</a:t>
                      </a:r>
                      <a:r>
                        <a:rPr lang="en-US" sz="1400"/>
                        <a:t> </a:t>
                      </a:r>
                      <a:r>
                        <a:rPr lang="en-US" sz="1400" err="1"/>
                        <a:t>samenwerking</a:t>
                      </a:r>
                      <a:r>
                        <a:rPr lang="en-US" sz="1400"/>
                        <a:t> met de </a:t>
                      </a:r>
                      <a:r>
                        <a:rPr lang="en-US" sz="1400" err="1"/>
                        <a:t>werkgroep</a:t>
                      </a:r>
                      <a:r>
                        <a:rPr lang="en-US" sz="1400"/>
                        <a:t> </a:t>
                      </a:r>
                      <a:r>
                        <a:rPr lang="en-US" sz="1400" err="1"/>
                        <a:t>Samenhang</a:t>
                      </a:r>
                      <a:r>
                        <a:rPr lang="en-US" sz="1400"/>
                        <a:t> om de </a:t>
                      </a:r>
                      <a:r>
                        <a:rPr lang="en-US" sz="1400" err="1"/>
                        <a:t>begrippen</a:t>
                      </a:r>
                      <a:r>
                        <a:rPr lang="en-US" sz="1400"/>
                        <a:t> aligned </a:t>
                      </a:r>
                      <a:r>
                        <a:rPr lang="en-US" sz="1400" err="1"/>
                        <a:t>te</a:t>
                      </a:r>
                      <a:r>
                        <a:rPr lang="en-US" sz="1400"/>
                        <a:t> </a:t>
                      </a:r>
                      <a:r>
                        <a:rPr lang="en-US" sz="1400" err="1"/>
                        <a:t>houden</a:t>
                      </a:r>
                      <a:r>
                        <a:rPr lang="en-US" sz="1400"/>
                        <a:t> op de ROSA.</a:t>
                      </a:r>
                    </a:p>
                    <a:p>
                      <a:pPr marL="450850" lvl="0" indent="-285750" algn="l" rtl="0">
                        <a:spcBef>
                          <a:spcPts val="0"/>
                        </a:spcBef>
                        <a:spcAft>
                          <a:spcPts val="0"/>
                        </a:spcAft>
                        <a:buSzPts val="1000"/>
                        <a:buFontTx/>
                        <a:buChar char="-"/>
                      </a:pPr>
                      <a:r>
                        <a:rPr lang="en-US" sz="1400" err="1">
                          <a:hlinkClick r:id="rId4"/>
                        </a:rPr>
                        <a:t>Transactiepatronen</a:t>
                      </a:r>
                      <a:r>
                        <a:rPr lang="en-US" sz="1400"/>
                        <a:t>, </a:t>
                      </a:r>
                      <a:r>
                        <a:rPr lang="en-US" sz="1400" err="1"/>
                        <a:t>deze</a:t>
                      </a:r>
                      <a:r>
                        <a:rPr lang="en-US" sz="1400"/>
                        <a:t> </a:t>
                      </a:r>
                      <a:r>
                        <a:rPr lang="en-US" sz="1400" err="1"/>
                        <a:t>patronen</a:t>
                      </a:r>
                      <a:r>
                        <a:rPr lang="en-US" sz="1400"/>
                        <a:t> </a:t>
                      </a:r>
                      <a:r>
                        <a:rPr lang="en-US" sz="1400" err="1"/>
                        <a:t>zijn</a:t>
                      </a:r>
                      <a:r>
                        <a:rPr lang="en-US" sz="1400"/>
                        <a:t> </a:t>
                      </a:r>
                      <a:r>
                        <a:rPr lang="en-US" sz="1400" err="1"/>
                        <a:t>gebaseerd</a:t>
                      </a:r>
                      <a:r>
                        <a:rPr lang="en-US" sz="1400"/>
                        <a:t> op de </a:t>
                      </a:r>
                      <a:r>
                        <a:rPr lang="en-US" sz="1400" err="1"/>
                        <a:t>bedrijfstransactiepatronen</a:t>
                      </a:r>
                      <a:r>
                        <a:rPr lang="en-US" sz="1400"/>
                        <a:t> van </a:t>
                      </a:r>
                      <a:r>
                        <a:rPr lang="en-US" sz="1400" err="1"/>
                        <a:t>Edukoppeling</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8244">
                <a:tc>
                  <a:txBody>
                    <a:bodyPr/>
                    <a:lstStyle/>
                    <a:p>
                      <a:pPr algn="ctr"/>
                      <a:r>
                        <a:rPr lang="nl-NL" sz="1600" b="1" i="0" u="none" strike="noStrike" cap="none">
                          <a:solidFill>
                            <a:srgbClr val="000000"/>
                          </a:solidFill>
                          <a:latin typeface="Arial"/>
                          <a:cs typeface="Arial"/>
                          <a:sym typeface="Arial"/>
                        </a:rPr>
                        <a:t>Van welke soort architecturen maakt het initiatief gebruik en welke zijn dat dan?</a:t>
                      </a:r>
                    </a:p>
                    <a:p>
                      <a:pPr algn="ctr"/>
                      <a:endParaRPr lang="nl-NL" sz="1600" b="1" i="0" u="none" strike="noStrike" cap="none">
                        <a:solidFill>
                          <a:srgbClr val="000000"/>
                        </a:solidFill>
                        <a:latin typeface="Arial"/>
                        <a:cs typeface="Arial"/>
                        <a:sym typeface="Arial"/>
                      </a:endParaRPr>
                    </a:p>
                    <a:p>
                      <a:pPr algn="ctr"/>
                      <a:r>
                        <a:rPr lang="nl-NL" sz="1600" b="1" i="0" u="none" strike="noStrike" cap="none">
                          <a:solidFill>
                            <a:srgbClr val="000000"/>
                          </a:solidFill>
                          <a:latin typeface="Arial"/>
                          <a:cs typeface="Arial"/>
                          <a:sym typeface="Arial"/>
                        </a:rPr>
                        <a:t>Bijvoorbeeld </a:t>
                      </a:r>
                      <a:r>
                        <a:rPr lang="nl-NL" sz="1600" b="1" i="0" u="none" strike="noStrike" cap="none" err="1">
                          <a:solidFill>
                            <a:srgbClr val="000000"/>
                          </a:solidFill>
                          <a:latin typeface="Arial"/>
                          <a:cs typeface="Arial"/>
                          <a:sym typeface="Arial"/>
                        </a:rPr>
                        <a:t>kaderstellende</a:t>
                      </a:r>
                      <a:r>
                        <a:rPr lang="nl-NL" sz="1600" b="1" i="0" u="none" strike="noStrike" cap="none">
                          <a:solidFill>
                            <a:srgbClr val="000000"/>
                          </a:solidFill>
                          <a:latin typeface="Arial"/>
                          <a:cs typeface="Arial"/>
                          <a:sym typeface="Arial"/>
                        </a:rPr>
                        <a:t> voor de sector, sectorale referentie, solutionarchitecturen etc. </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SzPts val="1000"/>
                        <a:buNone/>
                      </a:pPr>
                      <a:r>
                        <a:rPr lang="en-US" sz="1400"/>
                        <a:t>Het </a:t>
                      </a:r>
                      <a:r>
                        <a:rPr lang="en-US" sz="1400" err="1"/>
                        <a:t>architectuurkader</a:t>
                      </a:r>
                      <a:r>
                        <a:rPr lang="en-US" sz="1400"/>
                        <a:t> Edu-V is aligned met de ROSA op:</a:t>
                      </a:r>
                    </a:p>
                    <a:p>
                      <a:pPr marL="450850" lvl="0" indent="-285750" algn="l" rtl="0">
                        <a:lnSpc>
                          <a:spcPct val="120000"/>
                        </a:lnSpc>
                        <a:spcBef>
                          <a:spcPts val="0"/>
                        </a:spcBef>
                        <a:spcAft>
                          <a:spcPts val="0"/>
                        </a:spcAft>
                        <a:buSzPts val="1000"/>
                        <a:buFontTx/>
                        <a:buChar char="-"/>
                      </a:pPr>
                      <a:r>
                        <a:rPr lang="en-US" sz="1400" err="1"/>
                        <a:t>Ketendomeinen</a:t>
                      </a:r>
                      <a:r>
                        <a:rPr lang="en-US" sz="1400"/>
                        <a:t> </a:t>
                      </a:r>
                      <a:r>
                        <a:rPr lang="en-US" sz="1400" err="1"/>
                        <a:t>en</a:t>
                      </a:r>
                      <a:r>
                        <a:rPr lang="en-US" sz="1400"/>
                        <a:t> </a:t>
                      </a:r>
                      <a:r>
                        <a:rPr lang="en-US" sz="1400" err="1"/>
                        <a:t>ketenprocessen</a:t>
                      </a:r>
                      <a:r>
                        <a:rPr lang="en-US" sz="1400"/>
                        <a:t> (</a:t>
                      </a:r>
                      <a:r>
                        <a:rPr lang="en-US" sz="1400" err="1"/>
                        <a:t>zie</a:t>
                      </a:r>
                      <a:r>
                        <a:rPr lang="en-US" sz="1400"/>
                        <a:t> </a:t>
                      </a:r>
                      <a:r>
                        <a:rPr lang="en-US" sz="1400" err="1"/>
                        <a:t>pagina</a:t>
                      </a:r>
                      <a:r>
                        <a:rPr lang="en-US" sz="1400"/>
                        <a:t> </a:t>
                      </a:r>
                      <a:r>
                        <a:rPr lang="en-US" sz="1400" err="1">
                          <a:hlinkClick r:id="rId5"/>
                        </a:rPr>
                        <a:t>domeinen</a:t>
                      </a:r>
                      <a:r>
                        <a:rPr lang="en-US" sz="1400"/>
                        <a:t> in </a:t>
                      </a:r>
                      <a:r>
                        <a:rPr lang="en-US" sz="1400" err="1"/>
                        <a:t>architectuurkader</a:t>
                      </a:r>
                      <a:r>
                        <a:rPr lang="en-US" sz="1400"/>
                        <a:t> </a:t>
                      </a:r>
                      <a:r>
                        <a:rPr lang="en-US" sz="1400" err="1"/>
                        <a:t>voor</a:t>
                      </a:r>
                      <a:r>
                        <a:rPr lang="en-US" sz="1400"/>
                        <a:t> mapping)</a:t>
                      </a:r>
                    </a:p>
                    <a:p>
                      <a:pPr marL="450850" lvl="0" indent="-285750" algn="l" rtl="0">
                        <a:lnSpc>
                          <a:spcPct val="120000"/>
                        </a:lnSpc>
                        <a:spcBef>
                          <a:spcPts val="0"/>
                        </a:spcBef>
                        <a:spcAft>
                          <a:spcPts val="0"/>
                        </a:spcAft>
                        <a:buSzPts val="1000"/>
                        <a:buFontTx/>
                        <a:buChar char="-"/>
                      </a:pPr>
                      <a:r>
                        <a:rPr lang="en-US" sz="1400" err="1"/>
                        <a:t>Referentiecomponenten</a:t>
                      </a:r>
                      <a:endParaRPr lang="en-US" sz="1400"/>
                    </a:p>
                    <a:p>
                      <a:pPr marL="450850" lvl="0" indent="-285750" algn="l" rtl="0">
                        <a:lnSpc>
                          <a:spcPct val="120000"/>
                        </a:lnSpc>
                        <a:spcBef>
                          <a:spcPts val="0"/>
                        </a:spcBef>
                        <a:spcAft>
                          <a:spcPts val="0"/>
                        </a:spcAft>
                        <a:buSzPts val="1000"/>
                        <a:buFontTx/>
                        <a:buChar char="-"/>
                      </a:pPr>
                      <a:r>
                        <a:rPr lang="en-US" sz="1400" err="1"/>
                        <a:t>Gegevensdefinities</a:t>
                      </a:r>
                      <a:endParaRPr lang="en-US" sz="1400"/>
                    </a:p>
                    <a:p>
                      <a:pPr marL="165100" lvl="0" indent="0" algn="l" rtl="0">
                        <a:lnSpc>
                          <a:spcPct val="120000"/>
                        </a:lnSpc>
                        <a:spcBef>
                          <a:spcPts val="0"/>
                        </a:spcBef>
                        <a:spcAft>
                          <a:spcPts val="0"/>
                        </a:spcAft>
                        <a:buSzPts val="1000"/>
                        <a:buFontTx/>
                        <a:buNone/>
                      </a:pPr>
                      <a:endParaRPr lang="en-US" sz="1400"/>
                    </a:p>
                    <a:p>
                      <a:pPr marL="165100" lvl="0" indent="0" algn="l" rtl="0">
                        <a:lnSpc>
                          <a:spcPct val="120000"/>
                        </a:lnSpc>
                        <a:spcBef>
                          <a:spcPts val="0"/>
                        </a:spcBef>
                        <a:spcAft>
                          <a:spcPts val="0"/>
                        </a:spcAft>
                        <a:buSzPts val="1000"/>
                        <a:buFontTx/>
                        <a:buNone/>
                      </a:pPr>
                      <a:r>
                        <a:rPr lang="en-US" sz="1400" err="1"/>
                        <a:t>Voor</a:t>
                      </a:r>
                      <a:r>
                        <a:rPr lang="en-US" sz="1400"/>
                        <a:t> de M2M </a:t>
                      </a:r>
                      <a:r>
                        <a:rPr lang="en-US" sz="1400" err="1"/>
                        <a:t>gegevensuitwisseling</a:t>
                      </a:r>
                      <a:r>
                        <a:rPr lang="en-US" sz="1400"/>
                        <a:t> is </a:t>
                      </a:r>
                      <a:r>
                        <a:rPr lang="en-US" sz="1400" err="1"/>
                        <a:t>samenwerking</a:t>
                      </a:r>
                      <a:r>
                        <a:rPr lang="en-US" sz="1400"/>
                        <a:t> </a:t>
                      </a:r>
                      <a:r>
                        <a:rPr lang="en-US" sz="1400" err="1"/>
                        <a:t>geweest</a:t>
                      </a:r>
                      <a:r>
                        <a:rPr lang="en-US" sz="1400"/>
                        <a:t> met de </a:t>
                      </a:r>
                      <a:r>
                        <a:rPr lang="en-US" sz="1400" err="1"/>
                        <a:t>werkgroep</a:t>
                      </a:r>
                      <a:r>
                        <a:rPr lang="en-US" sz="1400"/>
                        <a:t> </a:t>
                      </a:r>
                      <a:r>
                        <a:rPr lang="en-US" sz="1400" err="1"/>
                        <a:t>Edukoppeling</a:t>
                      </a:r>
                      <a:r>
                        <a:rPr lang="en-US" sz="1400"/>
                        <a:t>. We </a:t>
                      </a:r>
                      <a:r>
                        <a:rPr lang="en-US" sz="1400" err="1"/>
                        <a:t>zijn</a:t>
                      </a:r>
                      <a:r>
                        <a:rPr lang="en-US" sz="1400"/>
                        <a:t> </a:t>
                      </a:r>
                      <a:r>
                        <a:rPr lang="en-US" sz="1400" err="1"/>
                        <a:t>voornemens</a:t>
                      </a:r>
                      <a:r>
                        <a:rPr lang="en-US" sz="1400"/>
                        <a:t> </a:t>
                      </a:r>
                      <a:r>
                        <a:rPr lang="en-US" sz="1400" err="1"/>
                        <a:t>dit</a:t>
                      </a:r>
                      <a:r>
                        <a:rPr lang="en-US" sz="1400"/>
                        <a:t> </a:t>
                      </a:r>
                      <a:r>
                        <a:rPr lang="en-US" sz="1400" err="1"/>
                        <a:t>ook</a:t>
                      </a:r>
                      <a:r>
                        <a:rPr lang="en-US" sz="1400"/>
                        <a:t> </a:t>
                      </a:r>
                      <a:r>
                        <a:rPr lang="en-US" sz="1400" err="1"/>
                        <a:t>voor</a:t>
                      </a:r>
                      <a:r>
                        <a:rPr lang="en-US" sz="1400"/>
                        <a:t> </a:t>
                      </a:r>
                      <a:r>
                        <a:rPr lang="en-US" sz="1400" err="1"/>
                        <a:t>Identiteiten</a:t>
                      </a:r>
                      <a:r>
                        <a:rPr lang="en-US" sz="1400"/>
                        <a:t> </a:t>
                      </a:r>
                      <a:r>
                        <a:rPr lang="en-US" sz="1400" err="1"/>
                        <a:t>en</a:t>
                      </a:r>
                      <a:r>
                        <a:rPr lang="en-US" sz="1400"/>
                        <a:t> H2M </a:t>
                      </a:r>
                      <a:r>
                        <a:rPr lang="en-US" sz="1400" err="1"/>
                        <a:t>identificatie</a:t>
                      </a:r>
                      <a:r>
                        <a:rPr lang="en-US" sz="1400"/>
                        <a:t> </a:t>
                      </a:r>
                      <a:r>
                        <a:rPr lang="en-US" sz="1400" err="1"/>
                        <a:t>en</a:t>
                      </a:r>
                      <a:r>
                        <a:rPr lang="en-US" sz="1400"/>
                        <a:t> </a:t>
                      </a:r>
                      <a:r>
                        <a:rPr lang="en-US" sz="1400" err="1"/>
                        <a:t>authenticatie</a:t>
                      </a:r>
                      <a:r>
                        <a:rPr lang="en-US" sz="1400"/>
                        <a:t> </a:t>
                      </a:r>
                      <a:r>
                        <a:rPr lang="en-US" sz="1400" err="1"/>
                        <a:t>te</a:t>
                      </a:r>
                      <a:r>
                        <a:rPr lang="en-US" sz="1400"/>
                        <a:t> </a:t>
                      </a:r>
                      <a:r>
                        <a:rPr lang="en-US" sz="1400" err="1"/>
                        <a:t>gaan</a:t>
                      </a:r>
                      <a:r>
                        <a:rPr lang="en-US" sz="1400"/>
                        <a:t> </a:t>
                      </a:r>
                      <a:r>
                        <a:rPr lang="en-US" sz="1400" err="1"/>
                        <a:t>doen</a:t>
                      </a:r>
                      <a:r>
                        <a:rPr lang="en-US" sz="1400"/>
                        <a:t> met de </a:t>
                      </a:r>
                      <a:r>
                        <a:rPr lang="en-US" sz="1400" err="1"/>
                        <a:t>hiervoor</a:t>
                      </a:r>
                      <a:r>
                        <a:rPr lang="en-US" sz="1400"/>
                        <a:t> </a:t>
                      </a:r>
                      <a:r>
                        <a:rPr lang="en-US" sz="1400" err="1"/>
                        <a:t>relevante</a:t>
                      </a:r>
                      <a:r>
                        <a:rPr lang="en-US" sz="1400"/>
                        <a:t> </a:t>
                      </a:r>
                      <a:r>
                        <a:rPr lang="en-US" sz="1400" err="1"/>
                        <a:t>werkgroepen</a:t>
                      </a:r>
                      <a:r>
                        <a:rPr lang="en-US" sz="1400"/>
                        <a:t> </a:t>
                      </a:r>
                      <a:r>
                        <a:rPr lang="en-US" sz="1400" err="1"/>
                        <a:t>binnen</a:t>
                      </a:r>
                      <a:r>
                        <a:rPr lang="en-US" sz="1400"/>
                        <a:t> </a:t>
                      </a:r>
                      <a:r>
                        <a:rPr lang="en-US" sz="1400" err="1"/>
                        <a:t>Edustandaard</a:t>
                      </a:r>
                      <a:r>
                        <a:rPr lang="en-US" sz="140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40861">
                <a:tc>
                  <a:txBody>
                    <a:bodyPr/>
                    <a:lstStyle/>
                    <a:p>
                      <a:pPr algn="ctr"/>
                      <a:r>
                        <a:rPr lang="nl-NL" sz="1600" b="1" i="0" u="none" strike="noStrike" cap="none">
                          <a:solidFill>
                            <a:srgbClr val="000000"/>
                          </a:solidFill>
                          <a:latin typeface="Arial"/>
                          <a:cs typeface="Arial"/>
                          <a:sym typeface="Arial"/>
                        </a:rPr>
                        <a:t>Welke soort architecturen en standaarden worden tijdens/in het initiatief </a:t>
                      </a:r>
                      <a:r>
                        <a:rPr lang="nl-NL" sz="1600" b="1" i="0" u="none" strike="noStrike" cap="none">
                          <a:solidFill>
                            <a:srgbClr val="000000"/>
                          </a:solidFill>
                          <a:latin typeface="Arial"/>
                          <a:cs typeface="Arial"/>
                        </a:rPr>
                        <a:t>ontwikkeld</a:t>
                      </a:r>
                      <a:r>
                        <a:rPr lang="nl-NL" sz="1600" b="1" i="0" u="none" strike="noStrike" cap="none">
                          <a:solidFill>
                            <a:srgbClr val="000000"/>
                          </a:solidFill>
                          <a:latin typeface="Arial"/>
                          <a:cs typeface="Arial"/>
                          <a:sym typeface="Arial"/>
                        </a:rPr>
                        <a: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lvl="0" indent="0" algn="l" rtl="0">
                        <a:lnSpc>
                          <a:spcPct val="120000"/>
                        </a:lnSpc>
                        <a:spcBef>
                          <a:spcPts val="0"/>
                        </a:spcBef>
                        <a:spcAft>
                          <a:spcPts val="0"/>
                        </a:spcAft>
                        <a:buClr>
                          <a:schemeClr val="dk1"/>
                        </a:buClr>
                        <a:buSzPts val="1000"/>
                        <a:buNone/>
                      </a:pPr>
                      <a:r>
                        <a:rPr lang="en-US" sz="1400"/>
                        <a:t>In het </a:t>
                      </a:r>
                      <a:r>
                        <a:rPr lang="en-US" sz="1400" err="1"/>
                        <a:t>architectuurkader</a:t>
                      </a:r>
                      <a:r>
                        <a:rPr lang="en-US" sz="1400"/>
                        <a:t> Edu-V </a:t>
                      </a:r>
                      <a:r>
                        <a:rPr lang="en-US" sz="1400" err="1"/>
                        <a:t>zijn</a:t>
                      </a:r>
                      <a:r>
                        <a:rPr lang="en-US" sz="1400"/>
                        <a:t> Business </a:t>
                      </a:r>
                      <a:r>
                        <a:rPr lang="en-US" sz="1400" err="1"/>
                        <a:t>en</a:t>
                      </a:r>
                      <a:r>
                        <a:rPr lang="en-US" sz="1400"/>
                        <a:t> </a:t>
                      </a:r>
                      <a:r>
                        <a:rPr lang="en-US" sz="1400" err="1"/>
                        <a:t>Ondersteunende</a:t>
                      </a:r>
                      <a:r>
                        <a:rPr lang="en-US" sz="1400"/>
                        <a:t> </a:t>
                      </a:r>
                      <a:r>
                        <a:rPr lang="en-US" sz="1400" err="1"/>
                        <a:t>rollen</a:t>
                      </a:r>
                      <a:r>
                        <a:rPr lang="en-US" sz="1400"/>
                        <a:t> </a:t>
                      </a:r>
                      <a:r>
                        <a:rPr lang="en-US" sz="1400" err="1"/>
                        <a:t>gedefinieerd</a:t>
                      </a:r>
                      <a:r>
                        <a:rPr lang="en-US" sz="1400"/>
                        <a:t> die </a:t>
                      </a:r>
                      <a:r>
                        <a:rPr lang="en-US" sz="1400" err="1"/>
                        <a:t>Leveranciers</a:t>
                      </a:r>
                      <a:r>
                        <a:rPr lang="en-US" sz="1400"/>
                        <a:t> </a:t>
                      </a:r>
                      <a:r>
                        <a:rPr lang="en-US" sz="1400" err="1"/>
                        <a:t>kunnen</a:t>
                      </a:r>
                      <a:r>
                        <a:rPr lang="en-US" sz="1400"/>
                        <a:t> </a:t>
                      </a:r>
                      <a:r>
                        <a:rPr lang="en-US" sz="1400" err="1"/>
                        <a:t>vervullen</a:t>
                      </a:r>
                      <a:r>
                        <a:rPr lang="en-US" sz="1400"/>
                        <a:t> om </a:t>
                      </a:r>
                      <a:r>
                        <a:rPr lang="en-US" sz="1400" err="1"/>
                        <a:t>gegevens</a:t>
                      </a:r>
                      <a:r>
                        <a:rPr lang="en-US" sz="1400"/>
                        <a:t> </a:t>
                      </a:r>
                      <a:r>
                        <a:rPr lang="en-US" sz="1400" err="1"/>
                        <a:t>uit</a:t>
                      </a:r>
                      <a:r>
                        <a:rPr lang="en-US" sz="1400"/>
                        <a:t> </a:t>
                      </a:r>
                      <a:r>
                        <a:rPr lang="en-US" sz="1400" err="1"/>
                        <a:t>te</a:t>
                      </a:r>
                      <a:r>
                        <a:rPr lang="en-US" sz="1400"/>
                        <a:t> </a:t>
                      </a:r>
                      <a:r>
                        <a:rPr lang="en-US" sz="1400" err="1"/>
                        <a:t>gaan</a:t>
                      </a:r>
                      <a:r>
                        <a:rPr lang="en-US" sz="1400"/>
                        <a:t> </a:t>
                      </a:r>
                      <a:r>
                        <a:rPr lang="en-US" sz="1400" err="1"/>
                        <a:t>wisselen</a:t>
                      </a:r>
                      <a:r>
                        <a:rPr lang="en-US" sz="1400"/>
                        <a:t> ten </a:t>
                      </a:r>
                      <a:r>
                        <a:rPr lang="en-US" sz="1400" err="1"/>
                        <a:t>behoeve</a:t>
                      </a:r>
                      <a:r>
                        <a:rPr lang="en-US" sz="1400"/>
                        <a:t> van </a:t>
                      </a:r>
                      <a:r>
                        <a:rPr lang="en-US" sz="1400" err="1"/>
                        <a:t>onderwijsorganisaties</a:t>
                      </a:r>
                      <a:r>
                        <a:rPr lang="en-US" sz="1400"/>
                        <a:t>. De </a:t>
                      </a:r>
                      <a:r>
                        <a:rPr lang="en-US" sz="1400" err="1"/>
                        <a:t>referentiecomponenten</a:t>
                      </a:r>
                      <a:r>
                        <a:rPr lang="en-US" sz="1400"/>
                        <a:t> </a:t>
                      </a:r>
                      <a:r>
                        <a:rPr lang="en-US" sz="1400" err="1"/>
                        <a:t>zijn</a:t>
                      </a:r>
                      <a:r>
                        <a:rPr lang="en-US" sz="1400"/>
                        <a:t> </a:t>
                      </a:r>
                      <a:r>
                        <a:rPr lang="en-US" sz="1400" err="1"/>
                        <a:t>uniek</a:t>
                      </a:r>
                      <a:r>
                        <a:rPr lang="en-US" sz="1400"/>
                        <a:t> </a:t>
                      </a:r>
                      <a:r>
                        <a:rPr lang="en-US" sz="1400" err="1"/>
                        <a:t>toegewezen</a:t>
                      </a:r>
                      <a:r>
                        <a:rPr lang="en-US" sz="1400"/>
                        <a:t> </a:t>
                      </a:r>
                      <a:r>
                        <a:rPr lang="en-US" sz="1400" err="1"/>
                        <a:t>aan</a:t>
                      </a:r>
                      <a:r>
                        <a:rPr lang="en-US" sz="1400"/>
                        <a:t> </a:t>
                      </a:r>
                      <a:r>
                        <a:rPr lang="en-US" sz="1400" err="1"/>
                        <a:t>deze</a:t>
                      </a:r>
                      <a:r>
                        <a:rPr lang="en-US" sz="1400"/>
                        <a:t> business </a:t>
                      </a:r>
                      <a:r>
                        <a:rPr lang="en-US" sz="1400" err="1"/>
                        <a:t>en</a:t>
                      </a:r>
                      <a:r>
                        <a:rPr lang="en-US" sz="1400"/>
                        <a:t> </a:t>
                      </a:r>
                      <a:r>
                        <a:rPr lang="en-US" sz="1400" err="1"/>
                        <a:t>ondersteunende</a:t>
                      </a:r>
                      <a:r>
                        <a:rPr lang="en-US" sz="1400"/>
                        <a:t> </a:t>
                      </a:r>
                      <a:r>
                        <a:rPr lang="en-US" sz="1400" err="1"/>
                        <a:t>rollen</a:t>
                      </a:r>
                      <a:r>
                        <a:rPr lang="en-US" sz="1400"/>
                        <a:t>.</a:t>
                      </a:r>
                    </a:p>
                    <a:p>
                      <a:pPr marL="165100" lvl="0" indent="0" algn="l" rtl="0">
                        <a:lnSpc>
                          <a:spcPct val="120000"/>
                        </a:lnSpc>
                        <a:spcBef>
                          <a:spcPts val="0"/>
                        </a:spcBef>
                        <a:spcAft>
                          <a:spcPts val="0"/>
                        </a:spcAft>
                        <a:buClr>
                          <a:schemeClr val="dk1"/>
                        </a:buClr>
                        <a:buSzPts val="1000"/>
                        <a:buNone/>
                      </a:pPr>
                      <a:endParaRPr lang="en-US" sz="1400"/>
                    </a:p>
                    <a:p>
                      <a:pPr marL="165100" lvl="0" indent="0" algn="l" rtl="0">
                        <a:lnSpc>
                          <a:spcPct val="120000"/>
                        </a:lnSpc>
                        <a:spcBef>
                          <a:spcPts val="0"/>
                        </a:spcBef>
                        <a:spcAft>
                          <a:spcPts val="0"/>
                        </a:spcAft>
                        <a:buClr>
                          <a:schemeClr val="dk1"/>
                        </a:buClr>
                        <a:buSzPts val="1000"/>
                        <a:buNone/>
                      </a:pPr>
                      <a:r>
                        <a:rPr lang="en-US" sz="1400"/>
                        <a:t>In het </a:t>
                      </a:r>
                      <a:r>
                        <a:rPr lang="en-US" sz="1400" err="1"/>
                        <a:t>programma</a:t>
                      </a:r>
                      <a:r>
                        <a:rPr lang="en-US" sz="1400"/>
                        <a:t> Edu-V </a:t>
                      </a:r>
                      <a:r>
                        <a:rPr lang="en-US" sz="1400" err="1"/>
                        <a:t>wordt</a:t>
                      </a:r>
                      <a:r>
                        <a:rPr lang="en-US" sz="1400"/>
                        <a:t> </a:t>
                      </a:r>
                      <a:r>
                        <a:rPr lang="en-US" sz="1400" err="1"/>
                        <a:t>gewerkt</a:t>
                      </a:r>
                      <a:r>
                        <a:rPr lang="en-US" sz="1400"/>
                        <a:t> </a:t>
                      </a:r>
                      <a:r>
                        <a:rPr lang="en-US" sz="1400" err="1"/>
                        <a:t>aan</a:t>
                      </a:r>
                      <a:r>
                        <a:rPr lang="en-US" sz="1400"/>
                        <a:t> </a:t>
                      </a:r>
                      <a:r>
                        <a:rPr lang="en-US" sz="1400" err="1"/>
                        <a:t>een</a:t>
                      </a:r>
                      <a:r>
                        <a:rPr lang="en-US" sz="1400"/>
                        <a:t> </a:t>
                      </a:r>
                      <a:r>
                        <a:rPr lang="en-US" sz="1400" err="1"/>
                        <a:t>herontwerp</a:t>
                      </a:r>
                      <a:r>
                        <a:rPr lang="en-US" sz="1400"/>
                        <a:t> van de </a:t>
                      </a:r>
                      <a:r>
                        <a:rPr lang="en-US" sz="1400" err="1"/>
                        <a:t>keten</a:t>
                      </a:r>
                      <a:r>
                        <a:rPr lang="en-US" sz="1400"/>
                        <a:t> om zo </a:t>
                      </a:r>
                      <a:r>
                        <a:rPr lang="en-US" sz="1400" err="1"/>
                        <a:t>flexibel</a:t>
                      </a:r>
                      <a:r>
                        <a:rPr lang="en-US" sz="1400"/>
                        <a:t> </a:t>
                      </a:r>
                      <a:r>
                        <a:rPr lang="en-US" sz="1400" err="1"/>
                        <a:t>en</a:t>
                      </a:r>
                      <a:r>
                        <a:rPr lang="en-US" sz="1400"/>
                        <a:t> </a:t>
                      </a:r>
                      <a:r>
                        <a:rPr lang="en-US" sz="1400" err="1"/>
                        <a:t>toekomstbestendig</a:t>
                      </a:r>
                      <a:r>
                        <a:rPr lang="en-US" sz="1400"/>
                        <a:t> </a:t>
                      </a:r>
                      <a:r>
                        <a:rPr lang="en-US" sz="1400" err="1"/>
                        <a:t>onderwijs</a:t>
                      </a:r>
                      <a:r>
                        <a:rPr lang="en-US" sz="1400"/>
                        <a:t> </a:t>
                      </a:r>
                      <a:r>
                        <a:rPr lang="en-US" sz="1400" err="1"/>
                        <a:t>mogelijk</a:t>
                      </a:r>
                      <a:r>
                        <a:rPr lang="en-US" sz="1400"/>
                        <a:t> </a:t>
                      </a:r>
                      <a:r>
                        <a:rPr lang="en-US" sz="1400" err="1"/>
                        <a:t>te</a:t>
                      </a:r>
                      <a:r>
                        <a:rPr lang="en-US" sz="1400"/>
                        <a:t> </a:t>
                      </a:r>
                      <a:r>
                        <a:rPr lang="en-US" sz="1400" err="1"/>
                        <a:t>maken</a:t>
                      </a:r>
                      <a:r>
                        <a:rPr lang="en-US" sz="1400"/>
                        <a:t>.</a:t>
                      </a:r>
                      <a:endParaRPr sz="14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85853684"/>
      </p:ext>
    </p:extLst>
  </p:cSld>
  <p:clrMapOvr>
    <a:masterClrMapping/>
  </p:clrMapOvr>
</p:sld>
</file>

<file path=ppt/theme/theme1.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2789EBA4FE004CB1A47FE84E6C0BD2" ma:contentTypeVersion="11" ma:contentTypeDescription="Een nieuw document maken." ma:contentTypeScope="" ma:versionID="e93a62e334a7542f0b2c321e94862723">
  <xsd:schema xmlns:xsd="http://www.w3.org/2001/XMLSchema" xmlns:xs="http://www.w3.org/2001/XMLSchema" xmlns:p="http://schemas.microsoft.com/office/2006/metadata/properties" xmlns:ns2="7d65efcd-a0e8-46e5-8fce-0a0c8062aa65" xmlns:ns3="ab8e3964-0583-4d76-8741-ab414fa70b15" targetNamespace="http://schemas.microsoft.com/office/2006/metadata/properties" ma:root="true" ma:fieldsID="6188ff504dd5288031a640ed33e91a97" ns2:_="" ns3:_="">
    <xsd:import namespace="7d65efcd-a0e8-46e5-8fce-0a0c8062aa65"/>
    <xsd:import namespace="ab8e3964-0583-4d76-8741-ab414fa70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5efcd-a0e8-46e5-8fce-0a0c8062a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8e3964-0583-4d76-8741-ab414fa70b1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bc7853f7-d37c-4107-97cb-635d54fdb30a}" ma:internalName="TaxCatchAll" ma:showField="CatchAllData" ma:web="ab8e3964-0583-4d76-8741-ab414fa70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8e3964-0583-4d76-8741-ab414fa70b15" xsi:nil="true"/>
    <lcf76f155ced4ddcb4097134ff3c332f xmlns="7d65efcd-a0e8-46e5-8fce-0a0c8062aa6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98478-F1D4-4635-99F4-F417EB27109E}">
  <ds:schemaRefs>
    <ds:schemaRef ds:uri="7d65efcd-a0e8-46e5-8fce-0a0c8062aa65"/>
    <ds:schemaRef ds:uri="ab8e3964-0583-4d76-8741-ab414fa70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1A6174-0A85-42E3-B517-C5440709FA05}">
  <ds:schemaRefs>
    <ds:schemaRef ds:uri="7d65efcd-a0e8-46e5-8fce-0a0c8062aa65"/>
    <ds:schemaRef ds:uri="93e439d9-c26c-479a-8204-8ed4e7058f3f"/>
    <ds:schemaRef ds:uri="ab8e3964-0583-4d76-8741-ab414fa70b15"/>
    <ds:schemaRef ds:uri="b1144856-3463-44c1-b6d9-bb3a77a5d2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1C6B94B-8513-403D-8598-F53B03FED9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22</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Edustandaard</vt:lpstr>
      <vt:lpstr>Presentatie van het keteninitiatief:  Edu-V</vt:lpstr>
      <vt:lpstr>Doel en toelichting vergelijkingsraamwerk</vt:lpstr>
      <vt:lpstr>Samenvatting</vt:lpstr>
      <vt:lpstr>Samenvatting</vt:lpstr>
      <vt:lpstr>PowerPoint Presentation</vt:lpstr>
      <vt:lpstr>Samenvatting</vt:lpstr>
      <vt:lpstr>PowerPoint Presentation</vt:lpstr>
      <vt:lpstr>PowerPoint Presentation</vt:lpstr>
      <vt:lpstr>Samenvatting</vt:lpstr>
      <vt:lpstr>Samenvatting</vt:lpstr>
      <vt:lpstr>Overige informatie</vt:lpstr>
      <vt:lpstr>Vergelijkingsraamwerk Overzicht</vt:lpstr>
      <vt:lpstr>Toelichting</vt:lpstr>
      <vt:lpstr>Toelichting Werkingsgebied</vt:lpstr>
      <vt:lpstr>Toelichting</vt:lpstr>
      <vt:lpstr>Toelichting Ketendomeinen</vt:lpstr>
      <vt:lpstr>Toelichting</vt:lpstr>
      <vt:lpstr>Toelichting Privacy</vt:lpstr>
      <vt:lpstr>Toelichting</vt:lpstr>
      <vt:lpstr>Toelichting Informatiebeveiliging</vt:lpstr>
      <vt:lpstr>Toelichting</vt:lpstr>
      <vt:lpstr>Toelichting Informatiebeveiliging</vt:lpstr>
      <vt:lpstr>Toelichting</vt:lpstr>
      <vt:lpstr>Toelichting Interoperabiliteit</vt:lpstr>
      <vt:lpstr>Toelichting</vt:lpstr>
      <vt:lpstr>Toelichting IAA</vt:lpstr>
      <vt:lpstr>Toelichting</vt:lpstr>
      <vt:lpstr>PowerPoint Presentation</vt:lpstr>
      <vt:lpstr>PowerPoint Presentation</vt:lpstr>
      <vt:lpstr>PowerPoint Presentation</vt:lpstr>
      <vt:lpstr>Toelichting M2M-interactie</vt:lpstr>
      <vt:lpstr>Toelichting</vt:lpstr>
      <vt:lpstr>Toelichting H2M-interactie</vt:lpstr>
      <vt:lpstr>Toelichting</vt:lpstr>
      <vt:lpstr>Toelichting Governance</vt:lpstr>
      <vt:lpstr>Toelichting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Architectuurscan  &lt;Onderwerp&gt;</dc:title>
  <dc:creator>Joeri van Es;joel de bruijn</dc:creator>
  <cp:revision>1</cp:revision>
  <dcterms:modified xsi:type="dcterms:W3CDTF">2023-06-30T09:53:11Z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0x0101004D2789EBA4FE004CB1A47FE84E6C0BD2</vt:lpwstr>
  </property>
  <property fmtid="{D5CDD505-2E9C-101B-9397-08002B2CF9AE}" pid="3" name="MediaServiceImageTags">
    <vt:lpwstr/>
  </property>
</Properties>
</file>