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6"/>
  </p:notesMasterIdLst>
  <p:sldIdLst>
    <p:sldId id="266" r:id="rId5"/>
    <p:sldId id="294" r:id="rId6"/>
    <p:sldId id="258" r:id="rId7"/>
    <p:sldId id="278" r:id="rId8"/>
    <p:sldId id="279" r:id="rId9"/>
    <p:sldId id="295" r:id="rId10"/>
    <p:sldId id="296" r:id="rId11"/>
    <p:sldId id="297" r:id="rId12"/>
    <p:sldId id="280" r:id="rId13"/>
    <p:sldId id="293" r:id="rId14"/>
    <p:sldId id="260" r:id="rId15"/>
    <p:sldId id="281" r:id="rId16"/>
    <p:sldId id="261" r:id="rId17"/>
    <p:sldId id="262" r:id="rId18"/>
    <p:sldId id="283" r:id="rId19"/>
    <p:sldId id="263" r:id="rId20"/>
    <p:sldId id="284" r:id="rId21"/>
    <p:sldId id="271" r:id="rId22"/>
    <p:sldId id="285" r:id="rId23"/>
    <p:sldId id="275" r:id="rId24"/>
    <p:sldId id="286" r:id="rId25"/>
    <p:sldId id="269" r:id="rId26"/>
    <p:sldId id="287" r:id="rId27"/>
    <p:sldId id="270" r:id="rId28"/>
    <p:sldId id="288" r:id="rId29"/>
    <p:sldId id="272" r:id="rId30"/>
    <p:sldId id="289" r:id="rId31"/>
    <p:sldId id="273" r:id="rId32"/>
    <p:sldId id="290" r:id="rId33"/>
    <p:sldId id="276" r:id="rId34"/>
    <p:sldId id="291" r:id="rId3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2B3024-5310-8AEE-E3D0-76C099C27C16}" name="Joël de Bruijn" initials="JB" userId="S::j.debruijn_mbodigitaal.nl#ext#@surf.onmicrosoft.com::38544de2-ca34-450d-9d07-32a19412e782" providerId="AD"/>
  <p188:author id="{E53004B3-08D3-3BE7-BF84-1ABF10E33F6E}" name="Kirsten Veelo" initials="KV" userId="S::kirsten.veelo@surf.nl::19b530f3-377e-4957-9349-fe70d83642b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A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51FB29-66FF-4C66-B4E6-0B1A217138B2}" v="85" dt="2023-06-28T06:51:15.002"/>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ël de Bruijn" userId="c77c35a1-0a4a-4d47-95d4-064cc51fda78" providerId="ADAL" clId="{0651FB29-66FF-4C66-B4E6-0B1A217138B2}"/>
    <pc:docChg chg="undo custSel addSld delSld modSld">
      <pc:chgData name="Joël de Bruijn" userId="c77c35a1-0a4a-4d47-95d4-064cc51fda78" providerId="ADAL" clId="{0651FB29-66FF-4C66-B4E6-0B1A217138B2}" dt="2023-06-28T07:00:47.004" v="244" actId="20577"/>
      <pc:docMkLst>
        <pc:docMk/>
      </pc:docMkLst>
      <pc:sldChg chg="modSp">
        <pc:chgData name="Joël de Bruijn" userId="c77c35a1-0a4a-4d47-95d4-064cc51fda78" providerId="ADAL" clId="{0651FB29-66FF-4C66-B4E6-0B1A217138B2}" dt="2023-06-27T11:02:20.895" v="17"/>
        <pc:sldMkLst>
          <pc:docMk/>
          <pc:sldMk cId="0" sldId="258"/>
        </pc:sldMkLst>
        <pc:graphicFrameChg chg="mod">
          <ac:chgData name="Joël de Bruijn" userId="c77c35a1-0a4a-4d47-95d4-064cc51fda78" providerId="ADAL" clId="{0651FB29-66FF-4C66-B4E6-0B1A217138B2}" dt="2023-06-27T11:02:20.895" v="17"/>
          <ac:graphicFrameMkLst>
            <pc:docMk/>
            <pc:sldMk cId="0" sldId="258"/>
            <ac:graphicFrameMk id="206" creationId="{00000000-0000-0000-0000-000000000000}"/>
          </ac:graphicFrameMkLst>
        </pc:graphicFrameChg>
      </pc:sldChg>
      <pc:sldChg chg="modSp">
        <pc:chgData name="Joël de Bruijn" userId="c77c35a1-0a4a-4d47-95d4-064cc51fda78" providerId="ADAL" clId="{0651FB29-66FF-4C66-B4E6-0B1A217138B2}" dt="2023-06-27T11:02:28.673" v="19"/>
        <pc:sldMkLst>
          <pc:docMk/>
          <pc:sldMk cId="353172043" sldId="278"/>
        </pc:sldMkLst>
        <pc:graphicFrameChg chg="mod">
          <ac:chgData name="Joël de Bruijn" userId="c77c35a1-0a4a-4d47-95d4-064cc51fda78" providerId="ADAL" clId="{0651FB29-66FF-4C66-B4E6-0B1A217138B2}" dt="2023-06-27T11:02:28.673" v="19"/>
          <ac:graphicFrameMkLst>
            <pc:docMk/>
            <pc:sldMk cId="353172043" sldId="278"/>
            <ac:graphicFrameMk id="206" creationId="{00000000-0000-0000-0000-000000000000}"/>
          </ac:graphicFrameMkLst>
        </pc:graphicFrameChg>
      </pc:sldChg>
      <pc:sldChg chg="modSp mod">
        <pc:chgData name="Joël de Bruijn" userId="c77c35a1-0a4a-4d47-95d4-064cc51fda78" providerId="ADAL" clId="{0651FB29-66FF-4C66-B4E6-0B1A217138B2}" dt="2023-06-27T11:13:42.840" v="100" actId="20577"/>
        <pc:sldMkLst>
          <pc:docMk/>
          <pc:sldMk cId="1712906289" sldId="279"/>
        </pc:sldMkLst>
        <pc:graphicFrameChg chg="mod modGraphic">
          <ac:chgData name="Joël de Bruijn" userId="c77c35a1-0a4a-4d47-95d4-064cc51fda78" providerId="ADAL" clId="{0651FB29-66FF-4C66-B4E6-0B1A217138B2}" dt="2023-06-27T11:13:42.840" v="100" actId="20577"/>
          <ac:graphicFrameMkLst>
            <pc:docMk/>
            <pc:sldMk cId="1712906289" sldId="279"/>
            <ac:graphicFrameMk id="206" creationId="{00000000-0000-0000-0000-000000000000}"/>
          </ac:graphicFrameMkLst>
        </pc:graphicFrameChg>
      </pc:sldChg>
      <pc:sldChg chg="modSp mod">
        <pc:chgData name="Joël de Bruijn" userId="c77c35a1-0a4a-4d47-95d4-064cc51fda78" providerId="ADAL" clId="{0651FB29-66FF-4C66-B4E6-0B1A217138B2}" dt="2023-06-27T11:14:51.255" v="111"/>
        <pc:sldMkLst>
          <pc:docMk/>
          <pc:sldMk cId="1385853684" sldId="280"/>
        </pc:sldMkLst>
        <pc:graphicFrameChg chg="mod modGraphic">
          <ac:chgData name="Joël de Bruijn" userId="c77c35a1-0a4a-4d47-95d4-064cc51fda78" providerId="ADAL" clId="{0651FB29-66FF-4C66-B4E6-0B1A217138B2}" dt="2023-06-27T11:14:51.255" v="111"/>
          <ac:graphicFrameMkLst>
            <pc:docMk/>
            <pc:sldMk cId="1385853684" sldId="280"/>
            <ac:graphicFrameMk id="206" creationId="{00000000-0000-0000-0000-000000000000}"/>
          </ac:graphicFrameMkLst>
        </pc:graphicFrameChg>
      </pc:sldChg>
      <pc:sldChg chg="modSp mod">
        <pc:chgData name="Joël de Bruijn" userId="c77c35a1-0a4a-4d47-95d4-064cc51fda78" providerId="ADAL" clId="{0651FB29-66FF-4C66-B4E6-0B1A217138B2}" dt="2023-06-27T11:15:53.858" v="117" actId="2165"/>
        <pc:sldMkLst>
          <pc:docMk/>
          <pc:sldMk cId="2106203444" sldId="281"/>
        </pc:sldMkLst>
        <pc:graphicFrameChg chg="modGraphic">
          <ac:chgData name="Joël de Bruijn" userId="c77c35a1-0a4a-4d47-95d4-064cc51fda78" providerId="ADAL" clId="{0651FB29-66FF-4C66-B4E6-0B1A217138B2}" dt="2023-06-27T11:15:53.858" v="117" actId="2165"/>
          <ac:graphicFrameMkLst>
            <pc:docMk/>
            <pc:sldMk cId="2106203444" sldId="281"/>
            <ac:graphicFrameMk id="206" creationId="{00000000-0000-0000-0000-000000000000}"/>
          </ac:graphicFrameMkLst>
        </pc:graphicFrameChg>
      </pc:sldChg>
      <pc:sldChg chg="modSp mod">
        <pc:chgData name="Joël de Bruijn" userId="c77c35a1-0a4a-4d47-95d4-064cc51fda78" providerId="ADAL" clId="{0651FB29-66FF-4C66-B4E6-0B1A217138B2}" dt="2023-06-28T06:51:30.736" v="236" actId="2165"/>
        <pc:sldMkLst>
          <pc:docMk/>
          <pc:sldMk cId="2844937801" sldId="283"/>
        </pc:sldMkLst>
        <pc:graphicFrameChg chg="mod modGraphic">
          <ac:chgData name="Joël de Bruijn" userId="c77c35a1-0a4a-4d47-95d4-064cc51fda78" providerId="ADAL" clId="{0651FB29-66FF-4C66-B4E6-0B1A217138B2}" dt="2023-06-28T06:51:30.736" v="236" actId="2165"/>
          <ac:graphicFrameMkLst>
            <pc:docMk/>
            <pc:sldMk cId="2844937801" sldId="283"/>
            <ac:graphicFrameMk id="206" creationId="{00000000-0000-0000-0000-000000000000}"/>
          </ac:graphicFrameMkLst>
        </pc:graphicFrameChg>
      </pc:sldChg>
      <pc:sldChg chg="modSp mod">
        <pc:chgData name="Joël de Bruijn" userId="c77c35a1-0a4a-4d47-95d4-064cc51fda78" providerId="ADAL" clId="{0651FB29-66FF-4C66-B4E6-0B1A217138B2}" dt="2023-06-27T11:18:11.615" v="159" actId="2165"/>
        <pc:sldMkLst>
          <pc:docMk/>
          <pc:sldMk cId="1220216085" sldId="284"/>
        </pc:sldMkLst>
        <pc:graphicFrameChg chg="modGraphic">
          <ac:chgData name="Joël de Bruijn" userId="c77c35a1-0a4a-4d47-95d4-064cc51fda78" providerId="ADAL" clId="{0651FB29-66FF-4C66-B4E6-0B1A217138B2}" dt="2023-06-27T11:18:11.615" v="159" actId="2165"/>
          <ac:graphicFrameMkLst>
            <pc:docMk/>
            <pc:sldMk cId="1220216085" sldId="284"/>
            <ac:graphicFrameMk id="206" creationId="{00000000-0000-0000-0000-000000000000}"/>
          </ac:graphicFrameMkLst>
        </pc:graphicFrameChg>
      </pc:sldChg>
      <pc:sldChg chg="modSp mod">
        <pc:chgData name="Joël de Bruijn" userId="c77c35a1-0a4a-4d47-95d4-064cc51fda78" providerId="ADAL" clId="{0651FB29-66FF-4C66-B4E6-0B1A217138B2}" dt="2023-06-27T11:18:30.293" v="160" actId="2165"/>
        <pc:sldMkLst>
          <pc:docMk/>
          <pc:sldMk cId="1450305461" sldId="285"/>
        </pc:sldMkLst>
        <pc:graphicFrameChg chg="modGraphic">
          <ac:chgData name="Joël de Bruijn" userId="c77c35a1-0a4a-4d47-95d4-064cc51fda78" providerId="ADAL" clId="{0651FB29-66FF-4C66-B4E6-0B1A217138B2}" dt="2023-06-27T11:18:30.293" v="160" actId="2165"/>
          <ac:graphicFrameMkLst>
            <pc:docMk/>
            <pc:sldMk cId="1450305461" sldId="285"/>
            <ac:graphicFrameMk id="206" creationId="{00000000-0000-0000-0000-000000000000}"/>
          </ac:graphicFrameMkLst>
        </pc:graphicFrameChg>
      </pc:sldChg>
      <pc:sldChg chg="modSp mod">
        <pc:chgData name="Joël de Bruijn" userId="c77c35a1-0a4a-4d47-95d4-064cc51fda78" providerId="ADAL" clId="{0651FB29-66FF-4C66-B4E6-0B1A217138B2}" dt="2023-06-27T11:19:46.906" v="175" actId="2165"/>
        <pc:sldMkLst>
          <pc:docMk/>
          <pc:sldMk cId="3114888186" sldId="286"/>
        </pc:sldMkLst>
        <pc:graphicFrameChg chg="modGraphic">
          <ac:chgData name="Joël de Bruijn" userId="c77c35a1-0a4a-4d47-95d4-064cc51fda78" providerId="ADAL" clId="{0651FB29-66FF-4C66-B4E6-0B1A217138B2}" dt="2023-06-27T11:19:46.906" v="175" actId="2165"/>
          <ac:graphicFrameMkLst>
            <pc:docMk/>
            <pc:sldMk cId="3114888186" sldId="286"/>
            <ac:graphicFrameMk id="206" creationId="{00000000-0000-0000-0000-000000000000}"/>
          </ac:graphicFrameMkLst>
        </pc:graphicFrameChg>
      </pc:sldChg>
      <pc:sldChg chg="modSp mod">
        <pc:chgData name="Joël de Bruijn" userId="c77c35a1-0a4a-4d47-95d4-064cc51fda78" providerId="ADAL" clId="{0651FB29-66FF-4C66-B4E6-0B1A217138B2}" dt="2023-06-28T07:00:47.004" v="244" actId="20577"/>
        <pc:sldMkLst>
          <pc:docMk/>
          <pc:sldMk cId="507053324" sldId="287"/>
        </pc:sldMkLst>
        <pc:spChg chg="mod">
          <ac:chgData name="Joël de Bruijn" userId="c77c35a1-0a4a-4d47-95d4-064cc51fda78" providerId="ADAL" clId="{0651FB29-66FF-4C66-B4E6-0B1A217138B2}" dt="2023-06-28T07:00:47.004" v="244" actId="20577"/>
          <ac:spMkLst>
            <pc:docMk/>
            <pc:sldMk cId="507053324" sldId="287"/>
            <ac:spMk id="4" creationId="{2F62AB1C-8C65-E8B2-27E2-6F5684DBA212}"/>
          </ac:spMkLst>
        </pc:spChg>
        <pc:graphicFrameChg chg="mod modGraphic">
          <ac:chgData name="Joël de Bruijn" userId="c77c35a1-0a4a-4d47-95d4-064cc51fda78" providerId="ADAL" clId="{0651FB29-66FF-4C66-B4E6-0B1A217138B2}" dt="2023-06-27T11:20:45.192" v="197"/>
          <ac:graphicFrameMkLst>
            <pc:docMk/>
            <pc:sldMk cId="507053324" sldId="287"/>
            <ac:graphicFrameMk id="206" creationId="{00000000-0000-0000-0000-000000000000}"/>
          </ac:graphicFrameMkLst>
        </pc:graphicFrameChg>
      </pc:sldChg>
      <pc:sldChg chg="modSp mod">
        <pc:chgData name="Joël de Bruijn" userId="c77c35a1-0a4a-4d47-95d4-064cc51fda78" providerId="ADAL" clId="{0651FB29-66FF-4C66-B4E6-0B1A217138B2}" dt="2023-06-27T11:23:15.786" v="225" actId="6549"/>
        <pc:sldMkLst>
          <pc:docMk/>
          <pc:sldMk cId="2161455796" sldId="288"/>
        </pc:sldMkLst>
        <pc:graphicFrameChg chg="mod modGraphic">
          <ac:chgData name="Joël de Bruijn" userId="c77c35a1-0a4a-4d47-95d4-064cc51fda78" providerId="ADAL" clId="{0651FB29-66FF-4C66-B4E6-0B1A217138B2}" dt="2023-06-27T11:23:15.786" v="225" actId="6549"/>
          <ac:graphicFrameMkLst>
            <pc:docMk/>
            <pc:sldMk cId="2161455796" sldId="288"/>
            <ac:graphicFrameMk id="206" creationId="{00000000-0000-0000-0000-000000000000}"/>
          </ac:graphicFrameMkLst>
        </pc:graphicFrameChg>
      </pc:sldChg>
      <pc:sldChg chg="modSp mod">
        <pc:chgData name="Joël de Bruijn" userId="c77c35a1-0a4a-4d47-95d4-064cc51fda78" providerId="ADAL" clId="{0651FB29-66FF-4C66-B4E6-0B1A217138B2}" dt="2023-06-27T11:23:33.204" v="226" actId="2165"/>
        <pc:sldMkLst>
          <pc:docMk/>
          <pc:sldMk cId="2098929090" sldId="289"/>
        </pc:sldMkLst>
        <pc:graphicFrameChg chg="modGraphic">
          <ac:chgData name="Joël de Bruijn" userId="c77c35a1-0a4a-4d47-95d4-064cc51fda78" providerId="ADAL" clId="{0651FB29-66FF-4C66-B4E6-0B1A217138B2}" dt="2023-06-27T11:23:33.204" v="226" actId="2165"/>
          <ac:graphicFrameMkLst>
            <pc:docMk/>
            <pc:sldMk cId="2098929090" sldId="289"/>
            <ac:graphicFrameMk id="206" creationId="{00000000-0000-0000-0000-000000000000}"/>
          </ac:graphicFrameMkLst>
        </pc:graphicFrameChg>
      </pc:sldChg>
      <pc:sldChg chg="modSp mod">
        <pc:chgData name="Joël de Bruijn" userId="c77c35a1-0a4a-4d47-95d4-064cc51fda78" providerId="ADAL" clId="{0651FB29-66FF-4C66-B4E6-0B1A217138B2}" dt="2023-06-27T11:23:51.711" v="228" actId="20577"/>
        <pc:sldMkLst>
          <pc:docMk/>
          <pc:sldMk cId="1646559113" sldId="290"/>
        </pc:sldMkLst>
        <pc:graphicFrameChg chg="modGraphic">
          <ac:chgData name="Joël de Bruijn" userId="c77c35a1-0a4a-4d47-95d4-064cc51fda78" providerId="ADAL" clId="{0651FB29-66FF-4C66-B4E6-0B1A217138B2}" dt="2023-06-27T11:23:51.711" v="228" actId="20577"/>
          <ac:graphicFrameMkLst>
            <pc:docMk/>
            <pc:sldMk cId="1646559113" sldId="290"/>
            <ac:graphicFrameMk id="206" creationId="{00000000-0000-0000-0000-000000000000}"/>
          </ac:graphicFrameMkLst>
        </pc:graphicFrameChg>
      </pc:sldChg>
      <pc:sldChg chg="modSp mod">
        <pc:chgData name="Joël de Bruijn" userId="c77c35a1-0a4a-4d47-95d4-064cc51fda78" providerId="ADAL" clId="{0651FB29-66FF-4C66-B4E6-0B1A217138B2}" dt="2023-06-27T11:24:38.595" v="231" actId="2165"/>
        <pc:sldMkLst>
          <pc:docMk/>
          <pc:sldMk cId="2940801497" sldId="291"/>
        </pc:sldMkLst>
        <pc:graphicFrameChg chg="modGraphic">
          <ac:chgData name="Joël de Bruijn" userId="c77c35a1-0a4a-4d47-95d4-064cc51fda78" providerId="ADAL" clId="{0651FB29-66FF-4C66-B4E6-0B1A217138B2}" dt="2023-06-27T11:24:38.595" v="231" actId="2165"/>
          <ac:graphicFrameMkLst>
            <pc:docMk/>
            <pc:sldMk cId="2940801497" sldId="291"/>
            <ac:graphicFrameMk id="206" creationId="{00000000-0000-0000-0000-000000000000}"/>
          </ac:graphicFrameMkLst>
        </pc:graphicFrameChg>
      </pc:sldChg>
      <pc:sldChg chg="addSp delSp modSp add mod">
        <pc:chgData name="Joël de Bruijn" userId="c77c35a1-0a4a-4d47-95d4-064cc51fda78" providerId="ADAL" clId="{0651FB29-66FF-4C66-B4E6-0B1A217138B2}" dt="2023-06-27T11:07:51.798" v="66" actId="1076"/>
        <pc:sldMkLst>
          <pc:docMk/>
          <pc:sldMk cId="3164002781" sldId="295"/>
        </pc:sldMkLst>
        <pc:spChg chg="mod">
          <ac:chgData name="Joël de Bruijn" userId="c77c35a1-0a4a-4d47-95d4-064cc51fda78" providerId="ADAL" clId="{0651FB29-66FF-4C66-B4E6-0B1A217138B2}" dt="2023-06-27T11:05:40.980" v="51" actId="1076"/>
          <ac:spMkLst>
            <pc:docMk/>
            <pc:sldMk cId="3164002781" sldId="295"/>
            <ac:spMk id="4" creationId="{2F62AB1C-8C65-E8B2-27E2-6F5684DBA212}"/>
          </ac:spMkLst>
        </pc:spChg>
        <pc:graphicFrameChg chg="del">
          <ac:chgData name="Joël de Bruijn" userId="c77c35a1-0a4a-4d47-95d4-064cc51fda78" providerId="ADAL" clId="{0651FB29-66FF-4C66-B4E6-0B1A217138B2}" dt="2023-06-27T11:05:24.148" v="48" actId="478"/>
          <ac:graphicFrameMkLst>
            <pc:docMk/>
            <pc:sldMk cId="3164002781" sldId="295"/>
            <ac:graphicFrameMk id="206" creationId="{00000000-0000-0000-0000-000000000000}"/>
          </ac:graphicFrameMkLst>
        </pc:graphicFrameChg>
        <pc:picChg chg="add mod">
          <ac:chgData name="Joël de Bruijn" userId="c77c35a1-0a4a-4d47-95d4-064cc51fda78" providerId="ADAL" clId="{0651FB29-66FF-4C66-B4E6-0B1A217138B2}" dt="2023-06-27T11:05:47.462" v="53" actId="1076"/>
          <ac:picMkLst>
            <pc:docMk/>
            <pc:sldMk cId="3164002781" sldId="295"/>
            <ac:picMk id="3" creationId="{C0FB0B69-6F0C-59CD-97BE-F02E83AE4B88}"/>
          </ac:picMkLst>
        </pc:picChg>
        <pc:picChg chg="add mod">
          <ac:chgData name="Joël de Bruijn" userId="c77c35a1-0a4a-4d47-95d4-064cc51fda78" providerId="ADAL" clId="{0651FB29-66FF-4C66-B4E6-0B1A217138B2}" dt="2023-06-27T11:07:51.798" v="66" actId="1076"/>
          <ac:picMkLst>
            <pc:docMk/>
            <pc:sldMk cId="3164002781" sldId="295"/>
            <ac:picMk id="6" creationId="{90A4B82A-CAAE-51B5-CF1D-976CDA2101E3}"/>
          </ac:picMkLst>
        </pc:picChg>
        <pc:picChg chg="add mod">
          <ac:chgData name="Joël de Bruijn" userId="c77c35a1-0a4a-4d47-95d4-064cc51fda78" providerId="ADAL" clId="{0651FB29-66FF-4C66-B4E6-0B1A217138B2}" dt="2023-06-27T11:07:47.966" v="65" actId="14100"/>
          <ac:picMkLst>
            <pc:docMk/>
            <pc:sldMk cId="3164002781" sldId="295"/>
            <ac:picMk id="8" creationId="{CA77728E-546F-61C5-CDB7-78CE77ED112A}"/>
          </ac:picMkLst>
        </pc:picChg>
      </pc:sldChg>
      <pc:sldChg chg="addSp delSp modSp add mod">
        <pc:chgData name="Joël de Bruijn" userId="c77c35a1-0a4a-4d47-95d4-064cc51fda78" providerId="ADAL" clId="{0651FB29-66FF-4C66-B4E6-0B1A217138B2}" dt="2023-06-27T11:10:33.510" v="75" actId="14100"/>
        <pc:sldMkLst>
          <pc:docMk/>
          <pc:sldMk cId="2295399676" sldId="296"/>
        </pc:sldMkLst>
        <pc:picChg chg="del">
          <ac:chgData name="Joël de Bruijn" userId="c77c35a1-0a4a-4d47-95d4-064cc51fda78" providerId="ADAL" clId="{0651FB29-66FF-4C66-B4E6-0B1A217138B2}" dt="2023-06-27T11:10:13.305" v="68" actId="478"/>
          <ac:picMkLst>
            <pc:docMk/>
            <pc:sldMk cId="2295399676" sldId="296"/>
            <ac:picMk id="3" creationId="{C0FB0B69-6F0C-59CD-97BE-F02E83AE4B88}"/>
          </ac:picMkLst>
        </pc:picChg>
        <pc:picChg chg="add mod">
          <ac:chgData name="Joël de Bruijn" userId="c77c35a1-0a4a-4d47-95d4-064cc51fda78" providerId="ADAL" clId="{0651FB29-66FF-4C66-B4E6-0B1A217138B2}" dt="2023-06-27T11:10:33.510" v="75" actId="14100"/>
          <ac:picMkLst>
            <pc:docMk/>
            <pc:sldMk cId="2295399676" sldId="296"/>
            <ac:picMk id="5" creationId="{A63A0A35-2B25-ECB6-8AB1-FDF364380F6B}"/>
          </ac:picMkLst>
        </pc:picChg>
        <pc:picChg chg="del">
          <ac:chgData name="Joël de Bruijn" userId="c77c35a1-0a4a-4d47-95d4-064cc51fda78" providerId="ADAL" clId="{0651FB29-66FF-4C66-B4E6-0B1A217138B2}" dt="2023-06-27T11:10:14.209" v="69" actId="478"/>
          <ac:picMkLst>
            <pc:docMk/>
            <pc:sldMk cId="2295399676" sldId="296"/>
            <ac:picMk id="6" creationId="{90A4B82A-CAAE-51B5-CF1D-976CDA2101E3}"/>
          </ac:picMkLst>
        </pc:picChg>
        <pc:picChg chg="del">
          <ac:chgData name="Joël de Bruijn" userId="c77c35a1-0a4a-4d47-95d4-064cc51fda78" providerId="ADAL" clId="{0651FB29-66FF-4C66-B4E6-0B1A217138B2}" dt="2023-06-27T11:10:15.727" v="70" actId="478"/>
          <ac:picMkLst>
            <pc:docMk/>
            <pc:sldMk cId="2295399676" sldId="296"/>
            <ac:picMk id="8" creationId="{CA77728E-546F-61C5-CDB7-78CE77ED112A}"/>
          </ac:picMkLst>
        </pc:picChg>
      </pc:sldChg>
      <pc:sldChg chg="add del">
        <pc:chgData name="Joël de Bruijn" userId="c77c35a1-0a4a-4d47-95d4-064cc51fda78" providerId="ADAL" clId="{0651FB29-66FF-4C66-B4E6-0B1A217138B2}" dt="2023-06-27T11:10:18.986" v="72"/>
        <pc:sldMkLst>
          <pc:docMk/>
          <pc:sldMk cId="417724420" sldId="297"/>
        </pc:sldMkLst>
      </pc:sldChg>
      <pc:sldChg chg="addSp delSp modSp add mod">
        <pc:chgData name="Joël de Bruijn" userId="c77c35a1-0a4a-4d47-95d4-064cc51fda78" providerId="ADAL" clId="{0651FB29-66FF-4C66-B4E6-0B1A217138B2}" dt="2023-06-27T11:12:38.742" v="80" actId="14100"/>
        <pc:sldMkLst>
          <pc:docMk/>
          <pc:sldMk cId="3261412003" sldId="297"/>
        </pc:sldMkLst>
        <pc:picChg chg="add mod">
          <ac:chgData name="Joël de Bruijn" userId="c77c35a1-0a4a-4d47-95d4-064cc51fda78" providerId="ADAL" clId="{0651FB29-66FF-4C66-B4E6-0B1A217138B2}" dt="2023-06-27T11:12:38.742" v="80" actId="14100"/>
          <ac:picMkLst>
            <pc:docMk/>
            <pc:sldMk cId="3261412003" sldId="297"/>
            <ac:picMk id="3" creationId="{DD04B0AF-56A4-6C71-8677-0581E1EF38D1}"/>
          </ac:picMkLst>
        </pc:picChg>
        <pc:picChg chg="del">
          <ac:chgData name="Joël de Bruijn" userId="c77c35a1-0a4a-4d47-95d4-064cc51fda78" providerId="ADAL" clId="{0651FB29-66FF-4C66-B4E6-0B1A217138B2}" dt="2023-06-27T11:12:19.742" v="77" actId="478"/>
          <ac:picMkLst>
            <pc:docMk/>
            <pc:sldMk cId="3261412003" sldId="297"/>
            <ac:picMk id="5" creationId="{A63A0A35-2B25-ECB6-8AB1-FDF364380F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4263861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15</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17</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19</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21</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23</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25</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27</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29</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31</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179219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911695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882355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2162758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hora.surf.nl/index.php/BIV_classificatie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urf.nl/en/secure-your-apis-with-surfconext-api-securit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surf.nl/hoger-onderwijs-sector-architectuur-hosa" TargetMode="External"/><Relationship Id="rId3" Type="http://schemas.openxmlformats.org/officeDocument/2006/relationships/hyperlink" Target="https://npuls.nl/" TargetMode="External"/><Relationship Id="rId7" Type="http://schemas.openxmlformats.org/officeDocument/2006/relationships/hyperlink" Target="https://www.versnellingsplan.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publicatiesdoorpakken.nl/flexibilisering-en-modularisering/" TargetMode="External"/><Relationship Id="rId5" Type="http://schemas.openxmlformats.org/officeDocument/2006/relationships/hyperlink" Target="https://npuls.nl/uit-welke-onderdelen-bestaat-het-programma/" TargetMode="External"/><Relationship Id="rId4" Type="http://schemas.openxmlformats.org/officeDocument/2006/relationships/hyperlink" Target="https://www.nationaalgroeifonds.nl/projecten-ronde-2/digitaliseringsimpuls-onderwijs-n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Npuls</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a:t>Jos van der Woude, Joël de Bruijn</a:t>
            </a:r>
          </a:p>
          <a:p>
            <a:r>
              <a:rPr lang="nl-NL"/>
              <a:t>Npuls</a:t>
            </a:r>
          </a:p>
          <a:p>
            <a:endParaRPr lang="nl-NL"/>
          </a:p>
          <a:p>
            <a:r>
              <a:rPr lang="nl-NL"/>
              <a:t>Edu-V | Npuls</a:t>
            </a:r>
          </a:p>
          <a:p>
            <a:r>
              <a:rPr lang="nl-NL"/>
              <a:t>28 juni 2023</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363527919"/>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a:t>Gemeentelijke overheden voor bijvoorbeeld leerplicht en voortijdig schoolverlaten.</a:t>
                      </a:r>
                    </a:p>
                    <a:p>
                      <a:pPr marL="450850" lvl="0" indent="-285750" algn="l" rtl="0">
                        <a:spcBef>
                          <a:spcPts val="0"/>
                        </a:spcBef>
                        <a:spcAft>
                          <a:spcPts val="0"/>
                        </a:spcAft>
                        <a:buSzPts val="1000"/>
                        <a:buFont typeface="Arial" panose="020B0604020202020204" pitchFamily="34" charset="0"/>
                        <a:buChar char="•"/>
                      </a:pPr>
                      <a:r>
                        <a:rPr lang="nl-NL" sz="1400" err="1"/>
                        <a:t>eIDAS</a:t>
                      </a:r>
                      <a:r>
                        <a:rPr lang="nl-NL" sz="1400"/>
                        <a:t>, </a:t>
                      </a:r>
                      <a:r>
                        <a:rPr lang="nl-NL" sz="1400" err="1"/>
                        <a:t>overheidwallet</a:t>
                      </a:r>
                      <a:r>
                        <a:rPr lang="nl-NL" sz="1400"/>
                        <a:t> voor burgers ter identificatie</a:t>
                      </a:r>
                    </a:p>
                    <a:p>
                      <a:pPr marL="450850" lvl="0" indent="-285750" algn="l" rtl="0">
                        <a:spcBef>
                          <a:spcPts val="0"/>
                        </a:spcBef>
                        <a:spcAft>
                          <a:spcPts val="0"/>
                        </a:spcAft>
                        <a:buSzPts val="1000"/>
                        <a:buFont typeface="Arial" panose="020B0604020202020204" pitchFamily="34" charset="0"/>
                        <a:buChar char="•"/>
                      </a:pPr>
                      <a:r>
                        <a:rPr lang="nl-NL" sz="1400"/>
                        <a:t>Overige in onderzoek</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a:t>Npuls</a:t>
            </a:r>
            <a:endParaRPr lang="nl-NL"/>
          </a:p>
        </p:txBody>
      </p:sp>
      <p:graphicFrame>
        <p:nvGraphicFramePr>
          <p:cNvPr id="220" name="Google Shape;220;p17"/>
          <p:cNvGraphicFramePr/>
          <p:nvPr>
            <p:extLst>
              <p:ext uri="{D42A27DB-BD31-4B8C-83A1-F6EECF244321}">
                <p14:modId xmlns:p14="http://schemas.microsoft.com/office/powerpoint/2010/main" val="2599254269"/>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i="0" u="none" strike="noStrike" cap="none">
                          <a:solidFill>
                            <a:schemeClr val="tx1"/>
                          </a:solidFill>
                          <a:latin typeface="+mn-lt"/>
                          <a:ea typeface="+mn-ea"/>
                          <a:cs typeface="+mn-cs"/>
                          <a:sym typeface="Arial"/>
                        </a:rPr>
                        <a:t>Prille begin</a:t>
                      </a:r>
                      <a:endParaRPr sz="1000" b="0" i="0" u="none" strike="noStrike" cap="none">
                        <a:solidFill>
                          <a:schemeClr val="tx1"/>
                        </a:solidFill>
                        <a:latin typeface="+mn-lt"/>
                        <a:ea typeface="+mn-ea"/>
                        <a:cs typeface="+mn-cs"/>
                        <a:sym typeface="Arial"/>
                      </a:endParaRPr>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Nog niet alle belangen in beeld / betrokkenheid belanghebbenden nog niet of onvoldoende georganiseerd.</a:t>
                      </a:r>
                      <a:endParaRPr sz="1000" b="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9140490"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9140490"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9140490"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40490"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40490" y="4589716"/>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9140490"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6108972" y="5598683"/>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0490"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896EEAD0-3273-6FBC-87BA-8534C03DB19A}"/>
              </a:ext>
            </a:extLst>
          </p:cNvPr>
          <p:cNvSpPr/>
          <p:nvPr/>
        </p:nvSpPr>
        <p:spPr>
          <a:xfrm>
            <a:off x="9140490" y="980728"/>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6765E828-851D-A481-9012-DCEF6405AE01}"/>
              </a:ext>
            </a:extLst>
          </p:cNvPr>
          <p:cNvSpPr/>
          <p:nvPr/>
        </p:nvSpPr>
        <p:spPr>
          <a:xfrm>
            <a:off x="9140490" y="3199762"/>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24E1AF8B-0E18-DB6A-76E8-9C99126B4A7E}"/>
              </a:ext>
            </a:extLst>
          </p:cNvPr>
          <p:cNvSpPr/>
          <p:nvPr/>
        </p:nvSpPr>
        <p:spPr>
          <a:xfrm>
            <a:off x="9140490"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2833460"/>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Informatiebeveiliging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BIV </a:t>
                      </a:r>
                      <a:r>
                        <a:rPr lang="en-US" sz="1400" dirty="0" err="1"/>
                        <a:t>classificatie</a:t>
                      </a:r>
                      <a:r>
                        <a:rPr lang="en-US" sz="1400" dirty="0"/>
                        <a:t> is </a:t>
                      </a:r>
                      <a:r>
                        <a:rPr lang="en-US" sz="1400" dirty="0" err="1"/>
                        <a:t>afhankelijk</a:t>
                      </a:r>
                      <a:r>
                        <a:rPr lang="en-US" sz="1400" dirty="0"/>
                        <a:t> van het </a:t>
                      </a:r>
                      <a:r>
                        <a:rPr lang="en-US" sz="1400" dirty="0" err="1"/>
                        <a:t>ketenproces</a:t>
                      </a:r>
                      <a:r>
                        <a:rPr lang="en-US" sz="1400" dirty="0"/>
                        <a:t> </a:t>
                      </a:r>
                      <a:r>
                        <a:rPr lang="en-US" sz="1400" dirty="0" err="1"/>
                        <a:t>en</a:t>
                      </a:r>
                      <a:r>
                        <a:rPr lang="en-US" sz="1400" dirty="0"/>
                        <a:t> </a:t>
                      </a:r>
                      <a:r>
                        <a:rPr lang="en-US" sz="1400" dirty="0" err="1"/>
                        <a:t>kan</a:t>
                      </a:r>
                      <a:r>
                        <a:rPr lang="en-US" sz="1400" dirty="0"/>
                        <a:t> al dan </a:t>
                      </a:r>
                      <a:r>
                        <a:rPr lang="en-US" sz="1400" dirty="0" err="1"/>
                        <a:t>niet</a:t>
                      </a:r>
                      <a:r>
                        <a:rPr lang="en-US" sz="1400" dirty="0"/>
                        <a:t> </a:t>
                      </a:r>
                      <a:r>
                        <a:rPr lang="en-US" sz="1400" dirty="0" err="1"/>
                        <a:t>strikt</a:t>
                      </a:r>
                      <a:r>
                        <a:rPr lang="en-US" sz="1400" dirty="0"/>
                        <a:t> </a:t>
                      </a:r>
                      <a:r>
                        <a:rPr lang="en-US" sz="1400" dirty="0" err="1"/>
                        <a:t>zijn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marL="0" lvl="0" indent="0" algn="ctr" rtl="0">
                        <a:spcBef>
                          <a:spcPts val="0"/>
                        </a:spcBef>
                        <a:spcAft>
                          <a:spcPts val="0"/>
                        </a:spcAft>
                        <a:buNone/>
                      </a:pPr>
                      <a:r>
                        <a:rPr lang="nl-NL" sz="1600" b="1" dirty="0"/>
                        <a:t>Beheer</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Beheer vindt plaats op verschillende niveaus:</a:t>
                      </a:r>
                    </a:p>
                    <a:p>
                      <a:pPr marL="165100" lvl="0" indent="0" algn="l" rtl="0">
                        <a:spcBef>
                          <a:spcPts val="0"/>
                        </a:spcBef>
                        <a:spcAft>
                          <a:spcPts val="0"/>
                        </a:spcAft>
                        <a:buSzPts val="1000"/>
                        <a:buNone/>
                      </a:pPr>
                      <a:r>
                        <a:rPr lang="nl-NL" sz="1400" dirty="0"/>
                        <a:t>1 Beheer </a:t>
                      </a:r>
                      <a:r>
                        <a:rPr lang="nl-NL" sz="1400" dirty="0" err="1"/>
                        <a:t>afsprakenstelstels</a:t>
                      </a:r>
                      <a:endParaRPr lang="nl-NL" sz="1400" dirty="0"/>
                    </a:p>
                    <a:p>
                      <a:pPr marL="165100" lvl="0" indent="0" algn="l" rtl="0">
                        <a:spcBef>
                          <a:spcPts val="0"/>
                        </a:spcBef>
                        <a:spcAft>
                          <a:spcPts val="0"/>
                        </a:spcAft>
                        <a:buSzPts val="1000"/>
                        <a:buNone/>
                      </a:pPr>
                      <a:r>
                        <a:rPr lang="nl-NL" sz="1400" dirty="0"/>
                        <a:t>2 Beheer individuele afspraken</a:t>
                      </a:r>
                    </a:p>
                    <a:p>
                      <a:pPr marL="165100" lvl="0" indent="0" algn="l" rtl="0">
                        <a:spcBef>
                          <a:spcPts val="0"/>
                        </a:spcBef>
                        <a:spcAft>
                          <a:spcPts val="0"/>
                        </a:spcAft>
                        <a:buSzPts val="1000"/>
                        <a:buNone/>
                      </a:pPr>
                      <a:r>
                        <a:rPr lang="nl-NL" sz="1400" dirty="0"/>
                        <a:t>3 beheer dienstverlening</a:t>
                      </a:r>
                    </a:p>
                    <a:p>
                      <a:pPr marL="165100" lvl="0" indent="0" algn="l" rtl="0">
                        <a:spcBef>
                          <a:spcPts val="0"/>
                        </a:spcBef>
                        <a:spcAft>
                          <a:spcPts val="0"/>
                        </a:spcAft>
                        <a:buSzPts val="1000"/>
                        <a:buNone/>
                      </a:pPr>
                      <a:r>
                        <a:rPr lang="nl-NL" sz="1400" dirty="0"/>
                        <a:t>4 beheer individuele diensten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a:t>Npuls</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5" name="Rechthoek 4">
            <a:extLst>
              <a:ext uri="{FF2B5EF4-FFF2-40B4-BE49-F238E27FC236}">
                <a16:creationId xmlns:a16="http://schemas.microsoft.com/office/drawing/2014/main" id="{3C8D47E2-9D67-A625-6098-E1BBB6DEAE95}"/>
              </a:ext>
            </a:extLst>
          </p:cNvPr>
          <p:cNvSpPr/>
          <p:nvPr/>
        </p:nvSpPr>
        <p:spPr>
          <a:xfrm>
            <a:off x="8209935" y="2740979"/>
            <a:ext cx="3323304" cy="254877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a:t>&lt;Naam initiatief&gt;</a:t>
            </a:r>
            <a:endParaRPr lang="nl-NL"/>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5" name="Rechthoek 4">
            <a:extLst>
              <a:ext uri="{FF2B5EF4-FFF2-40B4-BE49-F238E27FC236}">
                <a16:creationId xmlns:a16="http://schemas.microsoft.com/office/drawing/2014/main" id="{D673A7AE-9D05-6F4A-C60F-F3C92D703DFF}"/>
              </a:ext>
            </a:extLst>
          </p:cNvPr>
          <p:cNvSpPr/>
          <p:nvPr/>
        </p:nvSpPr>
        <p:spPr>
          <a:xfrm>
            <a:off x="4611329" y="1095669"/>
            <a:ext cx="7325032" cy="4823350"/>
          </a:xfrm>
          <a:prstGeom prst="rect">
            <a:avLst/>
          </a:prstGeom>
          <a:solidFill>
            <a:srgbClr val="0FA67E">
              <a:alpha val="3411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790304889"/>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Ketendomeinen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err="1"/>
                        <a:t>Npuls</a:t>
                      </a:r>
                      <a:r>
                        <a:rPr lang="nl-NL" sz="1400" dirty="0"/>
                        <a:t> als geheel raakt aan de ene kant alle ketendomeinen zoals die in de ROSA benoemt zijn.</a:t>
                      </a:r>
                    </a:p>
                    <a:p>
                      <a:pPr marL="165100" lvl="0" indent="0" algn="l" rtl="0">
                        <a:spcBef>
                          <a:spcPts val="0"/>
                        </a:spcBef>
                        <a:spcAft>
                          <a:spcPts val="0"/>
                        </a:spcAft>
                        <a:buSzPts val="1000"/>
                        <a:buNone/>
                      </a:pPr>
                      <a:r>
                        <a:rPr lang="nl-NL" sz="1400" dirty="0"/>
                        <a:t>Andersom is de scope van </a:t>
                      </a:r>
                      <a:r>
                        <a:rPr lang="nl-NL" sz="1400" dirty="0" err="1"/>
                        <a:t>Npuls</a:t>
                      </a:r>
                      <a:r>
                        <a:rPr lang="nl-NL" sz="1400" dirty="0"/>
                        <a:t> zelfs iets breder dan de ROSA ketendomeinen nu gedefinieerd of uitgewerkt zijn.</a:t>
                      </a:r>
                    </a:p>
                    <a:p>
                      <a:pPr marL="165100" lvl="0" indent="0" algn="l" rtl="0">
                        <a:spcBef>
                          <a:spcPts val="0"/>
                        </a:spcBef>
                        <a:spcAft>
                          <a:spcPts val="0"/>
                        </a:spcAft>
                        <a:buSzPts val="1000"/>
                        <a:buNone/>
                      </a:pPr>
                      <a:r>
                        <a:rPr lang="nl-NL" sz="1400" dirty="0"/>
                        <a:t>Voorbeelden zijn het definiëren van onderwijs (in HOSA betekenis) en het SSI patroon voor </a:t>
                      </a:r>
                      <a:r>
                        <a:rPr lang="nl-NL" sz="1400" dirty="0" err="1"/>
                        <a:t>identity</a:t>
                      </a:r>
                      <a:r>
                        <a:rPr lang="nl-NL" sz="1400" dirty="0"/>
                        <a:t>.</a:t>
                      </a: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t>Per onderdeel van Npuls worden verschillende delen van de keten domeinen geraakt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a:t>Npuls</a:t>
            </a:r>
            <a:endParaRPr lang="nl-N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005771511"/>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Persoonsgegevens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Er </a:t>
                      </a:r>
                      <a:r>
                        <a:rPr lang="en-US" sz="1400" dirty="0" err="1"/>
                        <a:t>worden</a:t>
                      </a:r>
                      <a:r>
                        <a:rPr lang="en-US" sz="1400" dirty="0"/>
                        <a:t> </a:t>
                      </a:r>
                      <a:r>
                        <a:rPr lang="en-US" sz="1400" dirty="0" err="1"/>
                        <a:t>persoonsgegevens</a:t>
                      </a:r>
                      <a:r>
                        <a:rPr lang="en-US" sz="1400" dirty="0"/>
                        <a:t> van </a:t>
                      </a:r>
                      <a:r>
                        <a:rPr lang="en-US" sz="1400" dirty="0" err="1"/>
                        <a:t>onderwijsdeelnemers</a:t>
                      </a:r>
                      <a:r>
                        <a:rPr lang="en-US" sz="1400" dirty="0"/>
                        <a:t> (</a:t>
                      </a:r>
                      <a:r>
                        <a:rPr lang="en-US" sz="1400" dirty="0" err="1"/>
                        <a:t>studenten</a:t>
                      </a:r>
                      <a:r>
                        <a:rPr lang="en-US" sz="1400" dirty="0"/>
                        <a:t> en </a:t>
                      </a:r>
                      <a:r>
                        <a:rPr lang="en-US" sz="1400" dirty="0" err="1"/>
                        <a:t>onderzoekers</a:t>
                      </a:r>
                      <a:r>
                        <a:rPr lang="en-US" sz="1400" dirty="0"/>
                        <a:t>) en </a:t>
                      </a:r>
                      <a:r>
                        <a:rPr lang="en-US" sz="1400" dirty="0" err="1"/>
                        <a:t>onderwijsmedewerkers</a:t>
                      </a:r>
                      <a:r>
                        <a:rPr lang="en-US" sz="1400" dirty="0"/>
                        <a:t> </a:t>
                      </a:r>
                      <a:r>
                        <a:rPr lang="en-US" sz="1400" dirty="0" err="1"/>
                        <a:t>gedeeld</a:t>
                      </a:r>
                      <a:r>
                        <a:rPr lang="en-US" sz="1400" dirty="0"/>
                        <a:t>. </a:t>
                      </a:r>
                      <a:r>
                        <a:rPr lang="en-US" sz="1400" dirty="0" err="1"/>
                        <a:t>Dit</a:t>
                      </a:r>
                      <a:r>
                        <a:rPr lang="en-US" sz="1400" dirty="0"/>
                        <a:t> is </a:t>
                      </a:r>
                      <a:r>
                        <a:rPr lang="en-US" sz="1400" dirty="0" err="1"/>
                        <a:t>afhankelijk</a:t>
                      </a:r>
                      <a:r>
                        <a:rPr lang="en-US" sz="1400" dirty="0"/>
                        <a:t> van de Use Cases, maar </a:t>
                      </a:r>
                      <a:r>
                        <a:rPr lang="en-US" sz="1400" dirty="0" err="1"/>
                        <a:t>zullen</a:t>
                      </a:r>
                      <a:r>
                        <a:rPr lang="en-US" sz="1400" dirty="0"/>
                        <a:t> in alle </a:t>
                      </a:r>
                      <a:r>
                        <a:rPr lang="en-US" sz="1400" dirty="0" err="1"/>
                        <a:t>vormen</a:t>
                      </a:r>
                      <a:r>
                        <a:rPr lang="en-US" sz="1400" dirty="0"/>
                        <a:t> </a:t>
                      </a:r>
                      <a:r>
                        <a:rPr lang="en-US" sz="1400" dirty="0" err="1"/>
                        <a:t>voorkomen</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Maatregelen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Dataminimalisatie</a:t>
                      </a:r>
                      <a:endParaRPr lang="en-US" sz="1400" dirty="0"/>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Gegevensuitwisseling</a:t>
                      </a:r>
                      <a:r>
                        <a:rPr lang="en-US" sz="1400" dirty="0"/>
                        <a:t> </a:t>
                      </a:r>
                      <a:r>
                        <a:rPr lang="en-US" sz="1400" dirty="0" err="1"/>
                        <a:t>onderscheid</a:t>
                      </a:r>
                      <a:r>
                        <a:rPr lang="en-US" sz="1400" dirty="0"/>
                        <a:t> in </a:t>
                      </a:r>
                      <a:r>
                        <a:rPr lang="en-US" sz="1400" dirty="0" err="1"/>
                        <a:t>classificatie</a:t>
                      </a:r>
                      <a:r>
                        <a:rPr lang="en-US" sz="1400" dirty="0"/>
                        <a:t> van </a:t>
                      </a:r>
                      <a:r>
                        <a:rPr lang="en-US" sz="1400" dirty="0" err="1"/>
                        <a:t>gegevenssoorten</a:t>
                      </a:r>
                      <a:r>
                        <a:rPr lang="en-US" sz="1400" dirty="0"/>
                        <a:t> </a:t>
                      </a:r>
                      <a:r>
                        <a:rPr lang="en-US" sz="1400" dirty="0" err="1"/>
                        <a:t>inclusief</a:t>
                      </a:r>
                      <a:r>
                        <a:rPr lang="en-US" sz="1400" dirty="0"/>
                        <a:t> </a:t>
                      </a:r>
                      <a:r>
                        <a:rPr lang="en-US" sz="1400" dirty="0" err="1"/>
                        <a:t>bijbehorende</a:t>
                      </a:r>
                      <a:r>
                        <a:rPr lang="en-US" sz="1400" dirty="0"/>
                        <a:t> </a:t>
                      </a:r>
                      <a:r>
                        <a:rPr lang="en-US" sz="1400" dirty="0" err="1"/>
                        <a:t>beveiligingsmaatregelen</a:t>
                      </a:r>
                      <a:r>
                        <a:rPr lang="en-US" sz="1400" dirty="0"/>
                        <a:t> (IBP) en voor </a:t>
                      </a:r>
                      <a:r>
                        <a:rPr lang="en-US" sz="1400" dirty="0" err="1"/>
                        <a:t>diensten</a:t>
                      </a:r>
                      <a:r>
                        <a:rPr lang="en-US" sz="1400" dirty="0"/>
                        <a:t> </a:t>
                      </a:r>
                      <a:r>
                        <a:rPr lang="en-US" sz="1400" dirty="0" err="1"/>
                        <a:t>aan</a:t>
                      </a:r>
                      <a:r>
                        <a:rPr lang="en-US" sz="1400" dirty="0"/>
                        <a:t> de hand van </a:t>
                      </a:r>
                      <a:r>
                        <a:rPr lang="en-US" sz="1400" dirty="0" err="1"/>
                        <a:t>een</a:t>
                      </a:r>
                      <a:r>
                        <a:rPr lang="en-US" sz="1400" dirty="0"/>
                        <a:t> DPIA.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81092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604027806"/>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Voor BIV zie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hlinkClick r:id="rId3"/>
                        </a:rPr>
                        <a:t>https://hora.surf.nl/index.php/BIV_classificaties</a:t>
                      </a:r>
                      <a:r>
                        <a:rPr lang="nl-NL"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sz="1600" b="1"/>
              <a:t>Doel:</a:t>
            </a:r>
            <a:br>
              <a:rPr lang="nl-NL" sz="1600" b="1"/>
            </a:br>
            <a:r>
              <a:rPr lang="nl-NL" sz="1600"/>
              <a:t>Het vergelijkingsraamwerk is een middel dat bijdraagt aan </a:t>
            </a:r>
            <a:r>
              <a:rPr lang="nl-NL" sz="1600" b="1"/>
              <a:t>inzicht</a:t>
            </a:r>
            <a:r>
              <a:rPr lang="nl-NL" sz="1600"/>
              <a:t> in een keteninitiatief, soms in de vorm van een groeifondstraject. Door bij verschillende initiatieven hetzelfde raamwerk te gebruiken kunnen ‘karakteristieken’ naast elkaar worden gelegd en zo een hulpmiddel zijn bij het creëren van </a:t>
            </a:r>
            <a:r>
              <a:rPr lang="nl-NL" sz="1600" b="1"/>
              <a:t>overzicht</a:t>
            </a:r>
            <a:r>
              <a:rPr lang="nl-NL" sz="1600"/>
              <a:t>. Op basis van overzicht kunnen onderdelen gerelateerd worden om zo de </a:t>
            </a:r>
            <a:r>
              <a:rPr lang="nl-NL" sz="1600" b="1"/>
              <a:t>samenhang </a:t>
            </a:r>
            <a:r>
              <a:rPr lang="nl-NL" sz="1600"/>
              <a:t>te bevorderen.</a:t>
            </a:r>
            <a:br>
              <a:rPr lang="nl-NL" sz="1600"/>
            </a:br>
            <a:endParaRPr lang="nl-NL" sz="1600"/>
          </a:p>
          <a:p>
            <a:pPr marL="285750" indent="-285750">
              <a:buFont typeface="Arial" panose="020B0604020202020204" pitchFamily="34" charset="0"/>
              <a:buChar char="•"/>
            </a:pPr>
            <a:r>
              <a:rPr lang="nl-NL" sz="1600" b="1"/>
              <a:t>Rol van Edustandaard:</a:t>
            </a:r>
            <a:br>
              <a:rPr lang="nl-NL" sz="1600"/>
            </a:br>
            <a:r>
              <a:rPr lang="nl-NL" sz="1600"/>
              <a:t>Faciliteren van de totstandkoming van inzicht, overzicht en samenhang. Dit helpt onnodig dubbel architectuurwerk en tegenstrijdige standaarden of afspraken voorkomen, en bevordert hergebruik en wederzijdse inspiratie.</a:t>
            </a:r>
            <a:br>
              <a:rPr lang="nl-NL" sz="1600"/>
            </a:br>
            <a:endParaRPr lang="nl-NL" sz="1600"/>
          </a:p>
          <a:p>
            <a:pPr marL="285750" indent="-285750">
              <a:buFont typeface="Arial" panose="020B0604020202020204" pitchFamily="34" charset="0"/>
              <a:buChar char="•"/>
            </a:pPr>
            <a:r>
              <a:rPr lang="nl-NL" sz="1600" b="1"/>
              <a:t>Rol van de invuller:</a:t>
            </a:r>
            <a:br>
              <a:rPr lang="nl-NL" sz="1600"/>
            </a:br>
            <a:r>
              <a:rPr lang="nl-NL" sz="1600"/>
              <a:t>De invuller is iemand die de karakteristieken van het initiatief of groeifondstraject kent, deze kan scoren en toelichten.</a:t>
            </a:r>
            <a:br>
              <a:rPr lang="nl-NL" sz="1600"/>
            </a:br>
            <a:endParaRPr lang="nl-NL" sz="1600"/>
          </a:p>
          <a:p>
            <a:pPr marL="285750" indent="-285750">
              <a:buFont typeface="Arial" panose="020B0604020202020204" pitchFamily="34" charset="0"/>
              <a:buChar char="•"/>
            </a:pPr>
            <a:r>
              <a:rPr lang="nl-NL" sz="1600" b="1"/>
              <a:t>Inhoud van het raamwerk:</a:t>
            </a:r>
            <a:br>
              <a:rPr lang="nl-NL" sz="1600"/>
            </a:br>
            <a:r>
              <a:rPr lang="nl-NL" sz="1600"/>
              <a:t>Het vergelijkingsraamwerk kent een open en een meer gesloten deel.</a:t>
            </a:r>
            <a:br>
              <a:rPr lang="nl-NL" sz="1600"/>
            </a:br>
            <a:r>
              <a:rPr lang="nl-NL" sz="1600"/>
              <a:t>Deels is het gebaseerd op de ROSA maar ook daarmee is niet ‘alles’ goed te profileren.</a:t>
            </a:r>
            <a:br>
              <a:rPr lang="nl-NL" sz="1600"/>
            </a:br>
            <a:r>
              <a:rPr lang="nl-NL" sz="1600"/>
              <a:t>Er is daarom ook plaats voor meer open vragen.</a:t>
            </a:r>
            <a:br>
              <a:rPr lang="nl-NL" sz="1600"/>
            </a:br>
            <a:endParaRPr lang="nl-NL" sz="1600"/>
          </a:p>
          <a:p>
            <a:pPr marL="285750" indent="-285750">
              <a:buFont typeface="Arial" panose="020B0604020202020204" pitchFamily="34" charset="0"/>
              <a:buChar char="•"/>
            </a:pPr>
            <a:r>
              <a:rPr lang="nl-NL" sz="1600" b="1"/>
              <a:t>Invullen:</a:t>
            </a:r>
            <a:br>
              <a:rPr lang="nl-NL" sz="1600" b="1"/>
            </a:br>
            <a:r>
              <a:rPr lang="nl-NL" sz="160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br>
              <a:rPr lang="nl-NL" sz="1600"/>
            </a:br>
            <a:endParaRPr lang="nl-NL" sz="160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15687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854412533"/>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Ontwerp-</a:t>
                      </a:r>
                    </a:p>
                    <a:p>
                      <a:pPr marL="0" lvl="0" indent="0" algn="ctr" rtl="0">
                        <a:spcBef>
                          <a:spcPts val="0"/>
                        </a:spcBef>
                        <a:spcAft>
                          <a:spcPts val="0"/>
                        </a:spcAft>
                        <a:buNone/>
                      </a:pPr>
                      <a:r>
                        <a:rPr lang="nl-NL" sz="1600" b="1" dirty="0"/>
                        <a:t>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Overnemen</a:t>
                      </a:r>
                      <a:r>
                        <a:rPr lang="en-US" sz="1400" dirty="0"/>
                        <a:t> van reeds </a:t>
                      </a:r>
                      <a:r>
                        <a:rPr lang="en-US" sz="1400" dirty="0" err="1"/>
                        <a:t>bestaande</a:t>
                      </a:r>
                      <a:r>
                        <a:rPr lang="en-US" sz="1400" dirty="0"/>
                        <a:t> </a:t>
                      </a:r>
                      <a:r>
                        <a:rPr lang="en-US" sz="1400" dirty="0" err="1"/>
                        <a:t>afspraken</a:t>
                      </a:r>
                      <a:r>
                        <a:rPr lang="en-US" sz="1400" dirty="0"/>
                        <a:t>, en industry best </a:t>
                      </a:r>
                      <a:r>
                        <a:rPr lang="en-US" sz="1400" dirty="0" err="1"/>
                        <a:t>pracyices</a:t>
                      </a:r>
                      <a:r>
                        <a:rPr lang="en-US" sz="1400" dirty="0"/>
                        <a:t> </a:t>
                      </a:r>
                      <a:r>
                        <a:rPr lang="en-US" sz="1400" dirty="0" err="1"/>
                        <a:t>zoals</a:t>
                      </a:r>
                      <a:r>
                        <a:rPr lang="en-US" sz="1400" dirty="0"/>
                        <a:t> OpenID Connect. </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a:t>
                      </a:r>
                      <a:r>
                        <a:rPr lang="en-US" sz="1400" dirty="0" err="1"/>
                        <a:t>bestaande</a:t>
                      </a:r>
                      <a:r>
                        <a:rPr lang="en-US" sz="1400" dirty="0"/>
                        <a:t> Trust </a:t>
                      </a:r>
                      <a:r>
                        <a:rPr lang="en-US" sz="1400" dirty="0" err="1"/>
                        <a:t>netwerken</a:t>
                      </a:r>
                      <a:r>
                        <a:rPr lang="en-US" sz="1400" dirty="0"/>
                        <a:t> </a:t>
                      </a:r>
                      <a:r>
                        <a:rPr lang="en-US" sz="1400" dirty="0" err="1"/>
                        <a:t>en</a:t>
                      </a:r>
                      <a:r>
                        <a:rPr lang="en-US" sz="1400" dirty="0"/>
                        <a:t> </a:t>
                      </a:r>
                      <a:r>
                        <a:rPr lang="en-US" sz="1400" dirty="0" err="1"/>
                        <a:t>Fedraties</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SURF </a:t>
                      </a:r>
                      <a:r>
                        <a:rPr lang="en-US" sz="1400" dirty="0" err="1"/>
                        <a:t>Conext</a:t>
                      </a:r>
                      <a:r>
                        <a:rPr lang="en-US" sz="1400" dirty="0"/>
                        <a:t> API security </a:t>
                      </a:r>
                      <a:r>
                        <a:rPr lang="en-US" sz="1400" dirty="0">
                          <a:hlinkClick r:id="rId3"/>
                        </a:rPr>
                        <a:t>https://www.surf.nl/en/secure-your-apis-with-surfconext-api-security</a:t>
                      </a:r>
                      <a:r>
                        <a:rPr lang="en-US" sz="1400" dirty="0"/>
                        <a:t> </a:t>
                      </a:r>
                      <a:r>
                        <a:rPr lang="en-US" sz="1400" dirty="0" err="1"/>
                        <a:t>waar</a:t>
                      </a:r>
                      <a:r>
                        <a:rPr lang="en-US" sz="1400" dirty="0"/>
                        <a:t> </a:t>
                      </a:r>
                      <a:r>
                        <a:rPr lang="en-US" sz="1400" dirty="0" err="1"/>
                        <a:t>mogelijk</a:t>
                      </a:r>
                      <a:r>
                        <a:rPr lang="en-US" sz="1400" dirty="0"/>
                        <a:t>.</a:t>
                      </a:r>
                    </a:p>
                    <a:p>
                      <a:pPr marL="450850" lvl="0" indent="-285750" algn="l" rtl="0">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2652367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endParaRPr lang="nl-NL" sz="1800" dirty="0"/>
          </a:p>
        </p:txBody>
      </p:sp>
      <p:graphicFrame>
        <p:nvGraphicFramePr>
          <p:cNvPr id="206" name="Google Shape;206;p15"/>
          <p:cNvGraphicFramePr/>
          <p:nvPr>
            <p:extLst>
              <p:ext uri="{D42A27DB-BD31-4B8C-83A1-F6EECF244321}">
                <p14:modId xmlns:p14="http://schemas.microsoft.com/office/powerpoint/2010/main" val="2312973155"/>
              </p:ext>
            </p:extLst>
          </p:nvPr>
        </p:nvGraphicFramePr>
        <p:xfrm>
          <a:off x="335360" y="1085850"/>
          <a:ext cx="11521280" cy="50480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28000">
                <a:tc>
                  <a:txBody>
                    <a:bodyPr/>
                    <a:lstStyle/>
                    <a:p>
                      <a:pPr marL="0" lvl="0" indent="0" algn="ctr" rtl="0">
                        <a:spcBef>
                          <a:spcPts val="0"/>
                        </a:spcBef>
                        <a:spcAft>
                          <a:spcPts val="0"/>
                        </a:spcAft>
                        <a:buNone/>
                      </a:pPr>
                      <a:r>
                        <a:rPr lang="nl-NL" sz="1600" b="1" dirty="0"/>
                        <a:t>Technische</a:t>
                      </a:r>
                    </a:p>
                    <a:p>
                      <a:pPr marL="0" lvl="0" indent="0" algn="ctr" rtl="0">
                        <a:spcBef>
                          <a:spcPts val="0"/>
                        </a:spcBef>
                        <a:spcAft>
                          <a:spcPts val="0"/>
                        </a:spcAft>
                        <a:buNone/>
                      </a:pP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a:t>We </a:t>
                      </a:r>
                      <a:r>
                        <a:rPr lang="en-US" sz="1400" dirty="0" err="1"/>
                        <a:t>werken</a:t>
                      </a:r>
                      <a:r>
                        <a:rPr lang="en-US" sz="1400" dirty="0"/>
                        <a:t> </a:t>
                      </a:r>
                      <a:r>
                        <a:rPr lang="en-US" sz="1400" dirty="0" err="1"/>
                        <a:t>onder</a:t>
                      </a:r>
                      <a:r>
                        <a:rPr lang="en-US" sz="1400" dirty="0"/>
                        <a:t> </a:t>
                      </a:r>
                      <a:r>
                        <a:rPr lang="en-US" sz="1400" dirty="0" err="1"/>
                        <a:t>architectuur</a:t>
                      </a:r>
                      <a:r>
                        <a:rPr lang="en-US" sz="1400" dirty="0"/>
                        <a:t> en </a:t>
                      </a:r>
                      <a:r>
                        <a:rPr lang="en-US" sz="1400" dirty="0" err="1"/>
                        <a:t>hebben</a:t>
                      </a:r>
                      <a:r>
                        <a:rPr lang="en-US" sz="1400" dirty="0"/>
                        <a:t> de </a:t>
                      </a:r>
                      <a:r>
                        <a:rPr lang="en-US" sz="1400" dirty="0" err="1"/>
                        <a:t>infrastructuur</a:t>
                      </a:r>
                      <a:r>
                        <a:rPr lang="en-US" sz="1400" dirty="0"/>
                        <a:t> </a:t>
                      </a:r>
                      <a:r>
                        <a:rPr lang="en-US" sz="1400" dirty="0" err="1"/>
                        <a:t>laag</a:t>
                      </a:r>
                      <a:r>
                        <a:rPr lang="en-US" sz="1400" dirty="0"/>
                        <a:t> </a:t>
                      </a:r>
                      <a:r>
                        <a:rPr lang="en-US" sz="1400" dirty="0" err="1"/>
                        <a:t>gescheiden</a:t>
                      </a:r>
                      <a:r>
                        <a:rPr lang="en-US" sz="1400" dirty="0"/>
                        <a:t> van de </a:t>
                      </a:r>
                      <a:r>
                        <a:rPr lang="en-US" sz="1400" dirty="0" err="1"/>
                        <a:t>functionele</a:t>
                      </a:r>
                      <a:r>
                        <a:rPr lang="en-US" sz="1400" dirty="0"/>
                        <a:t> en </a:t>
                      </a:r>
                      <a:r>
                        <a:rPr lang="en-US" sz="1400" dirty="0" err="1"/>
                        <a:t>technische</a:t>
                      </a:r>
                      <a:r>
                        <a:rPr lang="en-US" sz="1400" dirty="0"/>
                        <a:t> </a:t>
                      </a:r>
                      <a:r>
                        <a:rPr lang="en-US" sz="1400" dirty="0" err="1"/>
                        <a:t>specificatie</a:t>
                      </a:r>
                      <a:r>
                        <a:rPr lang="en-US" sz="1400" dirty="0"/>
                        <a:t> voor de use cases.</a:t>
                      </a:r>
                    </a:p>
                    <a:p>
                      <a:pPr marL="450850" lvl="0" indent="-285750" algn="l" rtl="0">
                        <a:spcBef>
                          <a:spcPts val="0"/>
                        </a:spcBef>
                        <a:spcAft>
                          <a:spcPts val="0"/>
                        </a:spcAft>
                        <a:buSzPts val="1000"/>
                        <a:buFont typeface="Arial" panose="020B0604020202020204" pitchFamily="34" charset="0"/>
                        <a:buChar char="•"/>
                      </a:pPr>
                      <a:r>
                        <a:rPr lang="en-US" sz="1400" dirty="0"/>
                        <a:t>Voor de M2M </a:t>
                      </a:r>
                      <a:r>
                        <a:rPr lang="en-US" sz="1400" dirty="0" err="1"/>
                        <a:t>gegevensuitwisselingen</a:t>
                      </a:r>
                      <a:r>
                        <a:rPr lang="en-US" sz="1400" dirty="0"/>
                        <a:t> </a:t>
                      </a:r>
                      <a:r>
                        <a:rPr lang="en-US" sz="1400" dirty="0" err="1"/>
                        <a:t>baseren</a:t>
                      </a:r>
                      <a:r>
                        <a:rPr lang="en-US" sz="1400" dirty="0"/>
                        <a:t> we </a:t>
                      </a:r>
                      <a:r>
                        <a:rPr lang="en-US" sz="1400" dirty="0" err="1"/>
                        <a:t>ons</a:t>
                      </a:r>
                      <a:r>
                        <a:rPr lang="en-US" sz="1400" dirty="0"/>
                        <a:t> op </a:t>
                      </a:r>
                      <a:r>
                        <a:rPr lang="en-US" sz="1400" dirty="0" err="1"/>
                        <a:t>beproefde</a:t>
                      </a:r>
                      <a:r>
                        <a:rPr lang="en-US" sz="1400" dirty="0"/>
                        <a:t> best practices.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Semantische 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Aan de hand van HORA, HOSA, MORA en MOSA </a:t>
                      </a:r>
                      <a:r>
                        <a:rPr lang="en-US" sz="1400" dirty="0" err="1"/>
                        <a:t>leggen</a:t>
                      </a:r>
                      <a:r>
                        <a:rPr lang="en-US" sz="1400" dirty="0"/>
                        <a:t> we </a:t>
                      </a:r>
                      <a:r>
                        <a:rPr lang="en-US" sz="1400" dirty="0" err="1"/>
                        <a:t>definities</a:t>
                      </a:r>
                      <a:r>
                        <a:rPr lang="en-US" sz="1400" dirty="0"/>
                        <a:t> vast van de </a:t>
                      </a:r>
                      <a:r>
                        <a:rPr lang="en-US" sz="1400" dirty="0" err="1"/>
                        <a:t>verschillende</a:t>
                      </a:r>
                      <a:r>
                        <a:rPr lang="en-US" sz="1400" dirty="0"/>
                        <a:t> </a:t>
                      </a:r>
                      <a:r>
                        <a:rPr lang="en-US" sz="1400" dirty="0" err="1"/>
                        <a:t>bedijrfsobjecten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a:t>In de </a:t>
                      </a:r>
                      <a:r>
                        <a:rPr lang="en-US" sz="1400" dirty="0" err="1"/>
                        <a:t>berichtdefinities</a:t>
                      </a:r>
                      <a:r>
                        <a:rPr lang="en-US" sz="1400" dirty="0"/>
                        <a:t> </a:t>
                      </a:r>
                      <a:r>
                        <a:rPr lang="en-US" sz="1400" dirty="0" err="1"/>
                        <a:t>hanteren</a:t>
                      </a:r>
                      <a:r>
                        <a:rPr lang="en-US" sz="1400" dirty="0"/>
                        <a:t> we (</a:t>
                      </a:r>
                      <a:r>
                        <a:rPr lang="en-US" sz="1400" dirty="0" err="1"/>
                        <a:t>indien</a:t>
                      </a:r>
                      <a:r>
                        <a:rPr lang="en-US" sz="1400" dirty="0"/>
                        <a:t> </a:t>
                      </a:r>
                      <a:r>
                        <a:rPr lang="en-US" sz="1400" dirty="0" err="1"/>
                        <a:t>beschikbaar</a:t>
                      </a:r>
                      <a:r>
                        <a:rPr lang="en-US" sz="1400" dirty="0"/>
                        <a:t>) </a:t>
                      </a:r>
                      <a:r>
                        <a:rPr lang="en-US" sz="1400" dirty="0" err="1"/>
                        <a:t>Internationale</a:t>
                      </a:r>
                      <a:r>
                        <a:rPr lang="en-US" sz="1400" dirty="0"/>
                        <a:t> </a:t>
                      </a:r>
                      <a:r>
                        <a:rPr lang="en-US" sz="1400" dirty="0" err="1"/>
                        <a:t>standaarden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Bij</a:t>
                      </a:r>
                      <a:r>
                        <a:rPr lang="en-US" sz="1400" dirty="0"/>
                        <a:t> </a:t>
                      </a:r>
                      <a:r>
                        <a:rPr lang="en-US" sz="1400" dirty="0" err="1"/>
                        <a:t>aanvang</a:t>
                      </a:r>
                      <a:r>
                        <a:rPr lang="en-US" sz="1400" dirty="0"/>
                        <a:t> van </a:t>
                      </a:r>
                      <a:r>
                        <a:rPr lang="en-US" sz="1400" dirty="0" err="1"/>
                        <a:t>iedere</a:t>
                      </a:r>
                      <a:r>
                        <a:rPr lang="en-US" sz="1400" dirty="0"/>
                        <a:t> </a:t>
                      </a:r>
                      <a:r>
                        <a:rPr lang="en-US" sz="1400" dirty="0" err="1"/>
                        <a:t>werkgroep</a:t>
                      </a:r>
                      <a:r>
                        <a:rPr lang="en-US" sz="1400" dirty="0"/>
                        <a:t> </a:t>
                      </a:r>
                      <a:r>
                        <a:rPr lang="en-US" sz="1400" dirty="0" err="1"/>
                        <a:t>wordt</a:t>
                      </a:r>
                      <a:r>
                        <a:rPr lang="en-US" sz="1400" dirty="0"/>
                        <a:t> </a:t>
                      </a:r>
                      <a:r>
                        <a:rPr lang="en-US" sz="1400" dirty="0" err="1"/>
                        <a:t>een</a:t>
                      </a:r>
                      <a:r>
                        <a:rPr lang="en-US" sz="1400" dirty="0"/>
                        <a:t> </a:t>
                      </a:r>
                      <a:r>
                        <a:rPr lang="en-US" sz="1400" dirty="0" err="1"/>
                        <a:t>inventarisatie</a:t>
                      </a:r>
                      <a:r>
                        <a:rPr lang="en-US" sz="1400" dirty="0"/>
                        <a:t> </a:t>
                      </a:r>
                      <a:r>
                        <a:rPr lang="en-US" sz="1400" dirty="0" err="1"/>
                        <a:t>gedaan</a:t>
                      </a:r>
                      <a:r>
                        <a:rPr lang="en-US" sz="1400" dirty="0"/>
                        <a:t> van </a:t>
                      </a:r>
                      <a:r>
                        <a:rPr lang="en-US" sz="1400" dirty="0" err="1"/>
                        <a:t>bestaande</a:t>
                      </a:r>
                      <a:r>
                        <a:rPr lang="en-US" sz="1400" dirty="0"/>
                        <a:t> </a:t>
                      </a:r>
                      <a:r>
                        <a:rPr lang="en-US" sz="1400" dirty="0" err="1"/>
                        <a:t>nationale</a:t>
                      </a:r>
                      <a:r>
                        <a:rPr lang="en-US" sz="1400" dirty="0"/>
                        <a:t> en </a:t>
                      </a:r>
                      <a:r>
                        <a:rPr lang="en-US" sz="1400" dirty="0" err="1"/>
                        <a:t>internationale</a:t>
                      </a:r>
                      <a:r>
                        <a:rPr lang="en-US" sz="1400" dirty="0"/>
                        <a:t> </a:t>
                      </a:r>
                      <a:r>
                        <a:rPr lang="en-US" sz="1400" dirty="0" err="1"/>
                        <a:t>standaarden</a:t>
                      </a:r>
                      <a:r>
                        <a:rPr lang="en-US" sz="1400" dirty="0"/>
                        <a:t> voor de </a:t>
                      </a:r>
                      <a:r>
                        <a:rPr lang="en-US" sz="1400" dirty="0" err="1"/>
                        <a:t>praktijksituatie</a:t>
                      </a:r>
                      <a:r>
                        <a:rPr lang="en-US" sz="1400" dirty="0"/>
                        <a:t> en </a:t>
                      </a:r>
                      <a:r>
                        <a:rPr lang="en-US" sz="1400" dirty="0" err="1"/>
                        <a:t>worden</a:t>
                      </a:r>
                      <a:r>
                        <a:rPr lang="en-US" sz="1400" dirty="0"/>
                        <a:t> </a:t>
                      </a:r>
                      <a:r>
                        <a:rPr lang="en-US" sz="1400" dirty="0" err="1"/>
                        <a:t>deze</a:t>
                      </a:r>
                      <a:r>
                        <a:rPr lang="en-US" sz="1400" dirty="0"/>
                        <a:t> </a:t>
                      </a:r>
                      <a:r>
                        <a:rPr lang="en-US" sz="1400" dirty="0" err="1"/>
                        <a:t>gevalideerd</a:t>
                      </a:r>
                      <a:r>
                        <a:rPr lang="en-US" sz="1400" dirty="0"/>
                        <a:t> op </a:t>
                      </a:r>
                      <a:r>
                        <a:rPr lang="en-US" sz="1400" dirty="0" err="1"/>
                        <a:t>toepasbaarheid</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20000">
                <a:tc>
                  <a:txBody>
                    <a:bodyPr/>
                    <a:lstStyle/>
                    <a:p>
                      <a:pPr marL="0" lvl="0" indent="0" algn="ctr" rtl="0">
                        <a:spcBef>
                          <a:spcPts val="0"/>
                        </a:spcBef>
                        <a:spcAft>
                          <a:spcPts val="0"/>
                        </a:spcAft>
                        <a:buNone/>
                      </a:pPr>
                      <a:r>
                        <a:rPr lang="nl-NL" sz="1600" b="1" dirty="0"/>
                        <a:t>Proces</a:t>
                      </a:r>
                      <a:br>
                        <a:rPr lang="nl-NL" sz="1600" b="1" dirty="0"/>
                      </a:b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US" sz="1400" dirty="0"/>
                        <a:t>We </a:t>
                      </a:r>
                      <a:r>
                        <a:rPr lang="en-US" sz="1400" dirty="0" err="1"/>
                        <a:t>gebruiken</a:t>
                      </a:r>
                      <a:r>
                        <a:rPr lang="en-US" sz="1400" dirty="0"/>
                        <a:t> HOSA, MOSA, HORA en MORA </a:t>
                      </a:r>
                      <a:r>
                        <a:rPr lang="en-US" sz="1400" dirty="0" err="1"/>
                        <a:t>als</a:t>
                      </a:r>
                      <a:r>
                        <a:rPr lang="en-US" sz="1400" dirty="0"/>
                        <a:t> </a:t>
                      </a:r>
                      <a:r>
                        <a:rPr lang="en-US" sz="1400" dirty="0" err="1"/>
                        <a:t>leidraad</a:t>
                      </a:r>
                      <a:r>
                        <a:rPr lang="en-US" sz="1400" dirty="0"/>
                        <a:t> voor </a:t>
                      </a:r>
                      <a:r>
                        <a:rPr lang="en-US" sz="1400" dirty="0" err="1"/>
                        <a:t>processen</a:t>
                      </a:r>
                      <a:r>
                        <a:rPr lang="en-US" sz="1400" dirty="0"/>
                        <a:t> </a:t>
                      </a:r>
                      <a:r>
                        <a:rPr lang="en-US" sz="1400" dirty="0" err="1"/>
                        <a:t>binnen</a:t>
                      </a:r>
                      <a:r>
                        <a:rPr lang="en-US" sz="1400" dirty="0"/>
                        <a:t> en </a:t>
                      </a:r>
                      <a:r>
                        <a:rPr lang="en-US" sz="1400" dirty="0" err="1"/>
                        <a:t>tussen</a:t>
                      </a:r>
                      <a:r>
                        <a:rPr lang="en-US" sz="1400" dirty="0"/>
                        <a:t> de </a:t>
                      </a:r>
                      <a:r>
                        <a:rPr lang="en-US" sz="1400" dirty="0" err="1"/>
                        <a:t>instellingen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67655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37552355"/>
              </p:ext>
            </p:extLst>
          </p:nvPr>
        </p:nvGraphicFramePr>
        <p:xfrm>
          <a:off x="335360" y="1085850"/>
          <a:ext cx="11521280" cy="5077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Identiteiten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Identiteiten</a:t>
                      </a:r>
                      <a:r>
                        <a:rPr lang="en-US" sz="1400" dirty="0"/>
                        <a:t> </a:t>
                      </a:r>
                      <a:r>
                        <a:rPr lang="en-US" sz="1400" dirty="0" err="1"/>
                        <a:t>binnen</a:t>
                      </a:r>
                      <a:r>
                        <a:rPr lang="en-US" sz="1400" dirty="0"/>
                        <a:t> de </a:t>
                      </a:r>
                      <a:r>
                        <a:rPr lang="en-US" sz="1400" dirty="0" err="1"/>
                        <a:t>instelling</a:t>
                      </a:r>
                      <a:r>
                        <a:rPr lang="en-US" sz="1400" dirty="0"/>
                        <a:t> </a:t>
                      </a:r>
                      <a:r>
                        <a:rPr lang="en-US" sz="1400" dirty="0" err="1"/>
                        <a:t>zijn</a:t>
                      </a:r>
                      <a:r>
                        <a:rPr lang="en-US" sz="1400" dirty="0"/>
                        <a:t> </a:t>
                      </a:r>
                      <a:r>
                        <a:rPr lang="en-US" sz="1400" dirty="0" err="1"/>
                        <a:t>leidend</a:t>
                      </a:r>
                      <a:r>
                        <a:rPr lang="en-US" sz="1400" dirty="0"/>
                        <a:t>. </a:t>
                      </a:r>
                      <a:br>
                        <a:rPr lang="en-US" sz="1400" dirty="0"/>
                      </a:br>
                      <a:r>
                        <a:rPr lang="en-US" sz="1400" dirty="0" err="1"/>
                        <a:t>Deze</a:t>
                      </a:r>
                      <a:r>
                        <a:rPr lang="en-US" sz="1400" dirty="0"/>
                        <a:t> </a:t>
                      </a:r>
                      <a:r>
                        <a:rPr lang="en-US" sz="1400" dirty="0" err="1"/>
                        <a:t>worden</a:t>
                      </a:r>
                      <a:r>
                        <a:rPr lang="en-US" sz="1400" dirty="0"/>
                        <a:t> </a:t>
                      </a:r>
                      <a:r>
                        <a:rPr lang="en-US" sz="1400" dirty="0" err="1"/>
                        <a:t>geverifieerd</a:t>
                      </a:r>
                      <a:r>
                        <a:rPr lang="en-US" sz="1400" dirty="0"/>
                        <a:t> </a:t>
                      </a:r>
                      <a:r>
                        <a:rPr lang="en-US" sz="1400" dirty="0" err="1"/>
                        <a:t>aan</a:t>
                      </a:r>
                      <a:r>
                        <a:rPr lang="en-US" sz="1400" dirty="0"/>
                        <a:t> de hand van </a:t>
                      </a:r>
                      <a:r>
                        <a:rPr lang="en-US" sz="1400" dirty="0" err="1"/>
                        <a:t>Studielink</a:t>
                      </a:r>
                      <a:r>
                        <a:rPr lang="en-US" sz="1400" dirty="0"/>
                        <a:t>, of door </a:t>
                      </a:r>
                      <a:r>
                        <a:rPr lang="en-US" sz="1400" dirty="0" err="1"/>
                        <a:t>verificatie</a:t>
                      </a:r>
                      <a:r>
                        <a:rPr lang="en-US" sz="1400" dirty="0"/>
                        <a:t> op de </a:t>
                      </a:r>
                      <a:r>
                        <a:rPr lang="en-US" sz="1400" dirty="0" err="1"/>
                        <a:t>instelling</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a:t>Er </a:t>
                      </a:r>
                      <a:r>
                        <a:rPr lang="en-US" sz="1400" dirty="0" err="1"/>
                        <a:t>wordt</a:t>
                      </a:r>
                      <a:r>
                        <a:rPr lang="en-US" sz="1400" dirty="0"/>
                        <a:t> </a:t>
                      </a:r>
                      <a:r>
                        <a:rPr lang="en-US" sz="1400" dirty="0" err="1"/>
                        <a:t>onderzocht</a:t>
                      </a:r>
                      <a:r>
                        <a:rPr lang="en-US" sz="1400" dirty="0"/>
                        <a:t> hoe </a:t>
                      </a:r>
                      <a:r>
                        <a:rPr lang="en-US" sz="1400" dirty="0" err="1"/>
                        <a:t>een</a:t>
                      </a:r>
                      <a:r>
                        <a:rPr lang="en-US" sz="1400" dirty="0"/>
                        <a:t> student </a:t>
                      </a:r>
                      <a:r>
                        <a:rPr lang="en-US" sz="1400" dirty="0" err="1"/>
                        <a:t>een</a:t>
                      </a:r>
                      <a:r>
                        <a:rPr lang="en-US" sz="1400" dirty="0"/>
                        <a:t> (</a:t>
                      </a:r>
                      <a:r>
                        <a:rPr lang="en-US" sz="1400" dirty="0" err="1"/>
                        <a:t>internationale</a:t>
                      </a:r>
                      <a:r>
                        <a:rPr lang="en-US" sz="1400" dirty="0"/>
                        <a:t>) </a:t>
                      </a:r>
                      <a:r>
                        <a:rPr lang="en-US" sz="1400" dirty="0" err="1"/>
                        <a:t>onderwijsidentiteit</a:t>
                      </a:r>
                      <a:r>
                        <a:rPr lang="en-US" sz="1400" dirty="0"/>
                        <a:t> </a:t>
                      </a:r>
                      <a:r>
                        <a:rPr lang="en-US" sz="1400" dirty="0" err="1"/>
                        <a:t>kan</a:t>
                      </a:r>
                      <a:r>
                        <a:rPr lang="en-US" sz="1400" dirty="0"/>
                        <a:t> </a:t>
                      </a:r>
                      <a:r>
                        <a:rPr lang="en-US" sz="1400" dirty="0" err="1"/>
                        <a:t>krijgen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12000">
                <a:tc>
                  <a:txBody>
                    <a:bodyPr/>
                    <a:lstStyle/>
                    <a:p>
                      <a:pPr algn="ctr"/>
                      <a:r>
                        <a:rPr lang="nl-NL" sz="1600" b="1" i="0" u="none" strike="noStrike" cap="none" dirty="0">
                          <a:solidFill>
                            <a:srgbClr val="000000"/>
                          </a:solidFill>
                          <a:latin typeface="Arial"/>
                          <a:cs typeface="Arial"/>
                          <a:sym typeface="Arial"/>
                        </a:rPr>
                        <a:t>M2M</a:t>
                      </a:r>
                      <a:br>
                        <a:rPr lang="nl-NL" sz="1600" b="1" i="0" u="none" strike="noStrike" cap="none" dirty="0">
                          <a:solidFill>
                            <a:srgbClr val="000000"/>
                          </a:solidFill>
                          <a:latin typeface="Arial"/>
                          <a:cs typeface="Arial"/>
                          <a:sym typeface="Arial"/>
                        </a:rPr>
                      </a:br>
                      <a:r>
                        <a:rPr lang="nl-NL" sz="1600" b="1" i="0" u="none" strike="noStrike" cap="none" dirty="0">
                          <a:solidFill>
                            <a:srgbClr val="000000"/>
                          </a:solidFill>
                          <a:latin typeface="Arial"/>
                          <a:cs typeface="Arial"/>
                          <a:sym typeface="Arial"/>
                        </a:rPr>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We </a:t>
                      </a:r>
                      <a:r>
                        <a:rPr lang="en-US" sz="1400" dirty="0" err="1"/>
                        <a:t>hebben</a:t>
                      </a:r>
                      <a:r>
                        <a:rPr lang="en-US" sz="1400" dirty="0"/>
                        <a:t> </a:t>
                      </a:r>
                      <a:r>
                        <a:rPr lang="en-US" sz="1400" dirty="0" err="1"/>
                        <a:t>een</a:t>
                      </a:r>
                      <a:r>
                        <a:rPr lang="en-US" sz="1400" dirty="0"/>
                        <a:t> </a:t>
                      </a:r>
                      <a:r>
                        <a:rPr lang="en-US" sz="1400" dirty="0" err="1"/>
                        <a:t>classificatie</a:t>
                      </a:r>
                      <a:r>
                        <a:rPr lang="en-US" sz="1400" dirty="0"/>
                        <a:t> van </a:t>
                      </a:r>
                      <a:r>
                        <a:rPr lang="en-US" sz="1400" dirty="0" err="1"/>
                        <a:t>gegevenssoorten</a:t>
                      </a:r>
                      <a:r>
                        <a:rPr lang="en-US" sz="1400" dirty="0"/>
                        <a:t> </a:t>
                      </a:r>
                      <a:r>
                        <a:rPr lang="en-US" sz="1400" dirty="0" err="1"/>
                        <a:t>toegepast</a:t>
                      </a:r>
                      <a:r>
                        <a:rPr lang="en-US" sz="1400" dirty="0"/>
                        <a:t>. IAA is </a:t>
                      </a:r>
                      <a:r>
                        <a:rPr lang="en-US" sz="1400" dirty="0" err="1"/>
                        <a:t>afhankelijk</a:t>
                      </a:r>
                      <a:r>
                        <a:rPr lang="en-US" sz="1400" dirty="0"/>
                        <a:t> van de </a:t>
                      </a:r>
                      <a:r>
                        <a:rPr lang="en-US" sz="1400" dirty="0" err="1"/>
                        <a:t>classificatie</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40000">
                <a:tc>
                  <a:txBody>
                    <a:bodyPr/>
                    <a:lstStyle/>
                    <a:p>
                      <a:pPr marL="0" lvl="0" indent="0" algn="ctr" rtl="0">
                        <a:spcBef>
                          <a:spcPts val="0"/>
                        </a:spcBef>
                        <a:spcAft>
                          <a:spcPts val="0"/>
                        </a:spcAft>
                        <a:buNone/>
                      </a:pPr>
                      <a:r>
                        <a:rPr lang="nl-NL" sz="1600" b="1" dirty="0"/>
                        <a:t>H2M</a:t>
                      </a:r>
                    </a:p>
                    <a:p>
                      <a:pPr marL="0" lvl="0" indent="0" algn="ctr" rtl="0">
                        <a:spcBef>
                          <a:spcPts val="0"/>
                        </a:spcBef>
                        <a:spcAft>
                          <a:spcPts val="0"/>
                        </a:spcAft>
                        <a:buNone/>
                      </a:pPr>
                      <a:r>
                        <a:rPr lang="nl-NL" sz="1600" b="1" dirty="0"/>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GB" sz="1400" b="0" i="0" u="none" strike="noStrike" cap="none" dirty="0" err="1">
                          <a:solidFill>
                            <a:srgbClr val="000000"/>
                          </a:solidFill>
                          <a:effectLst/>
                          <a:latin typeface="Arial"/>
                          <a:ea typeface="Arial"/>
                          <a:cs typeface="Arial"/>
                          <a:sym typeface="Arial"/>
                        </a:rPr>
                        <a:t>Federatieve</a:t>
                      </a:r>
                      <a:r>
                        <a:rPr lang="en-GB" sz="1400" b="0" i="0" u="none" strike="noStrike" cap="none" dirty="0">
                          <a:solidFill>
                            <a:srgbClr val="000000"/>
                          </a:solidFill>
                          <a:effectLst/>
                          <a:latin typeface="Arial"/>
                          <a:ea typeface="Arial"/>
                          <a:cs typeface="Arial"/>
                          <a:sym typeface="Arial"/>
                        </a:rPr>
                        <a:t> </a:t>
                      </a:r>
                      <a:r>
                        <a:rPr lang="en-GB" sz="1400" b="0" i="0" u="none" strike="noStrike" cap="none" dirty="0" err="1">
                          <a:solidFill>
                            <a:srgbClr val="000000"/>
                          </a:solidFill>
                          <a:effectLst/>
                          <a:latin typeface="Arial"/>
                          <a:ea typeface="Arial"/>
                          <a:cs typeface="Arial"/>
                          <a:sym typeface="Arial"/>
                        </a:rPr>
                        <a:t>toegangspatroon</a:t>
                      </a:r>
                      <a:r>
                        <a:rPr lang="en-GB" sz="1400" b="0" i="0" u="none" strike="noStrike" cap="none" dirty="0">
                          <a:solidFill>
                            <a:srgbClr val="000000"/>
                          </a:solidFill>
                          <a:effectLst/>
                          <a:latin typeface="Arial"/>
                          <a:ea typeface="Arial"/>
                          <a:cs typeface="Arial"/>
                          <a:sym typeface="Arial"/>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00192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325887171"/>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Er worden verschillende interactie patronen ondersteund. Dit is voornamelijk Use Case gedreven. Verdere verdieping is nodig om deze allen te verzamelen en te classificeren.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39405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4001202"/>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User </a:t>
                      </a:r>
                      <a:r>
                        <a:rPr lang="en-US" sz="1400" dirty="0" err="1"/>
                        <a:t>centraal</a:t>
                      </a:r>
                      <a:r>
                        <a:rPr lang="en-US" sz="1400" dirty="0"/>
                        <a:t> en </a:t>
                      </a:r>
                      <a:r>
                        <a:rPr lang="en-US" sz="1400" dirty="0" err="1"/>
                        <a:t>gebaseerd</a:t>
                      </a:r>
                      <a:r>
                        <a:rPr lang="en-US" sz="1400" dirty="0"/>
                        <a:t> op het </a:t>
                      </a:r>
                      <a:r>
                        <a:rPr lang="en-US" sz="1400" dirty="0" err="1"/>
                        <a:t>juiste</a:t>
                      </a:r>
                      <a:r>
                        <a:rPr lang="en-US" sz="1400" dirty="0"/>
                        <a:t> </a:t>
                      </a:r>
                      <a:r>
                        <a:rPr lang="en-US" sz="1400" dirty="0" err="1"/>
                        <a:t>juridisch</a:t>
                      </a:r>
                      <a:r>
                        <a:rPr lang="en-US" sz="1400" dirty="0"/>
                        <a:t> </a:t>
                      </a:r>
                      <a:r>
                        <a:rPr lang="en-US" sz="1400" dirty="0" err="1"/>
                        <a:t>kader</a:t>
                      </a:r>
                      <a:r>
                        <a:rPr lang="en-US" sz="1400" dirty="0"/>
                        <a:t>. Per </a:t>
                      </a:r>
                      <a:r>
                        <a:rPr lang="en-US" sz="1400" dirty="0" err="1"/>
                        <a:t>dienst</a:t>
                      </a:r>
                      <a:r>
                        <a:rPr lang="en-US" sz="1400" dirty="0"/>
                        <a:t> </a:t>
                      </a:r>
                      <a:r>
                        <a:rPr lang="en-US" sz="1400" dirty="0" err="1"/>
                        <a:t>kan</a:t>
                      </a:r>
                      <a:r>
                        <a:rPr lang="en-US" sz="1400" dirty="0"/>
                        <a:t> </a:t>
                      </a:r>
                      <a:r>
                        <a:rPr lang="en-US" sz="1400" dirty="0" err="1"/>
                        <a:t>dit</a:t>
                      </a:r>
                      <a:r>
                        <a:rPr lang="en-US" sz="1400" dirty="0"/>
                        <a:t> </a:t>
                      </a:r>
                      <a:r>
                        <a:rPr lang="en-US" sz="1400" dirty="0" err="1"/>
                        <a:t>anders</a:t>
                      </a:r>
                      <a:r>
                        <a:rPr lang="en-US" sz="1400" dirty="0"/>
                        <a:t> </a:t>
                      </a:r>
                      <a:r>
                        <a:rPr lang="en-US" sz="1400" dirty="0" err="1"/>
                        <a:t>zijn</a:t>
                      </a:r>
                      <a:r>
                        <a:rPr lang="en-US"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563396371"/>
              </p:ext>
            </p:extLst>
          </p:nvPr>
        </p:nvGraphicFramePr>
        <p:xfrm>
          <a:off x="335360" y="1153681"/>
          <a:ext cx="11508978" cy="5006416"/>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6970539">
                  <a:extLst>
                    <a:ext uri="{9D8B030D-6E8A-4147-A177-3AD203B41FA5}">
                      <a16:colId xmlns:a16="http://schemas.microsoft.com/office/drawing/2014/main" val="20001"/>
                    </a:ext>
                  </a:extLst>
                </a:gridCol>
                <a:gridCol w="1658119">
                  <a:extLst>
                    <a:ext uri="{9D8B030D-6E8A-4147-A177-3AD203B41FA5}">
                      <a16:colId xmlns:a16="http://schemas.microsoft.com/office/drawing/2014/main" val="3295071223"/>
                    </a:ext>
                  </a:extLst>
                </a:gridCol>
              </a:tblGrid>
              <a:tr h="144000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Npuls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Bronnen:</a:t>
                      </a:r>
                    </a:p>
                    <a:p>
                      <a:pPr marL="165100" lvl="0" indent="0" algn="l" rtl="0">
                        <a:spcBef>
                          <a:spcPts val="0"/>
                        </a:spcBef>
                        <a:spcAft>
                          <a:spcPts val="0"/>
                        </a:spcAft>
                        <a:buSzPts val="1000"/>
                        <a:buNone/>
                      </a:pPr>
                      <a:r>
                        <a:rPr lang="nl-NL" sz="1400">
                          <a:hlinkClick r:id="rId3"/>
                        </a:rPr>
                        <a:t>Website Npuls</a:t>
                      </a:r>
                      <a:endParaRPr lang="nl-NL" sz="1400"/>
                    </a:p>
                    <a:p>
                      <a:pPr marL="165100" lvl="0" indent="0" algn="l" rtl="0">
                        <a:spcBef>
                          <a:spcPts val="0"/>
                        </a:spcBef>
                        <a:spcAft>
                          <a:spcPts val="0"/>
                        </a:spcAft>
                        <a:buSzPts val="1000"/>
                        <a:buNone/>
                      </a:pPr>
                      <a:r>
                        <a:rPr lang="nl-NL" sz="1400">
                          <a:hlinkClick r:id="rId4"/>
                        </a:rPr>
                        <a:t>Website Groeifonds</a:t>
                      </a:r>
                      <a:endParaRPr lang="nl-NL"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Het komen tot een landelijke:</a:t>
                      </a:r>
                    </a:p>
                    <a:p>
                      <a:pPr marL="450850" lvl="0" indent="-285750" algn="l" rtl="0">
                        <a:lnSpc>
                          <a:spcPct val="120000"/>
                        </a:lnSpc>
                        <a:spcBef>
                          <a:spcPts val="0"/>
                        </a:spcBef>
                        <a:spcAft>
                          <a:spcPts val="0"/>
                        </a:spcAft>
                        <a:buSzPts val="1000"/>
                        <a:buFontTx/>
                        <a:buChar char="-"/>
                      </a:pPr>
                      <a:r>
                        <a:rPr lang="nl-NL" sz="1400"/>
                        <a:t>Technologische infrastructuur voor wendbaar en flexibel georganiseerd onderwijs en leven lang ontwikkelen.</a:t>
                      </a:r>
                    </a:p>
                    <a:p>
                      <a:pPr marL="450850" lvl="0" indent="-285750" algn="l" rtl="0">
                        <a:lnSpc>
                          <a:spcPct val="120000"/>
                        </a:lnSpc>
                        <a:spcBef>
                          <a:spcPts val="0"/>
                        </a:spcBef>
                        <a:spcAft>
                          <a:spcPts val="0"/>
                        </a:spcAft>
                        <a:buSzPts val="1000"/>
                        <a:buFontTx/>
                        <a:buChar char="-"/>
                      </a:pPr>
                      <a:r>
                        <a:rPr lang="nl-NL" sz="1400"/>
                        <a:t>Een gedeelde kennisinfrastructuur om bestaande en nieuwe kennis over onderwijsinnovatie te delen zodat docenten er echt iets aan hebben.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p>
                    <a:p>
                      <a:pPr marL="165100" lvl="0" indent="0" algn="l" rtl="0">
                        <a:lnSpc>
                          <a:spcPct val="120000"/>
                        </a:lnSpc>
                        <a:spcBef>
                          <a:spcPts val="0"/>
                        </a:spcBef>
                        <a:spcAft>
                          <a:spcPts val="0"/>
                        </a:spcAft>
                        <a:buSzPts val="1000"/>
                        <a:buNone/>
                      </a:pPr>
                      <a:r>
                        <a:rPr lang="nl-NL" sz="1400">
                          <a:hlinkClick r:id="rId5"/>
                        </a:rPr>
                        <a:t>Onderdelen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a:t>Logische vervolg op explorerende trajecten (Versnellingsplan, Doorpakken op Digitalisering) waarna nu de stap naar realiseren en implementeren wordt gemaakt.</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a:t>Het ontstaan van vele samenwerkingsverbanden voor LLO en Flexibilisering die leiden tot lokale oplossingen en gegevensuitwisseling zonder standaarden.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a:t>Het ontstaan van marktplaatsen in andere branches en potentieel in onderwijs.</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a:t>De behoefte om publieke waarden als vertrekpunt bij technologie te nemen.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p>
                    <a:p>
                      <a:pPr marL="165100" lvl="0" indent="0" algn="l" rtl="0">
                        <a:lnSpc>
                          <a:spcPct val="120000"/>
                        </a:lnSpc>
                        <a:spcBef>
                          <a:spcPts val="0"/>
                        </a:spcBef>
                        <a:spcAft>
                          <a:spcPts val="0"/>
                        </a:spcAft>
                        <a:buClr>
                          <a:schemeClr val="dk1"/>
                        </a:buClr>
                        <a:buSzPts val="1000"/>
                        <a:buNone/>
                      </a:pPr>
                      <a:r>
                        <a:rPr lang="nl-NL" sz="1400" dirty="0">
                          <a:hlinkClick r:id="rId6"/>
                        </a:rPr>
                        <a:t>Doorpakken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7"/>
                        </a:rPr>
                        <a:t>Versnellingsplan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8"/>
                        </a:rPr>
                        <a:t>HOSA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3530785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554764051"/>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err="1"/>
                        <a:t>Governance</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Hier</a:t>
                      </a:r>
                      <a:r>
                        <a:rPr lang="en-US" sz="1400" dirty="0"/>
                        <a:t> </a:t>
                      </a:r>
                      <a:r>
                        <a:rPr lang="en-US" sz="1400" dirty="0" err="1"/>
                        <a:t>moet</a:t>
                      </a:r>
                      <a:r>
                        <a:rPr lang="en-US" sz="1400" dirty="0"/>
                        <a:t> </a:t>
                      </a:r>
                      <a:r>
                        <a:rPr lang="en-US" sz="1400" dirty="0" err="1"/>
                        <a:t>nog</a:t>
                      </a:r>
                      <a:r>
                        <a:rPr lang="en-US" sz="1400" dirty="0"/>
                        <a:t> </a:t>
                      </a:r>
                      <a:r>
                        <a:rPr lang="en-US" sz="1400" dirty="0" err="1"/>
                        <a:t>invulling</a:t>
                      </a:r>
                      <a:r>
                        <a:rPr lang="en-US" sz="1400" dirty="0"/>
                        <a:t> </a:t>
                      </a:r>
                      <a:r>
                        <a:rPr lang="en-US" sz="1400" dirty="0" err="1"/>
                        <a:t>aan</a:t>
                      </a:r>
                      <a:r>
                        <a:rPr lang="en-US" sz="1400" dirty="0"/>
                        <a:t> </a:t>
                      </a:r>
                      <a:r>
                        <a:rPr lang="en-US" sz="1400" dirty="0" err="1"/>
                        <a:t>gegeven</a:t>
                      </a:r>
                      <a:r>
                        <a:rPr lang="en-US" sz="1400" dirty="0"/>
                        <a:t> </a:t>
                      </a:r>
                      <a:r>
                        <a:rPr lang="en-US" sz="1400" dirty="0" err="1"/>
                        <a:t>worden</a:t>
                      </a:r>
                      <a:r>
                        <a:rPr lang="en-US" sz="1400" dirty="0"/>
                        <a:t> voor </a:t>
                      </a:r>
                      <a:r>
                        <a:rPr lang="en-US" sz="1400" dirty="0" err="1"/>
                        <a:t>nPuls</a:t>
                      </a:r>
                      <a:r>
                        <a:rPr lang="en-US" sz="1400" dirty="0"/>
                        <a:t>. </a:t>
                      </a:r>
                      <a:r>
                        <a:rPr lang="en-US" sz="1400" dirty="0" err="1"/>
                        <a:t>Dit</a:t>
                      </a:r>
                      <a:r>
                        <a:rPr lang="en-US" sz="1400" dirty="0"/>
                        <a:t> is </a:t>
                      </a:r>
                      <a:r>
                        <a:rPr lang="en-US" sz="1400" dirty="0" err="1"/>
                        <a:t>nog</a:t>
                      </a:r>
                      <a:r>
                        <a:rPr lang="en-US" sz="1400" dirty="0"/>
                        <a:t> </a:t>
                      </a:r>
                      <a:r>
                        <a:rPr lang="en-US" sz="1400" dirty="0" err="1"/>
                        <a:t>werk</a:t>
                      </a:r>
                      <a:r>
                        <a:rPr lang="en-US" sz="1400" dirty="0"/>
                        <a:t> in </a:t>
                      </a:r>
                      <a:r>
                        <a:rPr lang="en-US" sz="1400" dirty="0" err="1"/>
                        <a:t>uitvoering</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821795047"/>
              </p:ext>
            </p:extLst>
          </p:nvPr>
        </p:nvGraphicFramePr>
        <p:xfrm>
          <a:off x="335360" y="1153681"/>
          <a:ext cx="11521280" cy="501621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296000">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Studenten MBO, HBO, WO en </a:t>
                      </a:r>
                      <a:r>
                        <a:rPr lang="nl-NL" sz="1400" dirty="0" err="1"/>
                        <a:t>lerenden</a:t>
                      </a:r>
                      <a:r>
                        <a:rPr lang="nl-NL" sz="1400" dirty="0"/>
                        <a:t> in het algemeen.</a:t>
                      </a:r>
                    </a:p>
                    <a:p>
                      <a:pPr marL="450850" lvl="0" indent="-285750" algn="l" rtl="0">
                        <a:spcBef>
                          <a:spcPts val="0"/>
                        </a:spcBef>
                        <a:spcAft>
                          <a:spcPts val="0"/>
                        </a:spcAft>
                        <a:buSzPts val="1000"/>
                        <a:buFont typeface="Arial" panose="020B0604020202020204" pitchFamily="34" charset="0"/>
                        <a:buChar char="•"/>
                      </a:pPr>
                      <a:r>
                        <a:rPr lang="nl-NL" sz="1400" dirty="0"/>
                        <a:t>Betrokkenen (medewerkers) uit het gehele onderwijsdomein.</a:t>
                      </a:r>
                    </a:p>
                    <a:p>
                      <a:pPr marL="450850" lvl="0" indent="-285750" algn="l" rtl="0">
                        <a:spcBef>
                          <a:spcPts val="0"/>
                        </a:spcBef>
                        <a:spcAft>
                          <a:spcPts val="0"/>
                        </a:spcAft>
                        <a:buSzPts val="1000"/>
                        <a:buFont typeface="Arial" panose="020B0604020202020204" pitchFamily="34" charset="0"/>
                        <a:buChar char="•"/>
                      </a:pPr>
                      <a:r>
                        <a:rPr lang="nl-NL" sz="1400" dirty="0"/>
                        <a:t>Partners zoals SURF, Kennisnet, SBB, Studielink, Coöperatie MBO Voorzieningen, DUO etc.</a:t>
                      </a:r>
                    </a:p>
                    <a:p>
                      <a:pPr marL="450850" lvl="0" indent="-285750" algn="l" rtl="0">
                        <a:spcBef>
                          <a:spcPts val="0"/>
                        </a:spcBef>
                        <a:spcAft>
                          <a:spcPts val="0"/>
                        </a:spcAft>
                        <a:buSzPts val="1000"/>
                        <a:buFont typeface="Arial" panose="020B0604020202020204" pitchFamily="34" charset="0"/>
                        <a:buChar char="•"/>
                      </a:pPr>
                      <a:r>
                        <a:rPr lang="nl-NL" sz="1400" dirty="0"/>
                        <a:t>Instellingen MBO, HBO, WO</a:t>
                      </a:r>
                    </a:p>
                    <a:p>
                      <a:pPr marL="450850" lvl="0" indent="-285750" algn="l" rtl="0">
                        <a:spcBef>
                          <a:spcPts val="0"/>
                        </a:spcBef>
                        <a:spcAft>
                          <a:spcPts val="0"/>
                        </a:spcAft>
                        <a:buSzPts val="1000"/>
                        <a:buFont typeface="Arial" panose="020B0604020202020204" pitchFamily="34" charset="0"/>
                        <a:buChar char="•"/>
                      </a:pPr>
                      <a:r>
                        <a:rPr lang="nl-NL" sz="1400" dirty="0"/>
                        <a:t>Commerciële partijen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a:t>Gehele programma: Hub ICT Infra en Kennisinfra</a:t>
                      </a:r>
                    </a:p>
                    <a:p>
                      <a:pPr marL="450850" lvl="0" indent="-285750" algn="l" rtl="0">
                        <a:lnSpc>
                          <a:spcPct val="120000"/>
                        </a:lnSpc>
                        <a:spcBef>
                          <a:spcPts val="0"/>
                        </a:spcBef>
                        <a:spcAft>
                          <a:spcPts val="0"/>
                        </a:spcAft>
                        <a:buSzPts val="1000"/>
                        <a:buFont typeface="Arial" panose="020B0604020202020204" pitchFamily="34" charset="0"/>
                        <a:buChar char="•"/>
                      </a:pPr>
                      <a:r>
                        <a:rPr lang="nl-NL" sz="1400"/>
                        <a:t>Fase 1: 2023 – 2025: </a:t>
                      </a:r>
                      <a:br>
                        <a:rPr lang="nl-NL" sz="1400"/>
                      </a:br>
                      <a:r>
                        <a:rPr lang="nl-NL" sz="1400" err="1"/>
                        <a:t>Transformatiehub</a:t>
                      </a:r>
                      <a:r>
                        <a:rPr lang="nl-NL" sz="1400"/>
                        <a:t> Digitale Leermaterialen</a:t>
                      </a:r>
                      <a:br>
                        <a:rPr lang="nl-NL" sz="1400"/>
                      </a:br>
                      <a:r>
                        <a:rPr lang="nl-NL" sz="1400" err="1"/>
                        <a:t>Transformatiehub</a:t>
                      </a:r>
                      <a:r>
                        <a:rPr lang="nl-NL" sz="1400"/>
                        <a:t> Wendbaar Efficiënt Georganiseerd Onderwijs</a:t>
                      </a:r>
                      <a:br>
                        <a:rPr lang="nl-NL" sz="1400"/>
                      </a:br>
                      <a:r>
                        <a:rPr lang="nl-NL" sz="1400"/>
                        <a:t>Pilothubs</a:t>
                      </a:r>
                    </a:p>
                    <a:p>
                      <a:pPr marL="450850" lvl="0" indent="-285750" algn="l" rtl="0">
                        <a:lnSpc>
                          <a:spcPct val="120000"/>
                        </a:lnSpc>
                        <a:spcBef>
                          <a:spcPts val="0"/>
                        </a:spcBef>
                        <a:spcAft>
                          <a:spcPts val="0"/>
                        </a:spcAft>
                        <a:buSzPts val="1000"/>
                        <a:buFont typeface="Arial" panose="020B0604020202020204" pitchFamily="34" charset="0"/>
                        <a:buChar char="•"/>
                      </a:pPr>
                      <a:r>
                        <a:rPr lang="nl-NL" sz="1400"/>
                        <a:t>Fase 2: 2025 – 2031:</a:t>
                      </a:r>
                      <a:br>
                        <a:rPr lang="nl-NL" sz="1400"/>
                      </a:br>
                      <a:r>
                        <a:rPr lang="nl-NL" sz="1400"/>
                        <a:t>Nog te bepalen hubs</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Veranderstrategie: lokale business cases (</a:t>
                      </a:r>
                      <a:r>
                        <a:rPr lang="nl-NL" sz="1400" dirty="0" err="1"/>
                        <a:t>multi</a:t>
                      </a:r>
                      <a:r>
                        <a:rPr lang="nl-NL" sz="1400" dirty="0"/>
                        <a:t>-partner) leiden tot pilots, onder architectuur ontwikkelen en schaalbaar maken naar landelijk niveau en voor alle sectoren. Vervolgens vindt de implementatie plaats bij de overige instellingen en partners.</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De hubs werken samen met sleutelteams uit de instellingen om verbinding te houden en de implementatie te realiseren.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Voor kennisinfra wordt een soortgelijke veranderstrategie gehanteerd waarbij ‘Centers voor Teaching en Learning’ binnen de instellingen gebruikt worden, als kennisbron voor digitale transformatie.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4131773353"/>
              </p:ext>
            </p:extLst>
          </p:nvPr>
        </p:nvGraphicFramePr>
        <p:xfrm>
          <a:off x="335360" y="1085850"/>
          <a:ext cx="11521280" cy="513576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324339">
                <a:tc>
                  <a:txBody>
                    <a:bodyPr/>
                    <a:lstStyle/>
                    <a:p>
                      <a:pPr marL="0" lvl="0" indent="0" algn="ctr" rtl="0">
                        <a:spcBef>
                          <a:spcPts val="0"/>
                        </a:spcBef>
                        <a:spcAft>
                          <a:spcPts val="0"/>
                        </a:spcAft>
                        <a:buNone/>
                      </a:pPr>
                      <a:r>
                        <a:rPr lang="nl-NL" sz="1600" b="1" dirty="0"/>
                        <a:t>Welke afsprakenkaders zijn nodig en op welke doelgroepen zijn deze gericht?</a:t>
                      </a:r>
                      <a:br>
                        <a:rPr lang="nl-NL" sz="1600" b="1" dirty="0"/>
                      </a:br>
                      <a:br>
                        <a:rPr lang="nl-NL" sz="1600" b="1" dirty="0"/>
                      </a:br>
                      <a:r>
                        <a:rPr lang="nl-NL" sz="1600" b="1" dirty="0"/>
                        <a:t>Bijvoorbeeld </a:t>
                      </a:r>
                      <a:r>
                        <a:rPr lang="nl-NL" sz="1600" b="1" dirty="0" err="1"/>
                        <a:t>techreuzen</a:t>
                      </a:r>
                      <a:r>
                        <a:rPr lang="nl-NL" sz="1600" b="1" dirty="0"/>
                        <a:t>, startups, </a:t>
                      </a:r>
                      <a:r>
                        <a:rPr lang="nl-NL" sz="1600" b="1" dirty="0" err="1"/>
                        <a:t>lerenden</a:t>
                      </a:r>
                      <a:r>
                        <a:rPr lang="nl-NL" sz="1600" b="1" dirty="0"/>
                        <a:t>, instellingen, </a:t>
                      </a:r>
                      <a:r>
                        <a:rPr lang="nl-NL" sz="1600" b="1" dirty="0" err="1"/>
                        <a:t>etc</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Afsprakenkaders, standaarden en aansluitvoorwaarden over gegevensuitwisseling tussen instellingen en partners.</a:t>
                      </a:r>
                    </a:p>
                    <a:p>
                      <a:pPr marL="450850" lvl="0" indent="-285750" algn="l" rtl="0">
                        <a:spcBef>
                          <a:spcPts val="0"/>
                        </a:spcBef>
                        <a:spcAft>
                          <a:spcPts val="0"/>
                        </a:spcAft>
                        <a:buSzPts val="1000"/>
                        <a:buFont typeface="Arial" panose="020B0604020202020204" pitchFamily="34" charset="0"/>
                        <a:buChar char="•"/>
                      </a:pPr>
                      <a:r>
                        <a:rPr lang="nl-NL" sz="1400" dirty="0" err="1"/>
                        <a:t>Governance</a:t>
                      </a:r>
                      <a:r>
                        <a:rPr lang="nl-NL" sz="1400" dirty="0"/>
                        <a:t> binnen het ecosysteem voor lidmaatschap en voorwaarden voor deelname op het platform.</a:t>
                      </a:r>
                    </a:p>
                    <a:p>
                      <a:pPr marL="450850" lvl="0" indent="-285750" algn="l">
                        <a:spcBef>
                          <a:spcPts val="0"/>
                        </a:spcBef>
                        <a:spcAft>
                          <a:spcPts val="0"/>
                        </a:spcAft>
                        <a:buSzPts val="1000"/>
                        <a:buFont typeface="Arial" panose="020B0604020202020204" pitchFamily="34" charset="0"/>
                        <a:buChar char="•"/>
                      </a:pPr>
                      <a:endParaRPr lang="nl-NL" sz="1400" dirty="0"/>
                    </a:p>
                    <a:p>
                      <a:pPr marL="165100" lvl="0" indent="0" algn="l">
                        <a:spcBef>
                          <a:spcPts val="0"/>
                        </a:spcBef>
                        <a:spcAft>
                          <a:spcPts val="0"/>
                        </a:spcAft>
                        <a:buSzPts val="1000"/>
                        <a:buNone/>
                      </a:pPr>
                      <a:r>
                        <a:rPr lang="nl-NL" sz="1400" dirty="0"/>
                        <a:t>Digitale leermaterialen:</a:t>
                      </a:r>
                    </a:p>
                    <a:p>
                      <a:pPr marL="450850" lvl="0" indent="-285750" algn="l">
                        <a:spcBef>
                          <a:spcPts val="0"/>
                        </a:spcBef>
                        <a:spcAft>
                          <a:spcPts val="0"/>
                        </a:spcAft>
                        <a:buSzPts val="1000"/>
                        <a:buFont typeface="Arial" panose="020B0604020202020204" pitchFamily="34" charset="0"/>
                        <a:buChar char="•"/>
                      </a:pPr>
                      <a:r>
                        <a:rPr lang="nl-NL" sz="1400" dirty="0"/>
                        <a:t>Streefarchitectuur digitale leermaterialen, uitwerking van HOSA </a:t>
                      </a:r>
                      <a:r>
                        <a:rPr lang="nl-NL" sz="1400" dirty="0" err="1"/>
                        <a:t>Education</a:t>
                      </a:r>
                      <a:r>
                        <a:rPr lang="nl-NL" sz="1400" dirty="0"/>
                        <a:t> Exchange Platform (HEEP) &amp; MOSA. </a:t>
                      </a:r>
                    </a:p>
                    <a:p>
                      <a:pPr marL="450850" lvl="0" indent="-285750" algn="l">
                        <a:spcBef>
                          <a:spcPts val="0"/>
                        </a:spcBef>
                        <a:spcAft>
                          <a:spcPts val="0"/>
                        </a:spcAft>
                        <a:buSzPts val="1000"/>
                        <a:buFont typeface="Arial" panose="020B0604020202020204" pitchFamily="34" charset="0"/>
                        <a:buChar char="•"/>
                      </a:pPr>
                      <a:r>
                        <a:rPr lang="nl-NL" sz="1400" dirty="0"/>
                        <a:t>Nationale publiek-privaat afsprakenstelsel digitale leermaterialen. </a:t>
                      </a:r>
                      <a:r>
                        <a:rPr lang="nl-NL" sz="1400" b="0" i="0" u="none" strike="noStrike" cap="none" noProof="0" dirty="0">
                          <a:solidFill>
                            <a:srgbClr val="000000"/>
                          </a:solidFill>
                          <a:latin typeface="Arial"/>
                          <a:cs typeface="Arial"/>
                          <a:sym typeface="Arial"/>
                        </a:rPr>
                        <a:t>De afspraken gaan over auteursrecht, data, meta-datering, gebruik van standaarden, inkoop/aanbestedingssystematiek en co-creatie van leermaterialen. </a:t>
                      </a:r>
                      <a:endParaRPr lang="nl-NL" sz="1400" b="0" i="0" u="none" strike="noStrike" cap="none" dirty="0">
                        <a:solidFill>
                          <a:srgbClr val="000000"/>
                        </a:solidFill>
                        <a:latin typeface="Arial"/>
                        <a:cs typeface="Arial"/>
                        <a:sym typeface="Arial"/>
                      </a:endParaRPr>
                    </a:p>
                    <a:p>
                      <a:pPr marL="450850" lvl="0" indent="-285750" algn="l">
                        <a:spcBef>
                          <a:spcPts val="0"/>
                        </a:spcBef>
                        <a:spcAft>
                          <a:spcPts val="0"/>
                        </a:spcAft>
                        <a:buSzPts val="1000"/>
                        <a:buFont typeface="Arial" panose="020B0604020202020204" pitchFamily="34" charset="0"/>
                        <a:buChar char="•"/>
                      </a:pPr>
                      <a:r>
                        <a:rPr lang="nl-NL" sz="1400" dirty="0"/>
                        <a:t>Doelgroepen: publieke en private partners (contentleveranciers, zowel </a:t>
                      </a:r>
                      <a:r>
                        <a:rPr lang="nl-NL" sz="1400" dirty="0" err="1"/>
                        <a:t>techreuzen</a:t>
                      </a:r>
                      <a:r>
                        <a:rPr lang="nl-NL" sz="1400" dirty="0"/>
                        <a:t> als </a:t>
                      </a:r>
                      <a:r>
                        <a:rPr lang="nl-NL" sz="1400" dirty="0" err="1"/>
                        <a:t>start-ups</a:t>
                      </a:r>
                      <a:r>
                        <a:rPr lang="nl-NL"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64000">
                <a:tc>
                  <a:txBody>
                    <a:bodyPr/>
                    <a:lstStyle/>
                    <a:p>
                      <a:pPr algn="ctr"/>
                      <a:r>
                        <a:rPr lang="nl-NL" sz="1600" b="1" i="0" u="none" strike="noStrike" cap="none" dirty="0">
                          <a:solidFill>
                            <a:srgbClr val="000000"/>
                          </a:solidFill>
                          <a:latin typeface="Arial"/>
                          <a:cs typeface="Arial"/>
                          <a:sym typeface="Arial"/>
                        </a:rPr>
                        <a:t>Welke applicatieplatforms worden </a:t>
                      </a:r>
                      <a:r>
                        <a:rPr lang="nl-NL" sz="1600" b="1" i="0" u="none" strike="noStrike" cap="none" dirty="0">
                          <a:solidFill>
                            <a:srgbClr val="000000"/>
                          </a:solidFill>
                          <a:latin typeface="Arial"/>
                          <a:cs typeface="Arial"/>
                        </a:rPr>
                        <a:t>geïntroduceerd</a:t>
                      </a:r>
                      <a:r>
                        <a:rPr lang="nl-NL" sz="1600" b="1" i="0" u="none" strike="noStrike" cap="none" dirty="0">
                          <a:solidFill>
                            <a:srgbClr val="000000"/>
                          </a:solidFill>
                          <a:latin typeface="Arial"/>
                          <a:cs typeface="Arial"/>
                          <a:sym typeface="Arial"/>
                        </a:rPr>
                        <a:t>?</a:t>
                      </a:r>
                    </a:p>
                    <a:p>
                      <a:pPr algn="ctr"/>
                      <a:r>
                        <a:rPr lang="nl-NL" sz="1600" b="1" i="0" u="none" strike="noStrike" cap="none" dirty="0">
                          <a:solidFill>
                            <a:srgbClr val="000000"/>
                          </a:solidFill>
                          <a:latin typeface="Arial"/>
                          <a:cs typeface="Arial"/>
                          <a:sym typeface="Arial"/>
                        </a:rPr>
                        <a:t>Bijvoorbeeld portals, service bus, </a:t>
                      </a:r>
                      <a:r>
                        <a:rPr lang="nl-NL" sz="1600" b="1" i="0" u="none" strike="noStrike" cap="none" dirty="0" err="1">
                          <a:solidFill>
                            <a:srgbClr val="000000"/>
                          </a:solidFill>
                          <a:latin typeface="Arial"/>
                          <a:cs typeface="Arial"/>
                          <a:sym typeface="Arial"/>
                        </a:rPr>
                        <a:t>wallets</a:t>
                      </a:r>
                      <a:r>
                        <a:rPr lang="nl-NL" sz="1600" b="1" i="0" u="none" strike="noStrike" cap="none" dirty="0">
                          <a:solidFill>
                            <a:srgbClr val="000000"/>
                          </a:solidFill>
                          <a:latin typeface="Arial"/>
                          <a:cs typeface="Arial"/>
                          <a:sym typeface="Arial"/>
                        </a:rPr>
                        <a:t>, IAM, BI &amp; Analytics, </a:t>
                      </a:r>
                      <a:r>
                        <a:rPr lang="nl-NL" sz="1600" b="1" i="0" u="none" strike="noStrike" cap="none" dirty="0" err="1">
                          <a:solidFill>
                            <a:srgbClr val="000000"/>
                          </a:solidFill>
                          <a:latin typeface="Arial"/>
                          <a:cs typeface="Arial"/>
                          <a:sym typeface="Arial"/>
                        </a:rPr>
                        <a:t>etc</a:t>
                      </a: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a:t>Platform, </a:t>
                      </a:r>
                      <a:r>
                        <a:rPr lang="nl-NL" sz="1400" dirty="0" err="1"/>
                        <a:t>connection</a:t>
                      </a:r>
                      <a:r>
                        <a:rPr lang="nl-NL" sz="1400" dirty="0"/>
                        <a:t> services en componenten voor gegevensuitwisseling.</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Generatie 3 Identity en Access (Wallet, </a:t>
                      </a:r>
                      <a:r>
                        <a:rPr lang="nl-NL" sz="1400" dirty="0" err="1"/>
                        <a:t>Verifiable</a:t>
                      </a:r>
                      <a:r>
                        <a:rPr lang="nl-NL" sz="1400" dirty="0"/>
                        <a:t> </a:t>
                      </a:r>
                      <a:r>
                        <a:rPr lang="nl-NL" sz="1400" dirty="0" err="1"/>
                        <a:t>Credentials</a:t>
                      </a:r>
                      <a:r>
                        <a:rPr lang="nl-NL" sz="1400" dirty="0"/>
                        <a:t>)</a:t>
                      </a:r>
                    </a:p>
                    <a:p>
                      <a:pPr marL="165100" lvl="0" indent="0" algn="l">
                        <a:lnSpc>
                          <a:spcPct val="120000"/>
                        </a:lnSpc>
                        <a:spcBef>
                          <a:spcPts val="0"/>
                        </a:spcBef>
                        <a:spcAft>
                          <a:spcPts val="0"/>
                        </a:spcAft>
                        <a:buSzPts val="1000"/>
                        <a:buFont typeface="Arial" panose="020B0604020202020204" pitchFamily="34" charset="0"/>
                        <a:buNone/>
                      </a:pPr>
                      <a:endParaRPr lang="nl-NL" sz="1400" dirty="0"/>
                    </a:p>
                    <a:p>
                      <a:pPr marL="165100" lvl="0" indent="0" algn="l">
                        <a:lnSpc>
                          <a:spcPct val="120000"/>
                        </a:lnSpc>
                        <a:spcBef>
                          <a:spcPts val="0"/>
                        </a:spcBef>
                        <a:spcAft>
                          <a:spcPts val="0"/>
                        </a:spcAft>
                        <a:buSzPts val="1000"/>
                        <a:buNone/>
                      </a:pPr>
                      <a:r>
                        <a:rPr lang="nl-NL" sz="1400" dirty="0"/>
                        <a:t>Digitale leermaterialen:</a:t>
                      </a:r>
                    </a:p>
                    <a:p>
                      <a:pPr marL="165100" lvl="0" indent="0" algn="l">
                        <a:lnSpc>
                          <a:spcPct val="120000"/>
                        </a:lnSpc>
                        <a:spcBef>
                          <a:spcPts val="0"/>
                        </a:spcBef>
                        <a:spcAft>
                          <a:spcPts val="0"/>
                        </a:spcAft>
                        <a:buSzPts val="1000"/>
                        <a:buFont typeface="Arial"/>
                        <a:buNone/>
                      </a:pPr>
                      <a:r>
                        <a:rPr lang="nl-NL" sz="1400" dirty="0"/>
                        <a:t>Zie volgende slides.</a:t>
                      </a:r>
                      <a:endParaRPr lang="nl-NL" b="0" i="0" u="none" strike="noStrike" noProof="0" dirty="0">
                        <a:latin typeface="Aria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0000">
                <a:tc>
                  <a:txBody>
                    <a:bodyPr/>
                    <a:lstStyle/>
                    <a:p>
                      <a:pPr marL="0" lvl="0" indent="0" algn="ctr" rtl="0">
                        <a:spcBef>
                          <a:spcPts val="0"/>
                        </a:spcBef>
                        <a:spcAft>
                          <a:spcPts val="0"/>
                        </a:spcAft>
                        <a:buNone/>
                      </a:pPr>
                      <a:r>
                        <a:rPr lang="nl-NL" sz="1600" b="1" dirty="0"/>
                        <a:t>Welke infrastructurele voorzieningen zijn nodig?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Nog in onderzoek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pic>
        <p:nvPicPr>
          <p:cNvPr id="3" name="Afbeelding 2">
            <a:extLst>
              <a:ext uri="{FF2B5EF4-FFF2-40B4-BE49-F238E27FC236}">
                <a16:creationId xmlns:a16="http://schemas.microsoft.com/office/drawing/2014/main" id="{C0FB0B69-6F0C-59CD-97BE-F02E83AE4B88}"/>
              </a:ext>
            </a:extLst>
          </p:cNvPr>
          <p:cNvPicPr>
            <a:picLocks noChangeAspect="1"/>
          </p:cNvPicPr>
          <p:nvPr/>
        </p:nvPicPr>
        <p:blipFill>
          <a:blip r:embed="rId3"/>
          <a:stretch>
            <a:fillRect/>
          </a:stretch>
        </p:blipFill>
        <p:spPr>
          <a:xfrm>
            <a:off x="335360" y="980728"/>
            <a:ext cx="6081471" cy="5846402"/>
          </a:xfrm>
          <a:prstGeom prst="rect">
            <a:avLst/>
          </a:prstGeom>
        </p:spPr>
      </p:pic>
      <p:pic>
        <p:nvPicPr>
          <p:cNvPr id="6" name="Afbeelding 5">
            <a:extLst>
              <a:ext uri="{FF2B5EF4-FFF2-40B4-BE49-F238E27FC236}">
                <a16:creationId xmlns:a16="http://schemas.microsoft.com/office/drawing/2014/main" id="{90A4B82A-CAAE-51B5-CF1D-976CDA2101E3}"/>
              </a:ext>
            </a:extLst>
          </p:cNvPr>
          <p:cNvPicPr>
            <a:picLocks noChangeAspect="1"/>
          </p:cNvPicPr>
          <p:nvPr/>
        </p:nvPicPr>
        <p:blipFill>
          <a:blip r:embed="rId4"/>
          <a:stretch>
            <a:fillRect/>
          </a:stretch>
        </p:blipFill>
        <p:spPr>
          <a:xfrm>
            <a:off x="6416831" y="1322697"/>
            <a:ext cx="5542023" cy="4463649"/>
          </a:xfrm>
          <a:prstGeom prst="rect">
            <a:avLst/>
          </a:prstGeom>
        </p:spPr>
      </p:pic>
      <p:pic>
        <p:nvPicPr>
          <p:cNvPr id="8" name="Afbeelding 7">
            <a:extLst>
              <a:ext uri="{FF2B5EF4-FFF2-40B4-BE49-F238E27FC236}">
                <a16:creationId xmlns:a16="http://schemas.microsoft.com/office/drawing/2014/main" id="{CA77728E-546F-61C5-CDB7-78CE77ED112A}"/>
              </a:ext>
            </a:extLst>
          </p:cNvPr>
          <p:cNvPicPr>
            <a:picLocks noChangeAspect="1"/>
          </p:cNvPicPr>
          <p:nvPr/>
        </p:nvPicPr>
        <p:blipFill>
          <a:blip r:embed="rId5"/>
          <a:stretch>
            <a:fillRect/>
          </a:stretch>
        </p:blipFill>
        <p:spPr>
          <a:xfrm>
            <a:off x="6514579" y="1092200"/>
            <a:ext cx="5342061" cy="321423"/>
          </a:xfrm>
          <a:prstGeom prst="rect">
            <a:avLst/>
          </a:prstGeom>
        </p:spPr>
      </p:pic>
    </p:spTree>
    <p:extLst>
      <p:ext uri="{BB962C8B-B14F-4D97-AF65-F5344CB8AC3E}">
        <p14:creationId xmlns:p14="http://schemas.microsoft.com/office/powerpoint/2010/main" val="3164002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pic>
        <p:nvPicPr>
          <p:cNvPr id="5" name="Afbeelding 4">
            <a:extLst>
              <a:ext uri="{FF2B5EF4-FFF2-40B4-BE49-F238E27FC236}">
                <a16:creationId xmlns:a16="http://schemas.microsoft.com/office/drawing/2014/main" id="{A63A0A35-2B25-ECB6-8AB1-FDF364380F6B}"/>
              </a:ext>
            </a:extLst>
          </p:cNvPr>
          <p:cNvPicPr>
            <a:picLocks noChangeAspect="1"/>
          </p:cNvPicPr>
          <p:nvPr/>
        </p:nvPicPr>
        <p:blipFill>
          <a:blip r:embed="rId3"/>
          <a:stretch>
            <a:fillRect/>
          </a:stretch>
        </p:blipFill>
        <p:spPr>
          <a:xfrm>
            <a:off x="335360" y="1259641"/>
            <a:ext cx="11521280" cy="4606914"/>
          </a:xfrm>
          <a:prstGeom prst="rect">
            <a:avLst/>
          </a:prstGeom>
        </p:spPr>
      </p:pic>
    </p:spTree>
    <p:extLst>
      <p:ext uri="{BB962C8B-B14F-4D97-AF65-F5344CB8AC3E}">
        <p14:creationId xmlns:p14="http://schemas.microsoft.com/office/powerpoint/2010/main" val="229539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pic>
        <p:nvPicPr>
          <p:cNvPr id="3" name="Afbeelding 2">
            <a:extLst>
              <a:ext uri="{FF2B5EF4-FFF2-40B4-BE49-F238E27FC236}">
                <a16:creationId xmlns:a16="http://schemas.microsoft.com/office/drawing/2014/main" id="{DD04B0AF-56A4-6C71-8677-0581E1EF38D1}"/>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261412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311925774"/>
              </p:ext>
            </p:extLst>
          </p:nvPr>
        </p:nvGraphicFramePr>
        <p:xfrm>
          <a:off x="335360" y="1085850"/>
          <a:ext cx="11521280" cy="474404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Tx/>
                        <a:buChar char="-"/>
                      </a:pPr>
                      <a:r>
                        <a:rPr lang="nl-NL" sz="1400"/>
                        <a:t>Precieze specificatie nog te bepalen</a:t>
                      </a:r>
                    </a:p>
                    <a:p>
                      <a:pPr marL="450850" lvl="0" indent="-285750" algn="l" rtl="0">
                        <a:spcBef>
                          <a:spcPts val="0"/>
                        </a:spcBef>
                        <a:spcAft>
                          <a:spcPts val="0"/>
                        </a:spcAft>
                        <a:buSzPts val="1000"/>
                        <a:buFontTx/>
                        <a:buChar char="-"/>
                      </a:pPr>
                      <a:r>
                        <a:rPr lang="nl-NL" sz="1400"/>
                        <a:t>In aanleg alle informatieobjecten zoals deze in MORA en HORA zijn gedefinieerd, aangevuld met die van partners.</a:t>
                      </a:r>
                    </a:p>
                    <a:p>
                      <a:pPr marL="450850" lvl="0" indent="-285750" algn="l" rtl="0">
                        <a:spcBef>
                          <a:spcPts val="0"/>
                        </a:spcBef>
                        <a:spcAft>
                          <a:spcPts val="0"/>
                        </a:spcAft>
                        <a:buSzPts val="1000"/>
                        <a:buFontTx/>
                        <a:buChar char="-"/>
                      </a:pPr>
                      <a:r>
                        <a:rPr lang="nl-NL" sz="1400"/>
                        <a:t>Gezien de diversiteit aan gegevenstypes en aard van gegevens zijn alle patronen aanwezig.</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36000">
                <a:tc>
                  <a:txBody>
                    <a:bodyPr/>
                    <a:lstStyle/>
                    <a:p>
                      <a:pPr algn="ctr"/>
                      <a:r>
                        <a:rPr lang="nl-NL" sz="1600" b="1" i="0" u="none" strike="noStrike" cap="none" dirty="0">
                          <a:solidFill>
                            <a:srgbClr val="000000"/>
                          </a:solidFill>
                          <a:latin typeface="Arial"/>
                          <a:cs typeface="Arial"/>
                          <a:sym typeface="Arial"/>
                        </a:rPr>
                        <a:t>Van welke soort architecturen maakt het initiatief gebruik en welke zijn dat dan?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err="1"/>
                        <a:t>Kaderstellende</a:t>
                      </a:r>
                      <a:r>
                        <a:rPr lang="nl-NL" sz="1400" dirty="0"/>
                        <a:t> Sectorarchitecturen HOSA / MOSA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Sectorale Referentiearchitecturen: HORA / MORA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Streefarchitectuur Digitale Leermaterialen</a:t>
                      </a:r>
                    </a:p>
                    <a:p>
                      <a:pPr marL="450850" lvl="0" indent="-285750" algn="l" rtl="0">
                        <a:lnSpc>
                          <a:spcPct val="120000"/>
                        </a:lnSpc>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Streefarchitecturen (uitwerking HOSA / MOSA)</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Aanpassingen aan Enterprise Architecturen van Surf, partners en instellingen.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Informatiearchitectuur van koppelingen en gegevensuitwisselingen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Dirk Linden</DisplayName>
        <AccountId>14</AccountId>
        <AccountType/>
      </UserInfo>
      <UserInfo>
        <DisplayName>Henk Nijstad</DisplayName>
        <AccountId>12</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1" ma:contentTypeDescription="Een nieuw document maken." ma:contentTypeScope="" ma:versionID="e93a62e334a7542f0b2c321e94862723">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6188ff504dd5288031a640ed33e91a9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1A6174-0A85-42E3-B517-C5440709FA05}">
  <ds:schemaRefs>
    <ds:schemaRef ds:uri="2e547e7f-4fba-4ed3-bb83-792a66cf9164"/>
    <ds:schemaRef ds:uri="7d65efcd-a0e8-46e5-8fce-0a0c8062aa65"/>
    <ds:schemaRef ds:uri="873e498e-b602-47c4-89d8-182bea1db66d"/>
    <ds:schemaRef ds:uri="ab8e3964-0583-4d76-8741-ab414fa70b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521483A8-62BB-456D-8D3C-5BCA4C52F2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5efcd-a0e8-46e5-8fce-0a0c8062aa65"/>
    <ds:schemaRef ds:uri="ab8e3964-0583-4d76-8741-ab414fa70b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TotalTime>
  <Words>2326</Words>
  <Application>Microsoft Office PowerPoint</Application>
  <PresentationFormat>Breedbeeld</PresentationFormat>
  <Paragraphs>316</Paragraphs>
  <Slides>31</Slides>
  <Notes>23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31</vt:i4>
      </vt:variant>
    </vt:vector>
  </HeadingPairs>
  <TitlesOfParts>
    <vt:vector size="35" baseType="lpstr">
      <vt:lpstr>Arial</vt:lpstr>
      <vt:lpstr>Calibri</vt:lpstr>
      <vt:lpstr>Montserrat</vt:lpstr>
      <vt:lpstr>Edustandaard</vt:lpstr>
      <vt:lpstr>Presentatie van het keteninitiatief:  Npuls</vt:lpstr>
      <vt:lpstr>Doel en toelichting vergelijkingsraamwerk</vt:lpstr>
      <vt:lpstr>Samenvatting</vt:lpstr>
      <vt:lpstr>Samenvatting</vt:lpstr>
      <vt:lpstr>Samenvatting</vt:lpstr>
      <vt:lpstr>Samenvatting</vt:lpstr>
      <vt:lpstr>Samenvatting</vt:lpstr>
      <vt:lpstr>Samenvatting</vt:lpstr>
      <vt:lpstr>Samenvatting</vt:lpstr>
      <vt:lpstr>Samenvatting</vt:lpstr>
      <vt:lpstr>Vergelijkingsraamwerk Overzicht</vt:lpstr>
      <vt:lpstr>Toelichting</vt:lpstr>
      <vt:lpstr>Toelichting Werkingsgebied</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Joël de Bruijn</cp:lastModifiedBy>
  <cp:revision>3</cp:revision>
  <dcterms:modified xsi:type="dcterms:W3CDTF">2023-06-28T07:00:48Z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0x01010062BD5291D55EC843ADCF82C070C1255E</vt:lpwstr>
  </property>
  <property fmtid="{D5CDD505-2E9C-101B-9397-08002B2CF9AE}" pid="3" name="MediaServiceImageTags">
    <vt:lpwstr/>
  </property>
</Properties>
</file>