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5"/>
  </p:notesMasterIdLst>
  <p:sldIdLst>
    <p:sldId id="266" r:id="rId5"/>
    <p:sldId id="294" r:id="rId6"/>
    <p:sldId id="258" r:id="rId7"/>
    <p:sldId id="278" r:id="rId8"/>
    <p:sldId id="279" r:id="rId9"/>
    <p:sldId id="280" r:id="rId10"/>
    <p:sldId id="293" r:id="rId11"/>
    <p:sldId id="292" r:id="rId12"/>
    <p:sldId id="260" r:id="rId13"/>
    <p:sldId id="281" r:id="rId14"/>
    <p:sldId id="261" r:id="rId15"/>
    <p:sldId id="282" r:id="rId16"/>
    <p:sldId id="262" r:id="rId17"/>
    <p:sldId id="283" r:id="rId18"/>
    <p:sldId id="263" r:id="rId19"/>
    <p:sldId id="284" r:id="rId20"/>
    <p:sldId id="271" r:id="rId21"/>
    <p:sldId id="285" r:id="rId22"/>
    <p:sldId id="275" r:id="rId23"/>
    <p:sldId id="286" r:id="rId24"/>
    <p:sldId id="269" r:id="rId25"/>
    <p:sldId id="287" r:id="rId26"/>
    <p:sldId id="270" r:id="rId27"/>
    <p:sldId id="288" r:id="rId28"/>
    <p:sldId id="272" r:id="rId29"/>
    <p:sldId id="289" r:id="rId30"/>
    <p:sldId id="273" r:id="rId31"/>
    <p:sldId id="290" r:id="rId32"/>
    <p:sldId id="276" r:id="rId33"/>
    <p:sldId id="291"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8F45E-6B6A-5227-90B5-85603C41FE2A}" v="8" dt="2023-06-14T13:50:01.460"/>
    <p1510:client id="{9A286B1D-7815-908C-BBD0-28DA2B5CFD2B}" v="48" dt="2023-06-15T07:28:16.398"/>
    <p1510:client id="{CAEB4F0F-BCA6-46AF-B9DC-22DAEB50EC25}" v="47" dt="2023-06-14T20:52:49.706"/>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940813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30</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32094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426386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&lt;Naam initiatief&gt;</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a:t>&lt;naam auteur&gt;, &lt;naam auteur&gt;</a:t>
            </a:r>
          </a:p>
          <a:p>
            <a:r>
              <a:rPr lang="nl-NL"/>
              <a:t>&lt;naam organisatie&gt;</a:t>
            </a:r>
          </a:p>
          <a:p>
            <a:endParaRPr lang="nl-NL"/>
          </a:p>
          <a:p>
            <a:r>
              <a:rPr lang="nl-NL"/>
              <a:t>&lt;bijeenkomst naam&gt;</a:t>
            </a:r>
          </a:p>
          <a:p>
            <a:r>
              <a:rPr lang="nl-NL"/>
              <a:t>x januari 20xx</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221509974"/>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a:t>&lt;Naam initiatief&gt;</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932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a:t>&lt;Naam initiatief&gt;</a:t>
            </a:r>
            <a:endParaRPr lang="nl-NL"/>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a:t>&lt;Onderwerp&gt;</a:t>
            </a:r>
            <a:endParaRPr lang="nl-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81092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1568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dirty="0"/>
              <a:t>Doel:</a:t>
            </a:r>
            <a:br>
              <a:rPr lang="nl-NL" b="1" dirty="0"/>
            </a:br>
            <a:r>
              <a:rPr lang="nl-NL" dirty="0"/>
              <a:t>Het vergelijkingsraamwerk is een middel dat bijdraagt aan </a:t>
            </a:r>
            <a:r>
              <a:rPr lang="nl-NL" b="1" dirty="0"/>
              <a:t>inzicht</a:t>
            </a:r>
            <a:r>
              <a:rPr lang="nl-NL" dirty="0"/>
              <a:t> in een keteninitiatief, soms in de vorm van een groeifondstraject. Door bij verschillende initiatieven hetzelfde raamwerk te gebruiken kunnen ‘karakteristieken’ naast elkaar worden gelegd en zo een hulpmiddel zijn bij het creëren van </a:t>
            </a:r>
            <a:r>
              <a:rPr lang="nl-NL" b="1" dirty="0"/>
              <a:t>overzicht</a:t>
            </a:r>
            <a:r>
              <a:rPr lang="nl-NL" dirty="0"/>
              <a:t>. Op basis van overzicht kunnen onderdelen gerelateerd worden om zo de </a:t>
            </a:r>
            <a:r>
              <a:rPr lang="nl-NL" b="1" dirty="0"/>
              <a:t>samenhang </a:t>
            </a:r>
            <a:r>
              <a:rPr lang="nl-NL" dirty="0"/>
              <a:t>te bevorderen.</a:t>
            </a:r>
            <a:br>
              <a:rPr lang="nl-NL" dirty="0"/>
            </a:br>
            <a:endParaRPr lang="nl-NL" dirty="0"/>
          </a:p>
          <a:p>
            <a:pPr marL="285750" indent="-285750">
              <a:buFont typeface="Arial" panose="020B0604020202020204" pitchFamily="34" charset="0"/>
              <a:buChar char="•"/>
            </a:pPr>
            <a:r>
              <a:rPr lang="nl-NL" b="1" dirty="0"/>
              <a:t>Rol van Edustandaard:</a:t>
            </a:r>
            <a:br>
              <a:rPr lang="nl-NL" dirty="0"/>
            </a:br>
            <a:r>
              <a:rPr lang="nl-NL" dirty="0"/>
              <a:t>Faciliteren van de totstandkoming van inzicht, overzicht en samenhang. Dit helpt onnodig dubbel architectuurwerk en tegenstrijdige standaarden of afspraken voorkomen, en bevordert hergebruik en wederzijdse inspiratie.</a:t>
            </a:r>
            <a:br>
              <a:rPr lang="nl-NL" dirty="0"/>
            </a:br>
            <a:endParaRPr lang="nl-NL" dirty="0"/>
          </a:p>
          <a:p>
            <a:pPr marL="285750" indent="-285750">
              <a:buFont typeface="Arial" panose="020B0604020202020204" pitchFamily="34" charset="0"/>
              <a:buChar char="•"/>
            </a:pPr>
            <a:r>
              <a:rPr lang="nl-NL" b="1" dirty="0"/>
              <a:t>Rol van de invuller:</a:t>
            </a:r>
            <a:br>
              <a:rPr lang="nl-NL" dirty="0"/>
            </a:br>
            <a:r>
              <a:rPr lang="nl-NL" dirty="0"/>
              <a:t>De invuller is iemand die de karakteristieken van het initiatief of groeifondstraject kent, deze kan scoren en toelichten.</a:t>
            </a:r>
            <a:br>
              <a:rPr lang="nl-NL" dirty="0"/>
            </a:br>
            <a:endParaRPr lang="nl-NL" dirty="0"/>
          </a:p>
          <a:p>
            <a:pPr marL="285750" indent="-285750">
              <a:buFont typeface="Arial" panose="020B0604020202020204" pitchFamily="34" charset="0"/>
              <a:buChar char="•"/>
            </a:pPr>
            <a:r>
              <a:rPr lang="nl-NL" b="1" dirty="0"/>
              <a:t>Inhoud van het raamwerk:</a:t>
            </a:r>
            <a:br>
              <a:rPr lang="nl-NL" dirty="0"/>
            </a:br>
            <a:r>
              <a:rPr lang="nl-NL" dirty="0"/>
              <a:t>Het vergelijkingsraamwerk kent een open en een meer gesloten deel.</a:t>
            </a:r>
            <a:br>
              <a:rPr lang="nl-NL" dirty="0"/>
            </a:br>
            <a:r>
              <a:rPr lang="nl-NL" dirty="0"/>
              <a:t>Deels is het gebaseerd op de ROSA maar ook daarmee is niet ‘alles’ goed te profileren.</a:t>
            </a:r>
            <a:br>
              <a:rPr lang="nl-NL" dirty="0"/>
            </a:br>
            <a:r>
              <a:rPr lang="nl-NL" dirty="0"/>
              <a:t>Er is daarom ook plaats voor meer open vragen.</a:t>
            </a:r>
            <a:br>
              <a:rPr lang="nl-NL" dirty="0"/>
            </a:br>
            <a:endParaRPr lang="nl-NL" dirty="0"/>
          </a:p>
          <a:p>
            <a:pPr marL="285750" indent="-285750">
              <a:buFont typeface="Arial" panose="020B0604020202020204" pitchFamily="34" charset="0"/>
              <a:buChar char="•"/>
            </a:pPr>
            <a:r>
              <a:rPr lang="nl-NL" b="1" dirty="0"/>
              <a:t>Invullen:</a:t>
            </a:r>
            <a:br>
              <a:rPr lang="nl-NL" b="1" dirty="0"/>
            </a:br>
            <a:r>
              <a:rPr lang="nl-NL" dirty="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Publicatie:</a:t>
            </a:r>
          </a:p>
          <a:p>
            <a:pPr marL="284400" lvl="5"/>
            <a:r>
              <a:rPr lang="nl-NL" dirty="0"/>
              <a:t>Vanwege de beoogde doelen van dit instrument (inzichtelijk maken samenhang en versterken van de samenwerking) is dit document na goedkeuring door de invuller open toegankelijk en wordt gepubliceerd op </a:t>
            </a:r>
            <a:r>
              <a:rPr lang="nl-NL" dirty="0">
                <a:hlinkClick r:id="rId3"/>
              </a:rPr>
              <a:t>www.edustandaard.nl</a:t>
            </a:r>
            <a:r>
              <a:rPr lang="nl-NL" dirty="0"/>
              <a:t>. </a:t>
            </a:r>
            <a:br>
              <a:rPr lang="nl-NL" dirty="0"/>
            </a:br>
            <a:endParaRPr lang="nl-NL" dirty="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2652367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67655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0019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3940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353078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730691230"/>
              </p:ext>
            </p:extLst>
          </p:nvPr>
        </p:nvGraphicFramePr>
        <p:xfrm>
          <a:off x="335360" y="1153681"/>
          <a:ext cx="11508978"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Bronnen: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Bronnen: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379644210"/>
              </p:ext>
            </p:extLst>
          </p:nvPr>
        </p:nvGraphicFramePr>
        <p:xfrm>
          <a:off x="335360" y="1153681"/>
          <a:ext cx="11521280"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181295160"/>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977676845"/>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098535437"/>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Overige informatie</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69924560"/>
              </p:ext>
            </p:extLst>
          </p:nvPr>
        </p:nvGraphicFramePr>
        <p:xfrm>
          <a:off x="335360" y="1085850"/>
          <a:ext cx="11521280" cy="555092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92112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1560">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50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a:t>&lt;Naam initiatief&gt;</a:t>
            </a:r>
            <a:endParaRPr lang="nl-NL"/>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Nog niet alle belangen in beeld / betrokkenheid belanghebbenden nog niet of onvoldoende georganiseerd.</a:t>
                      </a:r>
                      <a:endParaRPr sz="1000" b="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6096000" y="980728"/>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6095644"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6108972"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6108972" y="4589715"/>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6108972" y="5598683"/>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6108972"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1" ma:contentTypeDescription="Een nieuw document maken." ma:contentTypeScope="" ma:versionID="e93a62e334a7542f0b2c321e94862723">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6188ff504dd5288031a640ed33e91a9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Dirk Linden</DisplayName>
        <AccountId>14</AccountId>
        <AccountType/>
      </UserInfo>
      <UserInfo>
        <DisplayName>Henk Nijstad</DisplayName>
        <AccountId>12</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97643E-EA8E-48D7-BB16-286DF9DF3A99}">
  <ds:schemaRefs>
    <ds:schemaRef ds:uri="7d65efcd-a0e8-46e5-8fce-0a0c8062aa65"/>
    <ds:schemaRef ds:uri="ab8e3964-0583-4d76-8741-ab414fa70b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0E1A6174-0A85-42E3-B517-C5440709FA05}">
  <ds:schemaRefs>
    <ds:schemaRef ds:uri="http://purl.org/dc/elements/1.1/"/>
    <ds:schemaRef ds:uri="http://schemas.microsoft.com/office/2006/metadata/properties"/>
    <ds:schemaRef ds:uri="http://purl.org/dc/dcmitype/"/>
    <ds:schemaRef ds:uri="ab8e3964-0583-4d76-8741-ab414fa70b15"/>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7d65efcd-a0e8-46e5-8fce-0a0c8062aa65"/>
  </ds:schemaRefs>
</ds:datastoreItem>
</file>

<file path=docProps/app.xml><?xml version="1.0" encoding="utf-8"?>
<Properties xmlns="http://schemas.openxmlformats.org/officeDocument/2006/extended-properties" xmlns:vt="http://schemas.openxmlformats.org/officeDocument/2006/docPropsVTypes">
  <Template/>
  <TotalTime>0</TotalTime>
  <Words>1513</Words>
  <Application>Microsoft Office PowerPoint</Application>
  <PresentationFormat>Breedbeeld</PresentationFormat>
  <Paragraphs>222</Paragraphs>
  <Slides>30</Slides>
  <Notes>22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Calibri</vt:lpstr>
      <vt:lpstr>Montserrat</vt:lpstr>
      <vt:lpstr>Edustandaard</vt:lpstr>
      <vt:lpstr>Presentatie van het keteninitiatief:  &lt;Naam initiatief&gt;</vt:lpstr>
      <vt:lpstr>Doel en toelichting vergelijkingsraamwerk</vt:lpstr>
      <vt:lpstr>Samenvatting</vt:lpstr>
      <vt:lpstr>Samenvatting</vt:lpstr>
      <vt:lpstr>Samenvatting</vt:lpstr>
      <vt:lpstr>Samenvatting</vt:lpstr>
      <vt:lpstr>Samenvatting</vt:lpstr>
      <vt:lpstr>Overige informatie</vt:lpstr>
      <vt:lpstr>Vergelijkingsraamwerk Overzicht</vt:lpstr>
      <vt:lpstr>Toelichting</vt:lpstr>
      <vt:lpstr>Toelichting Werkingsgebied</vt:lpstr>
      <vt:lpstr>Toelichting</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Henk Nijstad</cp:lastModifiedBy>
  <cp:revision>5</cp:revision>
  <dcterms:modified xsi:type="dcterms:W3CDTF">2023-07-14T12:33:05Z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