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65" r:id="rId5"/>
  </p:sldMasterIdLst>
  <p:notesMasterIdLst>
    <p:notesMasterId r:id="rId26"/>
  </p:notesMasterIdLst>
  <p:sldIdLst>
    <p:sldId id="256" r:id="rId6"/>
    <p:sldId id="258" r:id="rId7"/>
    <p:sldId id="485" r:id="rId8"/>
    <p:sldId id="379" r:id="rId9"/>
    <p:sldId id="481" r:id="rId10"/>
    <p:sldId id="501" r:id="rId11"/>
    <p:sldId id="494" r:id="rId12"/>
    <p:sldId id="503" r:id="rId13"/>
    <p:sldId id="502" r:id="rId14"/>
    <p:sldId id="486" r:id="rId15"/>
    <p:sldId id="487" r:id="rId16"/>
    <p:sldId id="488" r:id="rId17"/>
    <p:sldId id="489" r:id="rId18"/>
    <p:sldId id="490" r:id="rId19"/>
    <p:sldId id="504" r:id="rId20"/>
    <p:sldId id="260" r:id="rId21"/>
    <p:sldId id="279" r:id="rId22"/>
    <p:sldId id="261" r:id="rId23"/>
    <p:sldId id="262" r:id="rId24"/>
    <p:sldId id="259" r:id="rId25"/>
  </p:sldIdLst>
  <p:sldSz cx="12192000" cy="6858000"/>
  <p:notesSz cx="6858000" cy="9144000"/>
  <p:embeddedFontLst>
    <p:embeddedFont>
      <p:font typeface="Cooper Black" panose="0208090404030B020404" pitchFamily="18" charset="0"/>
      <p:regular r:id="rId27"/>
    </p:embeddedFont>
    <p:embeddedFont>
      <p:font typeface="COOPER LIGHT BT" panose="0208050304030B020404"/>
      <p:regular r:id="rId28"/>
    </p:embeddedFont>
    <p:embeddedFont>
      <p:font typeface="General Sans" panose="020B0604020202020204" charset="0"/>
      <p:regular r:id="rId29"/>
      <p:bold r:id="rId30"/>
      <p:italic r:id="rId31"/>
      <p:boldItalic r:id="rId32"/>
    </p:embeddedFont>
    <p:embeddedFont>
      <p:font typeface="General Sans Semibold" panose="020B0604020202020204" charset="0"/>
      <p:regular r:id="rId33"/>
      <p:bold r:id="rId34"/>
    </p:embeddedFont>
    <p:embeddedFont>
      <p:font typeface="General Sans Semibold Italic" panose="020B0604020202020204" charset="0"/>
      <p:bold r:id="rId35"/>
      <p:italic r:id="rId36"/>
      <p:boldItalic r:id="rId37"/>
    </p:embeddedFont>
    <p:embeddedFont>
      <p:font typeface="Montserrat" panose="00000500000000000000" pitchFamily="2" charset="0"/>
      <p:regular r:id="rId38"/>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9DC"/>
    <a:srgbClr val="3D68EC"/>
    <a:srgbClr val="F4D74B"/>
    <a:srgbClr val="DD784B"/>
    <a:srgbClr val="B7E3E5"/>
    <a:srgbClr val="1C2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05DEB-6F65-44BD-BD1A-F247079191D4}" v="11" dt="2024-01-31T10:47:21.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80" y="1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de Jong" userId="9352c47d-fe5a-424d-a2bc-3ea16f503c4e" providerId="ADAL" clId="{64B05DEB-6F65-44BD-BD1A-F247079191D4}"/>
    <pc:docChg chg="custSel addSld delSld modSld modMainMaster">
      <pc:chgData name="Jeroen de Jong" userId="9352c47d-fe5a-424d-a2bc-3ea16f503c4e" providerId="ADAL" clId="{64B05DEB-6F65-44BD-BD1A-F247079191D4}" dt="2024-01-31T10:43:31.726" v="283"/>
      <pc:docMkLst>
        <pc:docMk/>
      </pc:docMkLst>
      <pc:sldChg chg="modSp mod">
        <pc:chgData name="Jeroen de Jong" userId="9352c47d-fe5a-424d-a2bc-3ea16f503c4e" providerId="ADAL" clId="{64B05DEB-6F65-44BD-BD1A-F247079191D4}" dt="2024-01-31T10:35:07.132" v="202" actId="20577"/>
        <pc:sldMkLst>
          <pc:docMk/>
          <pc:sldMk cId="3503342165" sldId="258"/>
        </pc:sldMkLst>
        <pc:spChg chg="mod">
          <ac:chgData name="Jeroen de Jong" userId="9352c47d-fe5a-424d-a2bc-3ea16f503c4e" providerId="ADAL" clId="{64B05DEB-6F65-44BD-BD1A-F247079191D4}" dt="2024-01-31T10:35:07.132" v="202" actId="20577"/>
          <ac:spMkLst>
            <pc:docMk/>
            <pc:sldMk cId="3503342165" sldId="258"/>
            <ac:spMk id="2" creationId="{ACA2B08A-4441-A537-CB70-63DA10E4038A}"/>
          </ac:spMkLst>
        </pc:spChg>
      </pc:sldChg>
      <pc:sldChg chg="add del">
        <pc:chgData name="Jeroen de Jong" userId="9352c47d-fe5a-424d-a2bc-3ea16f503c4e" providerId="ADAL" clId="{64B05DEB-6F65-44BD-BD1A-F247079191D4}" dt="2024-01-31T10:43:31.726" v="283"/>
        <pc:sldMkLst>
          <pc:docMk/>
          <pc:sldMk cId="0" sldId="260"/>
        </pc:sldMkLst>
      </pc:sldChg>
      <pc:sldChg chg="modSp add mod">
        <pc:chgData name="Jeroen de Jong" userId="9352c47d-fe5a-424d-a2bc-3ea16f503c4e" providerId="ADAL" clId="{64B05DEB-6F65-44BD-BD1A-F247079191D4}" dt="2024-01-31T10:43:09.289" v="281"/>
        <pc:sldMkLst>
          <pc:docMk/>
          <pc:sldMk cId="1712906289" sldId="279"/>
        </pc:sldMkLst>
        <pc:spChg chg="mod">
          <ac:chgData name="Jeroen de Jong" userId="9352c47d-fe5a-424d-a2bc-3ea16f503c4e" providerId="ADAL" clId="{64B05DEB-6F65-44BD-BD1A-F247079191D4}" dt="2024-01-31T10:40:42.556" v="279" actId="207"/>
          <ac:spMkLst>
            <pc:docMk/>
            <pc:sldMk cId="1712906289" sldId="279"/>
            <ac:spMk id="4" creationId="{2F62AB1C-8C65-E8B2-27E2-6F5684DBA212}"/>
          </ac:spMkLst>
        </pc:spChg>
        <pc:graphicFrameChg chg="mod">
          <ac:chgData name="Jeroen de Jong" userId="9352c47d-fe5a-424d-a2bc-3ea16f503c4e" providerId="ADAL" clId="{64B05DEB-6F65-44BD-BD1A-F247079191D4}" dt="2024-01-31T10:43:09.289" v="281"/>
          <ac:graphicFrameMkLst>
            <pc:docMk/>
            <pc:sldMk cId="1712906289" sldId="279"/>
            <ac:graphicFrameMk id="206" creationId="{00000000-0000-0000-0000-000000000000}"/>
          </ac:graphicFrameMkLst>
        </pc:graphicFrameChg>
      </pc:sldChg>
      <pc:sldChg chg="add">
        <pc:chgData name="Jeroen de Jong" userId="9352c47d-fe5a-424d-a2bc-3ea16f503c4e" providerId="ADAL" clId="{64B05DEB-6F65-44BD-BD1A-F247079191D4}" dt="2024-01-31T10:37:21.662" v="276"/>
        <pc:sldMkLst>
          <pc:docMk/>
          <pc:sldMk cId="611839767" sldId="379"/>
        </pc:sldMkLst>
      </pc:sldChg>
      <pc:sldChg chg="modSp add mod">
        <pc:chgData name="Jeroen de Jong" userId="9352c47d-fe5a-424d-a2bc-3ea16f503c4e" providerId="ADAL" clId="{64B05DEB-6F65-44BD-BD1A-F247079191D4}" dt="2024-01-31T10:35:31.102" v="222" actId="404"/>
        <pc:sldMkLst>
          <pc:docMk/>
          <pc:sldMk cId="682135300" sldId="485"/>
        </pc:sldMkLst>
        <pc:spChg chg="mod">
          <ac:chgData name="Jeroen de Jong" userId="9352c47d-fe5a-424d-a2bc-3ea16f503c4e" providerId="ADAL" clId="{64B05DEB-6F65-44BD-BD1A-F247079191D4}" dt="2024-01-31T10:35:31.102" v="222" actId="404"/>
          <ac:spMkLst>
            <pc:docMk/>
            <pc:sldMk cId="682135300" sldId="485"/>
            <ac:spMk id="3" creationId="{4FF3AC89-D3CC-90F2-0AE0-80BCB1A9609A}"/>
          </ac:spMkLst>
        </pc:spChg>
      </pc:sldChg>
      <pc:sldChg chg="add">
        <pc:chgData name="Jeroen de Jong" userId="9352c47d-fe5a-424d-a2bc-3ea16f503c4e" providerId="ADAL" clId="{64B05DEB-6F65-44BD-BD1A-F247079191D4}" dt="2024-01-31T10:33:39.022" v="0"/>
        <pc:sldMkLst>
          <pc:docMk/>
          <pc:sldMk cId="3573158907" sldId="486"/>
        </pc:sldMkLst>
      </pc:sldChg>
      <pc:sldChg chg="add">
        <pc:chgData name="Jeroen de Jong" userId="9352c47d-fe5a-424d-a2bc-3ea16f503c4e" providerId="ADAL" clId="{64B05DEB-6F65-44BD-BD1A-F247079191D4}" dt="2024-01-31T10:33:39.022" v="0"/>
        <pc:sldMkLst>
          <pc:docMk/>
          <pc:sldMk cId="3549024550" sldId="487"/>
        </pc:sldMkLst>
      </pc:sldChg>
      <pc:sldChg chg="modSp add mod">
        <pc:chgData name="Jeroen de Jong" userId="9352c47d-fe5a-424d-a2bc-3ea16f503c4e" providerId="ADAL" clId="{64B05DEB-6F65-44BD-BD1A-F247079191D4}" dt="2024-01-31T10:34:33.476" v="134" actId="20577"/>
        <pc:sldMkLst>
          <pc:docMk/>
          <pc:sldMk cId="2043222391" sldId="488"/>
        </pc:sldMkLst>
        <pc:spChg chg="mod">
          <ac:chgData name="Jeroen de Jong" userId="9352c47d-fe5a-424d-a2bc-3ea16f503c4e" providerId="ADAL" clId="{64B05DEB-6F65-44BD-BD1A-F247079191D4}" dt="2024-01-31T10:34:04.119" v="60" actId="20577"/>
          <ac:spMkLst>
            <pc:docMk/>
            <pc:sldMk cId="2043222391" sldId="488"/>
            <ac:spMk id="2" creationId="{A218E6A0-7D6E-41B6-5788-363064D8C596}"/>
          </ac:spMkLst>
        </pc:spChg>
        <pc:spChg chg="mod">
          <ac:chgData name="Jeroen de Jong" userId="9352c47d-fe5a-424d-a2bc-3ea16f503c4e" providerId="ADAL" clId="{64B05DEB-6F65-44BD-BD1A-F247079191D4}" dt="2024-01-31T10:34:33.476" v="134" actId="20577"/>
          <ac:spMkLst>
            <pc:docMk/>
            <pc:sldMk cId="2043222391" sldId="488"/>
            <ac:spMk id="3" creationId="{2638F216-ACAD-7620-D09D-6EEE5B4C9040}"/>
          </ac:spMkLst>
        </pc:spChg>
      </pc:sldChg>
      <pc:sldChg chg="add">
        <pc:chgData name="Jeroen de Jong" userId="9352c47d-fe5a-424d-a2bc-3ea16f503c4e" providerId="ADAL" clId="{64B05DEB-6F65-44BD-BD1A-F247079191D4}" dt="2024-01-31T10:33:39.022" v="0"/>
        <pc:sldMkLst>
          <pc:docMk/>
          <pc:sldMk cId="876665504" sldId="489"/>
        </pc:sldMkLst>
      </pc:sldChg>
      <pc:sldChg chg="add">
        <pc:chgData name="Jeroen de Jong" userId="9352c47d-fe5a-424d-a2bc-3ea16f503c4e" providerId="ADAL" clId="{64B05DEB-6F65-44BD-BD1A-F247079191D4}" dt="2024-01-31T10:33:39.022" v="0"/>
        <pc:sldMkLst>
          <pc:docMk/>
          <pc:sldMk cId="3690913529" sldId="490"/>
        </pc:sldMkLst>
      </pc:sldChg>
      <pc:sldChg chg="modSp add mod">
        <pc:chgData name="Jeroen de Jong" userId="9352c47d-fe5a-424d-a2bc-3ea16f503c4e" providerId="ADAL" clId="{64B05DEB-6F65-44BD-BD1A-F247079191D4}" dt="2024-01-31T10:35:42.450" v="239" actId="20577"/>
        <pc:sldMkLst>
          <pc:docMk/>
          <pc:sldMk cId="3289164775" sldId="503"/>
        </pc:sldMkLst>
        <pc:spChg chg="mod">
          <ac:chgData name="Jeroen de Jong" userId="9352c47d-fe5a-424d-a2bc-3ea16f503c4e" providerId="ADAL" clId="{64B05DEB-6F65-44BD-BD1A-F247079191D4}" dt="2024-01-31T10:35:42.450" v="239" actId="20577"/>
          <ac:spMkLst>
            <pc:docMk/>
            <pc:sldMk cId="3289164775" sldId="503"/>
            <ac:spMk id="3" creationId="{4FF3AC89-D3CC-90F2-0AE0-80BCB1A9609A}"/>
          </ac:spMkLst>
        </pc:spChg>
      </pc:sldChg>
      <pc:sldChg chg="modSp add mod">
        <pc:chgData name="Jeroen de Jong" userId="9352c47d-fe5a-424d-a2bc-3ea16f503c4e" providerId="ADAL" clId="{64B05DEB-6F65-44BD-BD1A-F247079191D4}" dt="2024-01-31T10:35:57.377" v="275" actId="404"/>
        <pc:sldMkLst>
          <pc:docMk/>
          <pc:sldMk cId="3503613420" sldId="504"/>
        </pc:sldMkLst>
        <pc:spChg chg="mod">
          <ac:chgData name="Jeroen de Jong" userId="9352c47d-fe5a-424d-a2bc-3ea16f503c4e" providerId="ADAL" clId="{64B05DEB-6F65-44BD-BD1A-F247079191D4}" dt="2024-01-31T10:35:57.377" v="275" actId="404"/>
          <ac:spMkLst>
            <pc:docMk/>
            <pc:sldMk cId="3503613420" sldId="504"/>
            <ac:spMk id="3" creationId="{4FF3AC89-D3CC-90F2-0AE0-80BCB1A9609A}"/>
          </ac:spMkLst>
        </pc:spChg>
      </pc:sldChg>
      <pc:sldMasterChg chg="modSldLayout">
        <pc:chgData name="Jeroen de Jong" userId="9352c47d-fe5a-424d-a2bc-3ea16f503c4e" providerId="ADAL" clId="{64B05DEB-6F65-44BD-BD1A-F247079191D4}" dt="2024-01-31T10:41:00.154" v="280" actId="207"/>
        <pc:sldMasterMkLst>
          <pc:docMk/>
          <pc:sldMasterMk cId="4258596104" sldId="2147483648"/>
        </pc:sldMasterMkLst>
        <pc:sldLayoutChg chg="modSp mod">
          <pc:chgData name="Jeroen de Jong" userId="9352c47d-fe5a-424d-a2bc-3ea16f503c4e" providerId="ADAL" clId="{64B05DEB-6F65-44BD-BD1A-F247079191D4}" dt="2024-01-31T10:41:00.154" v="280" actId="207"/>
          <pc:sldLayoutMkLst>
            <pc:docMk/>
            <pc:sldMasterMk cId="4258596104" sldId="2147483648"/>
            <pc:sldLayoutMk cId="2801223157" sldId="2147483664"/>
          </pc:sldLayoutMkLst>
          <pc:spChg chg="mod">
            <ac:chgData name="Jeroen de Jong" userId="9352c47d-fe5a-424d-a2bc-3ea16f503c4e" providerId="ADAL" clId="{64B05DEB-6F65-44BD-BD1A-F247079191D4}" dt="2024-01-31T10:41:00.154" v="280" actId="207"/>
            <ac:spMkLst>
              <pc:docMk/>
              <pc:sldMasterMk cId="4258596104" sldId="2147483648"/>
              <pc:sldLayoutMk cId="2801223157" sldId="2147483664"/>
              <ac:spMk id="5" creationId="{9D3DDADD-9D00-1BDB-D3F7-8F0A885A7B8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01/31/2024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‹nr.›</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Het Nationaal Groeifonds kende in april 2022 het programma Digitaliseringsimpuls Onderwijs 560 miljoen euro toe. De aanvraag voor het programma is gezamenlijk ingediend door alle publieke mbo-instellingen, hogescholen en universiteiten in Nederland.</a:t>
            </a:r>
            <a:r>
              <a:rPr lang="nl-NL" b="1"/>
              <a:t> </a:t>
            </a:r>
            <a:r>
              <a:rPr lang="nl-NL"/>
              <a:t>Het programma is een initiatief van de MBO Raad, Vereniging Hogescholen en Universiteiten van Nederland in samenwerking met SURF, het NRO, studentenorganisaties en andere partnerorganisaties. Het ministerie van OCW was nauw betrokken bij de totstandkoming van het plan en ziet toe op de voortgang van het project.</a:t>
            </a:r>
            <a:endParaRPr lang="en-US">
              <a:cs typeface="Calibri"/>
            </a:endParaRPr>
          </a:p>
        </p:txBody>
      </p:sp>
      <p:sp>
        <p:nvSpPr>
          <p:cNvPr id="4" name="Slide Number Placeholder 3"/>
          <p:cNvSpPr>
            <a:spLocks noGrp="1"/>
          </p:cNvSpPr>
          <p:nvPr>
            <p:ph type="sldNum" sz="quarter" idx="5"/>
          </p:nvPr>
        </p:nvSpPr>
        <p:spPr/>
        <p:txBody>
          <a:bodyPr/>
          <a:lstStyle/>
          <a:p>
            <a:fld id="{544D7F65-5299-4383-99A9-3EF851E1080D}" type="slidenum">
              <a:rPr lang="nl-NL" smtClean="0"/>
              <a:t>4</a:t>
            </a:fld>
            <a:endParaRPr lang="nl-NL"/>
          </a:p>
        </p:txBody>
      </p:sp>
    </p:spTree>
    <p:extLst>
      <p:ext uri="{BB962C8B-B14F-4D97-AF65-F5344CB8AC3E}">
        <p14:creationId xmlns:p14="http://schemas.microsoft.com/office/powerpoint/2010/main" val="72523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f87987c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f87987c8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f87987c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extLst>
      <p:ext uri="{BB962C8B-B14F-4D97-AF65-F5344CB8AC3E}">
        <p14:creationId xmlns:p14="http://schemas.microsoft.com/office/powerpoint/2010/main" val="72083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80cb8a1f4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80cb8a1f4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380cb8a1f4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d0d914e3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d0d914e3e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d0d914e3e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In de aanvraag Digitaliseringsimpuls stellen de onderwijssectoren zich ten doel om in een snel veranderende wereld te (blijven) werken aan:</a:t>
            </a: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Verbetering van de kwaliteit van het onderwijs</a:t>
            </a: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Verbetering van de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adaptiviteit</a:t>
            </a:r>
            <a:r>
              <a:rPr lang="nl-NL" sz="1200" dirty="0">
                <a:effectLst/>
                <a:latin typeface="Calibri" panose="020F0502020204030204" pitchFamily="34" charset="0"/>
                <a:ea typeface="Calibri" panose="020F0502020204030204" pitchFamily="34" charset="0"/>
                <a:cs typeface="Times New Roman" panose="02020603050405020304" pitchFamily="18" charset="0"/>
              </a:rPr>
              <a:t> van het onderwijs</a:t>
            </a: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Verbetering van de digitale vaardigheden van docenten en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lerenden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De onderwijsinstellingen beogen met het programma de lerende van de toekomst optimaal onderwijs te bieden. Dat is onderwijs dat steeds bij de tijd is en voldoende adaptief vermogen heeft om tegemoet te komen aan de uitdagingen van de maatschappij en de arbeidsmarkt, die onder invloed van digitalisering zeer snel veranderen. De onderwijsinstellingen delen de visie dat het van groot belang is dat de instellingen hier in samen optrekken, om het hoge tempo van de ontwikkelingen en de eisen die daaruit voortvloeien adequaat te kunnen blijven beantwoorden. </a:t>
            </a:r>
          </a:p>
          <a:p>
            <a:endParaRPr lang="nl-NL"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5</a:t>
            </a:fld>
            <a:endParaRPr lang="en-NL"/>
          </a:p>
        </p:txBody>
      </p:sp>
    </p:spTree>
    <p:extLst>
      <p:ext uri="{BB962C8B-B14F-4D97-AF65-F5344CB8AC3E}">
        <p14:creationId xmlns:p14="http://schemas.microsoft.com/office/powerpoint/2010/main" val="37605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 dirty="0"/>
              <a:t>De Digitaliseringsimpuls is gericht op opschaling en implementatie, en is daarmee een vervolg op de innovaties die in het Versnellingsplan en Doorpakken op Digitalisering zijn gestart. Dat geldt in het bijzonder voor de transformatiehubs Digitale Leermaterialen en Wendbaar en Efficiënt georganiseerd onderwijs die starten in Fase 1. </a:t>
            </a:r>
            <a:endParaRPr lang="en-US" dirty="0"/>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47CB3-9E55-884A-AA79-4908DC64D40D}"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86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a:t>
            </a:r>
            <a:r>
              <a:rPr lang="nl-NL" dirty="0" err="1"/>
              <a:t>transformatiehub</a:t>
            </a:r>
            <a:r>
              <a:rPr lang="nl-NL" dirty="0"/>
              <a:t> is een gemeenschap van docenten, </a:t>
            </a:r>
            <a:r>
              <a:rPr lang="nl-NL" dirty="0" err="1"/>
              <a:t>lerenden</a:t>
            </a:r>
            <a:r>
              <a:rPr lang="nl-NL" dirty="0"/>
              <a:t>, onderzoekers, werknemers, werkgevers en leveranciers die zich met een van de thema’s uit het programma bezighouden. Samen lossen ze complexe vraagstukken in de onderwijspraktijk op.</a:t>
            </a:r>
            <a:endParaRPr lang="en-US"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10</a:t>
            </a:fld>
            <a:endParaRPr lang="en-NL"/>
          </a:p>
        </p:txBody>
      </p:sp>
    </p:spTree>
    <p:extLst>
      <p:ext uri="{BB962C8B-B14F-4D97-AF65-F5344CB8AC3E}">
        <p14:creationId xmlns:p14="http://schemas.microsoft.com/office/powerpoint/2010/main" val="313793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NL" dirty="0"/>
              <a:t>We beginnen met de thema’s </a:t>
            </a:r>
            <a:r>
              <a:rPr lang="nl-NL" i="1" dirty="0"/>
              <a:t>Wendbaar  georganiseerd onderwijs</a:t>
            </a:r>
            <a:r>
              <a:rPr lang="nl-NL" dirty="0"/>
              <a:t> en </a:t>
            </a:r>
            <a:r>
              <a:rPr lang="nl-NL" i="1" dirty="0"/>
              <a:t>Digitale leermaterialen</a:t>
            </a:r>
            <a:r>
              <a:rPr lang="nl-NL" dirty="0"/>
              <a:t>. Later starten transformatiehubs met andere thema’s, zoals </a:t>
            </a:r>
            <a:r>
              <a:rPr lang="nl-NL" i="1" dirty="0"/>
              <a:t>Studiedata en AI</a:t>
            </a:r>
            <a:r>
              <a:rPr lang="nl-NL" dirty="0"/>
              <a:t>.</a:t>
            </a:r>
            <a:endParaRPr lang="en-US"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11</a:t>
            </a:fld>
            <a:endParaRPr lang="en-NL"/>
          </a:p>
        </p:txBody>
      </p:sp>
    </p:spTree>
    <p:extLst>
      <p:ext uri="{BB962C8B-B14F-4D97-AF65-F5344CB8AC3E}">
        <p14:creationId xmlns:p14="http://schemas.microsoft.com/office/powerpoint/2010/main" val="406992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sectorale </a:t>
            </a:r>
            <a:r>
              <a:rPr lang="nl-NL" dirty="0" err="1"/>
              <a:t>ict</a:t>
            </a:r>
            <a:r>
              <a:rPr lang="nl-NL" dirty="0"/>
              <a:t>-infrastructuur dient als een wegennet voor alle </a:t>
            </a:r>
            <a:r>
              <a:rPr lang="nl-NL" dirty="0" err="1"/>
              <a:t>ict</a:t>
            </a:r>
            <a:r>
              <a:rPr lang="nl-NL" dirty="0"/>
              <a:t>-voorzieningen die </a:t>
            </a:r>
            <a:r>
              <a:rPr lang="nl-NL" dirty="0" err="1"/>
              <a:t>lerenden</a:t>
            </a:r>
            <a:r>
              <a:rPr lang="nl-NL" dirty="0"/>
              <a:t> en docenten nodig hebben. De infrastructuur zorgt ervoor dat de </a:t>
            </a:r>
            <a:r>
              <a:rPr lang="nl-NL" dirty="0" err="1"/>
              <a:t>ict</a:t>
            </a:r>
            <a:r>
              <a:rPr lang="nl-NL" dirty="0"/>
              <a:t>-voorzieningen op elkaar aansluiten. Dat maakt samenwerking mogelijk, met elkaar en met de arbeidsmarkt en samenleving.</a:t>
            </a:r>
            <a:endParaRPr lang="en-US"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12</a:t>
            </a:fld>
            <a:endParaRPr lang="en-NL"/>
          </a:p>
        </p:txBody>
      </p:sp>
    </p:spTree>
    <p:extLst>
      <p:ext uri="{BB962C8B-B14F-4D97-AF65-F5344CB8AC3E}">
        <p14:creationId xmlns:p14="http://schemas.microsoft.com/office/powerpoint/2010/main" val="144871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gedeelde kennisinfrastructuur is een manier om bestaande en nieuwe kennis over onderwijsinnovatie te delen zodat docenten er echt iets aan hebben. Via één vindplaats krijg je toegang tot alle kennis. Met de gedeelde kennisinfrastructuur willen we de hoeveelheid kennis vergroten en vooral ook zorgen dat iedereen weet waar die te vinden is. Kennis gaat pas leven als het wordt uitgewisseld en geduid door mensen in de praktijk. Daarom investeren we flink in kennisnetwerken en bijeenkomsten.</a:t>
            </a:r>
            <a:endParaRPr lang="en-US"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13</a:t>
            </a:fld>
            <a:endParaRPr lang="en-NL"/>
          </a:p>
        </p:txBody>
      </p:sp>
    </p:spTree>
    <p:extLst>
      <p:ext uri="{BB962C8B-B14F-4D97-AF65-F5344CB8AC3E}">
        <p14:creationId xmlns:p14="http://schemas.microsoft.com/office/powerpoint/2010/main" val="252039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een Center </a:t>
            </a:r>
            <a:r>
              <a:rPr lang="nl-NL" dirty="0" err="1"/>
              <a:t>for</a:t>
            </a:r>
            <a:r>
              <a:rPr lang="nl-NL" dirty="0"/>
              <a:t> Teaching &amp; Learning kunnen docenten(teams) terecht voor advies en training over het vernieuwen van hun onderwijs. Alle onderwijsinstellingen richten er een in. Omdat elke onderwijsinstelling anders is, ziet ieder Center </a:t>
            </a:r>
            <a:r>
              <a:rPr lang="nl-NL" dirty="0" err="1"/>
              <a:t>for</a:t>
            </a:r>
            <a:r>
              <a:rPr lang="nl-NL" dirty="0"/>
              <a:t> Teaching &amp; Learning er anders uit. In het Center </a:t>
            </a:r>
            <a:r>
              <a:rPr lang="nl-NL" dirty="0" err="1"/>
              <a:t>for</a:t>
            </a:r>
            <a:r>
              <a:rPr lang="nl-NL" dirty="0"/>
              <a:t> Teaching &amp; Learning van jouw instelling vind je alle kennis en voorzieningen uit het landelijke programma. De Centers staan onderling in contact.</a:t>
            </a:r>
            <a:endParaRPr lang="en-US"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14</a:t>
            </a:fld>
            <a:endParaRPr lang="en-NL"/>
          </a:p>
        </p:txBody>
      </p:sp>
    </p:spTree>
    <p:extLst>
      <p:ext uri="{BB962C8B-B14F-4D97-AF65-F5344CB8AC3E}">
        <p14:creationId xmlns:p14="http://schemas.microsoft.com/office/powerpoint/2010/main" val="12045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0d914e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d0d914e3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Dit gaat over scope</a:t>
            </a:r>
            <a:endParaRPr/>
          </a:p>
        </p:txBody>
      </p:sp>
      <p:sp>
        <p:nvSpPr>
          <p:cNvPr id="217" name="Google Shape;217;g3d0d914e3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nl-NL"/>
              <a:t>Klik om stijl te bewerken</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COOPER LIGHT BT" panose="0208050304030B020404" pitchFamily="18" charset="0"/>
              </a:rPr>
              <a:t>1 </a:t>
            </a:r>
            <a:r>
              <a:rPr lang="en-US" sz="1800" dirty="0" err="1">
                <a:solidFill>
                  <a:schemeClr val="tx1"/>
                </a:solidFill>
                <a:latin typeface="COOPER LIGHT BT" panose="0208050304030B020404" pitchFamily="18" charset="0"/>
              </a:rPr>
              <a:t>februari</a:t>
            </a:r>
            <a:r>
              <a:rPr lang="en-US" sz="1800" dirty="0">
                <a:solidFill>
                  <a:schemeClr val="tx1"/>
                </a:solidFill>
                <a:latin typeface="COOPER LIGHT BT" panose="0208050304030B020404" pitchFamily="18" charset="0"/>
              </a:rPr>
              <a:t> 2024</a:t>
            </a:r>
            <a:endParaRPr lang="en-NL" sz="1800" dirty="0">
              <a:solidFill>
                <a:schemeClr val="tx1"/>
              </a:solidFill>
              <a:latin typeface="Cooper Black" panose="0208090404030B020404" pitchFamily="18" charset="77"/>
            </a:endParaRPr>
          </a:p>
        </p:txBody>
      </p:sp>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850" y="713168"/>
            <a:ext cx="1713795" cy="584249"/>
          </a:xfrm>
          <a:prstGeom prst="rect">
            <a:avLst/>
          </a:prstGeom>
        </p:spPr>
      </p:pic>
      <p:pic>
        <p:nvPicPr>
          <p:cNvPr id="3" name="Graphic 2">
            <a:extLst>
              <a:ext uri="{FF2B5EF4-FFF2-40B4-BE49-F238E27FC236}">
                <a16:creationId xmlns:a16="http://schemas.microsoft.com/office/drawing/2014/main" id="{225BD760-EEC3-D62A-0EBA-9C253CA8C9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8948" y="4764948"/>
            <a:ext cx="2093052" cy="2093052"/>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A9F8B797-7D29-405C-AA62-7DA8D2E9F83B}" type="datetime1">
              <a:rPr lang="nl-NL" smtClean="0"/>
              <a:t>31-1-2024</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5289370" y="-885712"/>
            <a:ext cx="161330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FOTO (100%)</a:t>
            </a:r>
          </a:p>
        </p:txBody>
      </p:sp>
    </p:spTree>
    <p:extLst>
      <p:ext uri="{BB962C8B-B14F-4D97-AF65-F5344CB8AC3E}">
        <p14:creationId xmlns:p14="http://schemas.microsoft.com/office/powerpoint/2010/main" val="30848751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object" userDrawn="1">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547833"/>
            <a:ext cx="11521280" cy="432895"/>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21" name="Google Shape;21;p35"/>
          <p:cNvSpPr txBox="1">
            <a:spLocks noGrp="1"/>
          </p:cNvSpPr>
          <p:nvPr>
            <p:ph type="body" idx="1"/>
          </p:nvPr>
        </p:nvSpPr>
        <p:spPr>
          <a:xfrm>
            <a:off x="335359" y="1095669"/>
            <a:ext cx="11521279" cy="5091549"/>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Montserrat"/>
                <a:ea typeface="Montserrat"/>
                <a:cs typeface="Montserrat"/>
                <a:sym typeface="Montserrat"/>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Montserrat"/>
                <a:ea typeface="Montserrat"/>
                <a:cs typeface="Montserrat"/>
                <a:sym typeface="Montserrat"/>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97877"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‹nr.›</a:t>
            </a:fld>
            <a:endParaRPr lang="nl-NL"/>
          </a:p>
        </p:txBody>
      </p:sp>
      <p:sp>
        <p:nvSpPr>
          <p:cNvPr id="5" name="Google Shape;20;p35">
            <a:extLst>
              <a:ext uri="{FF2B5EF4-FFF2-40B4-BE49-F238E27FC236}">
                <a16:creationId xmlns:a16="http://schemas.microsoft.com/office/drawing/2014/main" id="{9D3DDADD-9D00-1BDB-D3F7-8F0A885A7B88}"/>
              </a:ext>
            </a:extLst>
          </p:cNvPr>
          <p:cNvSpPr txBox="1">
            <a:spLocks/>
          </p:cNvSpPr>
          <p:nvPr userDrawn="1"/>
        </p:nvSpPr>
        <p:spPr>
          <a:xfrm>
            <a:off x="335359" y="113861"/>
            <a:ext cx="11521279" cy="432895"/>
          </a:xfrm>
          <a:prstGeom prst="rect">
            <a:avLst/>
          </a:prstGeom>
          <a:solidFill>
            <a:schemeClr val="bg1">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marR="0" lvl="1"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lang="nl-NL" sz="2000"/>
          </a:p>
        </p:txBody>
      </p:sp>
      <p:sp>
        <p:nvSpPr>
          <p:cNvPr id="8" name="Tijdelijke aanduiding voor tekst 7">
            <a:extLst>
              <a:ext uri="{FF2B5EF4-FFF2-40B4-BE49-F238E27FC236}">
                <a16:creationId xmlns:a16="http://schemas.microsoft.com/office/drawing/2014/main" id="{07137872-9B91-E5F6-ACD5-F89E1558C670}"/>
              </a:ext>
            </a:extLst>
          </p:cNvPr>
          <p:cNvSpPr>
            <a:spLocks noGrp="1"/>
          </p:cNvSpPr>
          <p:nvPr>
            <p:ph type="body" sz="quarter" idx="13" hasCustomPrompt="1"/>
          </p:nvPr>
        </p:nvSpPr>
        <p:spPr>
          <a:xfrm>
            <a:off x="467607" y="63709"/>
            <a:ext cx="11256081" cy="483048"/>
          </a:xfrm>
        </p:spPr>
        <p:txBody>
          <a:bodyPr anchor="ctr"/>
          <a:lstStyle>
            <a:lvl1pPr marL="50800" indent="0" algn="ctr">
              <a:buNone/>
              <a:defRPr sz="1800" b="1">
                <a:solidFill>
                  <a:schemeClr val="bg1"/>
                </a:solidFill>
              </a:defRPr>
            </a:lvl1pPr>
          </a:lstStyle>
          <a:p>
            <a:pPr lvl="0"/>
            <a:r>
              <a:rPr lang="nl-NL"/>
              <a:t>&lt;Onderwerp&gt;</a:t>
            </a:r>
          </a:p>
        </p:txBody>
      </p:sp>
    </p:spTree>
    <p:extLst>
      <p:ext uri="{BB962C8B-B14F-4D97-AF65-F5344CB8AC3E}">
        <p14:creationId xmlns:p14="http://schemas.microsoft.com/office/powerpoint/2010/main" val="280122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710548"/>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16" name="Google Shape;16;p34"/>
          <p:cNvSpPr txBox="1">
            <a:spLocks noGrp="1"/>
          </p:cNvSpPr>
          <p:nvPr>
            <p:ph type="subTitle" idx="1"/>
          </p:nvPr>
        </p:nvSpPr>
        <p:spPr>
          <a:xfrm>
            <a:off x="1828800" y="4518627"/>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360"/>
              </a:spcBef>
              <a:spcAft>
                <a:spcPts val="0"/>
              </a:spcAft>
              <a:buClr>
                <a:srgbClr val="333333"/>
              </a:buClr>
              <a:buSzPts val="2800"/>
              <a:buFont typeface="Arial"/>
              <a:buNone/>
              <a:defRPr sz="1800" b="0" i="0" u="none" strike="noStrike" cap="none">
                <a:solidFill>
                  <a:srgbClr val="333333"/>
                </a:solidFill>
                <a:latin typeface="Montserrat"/>
                <a:ea typeface="Montserrat"/>
                <a:cs typeface="Montserrat"/>
                <a:sym typeface="Montserrat"/>
              </a:defRPr>
            </a:lvl1pPr>
            <a:lvl2pPr marR="0" lvl="1" algn="ctr">
              <a:lnSpc>
                <a:spcPct val="100000"/>
              </a:lnSpc>
              <a:spcBef>
                <a:spcPts val="360"/>
              </a:spcBef>
              <a:spcAft>
                <a:spcPts val="0"/>
              </a:spcAft>
              <a:buClr>
                <a:srgbClr val="888888"/>
              </a:buClr>
              <a:buSzPts val="2400"/>
              <a:buFont typeface="Arial"/>
              <a:buNone/>
              <a:defRPr sz="1800" b="0" i="0" u="none" strike="noStrike" cap="none">
                <a:solidFill>
                  <a:srgbClr val="888888"/>
                </a:solidFill>
                <a:latin typeface="Montserrat"/>
                <a:ea typeface="Montserrat"/>
                <a:cs typeface="Montserrat"/>
                <a:sym typeface="Montserrat"/>
              </a:defRPr>
            </a:lvl2pPr>
            <a:lvl3pPr marR="0" lvl="2"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Montserrat"/>
                <a:ea typeface="Montserrat"/>
                <a:cs typeface="Montserrat"/>
                <a:sym typeface="Montserrat"/>
              </a:defRPr>
            </a:lvl3pPr>
            <a:lvl4pPr marR="0" lvl="3"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Montserrat"/>
                <a:ea typeface="Montserrat"/>
                <a:cs typeface="Montserrat"/>
                <a:sym typeface="Montserrat"/>
              </a:defRPr>
            </a:lvl4pPr>
            <a:lvl5pPr marR="0" lvl="4"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Montserrat"/>
                <a:ea typeface="Montserrat"/>
                <a:cs typeface="Montserrat"/>
                <a:sym typeface="Montserrat"/>
              </a:defRPr>
            </a:lvl5pPr>
            <a:lvl6pPr marR="0" lvl="5"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9575016" y="6336348"/>
            <a:ext cx="2497647" cy="521651"/>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26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userDrawn="1">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547833"/>
            <a:ext cx="11521280" cy="432895"/>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21" name="Google Shape;21;p35"/>
          <p:cNvSpPr txBox="1">
            <a:spLocks noGrp="1"/>
          </p:cNvSpPr>
          <p:nvPr>
            <p:ph type="body" idx="1"/>
          </p:nvPr>
        </p:nvSpPr>
        <p:spPr>
          <a:xfrm>
            <a:off x="335359" y="1095669"/>
            <a:ext cx="11521279" cy="5091549"/>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Montserrat"/>
                <a:ea typeface="Montserrat"/>
                <a:cs typeface="Montserrat"/>
                <a:sym typeface="Montserrat"/>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Montserrat"/>
                <a:ea typeface="Montserrat"/>
                <a:cs typeface="Montserrat"/>
                <a:sym typeface="Montserrat"/>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97877"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‹nr.›</a:t>
            </a:fld>
            <a:endParaRPr lang="nl-NL"/>
          </a:p>
        </p:txBody>
      </p:sp>
      <p:sp>
        <p:nvSpPr>
          <p:cNvPr id="5" name="Google Shape;20;p35">
            <a:extLst>
              <a:ext uri="{FF2B5EF4-FFF2-40B4-BE49-F238E27FC236}">
                <a16:creationId xmlns:a16="http://schemas.microsoft.com/office/drawing/2014/main" id="{9D3DDADD-9D00-1BDB-D3F7-8F0A885A7B88}"/>
              </a:ext>
            </a:extLst>
          </p:cNvPr>
          <p:cNvSpPr txBox="1">
            <a:spLocks/>
          </p:cNvSpPr>
          <p:nvPr userDrawn="1"/>
        </p:nvSpPr>
        <p:spPr>
          <a:xfrm>
            <a:off x="335359" y="113861"/>
            <a:ext cx="11521279" cy="432895"/>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marR="0" lvl="1"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lang="nl-NL" sz="2000"/>
          </a:p>
        </p:txBody>
      </p:sp>
      <p:sp>
        <p:nvSpPr>
          <p:cNvPr id="8" name="Tijdelijke aanduiding voor tekst 7">
            <a:extLst>
              <a:ext uri="{FF2B5EF4-FFF2-40B4-BE49-F238E27FC236}">
                <a16:creationId xmlns:a16="http://schemas.microsoft.com/office/drawing/2014/main" id="{07137872-9B91-E5F6-ACD5-F89E1558C670}"/>
              </a:ext>
            </a:extLst>
          </p:cNvPr>
          <p:cNvSpPr>
            <a:spLocks noGrp="1"/>
          </p:cNvSpPr>
          <p:nvPr>
            <p:ph type="body" sz="quarter" idx="13" hasCustomPrompt="1"/>
          </p:nvPr>
        </p:nvSpPr>
        <p:spPr>
          <a:xfrm>
            <a:off x="467607" y="63709"/>
            <a:ext cx="11256081" cy="483048"/>
          </a:xfrm>
        </p:spPr>
        <p:txBody>
          <a:bodyPr anchor="ctr"/>
          <a:lstStyle>
            <a:lvl1pPr marL="50800" indent="0" algn="ctr">
              <a:buNone/>
              <a:defRPr sz="1800" b="1">
                <a:solidFill>
                  <a:schemeClr val="bg1"/>
                </a:solidFill>
              </a:defRPr>
            </a:lvl1pPr>
          </a:lstStyle>
          <a:p>
            <a:pPr lvl="0"/>
            <a:r>
              <a:rPr lang="nl-NL"/>
              <a:t>&lt;Onderwerp&gt;</a:t>
            </a:r>
          </a:p>
        </p:txBody>
      </p:sp>
    </p:spTree>
    <p:extLst>
      <p:ext uri="{BB962C8B-B14F-4D97-AF65-F5344CB8AC3E}">
        <p14:creationId xmlns:p14="http://schemas.microsoft.com/office/powerpoint/2010/main" val="2373596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preserve="1" userDrawn="1">
  <p:cSld name="1_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24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r>
              <a:rPr lang="nl-NL"/>
              <a:t>Klik om stijl te bewerken</a:t>
            </a:r>
            <a:endParaRPr/>
          </a:p>
        </p:txBody>
      </p:sp>
      <p:sp>
        <p:nvSpPr>
          <p:cNvPr id="21" name="Google Shape;21;p35"/>
          <p:cNvSpPr txBox="1">
            <a:spLocks noGrp="1"/>
          </p:cNvSpPr>
          <p:nvPr>
            <p:ph type="body" idx="1"/>
          </p:nvPr>
        </p:nvSpPr>
        <p:spPr>
          <a:xfrm>
            <a:off x="335360" y="1051297"/>
            <a:ext cx="5336778" cy="510820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Montserrat"/>
                <a:ea typeface="Montserrat"/>
                <a:cs typeface="Montserrat"/>
                <a:sym typeface="Montserrat"/>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Montserrat"/>
                <a:ea typeface="Montserrat"/>
                <a:cs typeface="Montserrat"/>
                <a:sym typeface="Montserrat"/>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Montserrat"/>
                <a:ea typeface="Montserrat"/>
                <a:cs typeface="Montserrat"/>
                <a:sym typeface="Montserrat"/>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97877"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‹nr.›</a:t>
            </a:fld>
            <a:endParaRPr lang="nl-NL"/>
          </a:p>
        </p:txBody>
      </p:sp>
      <p:sp>
        <p:nvSpPr>
          <p:cNvPr id="5" name="Tijdelijke aanduiding voor inhoud 4">
            <a:extLst>
              <a:ext uri="{FF2B5EF4-FFF2-40B4-BE49-F238E27FC236}">
                <a16:creationId xmlns:a16="http://schemas.microsoft.com/office/drawing/2014/main" id="{7898B4A1-3CE3-CEEB-2131-39B8E3F8D2F1}"/>
              </a:ext>
            </a:extLst>
          </p:cNvPr>
          <p:cNvSpPr>
            <a:spLocks noGrp="1"/>
          </p:cNvSpPr>
          <p:nvPr>
            <p:ph sz="quarter" idx="13"/>
          </p:nvPr>
        </p:nvSpPr>
        <p:spPr>
          <a:xfrm>
            <a:off x="5672138" y="1051297"/>
            <a:ext cx="6184502" cy="51082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6600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nl-NL"/>
              <a:t>Klik om stijl te bewerken</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8038" y="4780652"/>
            <a:ext cx="2083960" cy="2077345"/>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31 January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p:nvPr userDrawn="1"/>
        </p:nvSpPr>
        <p:spPr>
          <a:xfrm>
            <a:off x="6436034" y="834760"/>
            <a:ext cx="1391728" cy="341064"/>
          </a:xfrm>
          <a:prstGeom prst="rect">
            <a:avLst/>
          </a:prstGeom>
          <a:noFill/>
        </p:spPr>
        <p:txBody>
          <a:bodyPr wrap="square">
            <a:spAutoFit/>
          </a:bodyPr>
          <a:lstStyle/>
          <a:p>
            <a:r>
              <a:rPr lang="en-GB" sz="1600" b="0" i="0" err="1">
                <a:solidFill>
                  <a:srgbClr val="000000"/>
                </a:solidFill>
                <a:effectLst/>
                <a:latin typeface="General Sans" pitchFamily="2" charset="77"/>
              </a:rPr>
              <a:t>Inhoud</a:t>
            </a:r>
            <a:endParaRPr lang="en-GB" sz="1600" b="0" i="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4654" y="4780654"/>
            <a:ext cx="2077345" cy="2077345"/>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93997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E91495A-6DFC-E9FA-9A2F-19A7D50C10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4654" y="4780654"/>
            <a:ext cx="2077345" cy="2077345"/>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nl-NL"/>
              <a:t>Klik om stijl te bewerken</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52600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56164AC-5867-DEF7-F10A-ADE55F279D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4654" y="4780654"/>
            <a:ext cx="2077345" cy="2077345"/>
          </a:xfrm>
          <a:prstGeom prst="rect">
            <a:avLst/>
          </a:prstGeom>
        </p:spPr>
      </p:pic>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nl-NL"/>
              <a:t>Klik om stijl te bewerken</a:t>
            </a:r>
            <a:endParaRPr lang="en-NL"/>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8109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‹nr.›</a:t>
            </a:fld>
            <a:endParaRPr lang="en-NL"/>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nl-NL"/>
              <a:t>Klik om stijl te bewerken</a:t>
            </a:r>
            <a:endParaRPr lang="en-NL"/>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en-US"/>
              <a:t>Click to edit Master title style</a:t>
            </a:r>
            <a:endParaRPr lang="en-NL"/>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56164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7" r:id="rId5"/>
    <p:sldLayoutId id="2147483658" r:id="rId6"/>
    <p:sldLayoutId id="2147483661" r:id="rId7"/>
    <p:sldLayoutId id="2147483660" r:id="rId8"/>
    <p:sldLayoutId id="2147483662" r:id="rId9"/>
    <p:sldLayoutId id="2147483663" r:id="rId10"/>
    <p:sldLayoutId id="2147483664" r:id="rId11"/>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3"/>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5">
            <a:alphaModFix/>
          </a:blip>
          <a:srcRect/>
          <a:stretch/>
        </p:blipFill>
        <p:spPr>
          <a:xfrm>
            <a:off x="9657072" y="6237315"/>
            <a:ext cx="2487600" cy="542553"/>
          </a:xfrm>
          <a:prstGeom prst="rect">
            <a:avLst/>
          </a:prstGeom>
          <a:noFill/>
          <a:ln>
            <a:noFill/>
          </a:ln>
        </p:spPr>
      </p:pic>
      <p:sp>
        <p:nvSpPr>
          <p:cNvPr id="13" name="Google Shape;13;p33"/>
          <p:cNvSpPr txBox="1">
            <a:spLocks noGrp="1"/>
          </p:cNvSpPr>
          <p:nvPr>
            <p:ph type="sldNum" idx="12"/>
          </p:nvPr>
        </p:nvSpPr>
        <p:spPr>
          <a:xfrm>
            <a:off x="11409046"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975" b="0" i="0" u="none" strike="noStrike" cap="none">
                <a:solidFill>
                  <a:schemeClr val="dk1"/>
                </a:solidFill>
                <a:latin typeface="Montserrat"/>
                <a:ea typeface="Montserrat"/>
                <a:cs typeface="Montserrat"/>
                <a:sym typeface="Montserrat"/>
              </a:defRPr>
            </a:lvl9pPr>
          </a:lstStyle>
          <a:p>
            <a:pPr algn="ctr"/>
            <a:fld id="{00000000-1234-1234-1234-123412341234}" type="slidenum">
              <a:rPr lang="nl-NL" smtClean="0"/>
              <a:pPr algn="ctr"/>
              <a:t>‹nr.›</a:t>
            </a:fld>
            <a:endParaRPr lang="nl-NL"/>
          </a:p>
        </p:txBody>
      </p:sp>
    </p:spTree>
    <p:extLst>
      <p:ext uri="{BB962C8B-B14F-4D97-AF65-F5344CB8AC3E}">
        <p14:creationId xmlns:p14="http://schemas.microsoft.com/office/powerpoint/2010/main" val="531651137"/>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rosa.wikixl.nl/index.php/Werkingsgebiede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rosa.wikixl.nl/index.php/Ketenprocesse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93E9-2B22-E0CC-6EFF-83BB007485B5}"/>
              </a:ext>
            </a:extLst>
          </p:cNvPr>
          <p:cNvSpPr>
            <a:spLocks noGrp="1"/>
          </p:cNvSpPr>
          <p:nvPr>
            <p:ph type="ctrTitle"/>
          </p:nvPr>
        </p:nvSpPr>
        <p:spPr/>
        <p:txBody>
          <a:bodyPr>
            <a:normAutofit/>
          </a:bodyPr>
          <a:lstStyle/>
          <a:p>
            <a:r>
              <a:rPr lang="nl-NL" sz="6000" dirty="0"/>
              <a:t>Presentatie voor </a:t>
            </a:r>
            <a:r>
              <a:rPr lang="nl-NL" sz="6000" dirty="0" err="1"/>
              <a:t>Architectuurdag</a:t>
            </a:r>
            <a:r>
              <a:rPr lang="nl-NL" sz="6000" dirty="0"/>
              <a:t> Groeifondsprojecten Onderwijs </a:t>
            </a:r>
            <a:endParaRPr lang="en-NL" sz="6000" dirty="0"/>
          </a:p>
        </p:txBody>
      </p:sp>
    </p:spTree>
    <p:extLst>
      <p:ext uri="{BB962C8B-B14F-4D97-AF65-F5344CB8AC3E}">
        <p14:creationId xmlns:p14="http://schemas.microsoft.com/office/powerpoint/2010/main" val="9201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375B-DD00-2230-2DAE-9C85BB981F0E}"/>
              </a:ext>
            </a:extLst>
          </p:cNvPr>
          <p:cNvSpPr>
            <a:spLocks noGrp="1"/>
          </p:cNvSpPr>
          <p:nvPr>
            <p:ph type="title"/>
          </p:nvPr>
        </p:nvSpPr>
        <p:spPr/>
        <p:txBody>
          <a:bodyPr/>
          <a:lstStyle/>
          <a:p>
            <a:r>
              <a:rPr lang="en-US" dirty="0" err="1"/>
              <a:t>Transformatiehubs</a:t>
            </a:r>
            <a:endParaRPr lang="en-NL" dirty="0"/>
          </a:p>
        </p:txBody>
      </p:sp>
      <p:sp>
        <p:nvSpPr>
          <p:cNvPr id="3" name="Content Placeholder 2">
            <a:extLst>
              <a:ext uri="{FF2B5EF4-FFF2-40B4-BE49-F238E27FC236}">
                <a16:creationId xmlns:a16="http://schemas.microsoft.com/office/drawing/2014/main" id="{8A4AF7D0-0963-8120-5C9F-AAFAA3817FB0}"/>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nl-NL" sz="2400" dirty="0">
                <a:solidFill>
                  <a:srgbClr val="000000"/>
                </a:solidFill>
                <a:cs typeface="Calibri"/>
              </a:rPr>
              <a:t>Verandermotor</a:t>
            </a:r>
          </a:p>
          <a:p>
            <a:pPr marL="285750" indent="-285750">
              <a:lnSpc>
                <a:spcPct val="150000"/>
              </a:lnSpc>
              <a:buFont typeface="Arial" panose="020B0604020202020204" pitchFamily="34" charset="0"/>
              <a:buChar char="•"/>
            </a:pPr>
            <a:r>
              <a:rPr lang="nl-NL" sz="2400" dirty="0">
                <a:solidFill>
                  <a:srgbClr val="000000"/>
                </a:solidFill>
                <a:cs typeface="Calibri"/>
              </a:rPr>
              <a:t>Voorlopers</a:t>
            </a:r>
          </a:p>
          <a:p>
            <a:pPr marL="285750" indent="-285750">
              <a:lnSpc>
                <a:spcPct val="150000"/>
              </a:lnSpc>
              <a:buFont typeface="Arial" panose="020B0604020202020204" pitchFamily="34" charset="0"/>
              <a:buChar char="•"/>
            </a:pPr>
            <a:r>
              <a:rPr lang="nl-NL" sz="2400" dirty="0">
                <a:solidFill>
                  <a:srgbClr val="000000"/>
                </a:solidFill>
                <a:cs typeface="Calibri"/>
              </a:rPr>
              <a:t>Samenwerking van studenten, beleidsmedewerkers, onderzoekers, ICT-professionals, commerciële aanbieders enz.</a:t>
            </a:r>
          </a:p>
          <a:p>
            <a:pPr marL="285750" indent="-285750">
              <a:lnSpc>
                <a:spcPct val="150000"/>
              </a:lnSpc>
              <a:buFont typeface="Arial" panose="020B0604020202020204" pitchFamily="34" charset="0"/>
              <a:buChar char="•"/>
            </a:pPr>
            <a:r>
              <a:rPr lang="nl-NL" sz="2400" dirty="0">
                <a:solidFill>
                  <a:srgbClr val="000000"/>
                </a:solidFill>
                <a:cs typeface="Calibri"/>
              </a:rPr>
              <a:t>Gericht op het vinden van nationale oplossingen</a:t>
            </a:r>
          </a:p>
          <a:p>
            <a:endParaRPr lang="en-NL" dirty="0"/>
          </a:p>
        </p:txBody>
      </p:sp>
    </p:spTree>
    <p:extLst>
      <p:ext uri="{BB962C8B-B14F-4D97-AF65-F5344CB8AC3E}">
        <p14:creationId xmlns:p14="http://schemas.microsoft.com/office/powerpoint/2010/main" val="357315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375B-DD00-2230-2DAE-9C85BB981F0E}"/>
              </a:ext>
            </a:extLst>
          </p:cNvPr>
          <p:cNvSpPr>
            <a:spLocks noGrp="1"/>
          </p:cNvSpPr>
          <p:nvPr>
            <p:ph type="title"/>
          </p:nvPr>
        </p:nvSpPr>
        <p:spPr/>
        <p:txBody>
          <a:bodyPr/>
          <a:lstStyle/>
          <a:p>
            <a:r>
              <a:rPr lang="en-US" dirty="0" err="1"/>
              <a:t>Transformatiehubs</a:t>
            </a:r>
            <a:endParaRPr lang="en-NL" dirty="0"/>
          </a:p>
        </p:txBody>
      </p:sp>
      <p:sp>
        <p:nvSpPr>
          <p:cNvPr id="3" name="Content Placeholder 2">
            <a:extLst>
              <a:ext uri="{FF2B5EF4-FFF2-40B4-BE49-F238E27FC236}">
                <a16:creationId xmlns:a16="http://schemas.microsoft.com/office/drawing/2014/main" id="{8A4AF7D0-0963-8120-5C9F-AAFAA3817FB0}"/>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nl-NL" sz="2400" b="1" dirty="0">
                <a:solidFill>
                  <a:srgbClr val="000000"/>
                </a:solidFill>
                <a:cs typeface="Calibri"/>
              </a:rPr>
              <a:t>Fase 1 </a:t>
            </a:r>
            <a:r>
              <a:rPr lang="nl-NL" sz="2400" dirty="0">
                <a:solidFill>
                  <a:srgbClr val="000000"/>
                </a:solidFill>
                <a:cs typeface="Calibri"/>
              </a:rPr>
              <a:t>(2023 – 2024)</a:t>
            </a:r>
          </a:p>
          <a:p>
            <a:pPr marL="342900" indent="-342900">
              <a:lnSpc>
                <a:spcPct val="150000"/>
              </a:lnSpc>
              <a:buFont typeface="Arial"/>
              <a:buChar char="•"/>
            </a:pPr>
            <a:r>
              <a:rPr lang="nl-NL" sz="2400" dirty="0">
                <a:solidFill>
                  <a:srgbClr val="000000"/>
                </a:solidFill>
                <a:latin typeface="General Sans"/>
                <a:cs typeface="Calibri"/>
              </a:rPr>
              <a:t>Wendbaar georganiseerd onderwijs</a:t>
            </a:r>
          </a:p>
          <a:p>
            <a:pPr marL="342900" indent="-342900">
              <a:lnSpc>
                <a:spcPct val="150000"/>
              </a:lnSpc>
              <a:buFont typeface="Arial"/>
              <a:buChar char="•"/>
            </a:pPr>
            <a:r>
              <a:rPr lang="nl-NL" sz="2400" dirty="0">
                <a:solidFill>
                  <a:srgbClr val="000000"/>
                </a:solidFill>
                <a:cs typeface="Calibri"/>
              </a:rPr>
              <a:t>Digitale leermaterialen</a:t>
            </a:r>
          </a:p>
          <a:p>
            <a:pPr marL="342900" indent="-342900">
              <a:lnSpc>
                <a:spcPct val="150000"/>
              </a:lnSpc>
              <a:buFont typeface="Arial"/>
              <a:buChar char="•"/>
            </a:pPr>
            <a:r>
              <a:rPr lang="nl-NL" sz="2400" dirty="0">
                <a:solidFill>
                  <a:srgbClr val="000000"/>
                </a:solidFill>
                <a:cs typeface="Calibri"/>
              </a:rPr>
              <a:t>Pilothubs in voorbereiding op fase 2</a:t>
            </a:r>
          </a:p>
          <a:p>
            <a:pPr marL="0" indent="0">
              <a:lnSpc>
                <a:spcPct val="150000"/>
              </a:lnSpc>
              <a:buNone/>
            </a:pPr>
            <a:br>
              <a:rPr lang="nl-NL" sz="2400" b="1" dirty="0">
                <a:cs typeface="Calibri"/>
              </a:rPr>
            </a:br>
            <a:endParaRPr lang="nl-NL" sz="2400" b="1" dirty="0">
              <a:solidFill>
                <a:srgbClr val="000000"/>
              </a:solidFill>
              <a:cs typeface="Calibri"/>
            </a:endParaRPr>
          </a:p>
          <a:p>
            <a:endParaRPr lang="en-NL" dirty="0"/>
          </a:p>
        </p:txBody>
      </p:sp>
    </p:spTree>
    <p:extLst>
      <p:ext uri="{BB962C8B-B14F-4D97-AF65-F5344CB8AC3E}">
        <p14:creationId xmlns:p14="http://schemas.microsoft.com/office/powerpoint/2010/main" val="354902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E6A0-7D6E-41B6-5788-363064D8C596}"/>
              </a:ext>
            </a:extLst>
          </p:cNvPr>
          <p:cNvSpPr>
            <a:spLocks noGrp="1"/>
          </p:cNvSpPr>
          <p:nvPr>
            <p:ph type="title"/>
          </p:nvPr>
        </p:nvSpPr>
        <p:spPr/>
        <p:txBody>
          <a:bodyPr/>
          <a:lstStyle/>
          <a:p>
            <a:r>
              <a:rPr lang="en-US" dirty="0" err="1"/>
              <a:t>Digitale</a:t>
            </a:r>
            <a:r>
              <a:rPr lang="en-US" dirty="0"/>
              <a:t> </a:t>
            </a:r>
            <a:r>
              <a:rPr lang="en-US" dirty="0" err="1"/>
              <a:t>Sectorvoorzieningen</a:t>
            </a:r>
            <a:endParaRPr lang="en-NL" dirty="0"/>
          </a:p>
        </p:txBody>
      </p:sp>
      <p:sp>
        <p:nvSpPr>
          <p:cNvPr id="3" name="Content Placeholder 2">
            <a:extLst>
              <a:ext uri="{FF2B5EF4-FFF2-40B4-BE49-F238E27FC236}">
                <a16:creationId xmlns:a16="http://schemas.microsoft.com/office/drawing/2014/main" id="{2638F216-ACAD-7620-D09D-6EEE5B4C9040}"/>
              </a:ext>
            </a:extLst>
          </p:cNvPr>
          <p:cNvSpPr>
            <a:spLocks noGrp="1"/>
          </p:cNvSpPr>
          <p:nvPr>
            <p:ph idx="1"/>
          </p:nvPr>
        </p:nvSpPr>
        <p:spPr/>
        <p:txBody>
          <a:bodyPr vert="horz" lIns="91440" tIns="45720" rIns="91440" bIns="45720" rtlCol="0" anchor="t">
            <a:normAutofit/>
          </a:bodyPr>
          <a:lstStyle/>
          <a:p>
            <a:pPr marL="285750" indent="-285750">
              <a:lnSpc>
                <a:spcPct val="150000"/>
              </a:lnSpc>
              <a:buFont typeface="Arial" panose="020B0604020202020204" pitchFamily="34" charset="0"/>
              <a:buChar char="•"/>
            </a:pPr>
            <a:r>
              <a:rPr lang="nl-NL" sz="2400" dirty="0">
                <a:solidFill>
                  <a:srgbClr val="000000"/>
                </a:solidFill>
                <a:latin typeface="General Sans"/>
                <a:cs typeface="Calibri"/>
              </a:rPr>
              <a:t>Ontwikkelen en organiseren van gezamenlijke </a:t>
            </a:r>
            <a:r>
              <a:rPr lang="nl-NL" dirty="0" err="1">
                <a:solidFill>
                  <a:srgbClr val="000000"/>
                </a:solidFill>
                <a:latin typeface="General Sans"/>
                <a:cs typeface="Calibri"/>
              </a:rPr>
              <a:t>ict-oplossingen</a:t>
            </a:r>
            <a:endParaRPr lang="nl-NL" dirty="0">
              <a:cs typeface="Calibri"/>
            </a:endParaRPr>
          </a:p>
          <a:p>
            <a:pPr marL="285750" indent="-285750">
              <a:lnSpc>
                <a:spcPct val="150000"/>
              </a:lnSpc>
              <a:buFont typeface="Arial" panose="020B0604020202020204" pitchFamily="34" charset="0"/>
              <a:buChar char="•"/>
            </a:pPr>
            <a:r>
              <a:rPr lang="nl-NL" sz="2400" dirty="0">
                <a:solidFill>
                  <a:srgbClr val="000000"/>
                </a:solidFill>
                <a:cs typeface="Calibri"/>
              </a:rPr>
              <a:t>Zorgen voor interoperabiliteit</a:t>
            </a:r>
          </a:p>
          <a:p>
            <a:pPr marL="285750" indent="-285750">
              <a:lnSpc>
                <a:spcPct val="150000"/>
              </a:lnSpc>
              <a:buFont typeface="Arial" panose="020B0604020202020204" pitchFamily="34" charset="0"/>
              <a:buChar char="•"/>
            </a:pPr>
            <a:r>
              <a:rPr lang="nl-NL" sz="2400" dirty="0">
                <a:solidFill>
                  <a:srgbClr val="000000"/>
                </a:solidFill>
                <a:cs typeface="Calibri"/>
              </a:rPr>
              <a:t>Ondersteuning van de implementatie bij instellingen</a:t>
            </a:r>
          </a:p>
          <a:p>
            <a:pPr marL="0" indent="0">
              <a:lnSpc>
                <a:spcPct val="150000"/>
              </a:lnSpc>
              <a:buNone/>
            </a:pPr>
            <a:endParaRPr lang="nl-NL" sz="2400" dirty="0">
              <a:solidFill>
                <a:srgbClr val="000000"/>
              </a:solidFill>
              <a:cs typeface="Calibri"/>
            </a:endParaRPr>
          </a:p>
        </p:txBody>
      </p:sp>
    </p:spTree>
    <p:extLst>
      <p:ext uri="{BB962C8B-B14F-4D97-AF65-F5344CB8AC3E}">
        <p14:creationId xmlns:p14="http://schemas.microsoft.com/office/powerpoint/2010/main" val="204322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E6A0-7D6E-41B6-5788-363064D8C596}"/>
              </a:ext>
            </a:extLst>
          </p:cNvPr>
          <p:cNvSpPr>
            <a:spLocks noGrp="1"/>
          </p:cNvSpPr>
          <p:nvPr>
            <p:ph type="title"/>
          </p:nvPr>
        </p:nvSpPr>
        <p:spPr/>
        <p:txBody>
          <a:bodyPr/>
          <a:lstStyle/>
          <a:p>
            <a:r>
              <a:rPr lang="en-US" dirty="0" err="1"/>
              <a:t>Kennisinfrastructuur</a:t>
            </a:r>
            <a:endParaRPr lang="en-NL" dirty="0"/>
          </a:p>
        </p:txBody>
      </p:sp>
      <p:sp>
        <p:nvSpPr>
          <p:cNvPr id="3" name="Content Placeholder 2">
            <a:extLst>
              <a:ext uri="{FF2B5EF4-FFF2-40B4-BE49-F238E27FC236}">
                <a16:creationId xmlns:a16="http://schemas.microsoft.com/office/drawing/2014/main" id="{2638F216-ACAD-7620-D09D-6EEE5B4C9040}"/>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nl-NL" sz="2400" dirty="0">
                <a:solidFill>
                  <a:srgbClr val="000000"/>
                </a:solidFill>
                <a:cs typeface="Calibri"/>
              </a:rPr>
              <a:t>Faciliteren van kennisdeling</a:t>
            </a:r>
          </a:p>
          <a:p>
            <a:pPr marL="285750" indent="-285750">
              <a:lnSpc>
                <a:spcPct val="150000"/>
              </a:lnSpc>
              <a:buFont typeface="Arial" panose="020B0604020202020204" pitchFamily="34" charset="0"/>
              <a:buChar char="•"/>
            </a:pPr>
            <a:r>
              <a:rPr lang="nl-NL" sz="2400" dirty="0">
                <a:solidFill>
                  <a:srgbClr val="000000"/>
                </a:solidFill>
                <a:cs typeface="Calibri"/>
              </a:rPr>
              <a:t>Toepasbare en makkelijk vindbare kennis over onderwijs</a:t>
            </a:r>
          </a:p>
          <a:p>
            <a:pPr marL="285750" indent="-285750">
              <a:lnSpc>
                <a:spcPct val="150000"/>
              </a:lnSpc>
              <a:buFont typeface="Arial" panose="020B0604020202020204" pitchFamily="34" charset="0"/>
              <a:buChar char="•"/>
            </a:pPr>
            <a:r>
              <a:rPr lang="nl-NL" sz="2400" dirty="0">
                <a:solidFill>
                  <a:srgbClr val="000000"/>
                </a:solidFill>
                <a:cs typeface="Calibri"/>
              </a:rPr>
              <a:t>Fonds voor onderzoek</a:t>
            </a:r>
          </a:p>
          <a:p>
            <a:pPr marL="285750" indent="-285750">
              <a:lnSpc>
                <a:spcPct val="150000"/>
              </a:lnSpc>
              <a:buFont typeface="Arial" panose="020B0604020202020204" pitchFamily="34" charset="0"/>
              <a:buChar char="•"/>
            </a:pPr>
            <a:r>
              <a:rPr lang="nl-NL" sz="2400" dirty="0">
                <a:solidFill>
                  <a:srgbClr val="000000"/>
                </a:solidFill>
                <a:cs typeface="Calibri"/>
              </a:rPr>
              <a:t>Fonds voor Center </a:t>
            </a:r>
            <a:r>
              <a:rPr lang="nl-NL" sz="2400" dirty="0" err="1">
                <a:solidFill>
                  <a:srgbClr val="000000"/>
                </a:solidFill>
                <a:cs typeface="Calibri"/>
              </a:rPr>
              <a:t>for</a:t>
            </a:r>
            <a:r>
              <a:rPr lang="nl-NL" sz="2400" dirty="0">
                <a:solidFill>
                  <a:srgbClr val="000000"/>
                </a:solidFill>
                <a:cs typeface="Calibri"/>
              </a:rPr>
              <a:t> Teaching &amp; Learning</a:t>
            </a:r>
          </a:p>
          <a:p>
            <a:pPr marL="285750" indent="-285750">
              <a:lnSpc>
                <a:spcPct val="150000"/>
              </a:lnSpc>
              <a:buFont typeface="Arial" panose="020B0604020202020204" pitchFamily="34" charset="0"/>
              <a:buChar char="•"/>
            </a:pPr>
            <a:r>
              <a:rPr lang="nl-NL" dirty="0">
                <a:solidFill>
                  <a:srgbClr val="000000"/>
                </a:solidFill>
                <a:cs typeface="Calibri"/>
              </a:rPr>
              <a:t>Docentprofessionalisering</a:t>
            </a:r>
            <a:endParaRPr lang="nl-NL" sz="2400" dirty="0">
              <a:solidFill>
                <a:srgbClr val="000000"/>
              </a:solidFill>
              <a:cs typeface="Calibri"/>
            </a:endParaRPr>
          </a:p>
        </p:txBody>
      </p:sp>
    </p:spTree>
    <p:extLst>
      <p:ext uri="{BB962C8B-B14F-4D97-AF65-F5344CB8AC3E}">
        <p14:creationId xmlns:p14="http://schemas.microsoft.com/office/powerpoint/2010/main" val="87666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E6A0-7D6E-41B6-5788-363064D8C596}"/>
              </a:ext>
            </a:extLst>
          </p:cNvPr>
          <p:cNvSpPr>
            <a:spLocks noGrp="1"/>
          </p:cNvSpPr>
          <p:nvPr>
            <p:ph type="title"/>
          </p:nvPr>
        </p:nvSpPr>
        <p:spPr/>
        <p:txBody>
          <a:bodyPr/>
          <a:lstStyle/>
          <a:p>
            <a:r>
              <a:rPr lang="en-US" dirty="0"/>
              <a:t>Centers for Teaching &amp; Learning</a:t>
            </a:r>
            <a:endParaRPr lang="en-NL" dirty="0"/>
          </a:p>
        </p:txBody>
      </p:sp>
      <p:sp>
        <p:nvSpPr>
          <p:cNvPr id="3" name="Content Placeholder 2">
            <a:extLst>
              <a:ext uri="{FF2B5EF4-FFF2-40B4-BE49-F238E27FC236}">
                <a16:creationId xmlns:a16="http://schemas.microsoft.com/office/drawing/2014/main" id="{2638F216-ACAD-7620-D09D-6EEE5B4C9040}"/>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nl-NL" sz="2400" dirty="0">
                <a:solidFill>
                  <a:srgbClr val="000000"/>
                </a:solidFill>
                <a:cs typeface="Calibri"/>
              </a:rPr>
              <a:t>Elke instelling een Center </a:t>
            </a:r>
            <a:r>
              <a:rPr lang="nl-NL" sz="2400" dirty="0" err="1">
                <a:solidFill>
                  <a:srgbClr val="000000"/>
                </a:solidFill>
                <a:cs typeface="Calibri"/>
              </a:rPr>
              <a:t>for</a:t>
            </a:r>
            <a:r>
              <a:rPr lang="nl-NL" sz="2400" dirty="0">
                <a:solidFill>
                  <a:srgbClr val="000000"/>
                </a:solidFill>
                <a:cs typeface="Calibri"/>
              </a:rPr>
              <a:t> Teaching &amp; Learning</a:t>
            </a:r>
          </a:p>
          <a:p>
            <a:pPr marL="285750" indent="-285750">
              <a:lnSpc>
                <a:spcPct val="150000"/>
              </a:lnSpc>
              <a:buFont typeface="Arial" panose="020B0604020202020204" pitchFamily="34" charset="0"/>
              <a:buChar char="•"/>
            </a:pPr>
            <a:r>
              <a:rPr lang="nl-NL" sz="2400" dirty="0">
                <a:solidFill>
                  <a:srgbClr val="000000"/>
                </a:solidFill>
                <a:cs typeface="Calibri"/>
              </a:rPr>
              <a:t>Gericht op het faciliteren van medewerkers en studenten</a:t>
            </a:r>
          </a:p>
          <a:p>
            <a:pPr marL="285750" indent="-285750">
              <a:lnSpc>
                <a:spcPct val="150000"/>
              </a:lnSpc>
              <a:buFont typeface="Arial" panose="020B0604020202020204" pitchFamily="34" charset="0"/>
              <a:buChar char="•"/>
            </a:pPr>
            <a:r>
              <a:rPr lang="nl-NL" sz="2400" dirty="0">
                <a:solidFill>
                  <a:srgbClr val="000000"/>
                </a:solidFill>
                <a:cs typeface="Calibri"/>
              </a:rPr>
              <a:t>Brug tussen nationaal en lokaal</a:t>
            </a:r>
          </a:p>
        </p:txBody>
      </p:sp>
    </p:spTree>
    <p:extLst>
      <p:ext uri="{BB962C8B-B14F-4D97-AF65-F5344CB8AC3E}">
        <p14:creationId xmlns:p14="http://schemas.microsoft.com/office/powerpoint/2010/main" val="369091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FF3AC89-D3CC-90F2-0AE0-80BCB1A9609A}"/>
              </a:ext>
            </a:extLst>
          </p:cNvPr>
          <p:cNvSpPr>
            <a:spLocks noGrp="1"/>
          </p:cNvSpPr>
          <p:nvPr>
            <p:ph type="ctrTitle"/>
          </p:nvPr>
        </p:nvSpPr>
        <p:spPr/>
        <p:txBody>
          <a:bodyPr anchor="ctr">
            <a:normAutofit/>
          </a:bodyPr>
          <a:lstStyle/>
          <a:p>
            <a:r>
              <a:rPr lang="nl-NL" sz="5400" dirty="0" err="1"/>
              <a:t>Highlights</a:t>
            </a:r>
            <a:r>
              <a:rPr lang="nl-NL" sz="5400" dirty="0"/>
              <a:t> vergelijkingsraamwerk</a:t>
            </a:r>
          </a:p>
        </p:txBody>
      </p:sp>
    </p:spTree>
    <p:extLst>
      <p:ext uri="{BB962C8B-B14F-4D97-AF65-F5344CB8AC3E}">
        <p14:creationId xmlns:p14="http://schemas.microsoft.com/office/powerpoint/2010/main" val="350361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prstGeom prst="rect">
            <a:avLst/>
          </a:prstGeom>
        </p:spPr>
        <p:txBody>
          <a:bodyPr spcFirstLastPara="1" wrap="square" lIns="91425" tIns="91425" rIns="91425" bIns="91425" anchor="b" anchorCtr="0">
            <a:noAutofit/>
          </a:bodyPr>
          <a:lstStyle/>
          <a:p>
            <a:r>
              <a:rPr lang="nl-NL"/>
              <a:t>Vergelijkingsraamwerk Overzicht</a:t>
            </a:r>
            <a:endParaRPr/>
          </a:p>
        </p:txBody>
      </p:sp>
      <p:sp>
        <p:nvSpPr>
          <p:cNvPr id="3" name="Tijdelijke aanduiding voor tekst 2">
            <a:extLst>
              <a:ext uri="{FF2B5EF4-FFF2-40B4-BE49-F238E27FC236}">
                <a16:creationId xmlns:a16="http://schemas.microsoft.com/office/drawing/2014/main" id="{9C79A73F-71FD-6BCD-DC54-BEFFAF0E167E}"/>
              </a:ext>
            </a:extLst>
          </p:cNvPr>
          <p:cNvSpPr>
            <a:spLocks noGrp="1"/>
          </p:cNvSpPr>
          <p:nvPr>
            <p:ph type="body" sz="quarter" idx="13"/>
          </p:nvPr>
        </p:nvSpPr>
        <p:spPr/>
        <p:txBody>
          <a:bodyPr/>
          <a:lstStyle/>
          <a:p>
            <a:r>
              <a:rPr lang="nl-NL" sz="1800"/>
              <a:t>Npuls</a:t>
            </a:r>
            <a:endParaRPr lang="nl-NL"/>
          </a:p>
        </p:txBody>
      </p:sp>
      <p:graphicFrame>
        <p:nvGraphicFramePr>
          <p:cNvPr id="220" name="Google Shape;220;p17"/>
          <p:cNvGraphicFramePr/>
          <p:nvPr/>
        </p:nvGraphicFramePr>
        <p:xfrm>
          <a:off x="0" y="980729"/>
          <a:ext cx="12192000" cy="5920680"/>
        </p:xfrm>
        <a:graphic>
          <a:graphicData uri="http://schemas.openxmlformats.org/drawingml/2006/table">
            <a:tbl>
              <a:tblPr firstCol="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22056">
                <a:tc>
                  <a:txBody>
                    <a:bodyPr/>
                    <a:lstStyle/>
                    <a:p>
                      <a:pPr marL="0" lvl="0" indent="0" algn="ctr" rtl="0">
                        <a:spcBef>
                          <a:spcPts val="0"/>
                        </a:spcBef>
                        <a:spcAft>
                          <a:spcPts val="0"/>
                        </a:spcAft>
                        <a:buNone/>
                      </a:pPr>
                      <a:r>
                        <a:rPr lang="nl-NL" b="1"/>
                        <a:t>Projectfase</a:t>
                      </a:r>
                      <a:endParaRPr b="1"/>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tx1"/>
                          </a:solidFill>
                        </a:rPr>
                        <a:t>Afgerond / </a:t>
                      </a:r>
                      <a:r>
                        <a:rPr lang="nl-NL" sz="1000" b="0" err="1">
                          <a:solidFill>
                            <a:schemeClr val="tx1"/>
                          </a:solidFill>
                        </a:rPr>
                        <a:t>inbeheername</a:t>
                      </a:r>
                      <a:endParaRPr sz="1000" b="0" err="1">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dirty="0">
                          <a:solidFill>
                            <a:schemeClr val="tx1"/>
                          </a:solidFill>
                        </a:rPr>
                        <a:t>Al even op weg</a:t>
                      </a:r>
                      <a:endParaRPr sz="1000" b="0" dirty="0">
                        <a:solidFill>
                          <a:schemeClr val="tx1"/>
                        </a:solidFill>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i="0" u="none" strike="noStrike" cap="none" dirty="0">
                          <a:solidFill>
                            <a:schemeClr val="tx1"/>
                          </a:solidFill>
                          <a:latin typeface="+mn-lt"/>
                          <a:ea typeface="+mn-ea"/>
                          <a:cs typeface="+mn-cs"/>
                          <a:sym typeface="Arial"/>
                        </a:rPr>
                        <a:t>Prille begin</a:t>
                      </a:r>
                      <a:endParaRPr sz="1000" b="0" i="0" u="none" strike="noStrike" cap="none" dirty="0">
                        <a:solidFill>
                          <a:schemeClr val="tx1"/>
                        </a:solidFill>
                        <a:latin typeface="+mn-lt"/>
                        <a:ea typeface="+mn-ea"/>
                        <a:cs typeface="+mn-cs"/>
                        <a:sym typeface="Arial"/>
                      </a:endParaRPr>
                    </a:p>
                  </a:txBody>
                  <a:tcPr marL="91425" marR="91425" marT="91425" marB="91425" anchor="ctr"/>
                </a:tc>
                <a:extLst>
                  <a:ext uri="{0D108BD9-81ED-4DB2-BD59-A6C34878D82A}">
                    <a16:rowId xmlns:a16="http://schemas.microsoft.com/office/drawing/2014/main" val="10001"/>
                  </a:ext>
                </a:extLst>
              </a:tr>
              <a:tr h="422056">
                <a:tc>
                  <a:txBody>
                    <a:bodyPr/>
                    <a:lstStyle/>
                    <a:p>
                      <a:pPr marL="0" lvl="0" indent="0" algn="ctr" rtl="0">
                        <a:spcBef>
                          <a:spcPts val="0"/>
                        </a:spcBef>
                        <a:spcAft>
                          <a:spcPts val="0"/>
                        </a:spcAft>
                        <a:buNone/>
                      </a:pPr>
                      <a:r>
                        <a:rPr lang="nl-NL" b="1"/>
                        <a:t>Werkingsgebied</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Eén werkingsgebied</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solidFill>
                            <a:schemeClr val="tx1"/>
                          </a:solidFill>
                        </a:rPr>
                        <a:t>Meerdere werkingsgebieden</a:t>
                      </a:r>
                      <a:endParaRPr sz="1000" b="0">
                        <a:solidFill>
                          <a:schemeClr val="tx1"/>
                        </a:solidFill>
                      </a:endParaRPr>
                    </a:p>
                  </a:txBody>
                  <a:tcPr marL="91425" marR="91425" marT="91425" marB="91425" anchor="ctr"/>
                </a:tc>
                <a:tc>
                  <a:txBody>
                    <a:bodyPr/>
                    <a:lstStyle/>
                    <a:p>
                      <a:pPr marL="0" lvl="0" indent="0" algn="ctr" rtl="0">
                        <a:spcBef>
                          <a:spcPts val="0"/>
                        </a:spcBef>
                        <a:spcAft>
                          <a:spcPts val="0"/>
                        </a:spcAft>
                        <a:buNone/>
                      </a:pPr>
                      <a:r>
                        <a:rPr lang="nl-NL" sz="1000" b="0"/>
                        <a:t>Gehele onderwijsdomein</a:t>
                      </a:r>
                      <a:endParaRPr sz="1000" b="0"/>
                    </a:p>
                  </a:txBody>
                  <a:tcPr marL="91425" marR="91425" marT="91425" marB="91425" anchor="ctr"/>
                </a:tc>
                <a:extLst>
                  <a:ext uri="{0D108BD9-81ED-4DB2-BD59-A6C34878D82A}">
                    <a16:rowId xmlns:a16="http://schemas.microsoft.com/office/drawing/2014/main" val="10002"/>
                  </a:ext>
                </a:extLst>
              </a:tr>
              <a:tr h="475675">
                <a:tc>
                  <a:txBody>
                    <a:bodyPr/>
                    <a:lstStyle/>
                    <a:p>
                      <a:pPr marL="0" lvl="0" indent="0" algn="ctr" rtl="0">
                        <a:spcBef>
                          <a:spcPts val="0"/>
                        </a:spcBef>
                        <a:spcAft>
                          <a:spcPts val="0"/>
                        </a:spcAft>
                        <a:buNone/>
                      </a:pPr>
                      <a:r>
                        <a:rPr lang="nl-NL" b="1"/>
                        <a:t>Ketendomeinen</a:t>
                      </a:r>
                      <a:endParaRPr b="1"/>
                    </a:p>
                  </a:txBody>
                  <a:tcPr marL="91425" marR="91425" marT="91425" marB="91425" anchor="ctr"/>
                </a:tc>
                <a:tc>
                  <a:txBody>
                    <a:bodyPr/>
                    <a:lstStyle/>
                    <a:p>
                      <a:pPr marL="0" lvl="0" indent="0" algn="ctr" rtl="0">
                        <a:spcBef>
                          <a:spcPts val="0"/>
                        </a:spcBef>
                        <a:spcAft>
                          <a:spcPts val="0"/>
                        </a:spcAft>
                        <a:buNone/>
                      </a:pPr>
                      <a:r>
                        <a:rPr lang="nl-NL" sz="1000" b="0"/>
                        <a:t>Beperkt aantal ketenprocessen binnen één ketendomein</a:t>
                      </a:r>
                      <a:endParaRPr sz="1000" b="0"/>
                    </a:p>
                  </a:txBody>
                  <a:tcPr marL="91425" marR="91425" marT="91425" marB="91425" anchor="ctr"/>
                </a:tc>
                <a:tc>
                  <a:txBody>
                    <a:bodyPr/>
                    <a:lstStyle/>
                    <a:p>
                      <a:pPr marL="0" lvl="0" indent="0" algn="ctr" rtl="0">
                        <a:spcBef>
                          <a:spcPts val="0"/>
                        </a:spcBef>
                        <a:spcAft>
                          <a:spcPts val="0"/>
                        </a:spcAft>
                        <a:buNone/>
                      </a:pPr>
                      <a:r>
                        <a:rPr lang="nl-NL" sz="1000" b="0"/>
                        <a:t>Meerdere </a:t>
                      </a:r>
                      <a:r>
                        <a:rPr lang="nl-NL" sz="1000" b="0" u="none" strike="noStrike" noProof="0"/>
                        <a:t>ketenprocessen in meerdere ketendomeinen</a:t>
                      </a:r>
                      <a:endParaRPr sz="1000" b="0"/>
                    </a:p>
                  </a:txBody>
                  <a:tcPr marL="91425" marR="91425" marT="91425" marB="91425" anchor="ctr"/>
                </a:tc>
                <a:tc>
                  <a:txBody>
                    <a:bodyPr/>
                    <a:lstStyle/>
                    <a:p>
                      <a:pPr marL="0" lvl="0" indent="0" algn="ctr" rtl="0">
                        <a:spcBef>
                          <a:spcPts val="0"/>
                        </a:spcBef>
                        <a:spcAft>
                          <a:spcPts val="0"/>
                        </a:spcAft>
                        <a:buNone/>
                      </a:pPr>
                      <a:r>
                        <a:rPr lang="nl-NL" sz="1000" b="0"/>
                        <a:t>(Vrijwel) alle </a:t>
                      </a:r>
                      <a:r>
                        <a:rPr lang="nl-NL" sz="1000" b="0" u="none" strike="noStrike" noProof="0"/>
                        <a:t>ketenprocessen; raakt alle ketendomeinen</a:t>
                      </a:r>
                      <a:endParaRPr sz="1000" b="0"/>
                    </a:p>
                  </a:txBody>
                  <a:tcPr marL="91425" marR="91425" marT="91425" marB="91425" anchor="ctr"/>
                </a:tc>
                <a:extLst>
                  <a:ext uri="{0D108BD9-81ED-4DB2-BD59-A6C34878D82A}">
                    <a16:rowId xmlns:a16="http://schemas.microsoft.com/office/drawing/2014/main" val="10003"/>
                  </a:ext>
                </a:extLst>
              </a:tr>
              <a:tr h="422056">
                <a:tc>
                  <a:txBody>
                    <a:bodyPr/>
                    <a:lstStyle/>
                    <a:p>
                      <a:pPr marL="0" lvl="0" indent="0" algn="ctr" rtl="0">
                        <a:spcBef>
                          <a:spcPts val="0"/>
                        </a:spcBef>
                        <a:spcAft>
                          <a:spcPts val="0"/>
                        </a:spcAft>
                        <a:buNone/>
                      </a:pPr>
                      <a:r>
                        <a:rPr lang="nl-NL" b="1"/>
                        <a:t>Privacy</a:t>
                      </a:r>
                      <a:endParaRPr b="1"/>
                    </a:p>
                  </a:txBody>
                  <a:tcPr marL="91425" marR="91425" marT="91425" marB="91425" anchor="ctr"/>
                </a:tc>
                <a:tc>
                  <a:txBody>
                    <a:bodyPr/>
                    <a:lstStyle/>
                    <a:p>
                      <a:pPr marL="0" lvl="0" indent="0" algn="ctr" rtl="0">
                        <a:spcBef>
                          <a:spcPts val="0"/>
                        </a:spcBef>
                        <a:spcAft>
                          <a:spcPts val="0"/>
                        </a:spcAft>
                        <a:buNone/>
                      </a:pPr>
                      <a:r>
                        <a:rPr lang="nl-NL" sz="1000" b="0" dirty="0"/>
                        <a:t>Geen persoonsgegevens</a:t>
                      </a:r>
                      <a:endParaRPr sz="1000" b="0" dirty="0"/>
                    </a:p>
                  </a:txBody>
                  <a:tcPr marL="91425" marR="91425" marT="91425" marB="91425" anchor="ctr"/>
                </a:tc>
                <a:tc>
                  <a:txBody>
                    <a:bodyPr/>
                    <a:lstStyle/>
                    <a:p>
                      <a:pPr marL="0" lvl="0" indent="0" algn="ctr" rtl="0">
                        <a:spcBef>
                          <a:spcPts val="0"/>
                        </a:spcBef>
                        <a:spcAft>
                          <a:spcPts val="0"/>
                        </a:spcAft>
                        <a:buNone/>
                      </a:pPr>
                      <a:r>
                        <a:rPr lang="nl-NL" sz="1000" b="0" dirty="0"/>
                        <a:t>Enkele persoonsgegevens</a:t>
                      </a:r>
                      <a:endParaRPr sz="1000" b="0" dirty="0"/>
                    </a:p>
                  </a:txBody>
                  <a:tcPr marL="91425" marR="91425" marT="91425" marB="91425" anchor="ctr"/>
                </a:tc>
                <a:tc>
                  <a:txBody>
                    <a:bodyPr/>
                    <a:lstStyle/>
                    <a:p>
                      <a:pPr marL="0" lvl="0" indent="0" algn="ctr" rtl="0">
                        <a:spcBef>
                          <a:spcPts val="0"/>
                        </a:spcBef>
                        <a:spcAft>
                          <a:spcPts val="0"/>
                        </a:spcAft>
                        <a:buNone/>
                      </a:pPr>
                      <a:r>
                        <a:rPr lang="nl-NL" sz="1000" b="0"/>
                        <a:t>Veel / bijzondere </a:t>
                      </a:r>
                      <a:r>
                        <a:rPr lang="nl-NL" sz="1000" b="0" err="1"/>
                        <a:t>persoonsgeg</a:t>
                      </a:r>
                      <a:r>
                        <a:rPr lang="nl-NL" sz="1000" b="0"/>
                        <a:t>.</a:t>
                      </a:r>
                      <a:endParaRPr sz="1000" b="0"/>
                    </a:p>
                  </a:txBody>
                  <a:tcPr marL="91425" marR="91425" marT="91425" marB="91425" anchor="ctr"/>
                </a:tc>
                <a:extLst>
                  <a:ext uri="{0D108BD9-81ED-4DB2-BD59-A6C34878D82A}">
                    <a16:rowId xmlns:a16="http://schemas.microsoft.com/office/drawing/2014/main" val="10004"/>
                  </a:ext>
                </a:extLst>
              </a:tr>
              <a:tr h="422056">
                <a:tc>
                  <a:txBody>
                    <a:bodyPr/>
                    <a:lstStyle/>
                    <a:p>
                      <a:pPr marL="0" lvl="0" indent="0" algn="ctr" rtl="0">
                        <a:spcBef>
                          <a:spcPts val="0"/>
                        </a:spcBef>
                        <a:spcAft>
                          <a:spcPts val="0"/>
                        </a:spcAft>
                        <a:buNone/>
                      </a:pPr>
                      <a:r>
                        <a:rPr lang="nl-NL" b="1"/>
                        <a:t>Informatiebeveiliging</a:t>
                      </a:r>
                      <a:endParaRPr b="1"/>
                    </a:p>
                  </a:txBody>
                  <a:tcPr marL="91425" marR="91425" marT="91425" marB="91425" anchor="ctr"/>
                </a:tc>
                <a:tc>
                  <a:txBody>
                    <a:bodyPr/>
                    <a:lstStyle/>
                    <a:p>
                      <a:pPr marL="0" lvl="0" indent="0" algn="ctr" rtl="0">
                        <a:spcBef>
                          <a:spcPts val="0"/>
                        </a:spcBef>
                        <a:spcAft>
                          <a:spcPts val="0"/>
                        </a:spcAft>
                        <a:buNone/>
                      </a:pPr>
                      <a:r>
                        <a:rPr lang="nl-NL" sz="1000" b="0"/>
                        <a:t>Geen BIV-eisen</a:t>
                      </a:r>
                      <a:endParaRPr sz="1000" b="0"/>
                    </a:p>
                  </a:txBody>
                  <a:tcPr marL="91425" marR="91425" marT="91425" marB="91425" anchor="ctr"/>
                </a:tc>
                <a:tc>
                  <a:txBody>
                    <a:bodyPr/>
                    <a:lstStyle/>
                    <a:p>
                      <a:pPr marL="0" lvl="0" indent="0" algn="ctr" rtl="0">
                        <a:spcBef>
                          <a:spcPts val="0"/>
                        </a:spcBef>
                        <a:spcAft>
                          <a:spcPts val="0"/>
                        </a:spcAft>
                        <a:buNone/>
                      </a:pPr>
                      <a:r>
                        <a:rPr lang="nl-NL" sz="1000" b="0"/>
                        <a:t>Enkele BIV-eisen</a:t>
                      </a:r>
                      <a:endParaRPr sz="1000" b="0"/>
                    </a:p>
                  </a:txBody>
                  <a:tcPr marL="91425" marR="91425" marT="91425" marB="91425" anchor="ctr"/>
                </a:tc>
                <a:tc>
                  <a:txBody>
                    <a:bodyPr/>
                    <a:lstStyle/>
                    <a:p>
                      <a:pPr marL="0" lvl="0" indent="0" algn="ctr" rtl="0">
                        <a:spcBef>
                          <a:spcPts val="0"/>
                        </a:spcBef>
                        <a:spcAft>
                          <a:spcPts val="0"/>
                        </a:spcAft>
                        <a:buNone/>
                      </a:pPr>
                      <a:r>
                        <a:rPr lang="nl-NL" sz="1000" b="0"/>
                        <a:t>Strikte BIV-eisen</a:t>
                      </a:r>
                      <a:endParaRPr sz="1000" b="0"/>
                    </a:p>
                  </a:txBody>
                  <a:tcPr marL="91425" marR="91425" marT="91425" marB="91425" anchor="ctr"/>
                </a:tc>
                <a:extLst>
                  <a:ext uri="{0D108BD9-81ED-4DB2-BD59-A6C34878D82A}">
                    <a16:rowId xmlns:a16="http://schemas.microsoft.com/office/drawing/2014/main" val="10005"/>
                  </a:ext>
                </a:extLst>
              </a:tr>
              <a:tr h="475675">
                <a:tc>
                  <a:txBody>
                    <a:bodyPr/>
                    <a:lstStyle/>
                    <a:p>
                      <a:pPr marL="0" lvl="0" indent="0" algn="ctr" rtl="0">
                        <a:spcBef>
                          <a:spcPts val="0"/>
                        </a:spcBef>
                        <a:spcAft>
                          <a:spcPts val="0"/>
                        </a:spcAft>
                        <a:buNone/>
                      </a:pPr>
                      <a:r>
                        <a:rPr lang="nl-NL" b="1"/>
                        <a:t>Interoperabiliteit</a:t>
                      </a:r>
                      <a:endParaRPr b="1"/>
                    </a:p>
                  </a:txBody>
                  <a:tcPr marL="91425" marR="91425" marT="91425" marB="91425" anchor="ctr"/>
                </a:tc>
                <a:tc>
                  <a:txBody>
                    <a:bodyPr/>
                    <a:lstStyle/>
                    <a:p>
                      <a:pPr marL="0" lvl="0" indent="0" algn="ctr" rtl="0">
                        <a:spcBef>
                          <a:spcPts val="0"/>
                        </a:spcBef>
                        <a:spcAft>
                          <a:spcPts val="0"/>
                        </a:spcAft>
                        <a:buNone/>
                      </a:pPr>
                      <a:r>
                        <a:rPr lang="nl-NL" sz="1000" b="0"/>
                        <a:t>Technische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 Semantische interoperabiliteit</a:t>
                      </a:r>
                      <a:endParaRPr sz="1000" b="0"/>
                    </a:p>
                  </a:txBody>
                  <a:tcPr marL="91425" marR="91425" marT="91425" marB="91425" anchor="ctr"/>
                </a:tc>
                <a:tc>
                  <a:txBody>
                    <a:bodyPr/>
                    <a:lstStyle/>
                    <a:p>
                      <a:pPr marL="0" lvl="0" indent="0" algn="ctr" rtl="0">
                        <a:spcBef>
                          <a:spcPts val="0"/>
                        </a:spcBef>
                        <a:spcAft>
                          <a:spcPts val="0"/>
                        </a:spcAft>
                        <a:buNone/>
                      </a:pPr>
                      <a:r>
                        <a:rPr lang="nl-NL" sz="1000" b="0"/>
                        <a:t>Technische, Semantische &amp; Procesinteroperabiliteit</a:t>
                      </a:r>
                      <a:endParaRPr sz="1000" b="0"/>
                    </a:p>
                  </a:txBody>
                  <a:tcPr marL="91425" marR="91425" marT="91425" marB="91425" anchor="ctr"/>
                </a:tc>
                <a:extLst>
                  <a:ext uri="{0D108BD9-81ED-4DB2-BD59-A6C34878D82A}">
                    <a16:rowId xmlns:a16="http://schemas.microsoft.com/office/drawing/2014/main" val="414585822"/>
                  </a:ext>
                </a:extLst>
              </a:tr>
              <a:tr h="422056">
                <a:tc>
                  <a:txBody>
                    <a:bodyPr/>
                    <a:lstStyle/>
                    <a:p>
                      <a:pPr marL="0" lvl="0" indent="0" algn="ctr" rtl="0">
                        <a:spcBef>
                          <a:spcPts val="0"/>
                        </a:spcBef>
                        <a:spcAft>
                          <a:spcPts val="0"/>
                        </a:spcAft>
                        <a:buNone/>
                      </a:pPr>
                      <a:r>
                        <a:rPr lang="nl-NL" b="1"/>
                        <a:t>IAA</a:t>
                      </a:r>
                      <a:endParaRPr b="1"/>
                    </a:p>
                  </a:txBody>
                  <a:tcPr marL="91425" marR="91425" marT="91425" marB="91425" anchor="ctr"/>
                </a:tc>
                <a:tc>
                  <a:txBody>
                    <a:bodyPr/>
                    <a:lstStyle/>
                    <a:p>
                      <a:pPr marL="0" lvl="0" indent="0" algn="ctr" rtl="0">
                        <a:spcBef>
                          <a:spcPts val="0"/>
                        </a:spcBef>
                        <a:spcAft>
                          <a:spcPts val="0"/>
                        </a:spcAft>
                        <a:buNone/>
                      </a:pPr>
                      <a:r>
                        <a:rPr lang="nl-NL" sz="1000" b="0"/>
                        <a:t>Openbaar / publiek</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groepslidmaatschap / rol</a:t>
                      </a:r>
                      <a:endParaRPr sz="1000" b="0"/>
                    </a:p>
                  </a:txBody>
                  <a:tcPr marL="91425" marR="91425" marT="91425" marB="91425" anchor="ctr"/>
                </a:tc>
                <a:tc>
                  <a:txBody>
                    <a:bodyPr/>
                    <a:lstStyle/>
                    <a:p>
                      <a:pPr marL="0" lvl="0" indent="0" algn="ctr" rtl="0">
                        <a:spcBef>
                          <a:spcPts val="0"/>
                        </a:spcBef>
                        <a:spcAft>
                          <a:spcPts val="0"/>
                        </a:spcAft>
                        <a:buNone/>
                      </a:pPr>
                      <a:r>
                        <a:rPr lang="nl-NL" sz="1000" b="0" err="1"/>
                        <a:t>Obv</a:t>
                      </a:r>
                      <a:r>
                        <a:rPr lang="nl-NL" sz="1000" b="0"/>
                        <a:t> identiteit</a:t>
                      </a:r>
                      <a:endParaRPr sz="1000" b="0"/>
                    </a:p>
                  </a:txBody>
                  <a:tcPr marL="91425" marR="91425" marT="91425" marB="91425" anchor="ctr"/>
                </a:tc>
                <a:extLst>
                  <a:ext uri="{0D108BD9-81ED-4DB2-BD59-A6C34878D82A}">
                    <a16:rowId xmlns:a16="http://schemas.microsoft.com/office/drawing/2014/main" val="10006"/>
                  </a:ext>
                </a:extLst>
              </a:tr>
              <a:tr h="540198">
                <a:tc>
                  <a:txBody>
                    <a:bodyPr/>
                    <a:lstStyle/>
                    <a:p>
                      <a:pPr marL="0" lvl="0" indent="0" algn="ctr" rtl="0">
                        <a:spcBef>
                          <a:spcPts val="0"/>
                        </a:spcBef>
                        <a:spcAft>
                          <a:spcPts val="0"/>
                        </a:spcAft>
                        <a:buNone/>
                      </a:pPr>
                      <a:r>
                        <a:rPr lang="nl-NL" b="1"/>
                        <a:t>M2M-interactie</a:t>
                      </a:r>
                      <a:endParaRPr b="1"/>
                    </a:p>
                  </a:txBody>
                  <a:tcPr marL="91425" marR="91425" marT="91425" marB="91425" anchor="ctr"/>
                </a:tc>
                <a:tc>
                  <a:txBody>
                    <a:bodyPr/>
                    <a:lstStyle/>
                    <a:p>
                      <a:pPr marL="0" lvl="0" indent="0" algn="ctr" rtl="0">
                        <a:spcBef>
                          <a:spcPts val="0"/>
                        </a:spcBef>
                        <a:spcAft>
                          <a:spcPts val="0"/>
                        </a:spcAft>
                        <a:buNone/>
                      </a:pPr>
                      <a:r>
                        <a:rPr lang="nl-NL" sz="1000" b="0"/>
                        <a:t>Geen m2m-koppelingen</a:t>
                      </a:r>
                      <a:endParaRPr sz="1000" b="0"/>
                    </a:p>
                  </a:txBody>
                  <a:tcPr marL="91425" marR="91425" marT="91425" marB="91425" anchor="ctr"/>
                </a:tc>
                <a:tc>
                  <a:txBody>
                    <a:bodyPr/>
                    <a:lstStyle/>
                    <a:p>
                      <a:pPr marL="0" lvl="0" indent="0" algn="ctr" rtl="0">
                        <a:spcBef>
                          <a:spcPts val="0"/>
                        </a:spcBef>
                        <a:spcAft>
                          <a:spcPts val="0"/>
                        </a:spcAft>
                        <a:buNone/>
                      </a:pPr>
                      <a:r>
                        <a:rPr lang="nl-NL" sz="1000" b="0"/>
                        <a:t>Enkele koppelingen, meerdere gelijksoortige partijen</a:t>
                      </a:r>
                      <a:endParaRPr sz="1000" b="0"/>
                    </a:p>
                  </a:txBody>
                  <a:tcPr marL="91425" marR="91425" marT="91425" marB="91425" anchor="ctr"/>
                </a:tc>
                <a:tc>
                  <a:txBody>
                    <a:bodyPr/>
                    <a:lstStyle/>
                    <a:p>
                      <a:pPr marL="0" lvl="0" indent="0" algn="ctr" rtl="0">
                        <a:spcBef>
                          <a:spcPts val="0"/>
                        </a:spcBef>
                        <a:spcAft>
                          <a:spcPts val="0"/>
                        </a:spcAft>
                        <a:buNone/>
                      </a:pPr>
                      <a:r>
                        <a:rPr lang="nl-NL" sz="1000" b="0"/>
                        <a:t>Veel koppelingen, veel verschillende partijen</a:t>
                      </a:r>
                      <a:endParaRPr sz="1000" b="0"/>
                    </a:p>
                  </a:txBody>
                  <a:tcPr marL="91425" marR="91425" marT="91425" marB="91425" anchor="ctr"/>
                </a:tc>
                <a:extLst>
                  <a:ext uri="{0D108BD9-81ED-4DB2-BD59-A6C34878D82A}">
                    <a16:rowId xmlns:a16="http://schemas.microsoft.com/office/drawing/2014/main" val="10007"/>
                  </a:ext>
                </a:extLst>
              </a:tr>
              <a:tr h="540198">
                <a:tc>
                  <a:txBody>
                    <a:bodyPr/>
                    <a:lstStyle/>
                    <a:p>
                      <a:pPr marL="0" lvl="0" indent="0" algn="ctr" rtl="0">
                        <a:spcBef>
                          <a:spcPts val="0"/>
                        </a:spcBef>
                        <a:spcAft>
                          <a:spcPts val="0"/>
                        </a:spcAft>
                        <a:buNone/>
                      </a:pPr>
                      <a:r>
                        <a:rPr lang="nl-NL" b="1"/>
                        <a:t>H2M-interactie</a:t>
                      </a:r>
                      <a:endParaRPr b="1"/>
                    </a:p>
                  </a:txBody>
                  <a:tcPr marL="91425" marR="91425" marT="91425" marB="91425" anchor="ctr"/>
                </a:tc>
                <a:tc>
                  <a:txBody>
                    <a:bodyPr/>
                    <a:lstStyle/>
                    <a:p>
                      <a:pPr marL="0" lvl="0" indent="0" algn="ctr" rtl="0">
                        <a:spcBef>
                          <a:spcPts val="0"/>
                        </a:spcBef>
                        <a:spcAft>
                          <a:spcPts val="0"/>
                        </a:spcAft>
                        <a:buNone/>
                      </a:pPr>
                      <a:r>
                        <a:rPr lang="nl-NL" sz="1000" b="0"/>
                        <a:t>Geen gebruikersinteractie</a:t>
                      </a:r>
                      <a:endParaRPr sz="1000" b="0"/>
                    </a:p>
                  </a:txBody>
                  <a:tcPr marL="91425" marR="91425" marT="91425" marB="91425" anchor="ctr"/>
                </a:tc>
                <a:tc>
                  <a:txBody>
                    <a:bodyPr/>
                    <a:lstStyle/>
                    <a:p>
                      <a:pPr marL="0" lvl="0" indent="0" algn="ctr" rtl="0">
                        <a:spcBef>
                          <a:spcPts val="0"/>
                        </a:spcBef>
                        <a:spcAft>
                          <a:spcPts val="0"/>
                        </a:spcAft>
                        <a:buNone/>
                      </a:pPr>
                      <a:r>
                        <a:rPr lang="nl-NL" sz="1000" b="0"/>
                        <a:t>Gebruikersinteractie door een beperkte/homogene groep mensen</a:t>
                      </a:r>
                      <a:endParaRPr sz="1000" b="0"/>
                    </a:p>
                  </a:txBody>
                  <a:tcPr marL="91425" marR="91425" marT="91425" marB="91425" anchor="ctr"/>
                </a:tc>
                <a:tc>
                  <a:txBody>
                    <a:bodyPr/>
                    <a:lstStyle/>
                    <a:p>
                      <a:pPr marL="0" lvl="0" indent="0" algn="ctr">
                        <a:spcBef>
                          <a:spcPts val="0"/>
                        </a:spcBef>
                        <a:spcAft>
                          <a:spcPts val="0"/>
                        </a:spcAft>
                        <a:buNone/>
                      </a:pPr>
                      <a:r>
                        <a:rPr lang="nl-NL" sz="1000" b="0"/>
                        <a:t>Gebruikersinteractie door een grote/diverse groep mensen.</a:t>
                      </a:r>
                      <a:endParaRPr sz="1000" b="0"/>
                    </a:p>
                  </a:txBody>
                  <a:tcPr marL="91425" marR="91425" marT="91425" marB="91425" anchor="ctr"/>
                </a:tc>
                <a:extLst>
                  <a:ext uri="{0D108BD9-81ED-4DB2-BD59-A6C34878D82A}">
                    <a16:rowId xmlns:a16="http://schemas.microsoft.com/office/drawing/2014/main" val="287774830"/>
                  </a:ext>
                </a:extLst>
              </a:tr>
              <a:tr h="422056">
                <a:tc>
                  <a:txBody>
                    <a:bodyPr/>
                    <a:lstStyle/>
                    <a:p>
                      <a:pPr marL="0" lvl="0" indent="0" algn="ctr" rtl="0">
                        <a:spcBef>
                          <a:spcPts val="0"/>
                        </a:spcBef>
                        <a:spcAft>
                          <a:spcPts val="0"/>
                        </a:spcAft>
                        <a:buNone/>
                      </a:pPr>
                      <a:r>
                        <a:rPr lang="nl-NL" b="1"/>
                        <a:t>Realisatie / </a:t>
                      </a:r>
                      <a:r>
                        <a:rPr lang="nl-NL" b="1" err="1"/>
                        <a:t>impl</a:t>
                      </a:r>
                      <a:r>
                        <a:rPr lang="nl-NL" b="1"/>
                        <a:t>. / uitrol</a:t>
                      </a:r>
                      <a:endParaRPr b="1"/>
                    </a:p>
                  </a:txBody>
                  <a:tcPr marL="91425" marR="91425" marT="91425" marB="91425" anchor="ctr"/>
                </a:tc>
                <a:tc>
                  <a:txBody>
                    <a:bodyPr/>
                    <a:lstStyle/>
                    <a:p>
                      <a:pPr marL="0" lvl="0" indent="0" algn="ctr" rtl="0">
                        <a:spcBef>
                          <a:spcPts val="0"/>
                        </a:spcBef>
                        <a:spcAft>
                          <a:spcPts val="0"/>
                        </a:spcAft>
                        <a:buNone/>
                      </a:pPr>
                      <a:r>
                        <a:rPr lang="nl-NL" sz="1000" b="0"/>
                        <a:t>Triviaal</a:t>
                      </a:r>
                      <a:endParaRPr sz="1000" b="0"/>
                    </a:p>
                  </a:txBody>
                  <a:tcPr marL="91425" marR="91425" marT="91425" marB="91425" anchor="ctr"/>
                </a:tc>
                <a:tc>
                  <a:txBody>
                    <a:bodyPr/>
                    <a:lstStyle/>
                    <a:p>
                      <a:pPr marL="0" lvl="0" indent="0" algn="ctr" rtl="0">
                        <a:spcBef>
                          <a:spcPts val="0"/>
                        </a:spcBef>
                        <a:spcAft>
                          <a:spcPts val="0"/>
                        </a:spcAft>
                        <a:buNone/>
                      </a:pPr>
                      <a:r>
                        <a:rPr lang="nl-NL" sz="1000" b="0"/>
                        <a:t>Gemiddeld</a:t>
                      </a:r>
                      <a:endParaRPr sz="1000" b="0"/>
                    </a:p>
                  </a:txBody>
                  <a:tcPr marL="91425" marR="91425" marT="91425" marB="91425" anchor="ctr"/>
                </a:tc>
                <a:tc>
                  <a:txBody>
                    <a:bodyPr/>
                    <a:lstStyle/>
                    <a:p>
                      <a:pPr marL="0" lvl="0" indent="0" algn="ctr" rtl="0">
                        <a:spcBef>
                          <a:spcPts val="0"/>
                        </a:spcBef>
                        <a:spcAft>
                          <a:spcPts val="0"/>
                        </a:spcAft>
                        <a:buNone/>
                      </a:pPr>
                      <a:r>
                        <a:rPr lang="nl-NL" sz="1000" b="0"/>
                        <a:t>Complex</a:t>
                      </a:r>
                      <a:endParaRPr sz="1000" b="0"/>
                    </a:p>
                  </a:txBody>
                  <a:tcPr marL="91425" marR="91425" marT="91425" marB="91425" anchor="ctr"/>
                </a:tc>
                <a:extLst>
                  <a:ext uri="{0D108BD9-81ED-4DB2-BD59-A6C34878D82A}">
                    <a16:rowId xmlns:a16="http://schemas.microsoft.com/office/drawing/2014/main" val="10008"/>
                  </a:ext>
                </a:extLst>
              </a:tr>
              <a:tr h="540198">
                <a:tc>
                  <a:txBody>
                    <a:bodyPr/>
                    <a:lstStyle/>
                    <a:p>
                      <a:pPr marL="0" lvl="0" indent="0" algn="ctr" rtl="0">
                        <a:spcBef>
                          <a:spcPts val="0"/>
                        </a:spcBef>
                        <a:spcAft>
                          <a:spcPts val="0"/>
                        </a:spcAft>
                        <a:buNone/>
                      </a:pPr>
                      <a:r>
                        <a:rPr lang="nl-NL" b="1"/>
                        <a:t>Beheer</a:t>
                      </a:r>
                      <a:endParaRPr b="1"/>
                    </a:p>
                  </a:txBody>
                  <a:tcPr marL="91425" marR="91425" marT="91425" marB="91425" anchor="ctr"/>
                </a:tc>
                <a:tc>
                  <a:txBody>
                    <a:bodyPr/>
                    <a:lstStyle/>
                    <a:p>
                      <a:pPr marL="0" lvl="0" indent="0" algn="ctr" rtl="0">
                        <a:spcBef>
                          <a:spcPts val="0"/>
                        </a:spcBef>
                        <a:spcAft>
                          <a:spcPts val="0"/>
                        </a:spcAft>
                        <a:buNone/>
                      </a:pPr>
                      <a:r>
                        <a:rPr lang="nl-NL" sz="1000" b="0">
                          <a:solidFill>
                            <a:schemeClr val="dk1"/>
                          </a:solidFill>
                        </a:rPr>
                        <a:t>Beheer en doorontwikkeling is belegd</a:t>
                      </a:r>
                      <a:endParaRPr sz="1000" b="0"/>
                    </a:p>
                  </a:txBody>
                  <a:tcPr marL="91425" marR="91425" marT="91425" marB="91425" anchor="ctr"/>
                </a:tc>
                <a:tc>
                  <a:txBody>
                    <a:bodyPr/>
                    <a:lstStyle/>
                    <a:p>
                      <a:pPr marL="0" lvl="0" indent="0" algn="ctr" rtl="0">
                        <a:spcBef>
                          <a:spcPts val="0"/>
                        </a:spcBef>
                        <a:spcAft>
                          <a:spcPts val="0"/>
                        </a:spcAft>
                        <a:buNone/>
                      </a:pPr>
                      <a:r>
                        <a:rPr lang="nl-NL" sz="1000" b="0"/>
                        <a:t>Beoogde beheerpartij bekend, nadere afspraken maken</a:t>
                      </a:r>
                      <a:endParaRPr sz="1000" b="0"/>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nl-NL" sz="1000" b="0">
                          <a:solidFill>
                            <a:schemeClr val="dk1"/>
                          </a:solidFill>
                        </a:rPr>
                        <a:t>Nog onduidelijk / onbekend</a:t>
                      </a:r>
                      <a:endParaRPr sz="1000" b="0"/>
                    </a:p>
                  </a:txBody>
                  <a:tcPr marL="91425" marR="91425" marT="91425" marB="91425" anchor="ctr"/>
                </a:tc>
                <a:extLst>
                  <a:ext uri="{0D108BD9-81ED-4DB2-BD59-A6C34878D82A}">
                    <a16:rowId xmlns:a16="http://schemas.microsoft.com/office/drawing/2014/main" val="10009"/>
                  </a:ext>
                </a:extLst>
              </a:tr>
              <a:tr h="772991">
                <a:tc>
                  <a:txBody>
                    <a:bodyPr/>
                    <a:lstStyle/>
                    <a:p>
                      <a:pPr marL="0" lvl="0" indent="0" algn="ctr">
                        <a:spcBef>
                          <a:spcPts val="0"/>
                        </a:spcBef>
                        <a:spcAft>
                          <a:spcPts val="0"/>
                        </a:spcAft>
                        <a:buNone/>
                      </a:pPr>
                      <a:r>
                        <a:rPr lang="nl-NL" b="1" err="1"/>
                        <a:t>Governance</a:t>
                      </a:r>
                      <a:endParaRPr b="1"/>
                    </a:p>
                  </a:txBody>
                  <a:tcPr marL="91425" marR="91425" marT="91425" marB="91425" anchor="ctr"/>
                </a:tc>
                <a:tc>
                  <a:txBody>
                    <a:bodyPr/>
                    <a:lstStyle/>
                    <a:p>
                      <a:pPr marL="0" lvl="0" indent="0" algn="ctr">
                        <a:spcBef>
                          <a:spcPts val="0"/>
                        </a:spcBef>
                        <a:spcAft>
                          <a:spcPts val="0"/>
                        </a:spcAft>
                        <a:buNone/>
                      </a:pPr>
                      <a:r>
                        <a:rPr lang="nl-NL" sz="1000" b="0" dirty="0">
                          <a:solidFill>
                            <a:schemeClr val="dk1"/>
                          </a:solidFill>
                        </a:rPr>
                        <a:t>Alle belangen bekend &amp; vertegenwoordigd; betrokkenheid alle belanghebbenden georganiseerd</a:t>
                      </a:r>
                      <a:endParaRPr sz="1000" b="0" dirty="0">
                        <a:solidFill>
                          <a:schemeClr val="dk1"/>
                        </a:solidFill>
                      </a:endParaRPr>
                    </a:p>
                  </a:txBody>
                  <a:tcPr marL="91425" marR="91425" marT="91425" marB="91425" anchor="ctr"/>
                </a:tc>
                <a:tc>
                  <a:txBody>
                    <a:bodyPr/>
                    <a:lstStyle/>
                    <a:p>
                      <a:pPr lvl="0" algn="ctr">
                        <a:lnSpc>
                          <a:spcPct val="100000"/>
                        </a:lnSpc>
                        <a:spcBef>
                          <a:spcPts val="0"/>
                        </a:spcBef>
                        <a:spcAft>
                          <a:spcPts val="0"/>
                        </a:spcAft>
                        <a:buNone/>
                      </a:pPr>
                      <a:r>
                        <a:rPr lang="nl-NL" sz="1000" b="0" u="none" strike="noStrike" noProof="0">
                          <a:solidFill>
                            <a:schemeClr val="dk1"/>
                          </a:solidFill>
                        </a:rPr>
                        <a:t>Belangen voldoende bekend &amp; vertegenwoordigd; betrokkenheid belanghebbenden voldoende georganiseerd.</a:t>
                      </a:r>
                    </a:p>
                    <a:p>
                      <a:pPr marL="0" lvl="0" indent="0" algn="ctr">
                        <a:spcBef>
                          <a:spcPts val="0"/>
                        </a:spcBef>
                        <a:spcAft>
                          <a:spcPts val="0"/>
                        </a:spcAft>
                        <a:buNone/>
                      </a:pPr>
                      <a:endParaRPr sz="1000" b="0"/>
                    </a:p>
                  </a:txBody>
                  <a:tcPr marL="91425" marR="91425" marT="91425" marB="91425" anchor="ctr"/>
                </a:tc>
                <a:tc>
                  <a:txBody>
                    <a:bodyPr/>
                    <a:lstStyle/>
                    <a:p>
                      <a:pPr marL="0" lvl="0" indent="0" algn="ctr">
                        <a:spcBef>
                          <a:spcPts val="0"/>
                        </a:spcBef>
                        <a:spcAft>
                          <a:spcPts val="0"/>
                        </a:spcAft>
                        <a:buNone/>
                      </a:pPr>
                      <a:r>
                        <a:rPr lang="nl-NL" sz="1000" b="0" dirty="0">
                          <a:solidFill>
                            <a:schemeClr val="dk1"/>
                          </a:solidFill>
                        </a:rPr>
                        <a:t>Nog niet alle belangen in beeld / betrokkenheid belanghebbenden nog niet of onvoldoende georganiseerd.</a:t>
                      </a:r>
                      <a:endParaRPr sz="1000" b="0" dirty="0">
                        <a:solidFill>
                          <a:schemeClr val="dk1"/>
                        </a:solidFill>
                      </a:endParaRPr>
                    </a:p>
                  </a:txBody>
                  <a:tcPr marL="91425" marR="91425" marT="91425" marB="91425" anchor="ctr"/>
                </a:tc>
                <a:extLst>
                  <a:ext uri="{0D108BD9-81ED-4DB2-BD59-A6C34878D82A}">
                    <a16:rowId xmlns:a16="http://schemas.microsoft.com/office/drawing/2014/main" val="1411661068"/>
                  </a:ext>
                </a:extLst>
              </a:tr>
            </a:tbl>
          </a:graphicData>
        </a:graphic>
      </p:graphicFrame>
      <p:sp>
        <p:nvSpPr>
          <p:cNvPr id="4" name="Rechthoek 3">
            <a:extLst>
              <a:ext uri="{FF2B5EF4-FFF2-40B4-BE49-F238E27FC236}">
                <a16:creationId xmlns:a16="http://schemas.microsoft.com/office/drawing/2014/main" id="{E4B859D2-EA8F-8CD7-6EEE-7D2EBA5B219E}"/>
              </a:ext>
            </a:extLst>
          </p:cNvPr>
          <p:cNvSpPr/>
          <p:nvPr/>
        </p:nvSpPr>
        <p:spPr>
          <a:xfrm>
            <a:off x="6095647" y="1413619"/>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5" name="Rechthoek 4">
            <a:extLst>
              <a:ext uri="{FF2B5EF4-FFF2-40B4-BE49-F238E27FC236}">
                <a16:creationId xmlns:a16="http://schemas.microsoft.com/office/drawing/2014/main" id="{21B3422D-1C8A-002B-12F4-841C4831D6DA}"/>
              </a:ext>
            </a:extLst>
          </p:cNvPr>
          <p:cNvSpPr/>
          <p:nvPr/>
        </p:nvSpPr>
        <p:spPr>
          <a:xfrm>
            <a:off x="9140490" y="1846519"/>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6" name="Rechthoek 5">
            <a:extLst>
              <a:ext uri="{FF2B5EF4-FFF2-40B4-BE49-F238E27FC236}">
                <a16:creationId xmlns:a16="http://schemas.microsoft.com/office/drawing/2014/main" id="{42D3EB55-DE39-9F5F-5F4F-F987C1E7BED7}"/>
              </a:ext>
            </a:extLst>
          </p:cNvPr>
          <p:cNvSpPr/>
          <p:nvPr/>
        </p:nvSpPr>
        <p:spPr>
          <a:xfrm>
            <a:off x="9140490" y="2326387"/>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7" name="Rechthoek 6">
            <a:extLst>
              <a:ext uri="{FF2B5EF4-FFF2-40B4-BE49-F238E27FC236}">
                <a16:creationId xmlns:a16="http://schemas.microsoft.com/office/drawing/2014/main" id="{10D6D63D-3511-D07F-DA8F-D39C163A6C77}"/>
              </a:ext>
            </a:extLst>
          </p:cNvPr>
          <p:cNvSpPr/>
          <p:nvPr/>
        </p:nvSpPr>
        <p:spPr>
          <a:xfrm>
            <a:off x="9140490" y="275928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0" name="Rechthoek 9">
            <a:extLst>
              <a:ext uri="{FF2B5EF4-FFF2-40B4-BE49-F238E27FC236}">
                <a16:creationId xmlns:a16="http://schemas.microsoft.com/office/drawing/2014/main" id="{A5BE3DE1-D3F7-7F90-B2DC-EF529DDF7A32}"/>
              </a:ext>
            </a:extLst>
          </p:cNvPr>
          <p:cNvSpPr/>
          <p:nvPr/>
        </p:nvSpPr>
        <p:spPr>
          <a:xfrm>
            <a:off x="9140490" y="4098717"/>
            <a:ext cx="3041515" cy="4909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1" name="Rechthoek 10">
            <a:extLst>
              <a:ext uri="{FF2B5EF4-FFF2-40B4-BE49-F238E27FC236}">
                <a16:creationId xmlns:a16="http://schemas.microsoft.com/office/drawing/2014/main" id="{3F71667A-A2BB-7EDC-D727-BCB7EED54650}"/>
              </a:ext>
            </a:extLst>
          </p:cNvPr>
          <p:cNvSpPr/>
          <p:nvPr/>
        </p:nvSpPr>
        <p:spPr>
          <a:xfrm>
            <a:off x="9140490" y="4589716"/>
            <a:ext cx="3041515" cy="591239"/>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2" name="Rechthoek 11">
            <a:extLst>
              <a:ext uri="{FF2B5EF4-FFF2-40B4-BE49-F238E27FC236}">
                <a16:creationId xmlns:a16="http://schemas.microsoft.com/office/drawing/2014/main" id="{E69980BD-81A4-6488-073F-8DEEC91D24A4}"/>
              </a:ext>
            </a:extLst>
          </p:cNvPr>
          <p:cNvSpPr/>
          <p:nvPr/>
        </p:nvSpPr>
        <p:spPr>
          <a:xfrm>
            <a:off x="9140490" y="5180956"/>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3" name="Rechthoek 12">
            <a:extLst>
              <a:ext uri="{FF2B5EF4-FFF2-40B4-BE49-F238E27FC236}">
                <a16:creationId xmlns:a16="http://schemas.microsoft.com/office/drawing/2014/main" id="{58681950-4042-61A5-62ED-7CA3B422C838}"/>
              </a:ext>
            </a:extLst>
          </p:cNvPr>
          <p:cNvSpPr/>
          <p:nvPr/>
        </p:nvSpPr>
        <p:spPr>
          <a:xfrm>
            <a:off x="9150485" y="5598684"/>
            <a:ext cx="3041515" cy="49503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4" name="Rechthoek 13">
            <a:extLst>
              <a:ext uri="{FF2B5EF4-FFF2-40B4-BE49-F238E27FC236}">
                <a16:creationId xmlns:a16="http://schemas.microsoft.com/office/drawing/2014/main" id="{F257B02C-CAC4-0888-D125-9EB6C8132E5C}"/>
              </a:ext>
            </a:extLst>
          </p:cNvPr>
          <p:cNvSpPr/>
          <p:nvPr/>
        </p:nvSpPr>
        <p:spPr>
          <a:xfrm>
            <a:off x="9140490" y="6093719"/>
            <a:ext cx="3041515" cy="807690"/>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5" name="Rechthoek 14">
            <a:extLst>
              <a:ext uri="{FF2B5EF4-FFF2-40B4-BE49-F238E27FC236}">
                <a16:creationId xmlns:a16="http://schemas.microsoft.com/office/drawing/2014/main" id="{896EEAD0-3273-6FBC-87BA-8534C03DB19A}"/>
              </a:ext>
            </a:extLst>
          </p:cNvPr>
          <p:cNvSpPr/>
          <p:nvPr/>
        </p:nvSpPr>
        <p:spPr>
          <a:xfrm>
            <a:off x="6092319" y="971474"/>
            <a:ext cx="3041515" cy="432895"/>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6" name="Rechthoek 15">
            <a:extLst>
              <a:ext uri="{FF2B5EF4-FFF2-40B4-BE49-F238E27FC236}">
                <a16:creationId xmlns:a16="http://schemas.microsoft.com/office/drawing/2014/main" id="{6765E828-851D-A481-9012-DCEF6405AE01}"/>
              </a:ext>
            </a:extLst>
          </p:cNvPr>
          <p:cNvSpPr/>
          <p:nvPr/>
        </p:nvSpPr>
        <p:spPr>
          <a:xfrm>
            <a:off x="9140490" y="3199762"/>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7" name="Rechthoek 16">
            <a:extLst>
              <a:ext uri="{FF2B5EF4-FFF2-40B4-BE49-F238E27FC236}">
                <a16:creationId xmlns:a16="http://schemas.microsoft.com/office/drawing/2014/main" id="{24E1AF8B-0E18-DB6A-76E8-9C99126B4A7E}"/>
              </a:ext>
            </a:extLst>
          </p:cNvPr>
          <p:cNvSpPr/>
          <p:nvPr/>
        </p:nvSpPr>
        <p:spPr>
          <a:xfrm>
            <a:off x="9140490" y="3625073"/>
            <a:ext cx="3041515" cy="43289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prstGeom prst="rect">
            <a:avLst/>
          </a:prstGeom>
        </p:spPr>
        <p:txBody>
          <a:bodyPr spcFirstLastPara="1" wrap="square" lIns="91425" tIns="91425" rIns="91425" bIns="91425" anchor="b" anchorCtr="0">
            <a:noAutofit/>
          </a:bodyPr>
          <a:lstStyle/>
          <a:p>
            <a:r>
              <a:rPr lang="nl-NL"/>
              <a:t>Samenvatting</a:t>
            </a:r>
            <a:endParaRPr/>
          </a:p>
        </p:txBody>
      </p:sp>
      <p:sp>
        <p:nvSpPr>
          <p:cNvPr id="4" name="Tijdelijke aanduiding voor tekst 3">
            <a:extLst>
              <a:ext uri="{FF2B5EF4-FFF2-40B4-BE49-F238E27FC236}">
                <a16:creationId xmlns:a16="http://schemas.microsoft.com/office/drawing/2014/main" id="{2F62AB1C-8C65-E8B2-27E2-6F5684DBA212}"/>
              </a:ext>
            </a:extLst>
          </p:cNvPr>
          <p:cNvSpPr>
            <a:spLocks noGrp="1"/>
          </p:cNvSpPr>
          <p:nvPr>
            <p:ph type="body" sz="quarter" idx="13"/>
          </p:nvPr>
        </p:nvSpPr>
        <p:spPr>
          <a:noFill/>
        </p:spPr>
        <p:txBody>
          <a:bodyPr/>
          <a:lstStyle/>
          <a:p>
            <a:r>
              <a:rPr lang="nl-NL" sz="1800" dirty="0"/>
              <a:t>Npuls</a:t>
            </a:r>
          </a:p>
        </p:txBody>
      </p:sp>
      <p:graphicFrame>
        <p:nvGraphicFramePr>
          <p:cNvPr id="206" name="Google Shape;206;p15"/>
          <p:cNvGraphicFramePr/>
          <p:nvPr>
            <p:extLst>
              <p:ext uri="{D42A27DB-BD31-4B8C-83A1-F6EECF244321}">
                <p14:modId xmlns:p14="http://schemas.microsoft.com/office/powerpoint/2010/main" val="3264868163"/>
              </p:ext>
            </p:extLst>
          </p:nvPr>
        </p:nvGraphicFramePr>
        <p:xfrm>
          <a:off x="335360" y="1085850"/>
          <a:ext cx="11521280" cy="5246549"/>
        </p:xfrm>
        <a:graphic>
          <a:graphicData uri="http://schemas.openxmlformats.org/drawingml/2006/table">
            <a:tbl>
              <a:tblPr>
                <a:noFill/>
              </a:tblPr>
              <a:tblGrid>
                <a:gridCol w="2880320">
                  <a:extLst>
                    <a:ext uri="{9D8B030D-6E8A-4147-A177-3AD203B41FA5}">
                      <a16:colId xmlns:a16="http://schemas.microsoft.com/office/drawing/2014/main" val="20000"/>
                    </a:ext>
                  </a:extLst>
                </a:gridCol>
                <a:gridCol w="8640960">
                  <a:extLst>
                    <a:ext uri="{9D8B030D-6E8A-4147-A177-3AD203B41FA5}">
                      <a16:colId xmlns:a16="http://schemas.microsoft.com/office/drawing/2014/main" val="20001"/>
                    </a:ext>
                  </a:extLst>
                </a:gridCol>
              </a:tblGrid>
              <a:tr h="2324339">
                <a:tc>
                  <a:txBody>
                    <a:bodyPr/>
                    <a:lstStyle/>
                    <a:p>
                      <a:pPr marL="0" lvl="0" indent="0" algn="ctr" rtl="0">
                        <a:spcBef>
                          <a:spcPts val="0"/>
                        </a:spcBef>
                        <a:spcAft>
                          <a:spcPts val="0"/>
                        </a:spcAft>
                        <a:buNone/>
                      </a:pPr>
                      <a:r>
                        <a:rPr lang="nl-NL" sz="1600" b="1" dirty="0"/>
                        <a:t>Welke afsprakenkaders zijn nodig en op welke doelgroepen zijn deze gericht?</a:t>
                      </a:r>
                      <a:br>
                        <a:rPr lang="nl-NL" sz="1600" b="1" dirty="0"/>
                      </a:br>
                      <a:br>
                        <a:rPr lang="nl-NL" sz="1600" b="1" dirty="0"/>
                      </a:br>
                      <a:r>
                        <a:rPr lang="nl-NL" sz="1600" b="1" dirty="0"/>
                        <a:t>Bijvoorbeeld </a:t>
                      </a:r>
                      <a:r>
                        <a:rPr lang="nl-NL" sz="1600" b="1" dirty="0" err="1"/>
                        <a:t>techreuzen</a:t>
                      </a:r>
                      <a:r>
                        <a:rPr lang="nl-NL" sz="1600" b="1" dirty="0"/>
                        <a:t>, startups, </a:t>
                      </a:r>
                      <a:r>
                        <a:rPr lang="nl-NL" sz="1600" b="1" dirty="0" err="1"/>
                        <a:t>lerenden</a:t>
                      </a:r>
                      <a:r>
                        <a:rPr lang="nl-NL" sz="1600" b="1" dirty="0"/>
                        <a:t>, instellingen, </a:t>
                      </a:r>
                      <a:r>
                        <a:rPr lang="nl-NL" sz="1600" b="1" dirty="0" err="1"/>
                        <a:t>etc</a:t>
                      </a:r>
                      <a:endParaRPr lang="nl-NL" sz="1600" b="1" dirty="0"/>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spcBef>
                          <a:spcPts val="0"/>
                        </a:spcBef>
                        <a:spcAft>
                          <a:spcPts val="0"/>
                        </a:spcAft>
                        <a:buSzPts val="1000"/>
                        <a:buFont typeface="Arial" panose="020B0604020202020204" pitchFamily="34" charset="0"/>
                        <a:buChar char="•"/>
                      </a:pPr>
                      <a:r>
                        <a:rPr lang="nl-NL" sz="1400" dirty="0"/>
                        <a:t>Afsprakenkaders, standaarden en aansluitvoorwaarden over gegevensuitwisseling tussen instellingen en partners.</a:t>
                      </a:r>
                    </a:p>
                    <a:p>
                      <a:pPr marL="450850" lvl="0" indent="-285750" algn="l" rtl="0">
                        <a:spcBef>
                          <a:spcPts val="0"/>
                        </a:spcBef>
                        <a:spcAft>
                          <a:spcPts val="0"/>
                        </a:spcAft>
                        <a:buSzPts val="1000"/>
                        <a:buFont typeface="Arial" panose="020B0604020202020204" pitchFamily="34" charset="0"/>
                        <a:buChar char="•"/>
                      </a:pPr>
                      <a:r>
                        <a:rPr lang="nl-NL" sz="1400" dirty="0" err="1"/>
                        <a:t>Governance</a:t>
                      </a:r>
                      <a:r>
                        <a:rPr lang="nl-NL" sz="1400" dirty="0"/>
                        <a:t> binnen het ecosysteem voor lidmaatschap en voorwaarden voor deelname op het platform.</a:t>
                      </a:r>
                    </a:p>
                    <a:p>
                      <a:pPr marL="450850" lvl="0" indent="-285750" algn="l" rtl="0">
                        <a:spcBef>
                          <a:spcPts val="0"/>
                        </a:spcBef>
                        <a:spcAft>
                          <a:spcPts val="0"/>
                        </a:spcAft>
                        <a:buSzPts val="1000"/>
                        <a:buFont typeface="Arial" panose="020B0604020202020204" pitchFamily="34" charset="0"/>
                        <a:buChar char="•"/>
                      </a:pPr>
                      <a:r>
                        <a:rPr lang="nl-NL" sz="1400" dirty="0"/>
                        <a:t>Opstellen en vaststellen streefarchitectuur per domein (op basis van HOSA en MOSA)</a:t>
                      </a:r>
                    </a:p>
                    <a:p>
                      <a:pPr marL="450850" lvl="0" indent="-285750" algn="l">
                        <a:spcBef>
                          <a:spcPts val="0"/>
                        </a:spcBef>
                        <a:spcAft>
                          <a:spcPts val="0"/>
                        </a:spcAft>
                        <a:buSzPts val="1000"/>
                        <a:buFont typeface="Arial" panose="020B0604020202020204" pitchFamily="34" charset="0"/>
                        <a:buChar char="•"/>
                      </a:pPr>
                      <a:endParaRPr lang="nl-NL" sz="1400" dirty="0"/>
                    </a:p>
                    <a:p>
                      <a:pPr marL="165100" lvl="0" indent="0" algn="l">
                        <a:spcBef>
                          <a:spcPts val="0"/>
                        </a:spcBef>
                        <a:spcAft>
                          <a:spcPts val="0"/>
                        </a:spcAft>
                        <a:buSzPts val="1000"/>
                        <a:buNone/>
                      </a:pPr>
                      <a:r>
                        <a:rPr lang="nl-NL" sz="1400" dirty="0"/>
                        <a:t>Digitale leermaterialen:</a:t>
                      </a:r>
                    </a:p>
                    <a:p>
                      <a:pPr marL="450850" lvl="0" indent="-285750" algn="l">
                        <a:spcBef>
                          <a:spcPts val="0"/>
                        </a:spcBef>
                        <a:spcAft>
                          <a:spcPts val="0"/>
                        </a:spcAft>
                        <a:buSzPts val="1000"/>
                        <a:buFont typeface="Arial" panose="020B0604020202020204" pitchFamily="34" charset="0"/>
                        <a:buChar char="•"/>
                      </a:pPr>
                      <a:r>
                        <a:rPr lang="nl-NL" sz="1400" dirty="0"/>
                        <a:t>Nationale publiek-privaat afsprakenstelsel digitale leermaterialen. </a:t>
                      </a:r>
                      <a:r>
                        <a:rPr lang="nl-NL" sz="1400" b="0" i="0" u="none" strike="noStrike" cap="none" noProof="0" dirty="0">
                          <a:solidFill>
                            <a:srgbClr val="000000"/>
                          </a:solidFill>
                          <a:latin typeface="Arial"/>
                          <a:cs typeface="Arial"/>
                          <a:sym typeface="Arial"/>
                        </a:rPr>
                        <a:t>De afspraken gaan over auteursrecht, data, meta-datering, gebruik van standaarden, inkoop/aanbestedingssystematiek en co-creatie van leermaterialen. </a:t>
                      </a:r>
                      <a:endParaRPr lang="nl-NL" sz="1400" b="0" i="0" u="none" strike="noStrike" cap="none" dirty="0">
                        <a:solidFill>
                          <a:srgbClr val="000000"/>
                        </a:solidFill>
                        <a:latin typeface="Arial"/>
                        <a:cs typeface="Arial"/>
                        <a:sym typeface="Arial"/>
                      </a:endParaRPr>
                    </a:p>
                    <a:p>
                      <a:pPr marL="450850" lvl="0" indent="-285750" algn="l">
                        <a:spcBef>
                          <a:spcPts val="0"/>
                        </a:spcBef>
                        <a:spcAft>
                          <a:spcPts val="0"/>
                        </a:spcAft>
                        <a:buSzPts val="1000"/>
                        <a:buFont typeface="Arial" panose="020B0604020202020204" pitchFamily="34" charset="0"/>
                        <a:buChar char="•"/>
                      </a:pPr>
                      <a:r>
                        <a:rPr lang="nl-NL" sz="1400" dirty="0"/>
                        <a:t>Doelgroepen: publieke en private partners (contentleveranciers, zowel </a:t>
                      </a:r>
                      <a:r>
                        <a:rPr lang="nl-NL" sz="1400" dirty="0" err="1"/>
                        <a:t>techreuzen</a:t>
                      </a:r>
                      <a:r>
                        <a:rPr lang="nl-NL" sz="1400" dirty="0"/>
                        <a:t> als </a:t>
                      </a:r>
                      <a:r>
                        <a:rPr lang="nl-NL" sz="1400" dirty="0" err="1"/>
                        <a:t>start-ups</a:t>
                      </a:r>
                      <a:r>
                        <a:rPr lang="nl-NL" sz="1400" dirty="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64000">
                <a:tc>
                  <a:txBody>
                    <a:bodyPr/>
                    <a:lstStyle/>
                    <a:p>
                      <a:pPr algn="ctr"/>
                      <a:r>
                        <a:rPr lang="nl-NL" sz="1600" b="1" i="0" u="none" strike="noStrike" cap="none" dirty="0">
                          <a:solidFill>
                            <a:srgbClr val="000000"/>
                          </a:solidFill>
                          <a:latin typeface="Arial"/>
                          <a:cs typeface="Arial"/>
                          <a:sym typeface="Arial"/>
                        </a:rPr>
                        <a:t>Welke applicatieplatforms worden </a:t>
                      </a:r>
                      <a:r>
                        <a:rPr lang="nl-NL" sz="1600" b="1" i="0" u="none" strike="noStrike" cap="none" dirty="0">
                          <a:solidFill>
                            <a:srgbClr val="000000"/>
                          </a:solidFill>
                          <a:latin typeface="Arial"/>
                          <a:cs typeface="Arial"/>
                        </a:rPr>
                        <a:t>geïntroduceerd</a:t>
                      </a:r>
                      <a:r>
                        <a:rPr lang="nl-NL" sz="1600" b="1" i="0" u="none" strike="noStrike" cap="none" dirty="0">
                          <a:solidFill>
                            <a:srgbClr val="000000"/>
                          </a:solidFill>
                          <a:latin typeface="Arial"/>
                          <a:cs typeface="Arial"/>
                          <a:sym typeface="Arial"/>
                        </a:rPr>
                        <a:t>?</a:t>
                      </a:r>
                    </a:p>
                    <a:p>
                      <a:pPr algn="ctr"/>
                      <a:r>
                        <a:rPr lang="nl-NL" sz="1600" b="1" i="0" u="none" strike="noStrike" cap="none" dirty="0">
                          <a:solidFill>
                            <a:srgbClr val="000000"/>
                          </a:solidFill>
                          <a:latin typeface="Arial"/>
                          <a:cs typeface="Arial"/>
                          <a:sym typeface="Arial"/>
                        </a:rPr>
                        <a:t>Bijvoorbeeld portals, service bus, </a:t>
                      </a:r>
                      <a:r>
                        <a:rPr lang="nl-NL" sz="1600" b="1" i="0" u="none" strike="noStrike" cap="none" dirty="0" err="1">
                          <a:solidFill>
                            <a:srgbClr val="000000"/>
                          </a:solidFill>
                          <a:latin typeface="Arial"/>
                          <a:cs typeface="Arial"/>
                          <a:sym typeface="Arial"/>
                        </a:rPr>
                        <a:t>wallets</a:t>
                      </a:r>
                      <a:r>
                        <a:rPr lang="nl-NL" sz="1600" b="1" i="0" u="none" strike="noStrike" cap="none" dirty="0">
                          <a:solidFill>
                            <a:srgbClr val="000000"/>
                          </a:solidFill>
                          <a:latin typeface="Arial"/>
                          <a:cs typeface="Arial"/>
                          <a:sym typeface="Arial"/>
                        </a:rPr>
                        <a:t>, IAM, BI &amp; Analytics, </a:t>
                      </a:r>
                      <a:r>
                        <a:rPr lang="nl-NL" sz="1600" b="1" i="0" u="none" strike="noStrike" cap="none" dirty="0" err="1">
                          <a:solidFill>
                            <a:srgbClr val="000000"/>
                          </a:solidFill>
                          <a:latin typeface="Arial"/>
                          <a:cs typeface="Arial"/>
                          <a:sym typeface="Arial"/>
                        </a:rPr>
                        <a:t>etc</a:t>
                      </a:r>
                      <a:endParaRPr lang="nl-NL" sz="1600" b="1" i="0" u="none" strike="noStrike" cap="none" dirty="0">
                        <a:solidFill>
                          <a:srgbClr val="000000"/>
                        </a:solidFill>
                        <a:latin typeface="Arial"/>
                        <a:cs typeface="Arial"/>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SzPts val="1000"/>
                        <a:buFont typeface="Arial" panose="020B0604020202020204" pitchFamily="34" charset="0"/>
                        <a:buChar char="•"/>
                      </a:pPr>
                      <a:r>
                        <a:rPr lang="nl-NL" sz="1400" dirty="0"/>
                        <a:t>Platform, </a:t>
                      </a:r>
                      <a:r>
                        <a:rPr lang="nl-NL" sz="1400" dirty="0" err="1"/>
                        <a:t>connection</a:t>
                      </a:r>
                      <a:r>
                        <a:rPr lang="nl-NL" sz="1400" dirty="0"/>
                        <a:t> services en componenten voor gegevensuitwisseling.</a:t>
                      </a:r>
                    </a:p>
                    <a:p>
                      <a:pPr marL="450850" lvl="0" indent="-285750" algn="l" rtl="0">
                        <a:lnSpc>
                          <a:spcPct val="120000"/>
                        </a:lnSpc>
                        <a:spcBef>
                          <a:spcPts val="0"/>
                        </a:spcBef>
                        <a:spcAft>
                          <a:spcPts val="0"/>
                        </a:spcAft>
                        <a:buSzPts val="1000"/>
                        <a:buFont typeface="Arial" panose="020B0604020202020204" pitchFamily="34" charset="0"/>
                        <a:buChar char="•"/>
                      </a:pPr>
                      <a:r>
                        <a:rPr lang="nl-NL" sz="1400" dirty="0"/>
                        <a:t>Generatie 3 Identity en Access (Wallet, </a:t>
                      </a:r>
                      <a:r>
                        <a:rPr lang="nl-NL" sz="1400" dirty="0" err="1"/>
                        <a:t>Verifiable</a:t>
                      </a:r>
                      <a:r>
                        <a:rPr lang="nl-NL" sz="1400" dirty="0"/>
                        <a:t> </a:t>
                      </a:r>
                      <a:r>
                        <a:rPr lang="nl-NL" sz="1400" dirty="0" err="1"/>
                        <a:t>Credentials</a:t>
                      </a:r>
                      <a:r>
                        <a:rPr lang="nl-NL" sz="1400" dirty="0"/>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00">
                <a:tc>
                  <a:txBody>
                    <a:bodyPr/>
                    <a:lstStyle/>
                    <a:p>
                      <a:pPr algn="ctr"/>
                      <a:r>
                        <a:rPr lang="nl-NL" sz="1600" b="1" i="0" u="none" strike="noStrike" cap="none" dirty="0">
                          <a:solidFill>
                            <a:srgbClr val="000000"/>
                          </a:solidFill>
                          <a:latin typeface="Arial"/>
                          <a:cs typeface="Arial"/>
                          <a:sym typeface="Arial"/>
                        </a:rPr>
                        <a:t>Welke soort architecturen en standaarden worden tijdens/in het initiatief </a:t>
                      </a:r>
                      <a:r>
                        <a:rPr lang="nl-NL" sz="1600" b="1" i="0" u="none" strike="noStrike" cap="none" dirty="0">
                          <a:solidFill>
                            <a:srgbClr val="000000"/>
                          </a:solidFill>
                          <a:latin typeface="Arial"/>
                          <a:cs typeface="Arial"/>
                        </a:rPr>
                        <a:t>ontwikkeld</a:t>
                      </a:r>
                      <a:r>
                        <a:rPr lang="nl-NL" sz="1600" b="1" i="0" u="none" strike="noStrike" cap="none" dirty="0">
                          <a:solidFill>
                            <a:srgbClr val="000000"/>
                          </a:solidFill>
                          <a:latin typeface="Arial"/>
                          <a:cs typeface="Arial"/>
                          <a:sym typeface="Arial"/>
                        </a:rPr>
                        <a:t>?</a:t>
                      </a: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dirty="0"/>
                        <a:t>Streefarchitecturen (uitwerking HOSA / MOSA)</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dirty="0"/>
                        <a:t>Aanpassingen aan Enterprise Architecturen van Surf, partners en instellingen.</a:t>
                      </a:r>
                    </a:p>
                    <a:p>
                      <a:pPr marL="450850" lvl="0" indent="-285750" algn="l" rtl="0">
                        <a:lnSpc>
                          <a:spcPct val="120000"/>
                        </a:lnSpc>
                        <a:spcBef>
                          <a:spcPts val="0"/>
                        </a:spcBef>
                        <a:spcAft>
                          <a:spcPts val="0"/>
                        </a:spcAft>
                        <a:buClr>
                          <a:schemeClr val="dk1"/>
                        </a:buClr>
                        <a:buSzPts val="1000"/>
                        <a:buFont typeface="Arial" panose="020B0604020202020204" pitchFamily="34" charset="0"/>
                        <a:buChar char="•"/>
                      </a:pPr>
                      <a:r>
                        <a:rPr lang="nl-NL" sz="1400" dirty="0"/>
                        <a:t>Informatiearchitectuur van koppelingen en gegevensuitwisselingen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290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18"/>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 Werkingsgebied</a:t>
            </a:r>
          </a:p>
        </p:txBody>
      </p:sp>
      <p:sp>
        <p:nvSpPr>
          <p:cNvPr id="226" name="Google Shape;226;p18"/>
          <p:cNvSpPr txBox="1">
            <a:spLocks noGrp="1"/>
          </p:cNvSpPr>
          <p:nvPr>
            <p:ph type="body" idx="1"/>
          </p:nvPr>
        </p:nvSpPr>
        <p:spPr>
          <a:xfrm>
            <a:off x="335359" y="1095669"/>
            <a:ext cx="4645203" cy="5091549"/>
          </a:xfrm>
          <a:prstGeom prst="rect">
            <a:avLst/>
          </a:prstGeom>
        </p:spPr>
        <p:txBody>
          <a:bodyPr spcFirstLastPara="1" wrap="square" lIns="91425" tIns="91425" rIns="91425" bIns="91425" anchor="t" anchorCtr="0">
            <a:noAutofit/>
          </a:bodyPr>
          <a:lstStyle/>
          <a:p>
            <a:pPr marL="83185" indent="0">
              <a:spcBef>
                <a:spcPts val="540"/>
              </a:spcBef>
              <a:buSzPts val="2295"/>
              <a:buNone/>
            </a:pPr>
            <a:r>
              <a:rPr lang="nl-NL" sz="1800">
                <a:latin typeface="+mn-lt"/>
              </a:rPr>
              <a:t>Instructie:</a:t>
            </a:r>
            <a:endParaRPr lang="nl-NL"/>
          </a:p>
          <a:p>
            <a:pPr marL="457200">
              <a:spcBef>
                <a:spcPts val="540"/>
              </a:spcBef>
              <a:buSzPts val="2295"/>
              <a:buFont typeface="Arial" panose="020B0604020202020204" pitchFamily="34" charset="0"/>
              <a:buChar char="•"/>
            </a:pPr>
            <a:r>
              <a:rPr lang="nl-NL" sz="1800">
                <a:latin typeface="+mn-lt"/>
              </a:rPr>
              <a:t>Geef aan op welk(e) werkingsgebied(en) het keteninitiatief zich richt</a:t>
            </a:r>
          </a:p>
          <a:p>
            <a:pPr marL="800100" lvl="1" indent="-374015">
              <a:spcBef>
                <a:spcPts val="540"/>
              </a:spcBef>
              <a:buSzPts val="2295"/>
              <a:buFont typeface="Arial" panose="020B0604020202020204" pitchFamily="34" charset="0"/>
              <a:buChar char="•"/>
            </a:pPr>
            <a:r>
              <a:rPr lang="nl-NL" sz="1500">
                <a:latin typeface="+mn-lt"/>
              </a:rPr>
              <a:t>Zie afbeelding hieronder voor mogelijke waarden, en </a:t>
            </a:r>
            <a:r>
              <a:rPr lang="nl-NL" sz="1500">
                <a:latin typeface="Arial"/>
                <a:hlinkClick r:id="rId3"/>
              </a:rPr>
              <a:t>https://rosa.wikixl.nl/index.php/Werkingsgebieden</a:t>
            </a:r>
            <a:r>
              <a:rPr lang="nl-NL" sz="1500">
                <a:latin typeface="Arial"/>
              </a:rPr>
              <a:t> voor een toelichting.</a:t>
            </a:r>
          </a:p>
          <a:p>
            <a:pPr marL="457200">
              <a:spcBef>
                <a:spcPts val="540"/>
              </a:spcBef>
              <a:buSzPts val="2295"/>
              <a:buFont typeface="Arial" panose="020B0604020202020204" pitchFamily="34" charset="0"/>
              <a:buChar char="•"/>
            </a:pPr>
            <a:r>
              <a:rPr lang="nl-NL" sz="1800">
                <a:latin typeface="+mn-lt"/>
              </a:rPr>
              <a:t>Geef evt. een toelichting op het werkingsgebied.</a:t>
            </a:r>
            <a:endParaRPr lang="nl-NL" sz="1800">
              <a:latin typeface="Arial"/>
            </a:endParaRPr>
          </a:p>
        </p:txBody>
      </p:sp>
      <p:sp>
        <p:nvSpPr>
          <p:cNvPr id="2" name="Tijdelijke aanduiding voor tekst 1">
            <a:extLst>
              <a:ext uri="{FF2B5EF4-FFF2-40B4-BE49-F238E27FC236}">
                <a16:creationId xmlns:a16="http://schemas.microsoft.com/office/drawing/2014/main" id="{B046AD52-72CB-5A33-F9A3-AE82E9005C20}"/>
              </a:ext>
            </a:extLst>
          </p:cNvPr>
          <p:cNvSpPr>
            <a:spLocks noGrp="1"/>
          </p:cNvSpPr>
          <p:nvPr>
            <p:ph type="body" sz="quarter" idx="13"/>
          </p:nvPr>
        </p:nvSpPr>
        <p:spPr/>
        <p:txBody>
          <a:bodyPr/>
          <a:lstStyle/>
          <a:p>
            <a:r>
              <a:rPr lang="nl-NL" sz="1800"/>
              <a:t>Npuls</a:t>
            </a:r>
            <a:endParaRPr lang="nl-NL"/>
          </a:p>
        </p:txBody>
      </p:sp>
      <p:pic>
        <p:nvPicPr>
          <p:cNvPr id="3" name="Afbeelding 3">
            <a:extLst>
              <a:ext uri="{FF2B5EF4-FFF2-40B4-BE49-F238E27FC236}">
                <a16:creationId xmlns:a16="http://schemas.microsoft.com/office/drawing/2014/main" id="{21C0B4F4-EC1E-4E2A-8D18-C610A74E0BCB}"/>
              </a:ext>
            </a:extLst>
          </p:cNvPr>
          <p:cNvPicPr>
            <a:picLocks noChangeAspect="1"/>
          </p:cNvPicPr>
          <p:nvPr/>
        </p:nvPicPr>
        <p:blipFill>
          <a:blip r:embed="rId4"/>
          <a:stretch>
            <a:fillRect/>
          </a:stretch>
        </p:blipFill>
        <p:spPr>
          <a:xfrm>
            <a:off x="5005267" y="1819197"/>
            <a:ext cx="6851373" cy="3644491"/>
          </a:xfrm>
          <a:prstGeom prst="rect">
            <a:avLst/>
          </a:prstGeom>
        </p:spPr>
      </p:pic>
      <p:sp>
        <p:nvSpPr>
          <p:cNvPr id="5" name="Rechthoek 4">
            <a:extLst>
              <a:ext uri="{FF2B5EF4-FFF2-40B4-BE49-F238E27FC236}">
                <a16:creationId xmlns:a16="http://schemas.microsoft.com/office/drawing/2014/main" id="{3C8D47E2-9D67-A625-6098-E1BBB6DEAE95}"/>
              </a:ext>
            </a:extLst>
          </p:cNvPr>
          <p:cNvSpPr/>
          <p:nvPr/>
        </p:nvSpPr>
        <p:spPr>
          <a:xfrm>
            <a:off x="8209935" y="2740979"/>
            <a:ext cx="3323304" cy="2548776"/>
          </a:xfrm>
          <a:prstGeom prst="rect">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prstGeom prst="rect">
            <a:avLst/>
          </a:prstGeom>
        </p:spPr>
        <p:txBody>
          <a:bodyPr spcFirstLastPara="1" wrap="square" lIns="91425" tIns="91425" rIns="91425" bIns="91425" anchor="b" anchorCtr="0">
            <a:noAutofit/>
          </a:bodyPr>
          <a:lstStyle/>
          <a:p>
            <a:r>
              <a:rPr lang="nl-NL"/>
              <a:t>Toelichting Ketendomeinen</a:t>
            </a:r>
          </a:p>
        </p:txBody>
      </p:sp>
      <p:sp>
        <p:nvSpPr>
          <p:cNvPr id="234" name="Google Shape;234;p19"/>
          <p:cNvSpPr txBox="1">
            <a:spLocks noGrp="1"/>
          </p:cNvSpPr>
          <p:nvPr>
            <p:ph type="body" idx="1"/>
          </p:nvPr>
        </p:nvSpPr>
        <p:spPr>
          <a:xfrm>
            <a:off x="335359" y="1095669"/>
            <a:ext cx="4348540" cy="5091549"/>
          </a:xfrm>
          <a:prstGeom prst="rect">
            <a:avLst/>
          </a:prstGeom>
        </p:spPr>
        <p:txBody>
          <a:bodyPr spcFirstLastPara="1" wrap="square" lIns="91425" tIns="91425" rIns="91425" bIns="91425" anchor="t" anchorCtr="0">
            <a:noAutofit/>
          </a:bodyPr>
          <a:lstStyle/>
          <a:p>
            <a:pPr marL="82550" indent="-82550">
              <a:spcBef>
                <a:spcPts val="540"/>
              </a:spcBef>
              <a:buNone/>
            </a:pPr>
            <a:r>
              <a:rPr lang="nl-NL" sz="1800" dirty="0">
                <a:latin typeface="+mn-lt"/>
                <a:cs typeface="Arial"/>
              </a:rPr>
              <a:t>Instructie:</a:t>
            </a:r>
          </a:p>
          <a:p>
            <a:pPr marL="285750" indent="-285750">
              <a:spcBef>
                <a:spcPts val="540"/>
              </a:spcBef>
              <a:buFont typeface="Arial" panose="020B0604020202020204" pitchFamily="34" charset="0"/>
              <a:buChar char="•"/>
            </a:pPr>
            <a:r>
              <a:rPr lang="nl-NL" sz="1600" dirty="0">
                <a:latin typeface="+mn-lt"/>
                <a:cs typeface="Arial"/>
              </a:rPr>
              <a:t>Geef aan op welk(e) ketendomein(en) het keteninitiatief zich richt</a:t>
            </a:r>
            <a:endParaRPr lang="en-US" sz="1600" dirty="0">
              <a:latin typeface="+mn-lt"/>
              <a:cs typeface="Arial"/>
            </a:endParaRPr>
          </a:p>
          <a:p>
            <a:pPr marL="628650" lvl="2">
              <a:spcBef>
                <a:spcPts val="540"/>
              </a:spcBef>
              <a:buFont typeface="Arial" panose="020B0604020202020204" pitchFamily="34" charset="0"/>
              <a:buChar char="•"/>
            </a:pPr>
            <a:r>
              <a:rPr lang="nl-NL" sz="1300" dirty="0">
                <a:latin typeface="+mn-lt"/>
                <a:cs typeface="Arial"/>
              </a:rPr>
              <a:t>De mogelijke ketendomeinen zijn: Organisatie van het onderwijs, Inhoud van het onderwijs, Deelname aan het onderwijs, Uitvoering van het onderwijs (zie afbeelding hiernaast)</a:t>
            </a:r>
          </a:p>
          <a:p>
            <a:pPr marL="628650" lvl="1">
              <a:spcBef>
                <a:spcPts val="540"/>
              </a:spcBef>
              <a:buFont typeface="Arial" panose="020B0604020202020204" pitchFamily="34" charset="0"/>
              <a:buChar char="•"/>
            </a:pPr>
            <a:r>
              <a:rPr lang="nl-NL" sz="1300" dirty="0">
                <a:latin typeface="+mn-lt"/>
                <a:cs typeface="Arial"/>
              </a:rPr>
              <a:t>Geef desgewenst in meer detail aan op welke ketenprocessen het initiatief zich richt</a:t>
            </a:r>
          </a:p>
          <a:p>
            <a:pPr marL="628650" lvl="2">
              <a:spcBef>
                <a:spcPts val="540"/>
              </a:spcBef>
              <a:buSzPts val="2800"/>
              <a:buFont typeface="Arial" panose="020B0604020202020204" pitchFamily="34" charset="0"/>
              <a:buChar char="•"/>
            </a:pPr>
            <a:r>
              <a:rPr lang="nl-NL" sz="1300" dirty="0">
                <a:latin typeface="+mn-lt"/>
                <a:cs typeface="Arial"/>
              </a:rPr>
              <a:t>Zie de afbeelding hiernaast voor het overzicht van ketenprocessen uit ROSA, ingedeeld in de vier ketendomeinen</a:t>
            </a:r>
          </a:p>
          <a:p>
            <a:pPr marL="285750" indent="-285750">
              <a:spcBef>
                <a:spcPts val="540"/>
              </a:spcBef>
              <a:buFont typeface="Arial" panose="020B0604020202020204" pitchFamily="34" charset="0"/>
              <a:buChar char="•"/>
            </a:pPr>
            <a:r>
              <a:rPr lang="nl-NL" sz="1600" dirty="0">
                <a:latin typeface="+mn-lt"/>
                <a:cs typeface="Arial"/>
              </a:rPr>
              <a:t>Geef een toelichting wat de relatie is tussen het initiatief en de genoemde ketendomeinen resp. Ketenprocessen</a:t>
            </a:r>
            <a:endParaRPr lang="nl-NL" dirty="0"/>
          </a:p>
          <a:p>
            <a:pPr marL="285750" indent="-285750">
              <a:spcBef>
                <a:spcPts val="540"/>
              </a:spcBef>
              <a:buFont typeface="Arial" panose="020B0604020202020204" pitchFamily="34" charset="0"/>
              <a:buChar char="•"/>
            </a:pPr>
            <a:r>
              <a:rPr lang="nl-NL" sz="1600" dirty="0">
                <a:latin typeface="+mn-lt"/>
                <a:cs typeface="Arial"/>
              </a:rPr>
              <a:t>Zie</a:t>
            </a:r>
            <a:r>
              <a:rPr lang="nl-NL" sz="1600" i="1" dirty="0">
                <a:latin typeface="+mn-lt"/>
                <a:cs typeface="Arial"/>
              </a:rPr>
              <a:t> </a:t>
            </a:r>
            <a:r>
              <a:rPr lang="nl-NL" sz="1600" dirty="0">
                <a:latin typeface="Arial"/>
                <a:cs typeface="Arial"/>
                <a:hlinkClick r:id="rId3"/>
              </a:rPr>
              <a:t>https://rosa.wikixl.nl/index.php/Ketenprocessen</a:t>
            </a:r>
            <a:r>
              <a:rPr lang="nl-NL" sz="1600" dirty="0">
                <a:latin typeface="Arial"/>
                <a:cs typeface="Arial"/>
              </a:rPr>
              <a:t> voor meer detailinformatie bij de ketenprocessen</a:t>
            </a:r>
          </a:p>
        </p:txBody>
      </p:sp>
      <p:sp>
        <p:nvSpPr>
          <p:cNvPr id="2" name="Tijdelijke aanduiding voor tekst 1">
            <a:extLst>
              <a:ext uri="{FF2B5EF4-FFF2-40B4-BE49-F238E27FC236}">
                <a16:creationId xmlns:a16="http://schemas.microsoft.com/office/drawing/2014/main" id="{F7ACCD48-7805-6A68-33BB-327A0FC81905}"/>
              </a:ext>
            </a:extLst>
          </p:cNvPr>
          <p:cNvSpPr>
            <a:spLocks noGrp="1"/>
          </p:cNvSpPr>
          <p:nvPr>
            <p:ph type="body" sz="quarter" idx="13"/>
          </p:nvPr>
        </p:nvSpPr>
        <p:spPr/>
        <p:txBody>
          <a:bodyPr/>
          <a:lstStyle/>
          <a:p>
            <a:r>
              <a:rPr lang="nl-NL" sz="1800" b="1" dirty="0" err="1"/>
              <a:t>Npuls</a:t>
            </a:r>
            <a:endParaRPr lang="nl-NL" dirty="0"/>
          </a:p>
        </p:txBody>
      </p:sp>
      <p:pic>
        <p:nvPicPr>
          <p:cNvPr id="3" name="Afbeelding 3" descr="Afbeelding met diagram&#10;&#10;Automatisch gegenereerde beschrijving">
            <a:extLst>
              <a:ext uri="{FF2B5EF4-FFF2-40B4-BE49-F238E27FC236}">
                <a16:creationId xmlns:a16="http://schemas.microsoft.com/office/drawing/2014/main" id="{896EE58A-3DCD-8D3B-9AEE-98C901AA1A7D}"/>
              </a:ext>
            </a:extLst>
          </p:cNvPr>
          <p:cNvPicPr>
            <a:picLocks noChangeAspect="1"/>
          </p:cNvPicPr>
          <p:nvPr/>
        </p:nvPicPr>
        <p:blipFill>
          <a:blip r:embed="rId4"/>
          <a:stretch>
            <a:fillRect/>
          </a:stretch>
        </p:blipFill>
        <p:spPr>
          <a:xfrm>
            <a:off x="4699553" y="1141617"/>
            <a:ext cx="7157830" cy="4707288"/>
          </a:xfrm>
          <a:prstGeom prst="rect">
            <a:avLst/>
          </a:prstGeom>
        </p:spPr>
      </p:pic>
      <p:sp>
        <p:nvSpPr>
          <p:cNvPr id="5" name="Rechthoek 4">
            <a:extLst>
              <a:ext uri="{FF2B5EF4-FFF2-40B4-BE49-F238E27FC236}">
                <a16:creationId xmlns:a16="http://schemas.microsoft.com/office/drawing/2014/main" id="{D673A7AE-9D05-6F4A-C60F-F3C92D703DFF}"/>
              </a:ext>
            </a:extLst>
          </p:cNvPr>
          <p:cNvSpPr/>
          <p:nvPr/>
        </p:nvSpPr>
        <p:spPr>
          <a:xfrm>
            <a:off x="4611329" y="1095669"/>
            <a:ext cx="7325032" cy="4823350"/>
          </a:xfrm>
          <a:prstGeom prst="rect">
            <a:avLst/>
          </a:prstGeom>
          <a:solidFill>
            <a:srgbClr val="0FA67E">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CA2B08A-4441-A537-CB70-63DA10E4038A}"/>
              </a:ext>
            </a:extLst>
          </p:cNvPr>
          <p:cNvSpPr>
            <a:spLocks noGrp="1"/>
          </p:cNvSpPr>
          <p:nvPr>
            <p:ph idx="1"/>
          </p:nvPr>
        </p:nvSpPr>
        <p:spPr/>
        <p:txBody>
          <a:bodyPr/>
          <a:lstStyle/>
          <a:p>
            <a:r>
              <a:rPr lang="nl-NL" dirty="0"/>
              <a:t>Doelen en fasering</a:t>
            </a:r>
          </a:p>
          <a:p>
            <a:r>
              <a:rPr lang="nl-NL" dirty="0"/>
              <a:t>Inrichting Npuls</a:t>
            </a:r>
          </a:p>
          <a:p>
            <a:r>
              <a:rPr lang="nl-NL" dirty="0"/>
              <a:t>Vergelijkingsraamwerk</a:t>
            </a:r>
          </a:p>
        </p:txBody>
      </p:sp>
    </p:spTree>
    <p:extLst>
      <p:ext uri="{BB962C8B-B14F-4D97-AF65-F5344CB8AC3E}">
        <p14:creationId xmlns:p14="http://schemas.microsoft.com/office/powerpoint/2010/main" val="350334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77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FF3AC89-D3CC-90F2-0AE0-80BCB1A9609A}"/>
              </a:ext>
            </a:extLst>
          </p:cNvPr>
          <p:cNvSpPr>
            <a:spLocks noGrp="1"/>
          </p:cNvSpPr>
          <p:nvPr>
            <p:ph type="ctrTitle"/>
          </p:nvPr>
        </p:nvSpPr>
        <p:spPr/>
        <p:txBody>
          <a:bodyPr anchor="ctr">
            <a:normAutofit/>
          </a:bodyPr>
          <a:lstStyle/>
          <a:p>
            <a:r>
              <a:rPr lang="nl-NL" sz="6600" dirty="0"/>
              <a:t>Doelen en fasering</a:t>
            </a:r>
          </a:p>
        </p:txBody>
      </p:sp>
    </p:spTree>
    <p:extLst>
      <p:ext uri="{BB962C8B-B14F-4D97-AF65-F5344CB8AC3E}">
        <p14:creationId xmlns:p14="http://schemas.microsoft.com/office/powerpoint/2010/main" val="68213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399505C6-D884-FC4F-862F-F81361E61A38}"/>
              </a:ext>
            </a:extLst>
          </p:cNvPr>
          <p:cNvSpPr>
            <a:spLocks noGrp="1"/>
          </p:cNvSpPr>
          <p:nvPr>
            <p:ph type="sldNum" sz="quarter" idx="4294967295"/>
          </p:nvPr>
        </p:nvSpPr>
        <p:spPr>
          <a:xfrm>
            <a:off x="516362" y="6376061"/>
            <a:ext cx="392576" cy="216909"/>
          </a:xfrm>
        </p:spPr>
        <p:txBody>
          <a:bodyPr/>
          <a:lstStyle/>
          <a:p>
            <a:fld id="{7AD0FE45-509C-4BDF-9EDE-64426F8DF3D2}" type="slidenum">
              <a:rPr lang="nl-NL" smtClean="0"/>
              <a:t>4</a:t>
            </a:fld>
            <a:endParaRPr lang="nl-NL"/>
          </a:p>
        </p:txBody>
      </p:sp>
      <p:pic>
        <p:nvPicPr>
          <p:cNvPr id="10" name="Afbeelding 9">
            <a:extLst>
              <a:ext uri="{FF2B5EF4-FFF2-40B4-BE49-F238E27FC236}">
                <a16:creationId xmlns:a16="http://schemas.microsoft.com/office/drawing/2014/main" id="{5ABB69B5-94F7-0440-94B1-955E934AC005}"/>
              </a:ext>
            </a:extLst>
          </p:cNvPr>
          <p:cNvPicPr>
            <a:picLocks noChangeAspect="1"/>
          </p:cNvPicPr>
          <p:nvPr/>
        </p:nvPicPr>
        <p:blipFill rotWithShape="1">
          <a:blip r:embed="rId3">
            <a:extLst>
              <a:ext uri="{28A0092B-C50C-407E-A947-70E740481C1C}">
                <a14:useLocalDpi xmlns:a14="http://schemas.microsoft.com/office/drawing/2010/main" val="0"/>
              </a:ext>
            </a:extLst>
          </a:blip>
          <a:srcRect l="36072"/>
          <a:stretch/>
        </p:blipFill>
        <p:spPr>
          <a:xfrm>
            <a:off x="268941" y="265030"/>
            <a:ext cx="6633386" cy="6341079"/>
          </a:xfrm>
          <a:prstGeom prst="roundRect">
            <a:avLst>
              <a:gd name="adj" fmla="val 2812"/>
            </a:avLst>
          </a:prstGeom>
        </p:spPr>
      </p:pic>
      <p:pic>
        <p:nvPicPr>
          <p:cNvPr id="11" name="Picture 9">
            <a:extLst>
              <a:ext uri="{FF2B5EF4-FFF2-40B4-BE49-F238E27FC236}">
                <a16:creationId xmlns:a16="http://schemas.microsoft.com/office/drawing/2014/main" id="{0CF317D0-093F-4F4F-A13D-0CAA844BE0BD}"/>
              </a:ext>
            </a:extLst>
          </p:cNvPr>
          <p:cNvPicPr>
            <a:picLocks noChangeAspect="1"/>
          </p:cNvPicPr>
          <p:nvPr/>
        </p:nvPicPr>
        <p:blipFill>
          <a:blip r:embed="rId4"/>
          <a:stretch>
            <a:fillRect/>
          </a:stretch>
        </p:blipFill>
        <p:spPr>
          <a:xfrm>
            <a:off x="5633617" y="1072522"/>
            <a:ext cx="5868647" cy="3403280"/>
          </a:xfrm>
          <a:prstGeom prst="roundRect">
            <a:avLst>
              <a:gd name="adj" fmla="val 7201"/>
            </a:avLst>
          </a:prstGeom>
          <a:noFill/>
          <a:ln w="19050">
            <a:noFill/>
          </a:ln>
          <a:effectLst>
            <a:outerShdw blurRad="50800" dist="38100" dir="10800000" algn="r" rotWithShape="0">
              <a:prstClr val="black">
                <a:alpha val="40000"/>
              </a:prstClr>
            </a:outerShdw>
          </a:effectLst>
        </p:spPr>
      </p:pic>
      <p:pic>
        <p:nvPicPr>
          <p:cNvPr id="2" name="Picture 2" descr="Logo, company name&#10;&#10;Description automatically generated">
            <a:extLst>
              <a:ext uri="{FF2B5EF4-FFF2-40B4-BE49-F238E27FC236}">
                <a16:creationId xmlns:a16="http://schemas.microsoft.com/office/drawing/2014/main" id="{56F4F994-2CEE-A9AB-7E0F-3785716D33D7}"/>
              </a:ext>
            </a:extLst>
          </p:cNvPr>
          <p:cNvPicPr>
            <a:picLocks noChangeAspect="1"/>
          </p:cNvPicPr>
          <p:nvPr/>
        </p:nvPicPr>
        <p:blipFill>
          <a:blip r:embed="rId5"/>
          <a:stretch>
            <a:fillRect/>
          </a:stretch>
        </p:blipFill>
        <p:spPr>
          <a:xfrm>
            <a:off x="9342475" y="5061905"/>
            <a:ext cx="1503459" cy="828790"/>
          </a:xfrm>
          <a:prstGeom prst="rect">
            <a:avLst/>
          </a:prstGeom>
        </p:spPr>
      </p:pic>
      <p:pic>
        <p:nvPicPr>
          <p:cNvPr id="3" name="Picture 3" descr="Text&#10;&#10;Description automatically generated">
            <a:extLst>
              <a:ext uri="{FF2B5EF4-FFF2-40B4-BE49-F238E27FC236}">
                <a16:creationId xmlns:a16="http://schemas.microsoft.com/office/drawing/2014/main" id="{D02F70ED-5A25-B8BC-FF88-122F10BC41FB}"/>
              </a:ext>
            </a:extLst>
          </p:cNvPr>
          <p:cNvPicPr>
            <a:picLocks noChangeAspect="1"/>
          </p:cNvPicPr>
          <p:nvPr/>
        </p:nvPicPr>
        <p:blipFill>
          <a:blip r:embed="rId6"/>
          <a:stretch>
            <a:fillRect/>
          </a:stretch>
        </p:blipFill>
        <p:spPr>
          <a:xfrm>
            <a:off x="7384630" y="5083308"/>
            <a:ext cx="1370453" cy="850250"/>
          </a:xfrm>
          <a:prstGeom prst="rect">
            <a:avLst/>
          </a:prstGeom>
        </p:spPr>
      </p:pic>
      <p:pic>
        <p:nvPicPr>
          <p:cNvPr id="4" name="Picture 4" descr="A picture containing graphical user interface&#10;&#10;Description automatically generated">
            <a:extLst>
              <a:ext uri="{FF2B5EF4-FFF2-40B4-BE49-F238E27FC236}">
                <a16:creationId xmlns:a16="http://schemas.microsoft.com/office/drawing/2014/main" id="{A6EA937F-EB19-6355-BF42-D0FB178D40BB}"/>
              </a:ext>
            </a:extLst>
          </p:cNvPr>
          <p:cNvPicPr>
            <a:picLocks noChangeAspect="1"/>
          </p:cNvPicPr>
          <p:nvPr/>
        </p:nvPicPr>
        <p:blipFill>
          <a:blip r:embed="rId7"/>
          <a:stretch>
            <a:fillRect/>
          </a:stretch>
        </p:blipFill>
        <p:spPr>
          <a:xfrm>
            <a:off x="7469436" y="6075913"/>
            <a:ext cx="1210020" cy="600200"/>
          </a:xfrm>
          <a:prstGeom prst="rect">
            <a:avLst/>
          </a:prstGeom>
        </p:spPr>
      </p:pic>
      <p:pic>
        <p:nvPicPr>
          <p:cNvPr id="6" name="Picture 7">
            <a:extLst>
              <a:ext uri="{FF2B5EF4-FFF2-40B4-BE49-F238E27FC236}">
                <a16:creationId xmlns:a16="http://schemas.microsoft.com/office/drawing/2014/main" id="{8118BDD4-21B3-0827-B19C-FEC7FF9803C6}"/>
              </a:ext>
            </a:extLst>
          </p:cNvPr>
          <p:cNvPicPr>
            <a:picLocks noChangeAspect="1"/>
          </p:cNvPicPr>
          <p:nvPr/>
        </p:nvPicPr>
        <p:blipFill>
          <a:blip r:embed="rId8"/>
          <a:stretch>
            <a:fillRect/>
          </a:stretch>
        </p:blipFill>
        <p:spPr>
          <a:xfrm>
            <a:off x="9397387" y="5963753"/>
            <a:ext cx="1448719" cy="420568"/>
          </a:xfrm>
          <a:prstGeom prst="rect">
            <a:avLst/>
          </a:prstGeom>
        </p:spPr>
      </p:pic>
    </p:spTree>
    <p:extLst>
      <p:ext uri="{BB962C8B-B14F-4D97-AF65-F5344CB8AC3E}">
        <p14:creationId xmlns:p14="http://schemas.microsoft.com/office/powerpoint/2010/main" val="61183976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FBD-E3A2-4B69-A35D-51EEDEEFDA60}"/>
              </a:ext>
            </a:extLst>
          </p:cNvPr>
          <p:cNvSpPr>
            <a:spLocks noGrp="1"/>
          </p:cNvSpPr>
          <p:nvPr>
            <p:ph type="title"/>
          </p:nvPr>
        </p:nvSpPr>
        <p:spPr/>
        <p:txBody>
          <a:bodyPr/>
          <a:lstStyle/>
          <a:p>
            <a:r>
              <a:rPr lang="en-US" dirty="0" err="1"/>
              <a:t>Drie</a:t>
            </a:r>
            <a:r>
              <a:rPr lang="en-US" dirty="0"/>
              <a:t> </a:t>
            </a:r>
            <a:r>
              <a:rPr lang="en-US" dirty="0" err="1"/>
              <a:t>doelstellingen</a:t>
            </a:r>
            <a:endParaRPr lang="en-NL" dirty="0"/>
          </a:p>
        </p:txBody>
      </p:sp>
      <p:sp>
        <p:nvSpPr>
          <p:cNvPr id="5" name="Tekstvak 11">
            <a:extLst>
              <a:ext uri="{FF2B5EF4-FFF2-40B4-BE49-F238E27FC236}">
                <a16:creationId xmlns:a16="http://schemas.microsoft.com/office/drawing/2014/main" id="{E838E442-1DF5-B55E-5CAD-6DF4A045FCB6}"/>
              </a:ext>
            </a:extLst>
          </p:cNvPr>
          <p:cNvSpPr txBox="1"/>
          <p:nvPr/>
        </p:nvSpPr>
        <p:spPr>
          <a:xfrm>
            <a:off x="741763" y="4046287"/>
            <a:ext cx="1716869" cy="830997"/>
          </a:xfrm>
          <a:prstGeom prst="rect">
            <a:avLst/>
          </a:prstGeom>
          <a:noFill/>
        </p:spPr>
        <p:txBody>
          <a:bodyPr wrap="square" lIns="0" tIns="0" rIns="0" bIns="0" rtlCol="0" anchor="t">
            <a:spAutoFit/>
          </a:bodyPr>
          <a:lstStyle/>
          <a:p>
            <a:pPr algn="ctr"/>
            <a:r>
              <a:rPr lang="nl-NL" dirty="0">
                <a:solidFill>
                  <a:srgbClr val="000000"/>
                </a:solidFill>
                <a:latin typeface="General Sans" pitchFamily="50" charset="0"/>
              </a:rPr>
              <a:t>Verbetering van de kwaliteit van het onderwijs</a:t>
            </a:r>
            <a:endParaRPr lang="nl-NL" cap="all" dirty="0">
              <a:latin typeface="General Sans" pitchFamily="50" charset="0"/>
            </a:endParaRPr>
          </a:p>
        </p:txBody>
      </p:sp>
      <p:sp>
        <p:nvSpPr>
          <p:cNvPr id="6" name="Rechthoek 12">
            <a:extLst>
              <a:ext uri="{FF2B5EF4-FFF2-40B4-BE49-F238E27FC236}">
                <a16:creationId xmlns:a16="http://schemas.microsoft.com/office/drawing/2014/main" id="{9342EC0E-C90B-A7C1-0EB9-192483B592C6}"/>
              </a:ext>
            </a:extLst>
          </p:cNvPr>
          <p:cNvSpPr/>
          <p:nvPr/>
        </p:nvSpPr>
        <p:spPr>
          <a:xfrm>
            <a:off x="3687848" y="4048669"/>
            <a:ext cx="2035309" cy="923330"/>
          </a:xfrm>
          <a:prstGeom prst="rect">
            <a:avLst/>
          </a:prstGeom>
        </p:spPr>
        <p:txBody>
          <a:bodyPr wrap="square" lIns="91440" tIns="45720" rIns="91440" bIns="45720" anchor="t">
            <a:spAutoFit/>
          </a:bodyPr>
          <a:lstStyle/>
          <a:p>
            <a:pPr algn="ctr"/>
            <a:r>
              <a:rPr lang="nl-NL" dirty="0">
                <a:solidFill>
                  <a:srgbClr val="000000"/>
                </a:solidFill>
                <a:latin typeface="General Sans" pitchFamily="50" charset="0"/>
              </a:rPr>
              <a:t>Verhoging van de </a:t>
            </a:r>
          </a:p>
          <a:p>
            <a:pPr algn="ctr"/>
            <a:r>
              <a:rPr lang="nl-NL" dirty="0" err="1">
                <a:solidFill>
                  <a:srgbClr val="000000"/>
                </a:solidFill>
                <a:latin typeface="General Sans" pitchFamily="50" charset="0"/>
              </a:rPr>
              <a:t>adaptiviteit</a:t>
            </a:r>
            <a:r>
              <a:rPr lang="nl-NL" dirty="0">
                <a:solidFill>
                  <a:srgbClr val="000000"/>
                </a:solidFill>
                <a:latin typeface="General Sans" pitchFamily="50" charset="0"/>
              </a:rPr>
              <a:t> van het onderwijs</a:t>
            </a:r>
            <a:endParaRPr lang="nl-NL" dirty="0">
              <a:solidFill>
                <a:srgbClr val="000000"/>
              </a:solidFill>
              <a:latin typeface="General Sans" pitchFamily="50" charset="0"/>
              <a:cs typeface="Calibri"/>
            </a:endParaRPr>
          </a:p>
        </p:txBody>
      </p:sp>
      <p:sp>
        <p:nvSpPr>
          <p:cNvPr id="7" name="Rechthoek 13">
            <a:extLst>
              <a:ext uri="{FF2B5EF4-FFF2-40B4-BE49-F238E27FC236}">
                <a16:creationId xmlns:a16="http://schemas.microsoft.com/office/drawing/2014/main" id="{89460596-B93B-3138-09CE-037ED22391F0}"/>
              </a:ext>
            </a:extLst>
          </p:cNvPr>
          <p:cNvSpPr/>
          <p:nvPr/>
        </p:nvSpPr>
        <p:spPr>
          <a:xfrm>
            <a:off x="6724205" y="4046287"/>
            <a:ext cx="3303005" cy="1200329"/>
          </a:xfrm>
          <a:prstGeom prst="rect">
            <a:avLst/>
          </a:prstGeom>
        </p:spPr>
        <p:txBody>
          <a:bodyPr wrap="square" lIns="91440" tIns="45720" rIns="91440" bIns="45720" anchor="t">
            <a:spAutoFit/>
          </a:bodyPr>
          <a:lstStyle/>
          <a:p>
            <a:pPr algn="ctr"/>
            <a:r>
              <a:rPr lang="nl-NL" dirty="0">
                <a:solidFill>
                  <a:srgbClr val="000000"/>
                </a:solidFill>
                <a:latin typeface="General Sans" pitchFamily="50" charset="0"/>
              </a:rPr>
              <a:t>Verbetering van functionele en kritische digitale vaardigheden van </a:t>
            </a:r>
            <a:r>
              <a:rPr lang="nl-NL" dirty="0" err="1">
                <a:solidFill>
                  <a:srgbClr val="000000"/>
                </a:solidFill>
                <a:latin typeface="General Sans" pitchFamily="50" charset="0"/>
              </a:rPr>
              <a:t>lerenden</a:t>
            </a:r>
            <a:r>
              <a:rPr lang="nl-NL" dirty="0">
                <a:solidFill>
                  <a:srgbClr val="000000"/>
                </a:solidFill>
                <a:latin typeface="General Sans" pitchFamily="50" charset="0"/>
              </a:rPr>
              <a:t> </a:t>
            </a:r>
            <a:br>
              <a:rPr lang="nl-NL" dirty="0">
                <a:solidFill>
                  <a:srgbClr val="000000"/>
                </a:solidFill>
                <a:latin typeface="General Sans" pitchFamily="50" charset="0"/>
              </a:rPr>
            </a:br>
            <a:r>
              <a:rPr lang="nl-NL" dirty="0">
                <a:solidFill>
                  <a:srgbClr val="000000"/>
                </a:solidFill>
                <a:latin typeface="General Sans" pitchFamily="50" charset="0"/>
              </a:rPr>
              <a:t>en docenten</a:t>
            </a:r>
          </a:p>
        </p:txBody>
      </p:sp>
      <p:pic>
        <p:nvPicPr>
          <p:cNvPr id="16" name="Picture 15">
            <a:extLst>
              <a:ext uri="{FF2B5EF4-FFF2-40B4-BE49-F238E27FC236}">
                <a16:creationId xmlns:a16="http://schemas.microsoft.com/office/drawing/2014/main" id="{C722888D-24F0-B0BE-8624-BE1BC0D90485}"/>
              </a:ext>
            </a:extLst>
          </p:cNvPr>
          <p:cNvPicPr>
            <a:picLocks noChangeAspect="1"/>
          </p:cNvPicPr>
          <p:nvPr/>
        </p:nvPicPr>
        <p:blipFill>
          <a:blip r:embed="rId3"/>
          <a:stretch>
            <a:fillRect/>
          </a:stretch>
        </p:blipFill>
        <p:spPr>
          <a:xfrm>
            <a:off x="7596925" y="2111677"/>
            <a:ext cx="1557564" cy="1513620"/>
          </a:xfrm>
          <a:prstGeom prst="rect">
            <a:avLst/>
          </a:prstGeom>
        </p:spPr>
      </p:pic>
      <p:pic>
        <p:nvPicPr>
          <p:cNvPr id="17" name="Picture 16">
            <a:extLst>
              <a:ext uri="{FF2B5EF4-FFF2-40B4-BE49-F238E27FC236}">
                <a16:creationId xmlns:a16="http://schemas.microsoft.com/office/drawing/2014/main" id="{6F4961E2-5DA1-266D-577F-57663765B749}"/>
              </a:ext>
            </a:extLst>
          </p:cNvPr>
          <p:cNvPicPr>
            <a:picLocks noChangeAspect="1"/>
          </p:cNvPicPr>
          <p:nvPr/>
        </p:nvPicPr>
        <p:blipFill>
          <a:blip r:embed="rId4"/>
          <a:stretch>
            <a:fillRect/>
          </a:stretch>
        </p:blipFill>
        <p:spPr>
          <a:xfrm>
            <a:off x="1046644" y="1952199"/>
            <a:ext cx="1107105" cy="1513620"/>
          </a:xfrm>
          <a:prstGeom prst="rect">
            <a:avLst/>
          </a:prstGeom>
        </p:spPr>
      </p:pic>
      <p:pic>
        <p:nvPicPr>
          <p:cNvPr id="18" name="Picture 17">
            <a:extLst>
              <a:ext uri="{FF2B5EF4-FFF2-40B4-BE49-F238E27FC236}">
                <a16:creationId xmlns:a16="http://schemas.microsoft.com/office/drawing/2014/main" id="{55122D50-CADC-F2E4-8405-5DFA72BE824F}"/>
              </a:ext>
            </a:extLst>
          </p:cNvPr>
          <p:cNvPicPr>
            <a:picLocks noChangeAspect="1"/>
          </p:cNvPicPr>
          <p:nvPr/>
        </p:nvPicPr>
        <p:blipFill>
          <a:blip r:embed="rId5"/>
          <a:stretch>
            <a:fillRect/>
          </a:stretch>
        </p:blipFill>
        <p:spPr>
          <a:xfrm>
            <a:off x="3973710" y="2039933"/>
            <a:ext cx="1557564" cy="1425886"/>
          </a:xfrm>
          <a:prstGeom prst="rect">
            <a:avLst/>
          </a:prstGeom>
        </p:spPr>
      </p:pic>
    </p:spTree>
    <p:extLst>
      <p:ext uri="{BB962C8B-B14F-4D97-AF65-F5344CB8AC3E}">
        <p14:creationId xmlns:p14="http://schemas.microsoft.com/office/powerpoint/2010/main" val="3712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AC5A1BC-44EA-9EAC-94AA-9B5B746BAA70}"/>
              </a:ext>
            </a:extLst>
          </p:cNvPr>
          <p:cNvSpPr>
            <a:spLocks noGrp="1"/>
          </p:cNvSpPr>
          <p:nvPr>
            <p:ph type="body" sz="half" idx="2"/>
          </p:nvPr>
        </p:nvSpPr>
        <p:spPr>
          <a:xfrm>
            <a:off x="1094808" y="1991965"/>
            <a:ext cx="2229983" cy="2444862"/>
          </a:xfrm>
        </p:spPr>
        <p:txBody>
          <a:bodyPr/>
          <a:lstStyle/>
          <a:p>
            <a:r>
              <a:rPr lang="en-US" dirty="0" err="1">
                <a:latin typeface="General Sans Semibold Italic" pitchFamily="50" charset="0"/>
              </a:rPr>
              <a:t>Bestaande</a:t>
            </a:r>
            <a:r>
              <a:rPr lang="en-US" dirty="0">
                <a:latin typeface="General Sans Semibold Italic" pitchFamily="50" charset="0"/>
              </a:rPr>
              <a:t> </a:t>
            </a:r>
            <a:r>
              <a:rPr lang="en-US" dirty="0" err="1">
                <a:latin typeface="General Sans Semibold Italic" pitchFamily="50" charset="0"/>
              </a:rPr>
              <a:t>activiteiten</a:t>
            </a:r>
            <a:r>
              <a:rPr lang="en-US" dirty="0">
                <a:latin typeface="General Sans Semibold Italic" pitchFamily="50" charset="0"/>
              </a:rPr>
              <a:t> </a:t>
            </a:r>
            <a:r>
              <a:rPr lang="en-US" dirty="0" err="1">
                <a:latin typeface="General Sans Semibold Italic" pitchFamily="50" charset="0"/>
              </a:rPr>
              <a:t>komen</a:t>
            </a:r>
            <a:r>
              <a:rPr lang="en-US" dirty="0">
                <a:latin typeface="General Sans Semibold Italic" pitchFamily="50" charset="0"/>
              </a:rPr>
              <a:t> </a:t>
            </a:r>
            <a:r>
              <a:rPr lang="en-US" dirty="0" err="1">
                <a:latin typeface="General Sans Semibold Italic" pitchFamily="50" charset="0"/>
              </a:rPr>
              <a:t>samen</a:t>
            </a:r>
            <a:r>
              <a:rPr lang="en-US" dirty="0">
                <a:latin typeface="General Sans Semibold Italic" pitchFamily="50" charset="0"/>
              </a:rPr>
              <a:t> in Npuls</a:t>
            </a:r>
            <a:endParaRPr lang="en-NL" dirty="0">
              <a:latin typeface="General Sans Semibold Italic" pitchFamily="50" charset="0"/>
            </a:endParaRPr>
          </a:p>
        </p:txBody>
      </p:sp>
      <p:sp>
        <p:nvSpPr>
          <p:cNvPr id="31" name="Rechthoek 23">
            <a:extLst>
              <a:ext uri="{FF2B5EF4-FFF2-40B4-BE49-F238E27FC236}">
                <a16:creationId xmlns:a16="http://schemas.microsoft.com/office/drawing/2014/main" id="{67CBB489-5715-6638-ED81-6B33A7F04431}"/>
              </a:ext>
            </a:extLst>
          </p:cNvPr>
          <p:cNvSpPr/>
          <p:nvPr/>
        </p:nvSpPr>
        <p:spPr>
          <a:xfrm>
            <a:off x="4974674" y="5475661"/>
            <a:ext cx="793807" cy="400110"/>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err="1">
                <a:ln>
                  <a:noFill/>
                </a:ln>
                <a:solidFill>
                  <a:srgbClr val="DD784B"/>
                </a:solidFill>
                <a:effectLst/>
                <a:uLnTx/>
                <a:uFillTx/>
                <a:latin typeface="Calibri" panose="020F0502020204030204"/>
                <a:ea typeface="+mn-ea"/>
                <a:cs typeface="Calibri"/>
              </a:rPr>
              <a:t>Npuls</a:t>
            </a:r>
          </a:p>
        </p:txBody>
      </p:sp>
      <p:sp>
        <p:nvSpPr>
          <p:cNvPr id="32" name="Tekstvak 22">
            <a:extLst>
              <a:ext uri="{FF2B5EF4-FFF2-40B4-BE49-F238E27FC236}">
                <a16:creationId xmlns:a16="http://schemas.microsoft.com/office/drawing/2014/main" id="{BB49C556-D546-4ABA-7CFD-255D5B9F03A9}"/>
              </a:ext>
            </a:extLst>
          </p:cNvPr>
          <p:cNvSpPr txBox="1"/>
          <p:nvPr/>
        </p:nvSpPr>
        <p:spPr>
          <a:xfrm>
            <a:off x="7785649" y="3137452"/>
            <a:ext cx="4468981" cy="153888"/>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2E69F4"/>
                </a:solidFill>
                <a:effectLst/>
                <a:uLnTx/>
                <a:uFillTx/>
                <a:latin typeface="Calibri" panose="020F0502020204030204"/>
                <a:ea typeface="+mn-ea"/>
                <a:cs typeface="+mn-cs"/>
              </a:rPr>
              <a:t>Versnellingsplan &amp; Doorpakken op Digitalisering</a:t>
            </a:r>
            <a:endParaRPr kumimoji="0" lang="nl-NL" sz="1000" b="0" i="0" u="none" strike="noStrike" kern="1200" cap="all" spc="0" normalizeH="0" baseline="0" noProof="0" dirty="0">
              <a:ln>
                <a:noFill/>
              </a:ln>
              <a:solidFill>
                <a:srgbClr val="2E69F4"/>
              </a:solidFill>
              <a:effectLst/>
              <a:uLnTx/>
              <a:uFillTx/>
              <a:latin typeface="Calibri" panose="020F0502020204030204"/>
              <a:ea typeface="+mn-ea"/>
              <a:cs typeface="+mn-cs"/>
            </a:endParaRPr>
          </a:p>
        </p:txBody>
      </p:sp>
      <p:sp>
        <p:nvSpPr>
          <p:cNvPr id="33" name="Tekstvak 21">
            <a:extLst>
              <a:ext uri="{FF2B5EF4-FFF2-40B4-BE49-F238E27FC236}">
                <a16:creationId xmlns:a16="http://schemas.microsoft.com/office/drawing/2014/main" id="{457BA167-5FC9-154F-3497-1969A1B9ED00}"/>
              </a:ext>
            </a:extLst>
          </p:cNvPr>
          <p:cNvSpPr txBox="1"/>
          <p:nvPr/>
        </p:nvSpPr>
        <p:spPr>
          <a:xfrm>
            <a:off x="7785649" y="3492066"/>
            <a:ext cx="4476789" cy="153888"/>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B46D"/>
                </a:solidFill>
                <a:effectLst/>
                <a:uLnTx/>
                <a:uFillTx/>
                <a:latin typeface="Calibri" panose="020F0502020204030204"/>
                <a:ea typeface="+mn-ea"/>
                <a:cs typeface="+mn-cs"/>
              </a:rPr>
              <a:t>Bestaande netwerken en </a:t>
            </a:r>
            <a:r>
              <a:rPr kumimoji="0" lang="nl-NL" sz="1000" b="1" i="0" u="none" strike="noStrike" kern="1200" cap="none" spc="0" normalizeH="0" baseline="0" noProof="0" dirty="0" err="1">
                <a:ln>
                  <a:noFill/>
                </a:ln>
                <a:solidFill>
                  <a:srgbClr val="00B46D"/>
                </a:solidFill>
                <a:effectLst/>
                <a:uLnTx/>
                <a:uFillTx/>
                <a:latin typeface="Calibri" panose="020F0502020204030204"/>
                <a:ea typeface="+mn-ea"/>
                <a:cs typeface="+mn-cs"/>
              </a:rPr>
              <a:t>communities</a:t>
            </a:r>
            <a:r>
              <a:rPr kumimoji="0" lang="nl-NL" sz="1000" b="1" i="0" u="none" strike="noStrike" kern="1200" cap="none" spc="0" normalizeH="0" baseline="0" noProof="0" dirty="0">
                <a:ln>
                  <a:noFill/>
                </a:ln>
                <a:solidFill>
                  <a:srgbClr val="00B46D"/>
                </a:solidFill>
                <a:effectLst/>
                <a:uLnTx/>
                <a:uFillTx/>
                <a:latin typeface="Calibri" panose="020F0502020204030204"/>
                <a:ea typeface="+mn-ea"/>
                <a:cs typeface="+mn-cs"/>
              </a:rPr>
              <a:t> in het onderwijsveld</a:t>
            </a:r>
          </a:p>
        </p:txBody>
      </p:sp>
      <p:sp>
        <p:nvSpPr>
          <p:cNvPr id="34" name="Tekstvak 20">
            <a:extLst>
              <a:ext uri="{FF2B5EF4-FFF2-40B4-BE49-F238E27FC236}">
                <a16:creationId xmlns:a16="http://schemas.microsoft.com/office/drawing/2014/main" id="{C376B9FB-ED28-55BC-7257-85E998BFD12D}"/>
              </a:ext>
            </a:extLst>
          </p:cNvPr>
          <p:cNvSpPr txBox="1"/>
          <p:nvPr/>
        </p:nvSpPr>
        <p:spPr>
          <a:xfrm>
            <a:off x="7785649" y="3862160"/>
            <a:ext cx="3244599" cy="153888"/>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DD784B"/>
                </a:solidFill>
                <a:effectLst/>
                <a:uLnTx/>
                <a:uFillTx/>
                <a:latin typeface="Calibri" panose="020F0502020204030204"/>
                <a:ea typeface="+mn-ea"/>
                <a:cs typeface="+mn-cs"/>
              </a:rPr>
              <a:t>Ontwikkelingen in het veld (</a:t>
            </a:r>
            <a:r>
              <a:rPr kumimoji="0" lang="nl-NL" sz="1000" b="1" i="0" u="none" strike="noStrike" kern="1200" cap="none" spc="0" normalizeH="0" baseline="0" noProof="0" dirty="0" err="1">
                <a:ln>
                  <a:noFill/>
                </a:ln>
                <a:solidFill>
                  <a:srgbClr val="DD784B"/>
                </a:solidFill>
                <a:effectLst/>
                <a:uLnTx/>
                <a:uFillTx/>
                <a:latin typeface="Calibri" panose="020F0502020204030204"/>
                <a:ea typeface="+mn-ea"/>
                <a:cs typeface="+mn-cs"/>
              </a:rPr>
              <a:t>practoraten</a:t>
            </a:r>
            <a:r>
              <a:rPr kumimoji="0" lang="nl-NL" sz="1000" b="1" i="0" u="none" strike="noStrike" kern="1200" cap="none" spc="0" normalizeH="0" baseline="0" noProof="0" dirty="0">
                <a:ln>
                  <a:noFill/>
                </a:ln>
                <a:solidFill>
                  <a:srgbClr val="DD784B"/>
                </a:solidFill>
                <a:effectLst/>
                <a:uLnTx/>
                <a:uFillTx/>
                <a:latin typeface="Calibri" panose="020F0502020204030204"/>
                <a:ea typeface="+mn-ea"/>
                <a:cs typeface="+mn-cs"/>
              </a:rPr>
              <a:t>)</a:t>
            </a:r>
            <a:endParaRPr kumimoji="0" lang="nl-NL" sz="800" b="1" i="0" u="none" strike="noStrike" kern="1200" cap="none" spc="0" normalizeH="0" baseline="0" noProof="0" dirty="0">
              <a:ln>
                <a:noFill/>
              </a:ln>
              <a:solidFill>
                <a:srgbClr val="DD784B"/>
              </a:solidFill>
              <a:effectLst/>
              <a:uLnTx/>
              <a:uFillTx/>
              <a:latin typeface="Calibri" panose="020F0502020204030204"/>
              <a:ea typeface="+mn-ea"/>
              <a:cs typeface="+mn-cs"/>
            </a:endParaRPr>
          </a:p>
        </p:txBody>
      </p:sp>
      <p:sp>
        <p:nvSpPr>
          <p:cNvPr id="35" name="Tekstvak 19">
            <a:extLst>
              <a:ext uri="{FF2B5EF4-FFF2-40B4-BE49-F238E27FC236}">
                <a16:creationId xmlns:a16="http://schemas.microsoft.com/office/drawing/2014/main" id="{2BF813AC-4A73-6664-EF83-9CFAFB4982B8}"/>
              </a:ext>
            </a:extLst>
          </p:cNvPr>
          <p:cNvSpPr txBox="1"/>
          <p:nvPr/>
        </p:nvSpPr>
        <p:spPr>
          <a:xfrm>
            <a:off x="7785649" y="4232254"/>
            <a:ext cx="2402558" cy="153888"/>
          </a:xfrm>
          <a:prstGeom prst="rect">
            <a:avLst/>
          </a:prstGeom>
          <a:noFill/>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4D74B"/>
                </a:solidFill>
                <a:effectLst/>
                <a:uLnTx/>
                <a:uFillTx/>
                <a:latin typeface="Calibri" panose="020F0502020204030204"/>
                <a:ea typeface="+mn-ea"/>
                <a:cs typeface="+mn-cs"/>
              </a:rPr>
              <a:t>Data-inrichting: HOSA en MOSA</a:t>
            </a:r>
          </a:p>
        </p:txBody>
      </p:sp>
      <p:cxnSp>
        <p:nvCxnSpPr>
          <p:cNvPr id="16" name="Straight Connector 15">
            <a:extLst>
              <a:ext uri="{FF2B5EF4-FFF2-40B4-BE49-F238E27FC236}">
                <a16:creationId xmlns:a16="http://schemas.microsoft.com/office/drawing/2014/main" id="{59FD3330-2CFA-2612-5F8E-86BE7D831C4A}"/>
              </a:ext>
            </a:extLst>
          </p:cNvPr>
          <p:cNvCxnSpPr>
            <a:cxnSpLocks/>
          </p:cNvCxnSpPr>
          <p:nvPr/>
        </p:nvCxnSpPr>
        <p:spPr>
          <a:xfrm flipH="1">
            <a:off x="7045890" y="3214396"/>
            <a:ext cx="533779"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15AA4D-AF75-5E16-C442-338BA795F6EB}"/>
              </a:ext>
            </a:extLst>
          </p:cNvPr>
          <p:cNvCxnSpPr>
            <a:cxnSpLocks/>
          </p:cNvCxnSpPr>
          <p:nvPr/>
        </p:nvCxnSpPr>
        <p:spPr>
          <a:xfrm flipH="1">
            <a:off x="6820422" y="3576179"/>
            <a:ext cx="759247"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9C8042-5B38-B6A5-61A6-06FD9A0ACC41}"/>
              </a:ext>
            </a:extLst>
          </p:cNvPr>
          <p:cNvCxnSpPr>
            <a:cxnSpLocks/>
          </p:cNvCxnSpPr>
          <p:nvPr/>
        </p:nvCxnSpPr>
        <p:spPr>
          <a:xfrm flipH="1">
            <a:off x="6613742" y="3941522"/>
            <a:ext cx="953401"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7AB158-59CD-18C1-E5C0-F847365AD198}"/>
              </a:ext>
            </a:extLst>
          </p:cNvPr>
          <p:cNvCxnSpPr>
            <a:cxnSpLocks/>
          </p:cNvCxnSpPr>
          <p:nvPr/>
        </p:nvCxnSpPr>
        <p:spPr>
          <a:xfrm flipH="1">
            <a:off x="6382011" y="4308284"/>
            <a:ext cx="1150352" cy="1461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FB6229A-5F11-0BBB-AE10-674EB274BC48}"/>
              </a:ext>
            </a:extLst>
          </p:cNvPr>
          <p:cNvPicPr>
            <a:picLocks noChangeAspect="1"/>
          </p:cNvPicPr>
          <p:nvPr/>
        </p:nvPicPr>
        <p:blipFill>
          <a:blip r:embed="rId3"/>
          <a:stretch>
            <a:fillRect/>
          </a:stretch>
        </p:blipFill>
        <p:spPr>
          <a:xfrm>
            <a:off x="3721427" y="1439330"/>
            <a:ext cx="3300303" cy="3537431"/>
          </a:xfrm>
          <a:prstGeom prst="rect">
            <a:avLst/>
          </a:prstGeom>
        </p:spPr>
      </p:pic>
      <p:pic>
        <p:nvPicPr>
          <p:cNvPr id="3" name="Picture 2">
            <a:extLst>
              <a:ext uri="{FF2B5EF4-FFF2-40B4-BE49-F238E27FC236}">
                <a16:creationId xmlns:a16="http://schemas.microsoft.com/office/drawing/2014/main" id="{45FD23F0-78A0-5A21-1EA3-4222E1BDAFE2}"/>
              </a:ext>
            </a:extLst>
          </p:cNvPr>
          <p:cNvPicPr>
            <a:picLocks noChangeAspect="1"/>
          </p:cNvPicPr>
          <p:nvPr/>
        </p:nvPicPr>
        <p:blipFill>
          <a:blip r:embed="rId4"/>
          <a:stretch>
            <a:fillRect/>
          </a:stretch>
        </p:blipFill>
        <p:spPr>
          <a:xfrm rot="18970253">
            <a:off x="3975100" y="1136649"/>
            <a:ext cx="1126930" cy="844550"/>
          </a:xfrm>
          <a:prstGeom prst="rect">
            <a:avLst/>
          </a:prstGeom>
        </p:spPr>
      </p:pic>
      <p:pic>
        <p:nvPicPr>
          <p:cNvPr id="4" name="Picture 3">
            <a:extLst>
              <a:ext uri="{FF2B5EF4-FFF2-40B4-BE49-F238E27FC236}">
                <a16:creationId xmlns:a16="http://schemas.microsoft.com/office/drawing/2014/main" id="{56C20E23-D676-14AD-226C-CE55B7FE8799}"/>
              </a:ext>
            </a:extLst>
          </p:cNvPr>
          <p:cNvPicPr>
            <a:picLocks noChangeAspect="1"/>
          </p:cNvPicPr>
          <p:nvPr/>
        </p:nvPicPr>
        <p:blipFill>
          <a:blip r:embed="rId5"/>
          <a:stretch>
            <a:fillRect/>
          </a:stretch>
        </p:blipFill>
        <p:spPr>
          <a:xfrm rot="2182903">
            <a:off x="5198464" y="1725410"/>
            <a:ext cx="942939" cy="1019502"/>
          </a:xfrm>
          <a:prstGeom prst="rect">
            <a:avLst/>
          </a:prstGeom>
        </p:spPr>
      </p:pic>
      <p:pic>
        <p:nvPicPr>
          <p:cNvPr id="5" name="Picture 4">
            <a:extLst>
              <a:ext uri="{FF2B5EF4-FFF2-40B4-BE49-F238E27FC236}">
                <a16:creationId xmlns:a16="http://schemas.microsoft.com/office/drawing/2014/main" id="{A2EE2FA1-7645-A1BF-D54A-4B8BE7A6AD31}"/>
              </a:ext>
            </a:extLst>
          </p:cNvPr>
          <p:cNvPicPr>
            <a:picLocks noChangeAspect="1"/>
          </p:cNvPicPr>
          <p:nvPr/>
        </p:nvPicPr>
        <p:blipFill>
          <a:blip r:embed="rId6"/>
          <a:stretch>
            <a:fillRect/>
          </a:stretch>
        </p:blipFill>
        <p:spPr>
          <a:xfrm>
            <a:off x="5963409" y="476182"/>
            <a:ext cx="991110" cy="963148"/>
          </a:xfrm>
          <a:prstGeom prst="rect">
            <a:avLst/>
          </a:prstGeom>
        </p:spPr>
      </p:pic>
    </p:spTree>
    <p:extLst>
      <p:ext uri="{BB962C8B-B14F-4D97-AF65-F5344CB8AC3E}">
        <p14:creationId xmlns:p14="http://schemas.microsoft.com/office/powerpoint/2010/main" val="299264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number on a pink background&#10;&#10;Description automatically generated">
            <a:extLst>
              <a:ext uri="{FF2B5EF4-FFF2-40B4-BE49-F238E27FC236}">
                <a16:creationId xmlns:a16="http://schemas.microsoft.com/office/drawing/2014/main" id="{6F4A6FA3-5BE9-8134-070F-F2BF93D4B30D}"/>
              </a:ext>
            </a:extLst>
          </p:cNvPr>
          <p:cNvPicPr>
            <a:picLocks noChangeAspect="1"/>
          </p:cNvPicPr>
          <p:nvPr/>
        </p:nvPicPr>
        <p:blipFill>
          <a:blip r:embed="rId2"/>
          <a:stretch>
            <a:fillRect/>
          </a:stretch>
        </p:blipFill>
        <p:spPr>
          <a:xfrm>
            <a:off x="8768100" y="803226"/>
            <a:ext cx="2567955" cy="975470"/>
          </a:xfrm>
          <a:prstGeom prst="rect">
            <a:avLst/>
          </a:prstGeom>
        </p:spPr>
      </p:pic>
      <p:pic>
        <p:nvPicPr>
          <p:cNvPr id="2" name="Picture 1" descr="A screenshot of a phone&#10;&#10;Description automatically generated">
            <a:extLst>
              <a:ext uri="{FF2B5EF4-FFF2-40B4-BE49-F238E27FC236}">
                <a16:creationId xmlns:a16="http://schemas.microsoft.com/office/drawing/2014/main" id="{F8BFDDEF-343C-9992-39C9-E19FF20AA77C}"/>
              </a:ext>
            </a:extLst>
          </p:cNvPr>
          <p:cNvPicPr>
            <a:picLocks noChangeAspect="1"/>
          </p:cNvPicPr>
          <p:nvPr/>
        </p:nvPicPr>
        <p:blipFill>
          <a:blip r:embed="rId3"/>
          <a:stretch>
            <a:fillRect/>
          </a:stretch>
        </p:blipFill>
        <p:spPr>
          <a:xfrm>
            <a:off x="750559" y="803226"/>
            <a:ext cx="6461695" cy="5359329"/>
          </a:xfrm>
          <a:prstGeom prst="rect">
            <a:avLst/>
          </a:prstGeom>
        </p:spPr>
      </p:pic>
    </p:spTree>
    <p:extLst>
      <p:ext uri="{BB962C8B-B14F-4D97-AF65-F5344CB8AC3E}">
        <p14:creationId xmlns:p14="http://schemas.microsoft.com/office/powerpoint/2010/main" val="283571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FF3AC89-D3CC-90F2-0AE0-80BCB1A9609A}"/>
              </a:ext>
            </a:extLst>
          </p:cNvPr>
          <p:cNvSpPr>
            <a:spLocks noGrp="1"/>
          </p:cNvSpPr>
          <p:nvPr>
            <p:ph type="ctrTitle"/>
          </p:nvPr>
        </p:nvSpPr>
        <p:spPr/>
        <p:txBody>
          <a:bodyPr anchor="ctr"/>
          <a:lstStyle/>
          <a:p>
            <a:r>
              <a:rPr lang="nl-NL" dirty="0"/>
              <a:t>Inrichting Npuls</a:t>
            </a:r>
          </a:p>
        </p:txBody>
      </p:sp>
    </p:spTree>
    <p:extLst>
      <p:ext uri="{BB962C8B-B14F-4D97-AF65-F5344CB8AC3E}">
        <p14:creationId xmlns:p14="http://schemas.microsoft.com/office/powerpoint/2010/main" val="328916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96DB0-0D16-0194-AF72-2D57B8CFAADB}"/>
              </a:ext>
            </a:extLst>
          </p:cNvPr>
          <p:cNvSpPr>
            <a:spLocks noGrp="1"/>
          </p:cNvSpPr>
          <p:nvPr>
            <p:ph type="title"/>
          </p:nvPr>
        </p:nvSpPr>
        <p:spPr/>
        <p:txBody>
          <a:bodyPr/>
          <a:lstStyle/>
          <a:p>
            <a:r>
              <a:rPr lang="nl-NL" dirty="0"/>
              <a:t>Inrichting Npuls</a:t>
            </a:r>
            <a:endParaRPr lang="LID4096" dirty="0"/>
          </a:p>
        </p:txBody>
      </p:sp>
      <p:pic>
        <p:nvPicPr>
          <p:cNvPr id="6" name="Tijdelijke aanduiding voor inhoud 5">
            <a:extLst>
              <a:ext uri="{FF2B5EF4-FFF2-40B4-BE49-F238E27FC236}">
                <a16:creationId xmlns:a16="http://schemas.microsoft.com/office/drawing/2014/main" id="{712F7D54-95D8-198B-8338-018A8702F90C}"/>
              </a:ext>
            </a:extLst>
          </p:cNvPr>
          <p:cNvPicPr>
            <a:picLocks noGrp="1" noChangeAspect="1"/>
          </p:cNvPicPr>
          <p:nvPr>
            <p:ph idx="1"/>
          </p:nvPr>
        </p:nvPicPr>
        <p:blipFill rotWithShape="1">
          <a:blip r:embed="rId2"/>
          <a:srcRect t="772" b="-1085"/>
          <a:stretch/>
        </p:blipFill>
        <p:spPr>
          <a:xfrm>
            <a:off x="0" y="1512000"/>
            <a:ext cx="12192000" cy="5436000"/>
          </a:xfrm>
        </p:spPr>
      </p:pic>
      <p:sp>
        <p:nvSpPr>
          <p:cNvPr id="4" name="Tijdelijke aanduiding voor dianummer 3">
            <a:extLst>
              <a:ext uri="{FF2B5EF4-FFF2-40B4-BE49-F238E27FC236}">
                <a16:creationId xmlns:a16="http://schemas.microsoft.com/office/drawing/2014/main" id="{E785218E-E020-AD84-7A11-3836F35AE813}"/>
              </a:ext>
            </a:extLst>
          </p:cNvPr>
          <p:cNvSpPr>
            <a:spLocks noGrp="1"/>
          </p:cNvSpPr>
          <p:nvPr>
            <p:ph type="sldNum" sz="quarter" idx="12"/>
          </p:nvPr>
        </p:nvSpPr>
        <p:spPr/>
        <p:txBody>
          <a:bodyPr/>
          <a:lstStyle/>
          <a:p>
            <a:fld id="{D1D5D013-E1B6-7A41-9F62-C7B49A54E7EF}" type="slidenum">
              <a:rPr lang="en-NL" smtClean="0"/>
              <a:t>9</a:t>
            </a:fld>
            <a:endParaRPr lang="en-NL"/>
          </a:p>
        </p:txBody>
      </p:sp>
    </p:spTree>
    <p:extLst>
      <p:ext uri="{BB962C8B-B14F-4D97-AF65-F5344CB8AC3E}">
        <p14:creationId xmlns:p14="http://schemas.microsoft.com/office/powerpoint/2010/main" val="6815645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uls.pptx" id="{4BC19FDC-4404-4503-8267-F886AB2CD215}" vid="{7F8D5978-2E60-48F9-AF03-620FD0587111}"/>
    </a:ext>
  </a:extLst>
</a:theme>
</file>

<file path=ppt/theme/theme2.xml><?xml version="1.0" encoding="utf-8"?>
<a:theme xmlns:a="http://schemas.openxmlformats.org/drawingml/2006/main" name="Edustandaard">
  <a:themeElements>
    <a:clrScheme name="Edustandaard">
      <a:dk1>
        <a:srgbClr val="1C1C22"/>
      </a:dk1>
      <a:lt1>
        <a:srgbClr val="FFFFFF"/>
      </a:lt1>
      <a:dk2>
        <a:srgbClr val="1C1C22"/>
      </a:dk2>
      <a:lt2>
        <a:srgbClr val="FFFFFF"/>
      </a:lt2>
      <a:accent1>
        <a:srgbClr val="0FA67E"/>
      </a:accent1>
      <a:accent2>
        <a:srgbClr val="EDEDE5"/>
      </a:accent2>
      <a:accent3>
        <a:srgbClr val="84B496"/>
      </a:accent3>
      <a:accent4>
        <a:srgbClr val="5C7373"/>
      </a:accent4>
      <a:accent5>
        <a:srgbClr val="4A7A5C"/>
      </a:accent5>
      <a:accent6>
        <a:srgbClr val="ABAA84"/>
      </a:accent6>
      <a:hlink>
        <a:srgbClr val="718E8D"/>
      </a:hlink>
      <a:folHlink>
        <a:srgbClr val="0FA6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standaard" id="{5067ECD2-29F3-4E30-8A1A-EA84840A594B}" vid="{70763739-9299-462F-BE8C-44AA4D2D7E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BD5291D55EC843ADCF82C070C1255E" ma:contentTypeVersion="17" ma:contentTypeDescription="Een nieuw document maken." ma:contentTypeScope="" ma:versionID="ef7fd96bad0926b294249bcce938687e">
  <xsd:schema xmlns:xsd="http://www.w3.org/2001/XMLSchema" xmlns:xs="http://www.w3.org/2001/XMLSchema" xmlns:p="http://schemas.microsoft.com/office/2006/metadata/properties" xmlns:ns2="873e498e-b602-47c4-89d8-182bea1db66d" xmlns:ns3="2e547e7f-4fba-4ed3-bb83-792a66cf9164" targetNamespace="http://schemas.microsoft.com/office/2006/metadata/properties" ma:root="true" ma:fieldsID="3bd2836cc13fb92483e0950068887312" ns2:_="" ns3:_="">
    <xsd:import namespace="873e498e-b602-47c4-89d8-182bea1db66d"/>
    <xsd:import namespace="2e547e7f-4fba-4ed3-bb83-792a66cf91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Publicatie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e498e-b602-47c4-89d8-182bea1db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Publicatiedatum" ma:index="24" nillable="true" ma:displayName="Publicatiedatum" ma:description="Hier zie je van wanneer de sprintpresentaties zijn" ma:format="DateOnly" ma:internalName="Publicatiedatu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e547e7f-4fba-4ed3-bb83-792a66cf9164"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16a97e4a-99ce-4f06-81fd-9784a5898af3}" ma:internalName="TaxCatchAll" ma:showField="CatchAllData" ma:web="2e547e7f-4fba-4ed3-bb83-792a66cf9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3e498e-b602-47c4-89d8-182bea1db66d">
      <Terms xmlns="http://schemas.microsoft.com/office/infopath/2007/PartnerControls"/>
    </lcf76f155ced4ddcb4097134ff3c332f>
    <TaxCatchAll xmlns="2e547e7f-4fba-4ed3-bb83-792a66cf9164" xsi:nil="true"/>
    <SharedWithUsers xmlns="2e547e7f-4fba-4ed3-bb83-792a66cf9164">
      <UserInfo>
        <DisplayName>Lara Slaats</DisplayName>
        <AccountId>316</AccountId>
        <AccountType/>
      </UserInfo>
      <UserInfo>
        <DisplayName>Michel Jansen</DisplayName>
        <AccountId>317</AccountId>
        <AccountType/>
      </UserInfo>
      <UserInfo>
        <DisplayName>Jenny de Werk</DisplayName>
        <AccountId>318</AccountId>
        <AccountType/>
      </UserInfo>
      <UserInfo>
        <DisplayName>Martine Teirlinck</DisplayName>
        <AccountId>319</AccountId>
        <AccountType/>
      </UserInfo>
    </SharedWithUsers>
    <Publicatiedatum xmlns="873e498e-b602-47c4-89d8-182bea1db6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2A579-6023-4AF0-9AD6-204C85F3E160}">
  <ds:schemaRefs>
    <ds:schemaRef ds:uri="2e547e7f-4fba-4ed3-bb83-792a66cf9164"/>
    <ds:schemaRef ds:uri="873e498e-b602-47c4-89d8-182bea1db6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D8C7F5-456F-437B-81D7-F1E49D7B1A0C}">
  <ds:schemaRefs>
    <ds:schemaRef ds:uri="2e547e7f-4fba-4ed3-bb83-792a66cf9164"/>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873e498e-b602-47c4-89d8-182bea1db66d"/>
    <ds:schemaRef ds:uri="http://purl.org/dc/terms/"/>
  </ds:schemaRefs>
</ds:datastoreItem>
</file>

<file path=customXml/itemProps3.xml><?xml version="1.0" encoding="utf-8"?>
<ds:datastoreItem xmlns:ds="http://schemas.openxmlformats.org/officeDocument/2006/customXml" ds:itemID="{76B70147-3ECB-42E3-8EF9-2E8D64C0F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Npuls</Template>
  <TotalTime>37</TotalTime>
  <Words>1277</Words>
  <Application>Microsoft Office PowerPoint</Application>
  <PresentationFormat>Breedbeeld</PresentationFormat>
  <Paragraphs>156</Paragraphs>
  <Slides>20</Slides>
  <Notes>12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20</vt:i4>
      </vt:variant>
    </vt:vector>
  </HeadingPairs>
  <TitlesOfParts>
    <vt:vector size="30" baseType="lpstr">
      <vt:lpstr>COOPER LIGHT BT</vt:lpstr>
      <vt:lpstr>Calibri</vt:lpstr>
      <vt:lpstr>General Sans Semibold</vt:lpstr>
      <vt:lpstr>General Sans</vt:lpstr>
      <vt:lpstr>Cooper Black</vt:lpstr>
      <vt:lpstr>Montserrat</vt:lpstr>
      <vt:lpstr>General Sans Semibold Italic</vt:lpstr>
      <vt:lpstr>Arial</vt:lpstr>
      <vt:lpstr>Kantoorthema</vt:lpstr>
      <vt:lpstr>Edustandaard</vt:lpstr>
      <vt:lpstr>Presentatie voor Architectuurdag Groeifondsprojecten Onderwijs </vt:lpstr>
      <vt:lpstr>PowerPoint-presentatie</vt:lpstr>
      <vt:lpstr>Doelen en fasering</vt:lpstr>
      <vt:lpstr>PowerPoint-presentatie</vt:lpstr>
      <vt:lpstr>Drie doelstellingen</vt:lpstr>
      <vt:lpstr>PowerPoint-presentatie</vt:lpstr>
      <vt:lpstr>PowerPoint-presentatie</vt:lpstr>
      <vt:lpstr>Inrichting Npuls</vt:lpstr>
      <vt:lpstr>Inrichting Npuls</vt:lpstr>
      <vt:lpstr>Transformatiehubs</vt:lpstr>
      <vt:lpstr>Transformatiehubs</vt:lpstr>
      <vt:lpstr>Digitale Sectorvoorzieningen</vt:lpstr>
      <vt:lpstr>Kennisinfrastructuur</vt:lpstr>
      <vt:lpstr>Centers for Teaching &amp; Learning</vt:lpstr>
      <vt:lpstr>Highlights vergelijkingsraamwerk</vt:lpstr>
      <vt:lpstr>Vergelijkingsraamwerk Overzicht</vt:lpstr>
      <vt:lpstr>Samenvatting</vt:lpstr>
      <vt:lpstr>Toelichting Werkingsgebied</vt:lpstr>
      <vt:lpstr>Toelichting Ketendomeinen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voor Architectuurdag Groeifondsprojecten Onderwijs </dc:title>
  <dc:creator>Jeroen de Jong</dc:creator>
  <cp:lastModifiedBy>Jeroen de Jong</cp:lastModifiedBy>
  <cp:revision>1</cp:revision>
  <dcterms:created xsi:type="dcterms:W3CDTF">2024-01-31T10:10:15Z</dcterms:created>
  <dcterms:modified xsi:type="dcterms:W3CDTF">2024-01-31T10:47:31Z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0x01010062BD5291D55EC843ADCF82C070C1255E</vt:lpwstr>
  </property>
  <property fmtid="{D5CDD505-2E9C-101B-9397-08002B2CF9AE}" pid="3" name="MediaServiceImageTags">
    <vt:lpwstr/>
  </property>
</Properties>
</file>