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4"/>
  </p:sldMasterIdLst>
  <p:notesMasterIdLst>
    <p:notesMasterId r:id="rId21"/>
  </p:notesMasterIdLst>
  <p:sldIdLst>
    <p:sldId id="256" r:id="rId5"/>
    <p:sldId id="258" r:id="rId6"/>
    <p:sldId id="511" r:id="rId7"/>
    <p:sldId id="517" r:id="rId8"/>
    <p:sldId id="519" r:id="rId9"/>
    <p:sldId id="512" r:id="rId10"/>
    <p:sldId id="518" r:id="rId11"/>
    <p:sldId id="263" r:id="rId12"/>
    <p:sldId id="270" r:id="rId13"/>
    <p:sldId id="271" r:id="rId14"/>
    <p:sldId id="516" r:id="rId15"/>
    <p:sldId id="513" r:id="rId16"/>
    <p:sldId id="514" r:id="rId17"/>
    <p:sldId id="515" r:id="rId18"/>
    <p:sldId id="510" r:id="rId19"/>
    <p:sldId id="259" r:id="rId20"/>
  </p:sldIdLst>
  <p:sldSz cx="12192000" cy="6858000"/>
  <p:notesSz cx="6858000" cy="9144000"/>
  <p:embeddedFontLst>
    <p:embeddedFont>
      <p:font typeface="Chau Philomene" panose="020B0604020202020204" charset="0"/>
      <p:regular r:id="rId22"/>
    </p:embeddedFont>
    <p:embeddedFont>
      <p:font typeface="Cooper Black" panose="0208090404030B020404" pitchFamily="18" charset="0"/>
      <p:regular r:id="rId23"/>
    </p:embeddedFont>
    <p:embeddedFont>
      <p:font typeface="COOPER LIGHT BT" panose="0208050304030B020404"/>
      <p:regular r:id="rId24"/>
    </p:embeddedFont>
    <p:embeddedFont>
      <p:font typeface="General Sans" panose="020B0604020202020204" charset="0"/>
      <p:regular r:id="rId25"/>
      <p:bold r:id="rId26"/>
      <p:italic r:id="rId27"/>
      <p:boldItalic r:id="rId28"/>
    </p:embeddedFont>
    <p:embeddedFont>
      <p:font typeface="General Sans Semibold" panose="020B0604020202020204" charset="0"/>
      <p:regular r:id="rId29"/>
      <p:bold r:id="rId30"/>
    </p:embeddedFont>
  </p:embeddedFontLst>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68EC"/>
    <a:srgbClr val="F4D9DC"/>
    <a:srgbClr val="F4D74B"/>
    <a:srgbClr val="DD784B"/>
    <a:srgbClr val="B7E3E5"/>
    <a:srgbClr val="1C2D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EF49D8-2BDA-4970-BBFE-78B3DC42A66C}" v="1" dt="2024-05-16T14:11:30.50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308" autoAdjust="0"/>
  </p:normalViewPr>
  <p:slideViewPr>
    <p:cSldViewPr snapToGrid="0">
      <p:cViewPr varScale="1">
        <p:scale>
          <a:sx n="80" d="100"/>
          <a:sy n="80" d="100"/>
        </p:scale>
        <p:origin x="258"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microsoft.com/office/2015/10/relationships/revisionInfo" Target="revisionInfo.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2045AA-EE18-D64B-84B5-693315E94ED4}" type="datetimeFigureOut">
              <a:rPr lang="en-NL" smtClean="0"/>
              <a:t>05/17/2024</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947CB3-9E55-884A-AA79-4908DC64D40D}" type="slidenum">
              <a:rPr lang="en-NL" smtClean="0"/>
              <a:t>‹nr.›</a:t>
            </a:fld>
            <a:endParaRPr lang="en-NL"/>
          </a:p>
        </p:txBody>
      </p:sp>
    </p:spTree>
    <p:extLst>
      <p:ext uri="{BB962C8B-B14F-4D97-AF65-F5344CB8AC3E}">
        <p14:creationId xmlns:p14="http://schemas.microsoft.com/office/powerpoint/2010/main" val="1610311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Versie 1.2</a:t>
            </a:r>
          </a:p>
        </p:txBody>
      </p:sp>
      <p:sp>
        <p:nvSpPr>
          <p:cNvPr id="4" name="Tijdelijke aanduiding voor dianummer 3"/>
          <p:cNvSpPr>
            <a:spLocks noGrp="1"/>
          </p:cNvSpPr>
          <p:nvPr>
            <p:ph type="sldNum" sz="quarter" idx="5"/>
          </p:nvPr>
        </p:nvSpPr>
        <p:spPr/>
        <p:txBody>
          <a:bodyPr/>
          <a:lstStyle/>
          <a:p>
            <a:fld id="{10947CB3-9E55-884A-AA79-4908DC64D40D}" type="slidenum">
              <a:rPr lang="en-NL" smtClean="0"/>
              <a:t>1</a:t>
            </a:fld>
            <a:endParaRPr lang="en-NL"/>
          </a:p>
        </p:txBody>
      </p:sp>
    </p:spTree>
    <p:extLst>
      <p:ext uri="{BB962C8B-B14F-4D97-AF65-F5344CB8AC3E}">
        <p14:creationId xmlns:p14="http://schemas.microsoft.com/office/powerpoint/2010/main" val="3383380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Onderbouwing bij sheet BOP </a:t>
            </a:r>
            <a:r>
              <a:rPr lang="nl-NL" dirty="0" err="1"/>
              <a:t>Roadmap</a:t>
            </a:r>
            <a:r>
              <a:rPr lang="nl-NL" dirty="0"/>
              <a:t>:</a:t>
            </a:r>
          </a:p>
          <a:p>
            <a:r>
              <a:rPr lang="nl-NL" dirty="0"/>
              <a:t>We blijven de mbo-scholen adviseren en informeren over de opstartfase richting implementatie van de OKE koppelingen</a:t>
            </a:r>
          </a:p>
        </p:txBody>
      </p:sp>
      <p:sp>
        <p:nvSpPr>
          <p:cNvPr id="4" name="Tijdelijke aanduiding voor dianummer 3"/>
          <p:cNvSpPr>
            <a:spLocks noGrp="1"/>
          </p:cNvSpPr>
          <p:nvPr>
            <p:ph type="sldNum" sz="quarter" idx="5"/>
          </p:nvPr>
        </p:nvSpPr>
        <p:spPr/>
        <p:txBody>
          <a:bodyPr/>
          <a:lstStyle/>
          <a:p>
            <a:fld id="{97B1B0A0-2326-ED4E-958C-C9E311AA9E5F}" type="slidenum">
              <a:rPr lang="nl-NL" smtClean="0"/>
              <a:t>10</a:t>
            </a:fld>
            <a:endParaRPr lang="nl-NL" dirty="0"/>
          </a:p>
        </p:txBody>
      </p:sp>
    </p:spTree>
    <p:extLst>
      <p:ext uri="{BB962C8B-B14F-4D97-AF65-F5344CB8AC3E}">
        <p14:creationId xmlns:p14="http://schemas.microsoft.com/office/powerpoint/2010/main" val="3541564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dirty="0"/>
              <a:t>Onderbouwing bij sheet governance OKE – samenwerking met Npuls</a:t>
            </a:r>
          </a:p>
          <a:p>
            <a:pPr marL="0" indent="0">
              <a:buFontTx/>
              <a:buNone/>
            </a:pPr>
            <a:r>
              <a:rPr lang="nl-NL" dirty="0"/>
              <a:t>2 jaar geleden zijn we het project OKE gestart vanuit het netwerk examinering en digitalisering (NED) vallend onder MBO digitaal. In 2023 is het project onder Npuls komen te vallen (hub Wendbaar) mede omdat het project sterk OOAPI gerelateerd is wat ook positieve spin-off heeft en kan hebben voor de sectoren HO en WO. Binnen Npuls zijn we nu aan het kijken of het succes van OKE herhaald kan worden voor andere bedrijfsprocessen binnen de bestaande architecturen (OKX). </a:t>
            </a:r>
          </a:p>
        </p:txBody>
      </p:sp>
      <p:sp>
        <p:nvSpPr>
          <p:cNvPr id="4" name="Tijdelijke aanduiding voor dianummer 3"/>
          <p:cNvSpPr>
            <a:spLocks noGrp="1"/>
          </p:cNvSpPr>
          <p:nvPr>
            <p:ph type="sldNum" sz="quarter" idx="5"/>
          </p:nvPr>
        </p:nvSpPr>
        <p:spPr/>
        <p:txBody>
          <a:bodyPr/>
          <a:lstStyle/>
          <a:p>
            <a:fld id="{10947CB3-9E55-884A-AA79-4908DC64D40D}" type="slidenum">
              <a:rPr lang="en-NL" smtClean="0"/>
              <a:t>11</a:t>
            </a:fld>
            <a:endParaRPr lang="en-NL"/>
          </a:p>
        </p:txBody>
      </p:sp>
    </p:spTree>
    <p:extLst>
      <p:ext uri="{BB962C8B-B14F-4D97-AF65-F5344CB8AC3E}">
        <p14:creationId xmlns:p14="http://schemas.microsoft.com/office/powerpoint/2010/main" val="1826072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dirty="0"/>
              <a:t>Onderbouwing bij sheet ‘Werken volgens OOAPI standaard’:</a:t>
            </a:r>
          </a:p>
          <a:p>
            <a:pPr marL="0" indent="0">
              <a:buFontTx/>
              <a:buNone/>
            </a:pPr>
            <a:r>
              <a:rPr lang="nl-NL" dirty="0"/>
              <a:t>Het plaatje aan de rechterkant van de sheet is bedacht tijdens de opstart van het project (april 2022). Het sterke van deze plaat is de eenvoud en toepasbaarheid op het examenproces.</a:t>
            </a:r>
          </a:p>
          <a:p>
            <a:pPr marL="0" indent="0">
              <a:buFontTx/>
              <a:buNone/>
            </a:pPr>
            <a:r>
              <a:rPr lang="nl-NL" dirty="0"/>
              <a:t>Met Surf zijn we bezig het change- en releasemanagement in te regelen wat noodzakelijk is als we de 1.0 versie van de OKE – OOAPI beschrijvingen hebben opgeleverd.</a:t>
            </a:r>
          </a:p>
        </p:txBody>
      </p:sp>
      <p:sp>
        <p:nvSpPr>
          <p:cNvPr id="4" name="Tijdelijke aanduiding voor dianummer 3"/>
          <p:cNvSpPr>
            <a:spLocks noGrp="1"/>
          </p:cNvSpPr>
          <p:nvPr>
            <p:ph type="sldNum" sz="quarter" idx="5"/>
          </p:nvPr>
        </p:nvSpPr>
        <p:spPr/>
        <p:txBody>
          <a:bodyPr/>
          <a:lstStyle/>
          <a:p>
            <a:fld id="{10947CB3-9E55-884A-AA79-4908DC64D40D}" type="slidenum">
              <a:rPr lang="en-NL" smtClean="0"/>
              <a:t>12</a:t>
            </a:fld>
            <a:endParaRPr lang="en-NL"/>
          </a:p>
        </p:txBody>
      </p:sp>
    </p:spTree>
    <p:extLst>
      <p:ext uri="{BB962C8B-B14F-4D97-AF65-F5344CB8AC3E}">
        <p14:creationId xmlns:p14="http://schemas.microsoft.com/office/powerpoint/2010/main" val="1662758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dirty="0"/>
              <a:t>Onderbouwing bij sheet Project OKE – stand van zaken:</a:t>
            </a:r>
          </a:p>
          <a:p>
            <a:pPr marL="0" indent="0">
              <a:buFontTx/>
              <a:buNone/>
            </a:pPr>
            <a:r>
              <a:rPr lang="nl-NL" dirty="0"/>
              <a:t>Dit betreft de planning in hoofdlijnen zoals we die nu nastreven. Medio 2025 moeten de resultaten overgedragen zijn aan de lijnorganisaties: Surf, MBO digitaal, scholen en leveranciers.</a:t>
            </a:r>
          </a:p>
        </p:txBody>
      </p:sp>
      <p:sp>
        <p:nvSpPr>
          <p:cNvPr id="4" name="Tijdelijke aanduiding voor dianummer 3"/>
          <p:cNvSpPr>
            <a:spLocks noGrp="1"/>
          </p:cNvSpPr>
          <p:nvPr>
            <p:ph type="sldNum" sz="quarter" idx="5"/>
          </p:nvPr>
        </p:nvSpPr>
        <p:spPr/>
        <p:txBody>
          <a:bodyPr/>
          <a:lstStyle/>
          <a:p>
            <a:fld id="{10947CB3-9E55-884A-AA79-4908DC64D40D}" type="slidenum">
              <a:rPr lang="en-NL" smtClean="0"/>
              <a:t>13</a:t>
            </a:fld>
            <a:endParaRPr lang="en-NL"/>
          </a:p>
        </p:txBody>
      </p:sp>
    </p:spTree>
    <p:extLst>
      <p:ext uri="{BB962C8B-B14F-4D97-AF65-F5344CB8AC3E}">
        <p14:creationId xmlns:p14="http://schemas.microsoft.com/office/powerpoint/2010/main" val="311068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a:p>
        </p:txBody>
      </p:sp>
      <p:sp>
        <p:nvSpPr>
          <p:cNvPr id="4" name="Tijdelijke aanduiding voor dianummer 3"/>
          <p:cNvSpPr>
            <a:spLocks noGrp="1"/>
          </p:cNvSpPr>
          <p:nvPr>
            <p:ph type="sldNum" sz="quarter" idx="5"/>
          </p:nvPr>
        </p:nvSpPr>
        <p:spPr/>
        <p:txBody>
          <a:bodyPr/>
          <a:lstStyle/>
          <a:p>
            <a:fld id="{10947CB3-9E55-884A-AA79-4908DC64D40D}" type="slidenum">
              <a:rPr lang="en-NL" smtClean="0"/>
              <a:t>14</a:t>
            </a:fld>
            <a:endParaRPr lang="en-NL"/>
          </a:p>
        </p:txBody>
      </p:sp>
    </p:spTree>
    <p:extLst>
      <p:ext uri="{BB962C8B-B14F-4D97-AF65-F5344CB8AC3E}">
        <p14:creationId xmlns:p14="http://schemas.microsoft.com/office/powerpoint/2010/main" val="4119821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0947CB3-9E55-884A-AA79-4908DC64D40D}" type="slidenum">
              <a:rPr lang="en-NL" smtClean="0"/>
              <a:t>15</a:t>
            </a:fld>
            <a:endParaRPr lang="en-NL"/>
          </a:p>
        </p:txBody>
      </p:sp>
    </p:spTree>
    <p:extLst>
      <p:ext uri="{BB962C8B-B14F-4D97-AF65-F5344CB8AC3E}">
        <p14:creationId xmlns:p14="http://schemas.microsoft.com/office/powerpoint/2010/main" val="3544097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0947CB3-9E55-884A-AA79-4908DC64D40D}" type="slidenum">
              <a:rPr lang="en-NL" smtClean="0"/>
              <a:t>2</a:t>
            </a:fld>
            <a:endParaRPr lang="en-NL"/>
          </a:p>
        </p:txBody>
      </p:sp>
    </p:spTree>
    <p:extLst>
      <p:ext uri="{BB962C8B-B14F-4D97-AF65-F5344CB8AC3E}">
        <p14:creationId xmlns:p14="http://schemas.microsoft.com/office/powerpoint/2010/main" val="3839711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dirty="0"/>
              <a:t>Onderbouwing bij sheet: Start OKE – Waarom?</a:t>
            </a:r>
          </a:p>
          <a:p>
            <a:pPr marL="0" indent="0">
              <a:buFontTx/>
              <a:buNone/>
            </a:pPr>
            <a:r>
              <a:rPr lang="nl-NL" dirty="0"/>
              <a:t>Het effect van een digitaliseringsproject bij een ROC van 15.000 studenten op het examenproces bleek een administratieve lastenverlichting van 5 fte op te leveren. Dit bleek ook een besparingspotentieel welke landelijk gerealiseerd kan worden. Omdat deze digitalisering ook erg breed gevraagd werd binnen de gehele MBO-sector (het was grootste wens van scholen voor het netwerk examinering digitalisering – NED) is het project OKE gestart.</a:t>
            </a:r>
          </a:p>
        </p:txBody>
      </p:sp>
      <p:sp>
        <p:nvSpPr>
          <p:cNvPr id="4" name="Tijdelijke aanduiding voor dianummer 3"/>
          <p:cNvSpPr>
            <a:spLocks noGrp="1"/>
          </p:cNvSpPr>
          <p:nvPr>
            <p:ph type="sldNum" sz="quarter" idx="5"/>
          </p:nvPr>
        </p:nvSpPr>
        <p:spPr/>
        <p:txBody>
          <a:bodyPr/>
          <a:lstStyle/>
          <a:p>
            <a:fld id="{10947CB3-9E55-884A-AA79-4908DC64D40D}" type="slidenum">
              <a:rPr lang="en-NL" smtClean="0"/>
              <a:t>3</a:t>
            </a:fld>
            <a:endParaRPr lang="en-NL"/>
          </a:p>
        </p:txBody>
      </p:sp>
    </p:spTree>
    <p:extLst>
      <p:ext uri="{BB962C8B-B14F-4D97-AF65-F5344CB8AC3E}">
        <p14:creationId xmlns:p14="http://schemas.microsoft.com/office/powerpoint/2010/main" val="793660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dirty="0"/>
              <a:t>Onderbouwing bij sheet: start OKE – Waarom samenwerken en OOAPI</a:t>
            </a:r>
          </a:p>
          <a:p>
            <a:pPr marL="0" indent="0">
              <a:buFontTx/>
              <a:buNone/>
            </a:pPr>
            <a:r>
              <a:rPr lang="nl-NL" dirty="0"/>
              <a:t>Niet alleen scholen wilden samenwerken en een standaard voor digitalisering (minder fouten, minder administratieve last), maar ook leveranciers zien de voordelen van deze aspecten in de vorm van minder bouw en beheer van koppelingen ten opzichte van de huidige situatie ‘bouwen van maatwerkkoppelingen’.</a:t>
            </a:r>
          </a:p>
        </p:txBody>
      </p:sp>
      <p:sp>
        <p:nvSpPr>
          <p:cNvPr id="4" name="Tijdelijke aanduiding voor dianummer 3"/>
          <p:cNvSpPr>
            <a:spLocks noGrp="1"/>
          </p:cNvSpPr>
          <p:nvPr>
            <p:ph type="sldNum" sz="quarter" idx="5"/>
          </p:nvPr>
        </p:nvSpPr>
        <p:spPr/>
        <p:txBody>
          <a:bodyPr/>
          <a:lstStyle/>
          <a:p>
            <a:fld id="{10947CB3-9E55-884A-AA79-4908DC64D40D}" type="slidenum">
              <a:rPr lang="en-NL" smtClean="0"/>
              <a:t>4</a:t>
            </a:fld>
            <a:endParaRPr lang="en-NL"/>
          </a:p>
        </p:txBody>
      </p:sp>
    </p:spTree>
    <p:extLst>
      <p:ext uri="{BB962C8B-B14F-4D97-AF65-F5344CB8AC3E}">
        <p14:creationId xmlns:p14="http://schemas.microsoft.com/office/powerpoint/2010/main" val="1973943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dirty="0"/>
          </a:p>
        </p:txBody>
      </p:sp>
      <p:sp>
        <p:nvSpPr>
          <p:cNvPr id="4" name="Tijdelijke aanduiding voor dianummer 3"/>
          <p:cNvSpPr>
            <a:spLocks noGrp="1"/>
          </p:cNvSpPr>
          <p:nvPr>
            <p:ph type="sldNum" sz="quarter" idx="5"/>
          </p:nvPr>
        </p:nvSpPr>
        <p:spPr/>
        <p:txBody>
          <a:bodyPr/>
          <a:lstStyle/>
          <a:p>
            <a:fld id="{10947CB3-9E55-884A-AA79-4908DC64D40D}" type="slidenum">
              <a:rPr lang="en-NL" smtClean="0"/>
              <a:t>5</a:t>
            </a:fld>
            <a:endParaRPr lang="en-NL"/>
          </a:p>
        </p:txBody>
      </p:sp>
    </p:spTree>
    <p:extLst>
      <p:ext uri="{BB962C8B-B14F-4D97-AF65-F5344CB8AC3E}">
        <p14:creationId xmlns:p14="http://schemas.microsoft.com/office/powerpoint/2010/main" val="4191964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dirty="0"/>
              <a:t>Onderbouwing bij sheet: Governance OKE (vanuit NED):</a:t>
            </a:r>
          </a:p>
          <a:p>
            <a:pPr marL="0" indent="0">
              <a:buFontTx/>
              <a:buNone/>
            </a:pPr>
            <a:r>
              <a:rPr lang="nl-NL" dirty="0"/>
              <a:t>In de werkgroep OKE wordt de functionele wens opgesteld door informatiemanagers van de scholen (opdrachtgevers). In deze werkgroep OKE zitten ook de aangesloten leveranciers. De functionele wens wordt uitgewerkt door de Kerngroep Techniek en vertaald in een beschrijving (o.b.v. OOAPI) als input voor de bouw van de koppelingen. Het testen van de gebouwde </a:t>
            </a:r>
            <a:r>
              <a:rPr lang="nl-NL" dirty="0" err="1"/>
              <a:t>API’s</a:t>
            </a:r>
            <a:r>
              <a:rPr lang="nl-NL" dirty="0"/>
              <a:t> gebeurt in de pilots. Na een geslaagde test wordt de API opgeleverd en vrijgegeven voor gebruik binnen de sector. </a:t>
            </a:r>
          </a:p>
        </p:txBody>
      </p:sp>
      <p:sp>
        <p:nvSpPr>
          <p:cNvPr id="4" name="Tijdelijke aanduiding voor dianummer 3"/>
          <p:cNvSpPr>
            <a:spLocks noGrp="1"/>
          </p:cNvSpPr>
          <p:nvPr>
            <p:ph type="sldNum" sz="quarter" idx="5"/>
          </p:nvPr>
        </p:nvSpPr>
        <p:spPr/>
        <p:txBody>
          <a:bodyPr/>
          <a:lstStyle/>
          <a:p>
            <a:fld id="{10947CB3-9E55-884A-AA79-4908DC64D40D}" type="slidenum">
              <a:rPr lang="en-NL" smtClean="0"/>
              <a:t>6</a:t>
            </a:fld>
            <a:endParaRPr lang="en-NL"/>
          </a:p>
        </p:txBody>
      </p:sp>
    </p:spTree>
    <p:extLst>
      <p:ext uri="{BB962C8B-B14F-4D97-AF65-F5344CB8AC3E}">
        <p14:creationId xmlns:p14="http://schemas.microsoft.com/office/powerpoint/2010/main" val="2306970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dirty="0"/>
              <a:t>Onderbouwing bij sheet Governance OKE – aandacht voor BOP:</a:t>
            </a:r>
          </a:p>
          <a:p>
            <a:pPr marL="0" indent="0">
              <a:buFontTx/>
              <a:buNone/>
            </a:pPr>
            <a:r>
              <a:rPr lang="nl-NL" dirty="0"/>
              <a:t>In deze sheet worden de consequenties van digitalisering voor een bestaande analoog werkende organisatie uitgelegd.</a:t>
            </a:r>
          </a:p>
        </p:txBody>
      </p:sp>
      <p:sp>
        <p:nvSpPr>
          <p:cNvPr id="4" name="Tijdelijke aanduiding voor dianummer 3"/>
          <p:cNvSpPr>
            <a:spLocks noGrp="1"/>
          </p:cNvSpPr>
          <p:nvPr>
            <p:ph type="sldNum" sz="quarter" idx="5"/>
          </p:nvPr>
        </p:nvSpPr>
        <p:spPr/>
        <p:txBody>
          <a:bodyPr/>
          <a:lstStyle/>
          <a:p>
            <a:fld id="{10947CB3-9E55-884A-AA79-4908DC64D40D}" type="slidenum">
              <a:rPr lang="en-NL" smtClean="0"/>
              <a:t>7</a:t>
            </a:fld>
            <a:endParaRPr lang="en-NL"/>
          </a:p>
        </p:txBody>
      </p:sp>
    </p:spTree>
    <p:extLst>
      <p:ext uri="{BB962C8B-B14F-4D97-AF65-F5344CB8AC3E}">
        <p14:creationId xmlns:p14="http://schemas.microsoft.com/office/powerpoint/2010/main" val="3758521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Onderbouwing bij sheet BOP-voortgang:</a:t>
            </a:r>
          </a:p>
          <a:p>
            <a:r>
              <a:rPr lang="nl-NL" dirty="0"/>
              <a:t>Vanuit het project hebben we contact met 42 (van de 55) mbo-scholen over de BOP aspecten. </a:t>
            </a:r>
          </a:p>
        </p:txBody>
      </p:sp>
      <p:sp>
        <p:nvSpPr>
          <p:cNvPr id="4" name="Tijdelijke aanduiding voor dianummer 3"/>
          <p:cNvSpPr>
            <a:spLocks noGrp="1"/>
          </p:cNvSpPr>
          <p:nvPr>
            <p:ph type="sldNum" sz="quarter" idx="5"/>
          </p:nvPr>
        </p:nvSpPr>
        <p:spPr/>
        <p:txBody>
          <a:bodyPr/>
          <a:lstStyle/>
          <a:p>
            <a:fld id="{10947CB3-9E55-884A-AA79-4908DC64D40D}" type="slidenum">
              <a:rPr lang="en-NL" smtClean="0"/>
              <a:t>8</a:t>
            </a:fld>
            <a:endParaRPr lang="en-NL"/>
          </a:p>
        </p:txBody>
      </p:sp>
    </p:spTree>
    <p:extLst>
      <p:ext uri="{BB962C8B-B14F-4D97-AF65-F5344CB8AC3E}">
        <p14:creationId xmlns:p14="http://schemas.microsoft.com/office/powerpoint/2010/main" val="3216164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Onderbouwing bij sheet Opbrengsten regiobijeenkomst:</a:t>
            </a:r>
          </a:p>
          <a:p>
            <a:r>
              <a:rPr lang="nl-NL" dirty="0"/>
              <a:t>In deze sheet staat een weerslag van hetgeen is opgehaald in de 5 regiobijeenkomsten die recent zijn gehouden. Veel bewustwording en professionalisering komt aan de orde.</a:t>
            </a:r>
          </a:p>
        </p:txBody>
      </p:sp>
      <p:sp>
        <p:nvSpPr>
          <p:cNvPr id="4" name="Tijdelijke aanduiding voor dianummer 3"/>
          <p:cNvSpPr>
            <a:spLocks noGrp="1"/>
          </p:cNvSpPr>
          <p:nvPr>
            <p:ph type="sldNum" sz="quarter" idx="5"/>
          </p:nvPr>
        </p:nvSpPr>
        <p:spPr/>
        <p:txBody>
          <a:bodyPr/>
          <a:lstStyle/>
          <a:p>
            <a:fld id="{97B1B0A0-2326-ED4E-958C-C9E311AA9E5F}" type="slidenum">
              <a:rPr lang="nl-NL" smtClean="0"/>
              <a:t>9</a:t>
            </a:fld>
            <a:endParaRPr lang="nl-NL" dirty="0"/>
          </a:p>
        </p:txBody>
      </p:sp>
    </p:spTree>
    <p:extLst>
      <p:ext uri="{BB962C8B-B14F-4D97-AF65-F5344CB8AC3E}">
        <p14:creationId xmlns:p14="http://schemas.microsoft.com/office/powerpoint/2010/main" val="565601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4D9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7CB05-DF60-5C73-2332-1456CCF023E3}"/>
              </a:ext>
            </a:extLst>
          </p:cNvPr>
          <p:cNvSpPr>
            <a:spLocks noGrp="1"/>
          </p:cNvSpPr>
          <p:nvPr>
            <p:ph type="ctrTitle"/>
          </p:nvPr>
        </p:nvSpPr>
        <p:spPr>
          <a:xfrm>
            <a:off x="838199" y="1122363"/>
            <a:ext cx="8144775" cy="4496310"/>
          </a:xfrm>
        </p:spPr>
        <p:txBody>
          <a:bodyPr anchor="b">
            <a:normAutofit/>
          </a:bodyPr>
          <a:lstStyle>
            <a:lvl1pPr algn="l">
              <a:defRPr sz="7200">
                <a:solidFill>
                  <a:srgbClr val="DD784B"/>
                </a:solidFill>
              </a:defRPr>
            </a:lvl1pPr>
          </a:lstStyle>
          <a:p>
            <a:r>
              <a:rPr lang="en-GB"/>
              <a:t>Click to edit Master title style</a:t>
            </a:r>
            <a:endParaRPr lang="en-NL"/>
          </a:p>
        </p:txBody>
      </p:sp>
      <p:sp>
        <p:nvSpPr>
          <p:cNvPr id="39" name="Date Placeholder 3">
            <a:extLst>
              <a:ext uri="{FF2B5EF4-FFF2-40B4-BE49-F238E27FC236}">
                <a16:creationId xmlns:a16="http://schemas.microsoft.com/office/drawing/2014/main" id="{7201E3D5-EC63-7683-F099-FC029D9CC279}"/>
              </a:ext>
            </a:extLst>
          </p:cNvPr>
          <p:cNvSpPr txBox="1">
            <a:spLocks/>
          </p:cNvSpPr>
          <p:nvPr userDrawn="1"/>
        </p:nvSpPr>
        <p:spPr>
          <a:xfrm>
            <a:off x="779453" y="5742666"/>
            <a:ext cx="2743200" cy="300899"/>
          </a:xfrm>
          <a:prstGeom prst="rect">
            <a:avLst/>
          </a:prstGeom>
        </p:spPr>
        <p:txBody>
          <a:bodyPr/>
          <a:lstStyle>
            <a:defPPr>
              <a:defRPr lang="en-NL"/>
            </a:defPPr>
            <a:lvl1pPr marL="0" algn="l" defTabSz="914400" rtl="0" eaLnBrk="1" latinLnBrk="0" hangingPunct="1">
              <a:defRPr sz="1400" kern="1200">
                <a:solidFill>
                  <a:schemeClr val="bg1"/>
                </a:solidFill>
                <a:latin typeface="Filson Pro Book" panose="020000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A79951-4301-784C-A75E-1C1659806D84}" type="datetime3">
              <a:rPr lang="en-US" sz="1800" smtClean="0">
                <a:solidFill>
                  <a:schemeClr val="tx1"/>
                </a:solidFill>
                <a:latin typeface="COOPER LIGHT BT" panose="0208050304030B020404" pitchFamily="18" charset="0"/>
              </a:rPr>
              <a:t>17 May 2024</a:t>
            </a:fld>
            <a:endParaRPr lang="en-NL" sz="1800">
              <a:solidFill>
                <a:schemeClr val="tx1"/>
              </a:solidFill>
              <a:latin typeface="Cooper Black" panose="0208090404030B020404" pitchFamily="18" charset="77"/>
            </a:endParaRPr>
          </a:p>
        </p:txBody>
      </p:sp>
      <p:pic>
        <p:nvPicPr>
          <p:cNvPr id="5" name="Graphic 4">
            <a:extLst>
              <a:ext uri="{FF2B5EF4-FFF2-40B4-BE49-F238E27FC236}">
                <a16:creationId xmlns:a16="http://schemas.microsoft.com/office/drawing/2014/main" id="{3A4BDB7B-C0F7-A863-245F-6501672719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51244" y="3917244"/>
            <a:ext cx="2940756" cy="2940756"/>
          </a:xfrm>
          <a:prstGeom prst="rect">
            <a:avLst/>
          </a:prstGeom>
        </p:spPr>
      </p:pic>
      <p:pic>
        <p:nvPicPr>
          <p:cNvPr id="6" name="Graphic 5">
            <a:extLst>
              <a:ext uri="{FF2B5EF4-FFF2-40B4-BE49-F238E27FC236}">
                <a16:creationId xmlns:a16="http://schemas.microsoft.com/office/drawing/2014/main" id="{B1CFD049-5967-5D3D-BBE5-A86CB7447F6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1850" y="713168"/>
            <a:ext cx="1713795" cy="584249"/>
          </a:xfrm>
          <a:prstGeom prst="rect">
            <a:avLst/>
          </a:prstGeom>
        </p:spPr>
      </p:pic>
    </p:spTree>
    <p:extLst>
      <p:ext uri="{BB962C8B-B14F-4D97-AF65-F5344CB8AC3E}">
        <p14:creationId xmlns:p14="http://schemas.microsoft.com/office/powerpoint/2010/main" val="2765403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F4D74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80DD2-4886-E720-1445-0BA6D303A476}"/>
              </a:ext>
            </a:extLst>
          </p:cNvPr>
          <p:cNvSpPr>
            <a:spLocks noGrp="1"/>
          </p:cNvSpPr>
          <p:nvPr>
            <p:ph type="title"/>
          </p:nvPr>
        </p:nvSpPr>
        <p:spPr>
          <a:xfrm>
            <a:off x="838200" y="1449239"/>
            <a:ext cx="8558842" cy="4157932"/>
          </a:xfrm>
        </p:spPr>
        <p:txBody>
          <a:bodyPr anchor="b">
            <a:noAutofit/>
          </a:bodyPr>
          <a:lstStyle>
            <a:lvl1pPr>
              <a:defRPr sz="7200"/>
            </a:lvl1pPr>
          </a:lstStyle>
          <a:p>
            <a:r>
              <a:rPr lang="en-GB"/>
              <a:t>Click to edit Master title style</a:t>
            </a:r>
            <a:endParaRPr lang="en-NL"/>
          </a:p>
        </p:txBody>
      </p:sp>
      <p:pic>
        <p:nvPicPr>
          <p:cNvPr id="4" name="Graphic 3">
            <a:extLst>
              <a:ext uri="{FF2B5EF4-FFF2-40B4-BE49-F238E27FC236}">
                <a16:creationId xmlns:a16="http://schemas.microsoft.com/office/drawing/2014/main" id="{9042C3F2-B24C-0B3B-3077-A608A0AC68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35255" y="3910642"/>
            <a:ext cx="2956744" cy="2947357"/>
          </a:xfrm>
          <a:prstGeom prst="rect">
            <a:avLst/>
          </a:prstGeom>
        </p:spPr>
      </p:pic>
      <p:pic>
        <p:nvPicPr>
          <p:cNvPr id="7" name="Graphic 6">
            <a:extLst>
              <a:ext uri="{FF2B5EF4-FFF2-40B4-BE49-F238E27FC236}">
                <a16:creationId xmlns:a16="http://schemas.microsoft.com/office/drawing/2014/main" id="{1ACD1E6C-FE0D-5B3D-31C7-5BDA7015F20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1850" y="713168"/>
            <a:ext cx="1713795" cy="584249"/>
          </a:xfrm>
          <a:prstGeom prst="rect">
            <a:avLst/>
          </a:prstGeom>
        </p:spPr>
      </p:pic>
      <p:sp>
        <p:nvSpPr>
          <p:cNvPr id="11" name="Date Placeholder 3">
            <a:extLst>
              <a:ext uri="{FF2B5EF4-FFF2-40B4-BE49-F238E27FC236}">
                <a16:creationId xmlns:a16="http://schemas.microsoft.com/office/drawing/2014/main" id="{1D4A071F-2744-ED87-2C60-B3373BB54784}"/>
              </a:ext>
            </a:extLst>
          </p:cNvPr>
          <p:cNvSpPr txBox="1">
            <a:spLocks/>
          </p:cNvSpPr>
          <p:nvPr userDrawn="1"/>
        </p:nvSpPr>
        <p:spPr>
          <a:xfrm>
            <a:off x="779453" y="5742666"/>
            <a:ext cx="2743200" cy="300899"/>
          </a:xfrm>
          <a:prstGeom prst="rect">
            <a:avLst/>
          </a:prstGeom>
        </p:spPr>
        <p:txBody>
          <a:bodyPr/>
          <a:lstStyle>
            <a:defPPr>
              <a:defRPr lang="en-NL"/>
            </a:defPPr>
            <a:lvl1pPr marL="0" algn="l" defTabSz="914400" rtl="0" eaLnBrk="1" latinLnBrk="0" hangingPunct="1">
              <a:defRPr sz="1400" kern="1200">
                <a:solidFill>
                  <a:schemeClr val="bg1"/>
                </a:solidFill>
                <a:latin typeface="Filson Pro Book" panose="020000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A79951-4301-784C-A75E-1C1659806D84}" type="datetime3">
              <a:rPr lang="en-US" sz="1800" smtClean="0">
                <a:solidFill>
                  <a:schemeClr val="tx1"/>
                </a:solidFill>
                <a:latin typeface="COOPER LIGHT BT" panose="0208050304030B020404" pitchFamily="18" charset="0"/>
              </a:rPr>
              <a:t>17 May 2024</a:t>
            </a:fld>
            <a:endParaRPr lang="en-NL" sz="1800">
              <a:solidFill>
                <a:schemeClr val="tx1"/>
              </a:solidFill>
              <a:latin typeface="Cooper Black" panose="0208090404030B020404" pitchFamily="18" charset="77"/>
            </a:endParaRPr>
          </a:p>
        </p:txBody>
      </p:sp>
    </p:spTree>
    <p:extLst>
      <p:ext uri="{BB962C8B-B14F-4D97-AF65-F5344CB8AC3E}">
        <p14:creationId xmlns:p14="http://schemas.microsoft.com/office/powerpoint/2010/main" val="1711733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6" name="Content Placeholder 2">
            <a:extLst>
              <a:ext uri="{FF2B5EF4-FFF2-40B4-BE49-F238E27FC236}">
                <a16:creationId xmlns:a16="http://schemas.microsoft.com/office/drawing/2014/main" id="{B7AC7810-A9C3-FFF3-F506-0BDD4CC05707}"/>
              </a:ext>
            </a:extLst>
          </p:cNvPr>
          <p:cNvSpPr>
            <a:spLocks noGrp="1"/>
          </p:cNvSpPr>
          <p:nvPr>
            <p:ph idx="1" hasCustomPrompt="1"/>
          </p:nvPr>
        </p:nvSpPr>
        <p:spPr>
          <a:xfrm>
            <a:off x="6515056" y="2007333"/>
            <a:ext cx="4613688" cy="2848036"/>
          </a:xfrm>
        </p:spPr>
        <p:txBody>
          <a:bodyPr anchor="ctr"/>
          <a:lstStyle>
            <a:lvl1pPr marL="457200" indent="-457200">
              <a:buClr>
                <a:schemeClr val="bg1">
                  <a:lumMod val="75000"/>
                </a:schemeClr>
              </a:buClr>
              <a:buFont typeface="+mj-lt"/>
              <a:buAutoNum type="arabicPeriod"/>
              <a:defRPr b="1" i="0">
                <a:latin typeface="General Sans Semibold" pitchFamily="2" charset="77"/>
              </a:defRPr>
            </a:lvl1pPr>
            <a:lvl2pPr marL="914400" indent="-457200">
              <a:buFont typeface="+mj-lt"/>
              <a:buAutoNum type="arabicPeriod"/>
              <a:defRPr/>
            </a:lvl2pPr>
            <a:lvl3pPr marL="1257300" indent="-3429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GB"/>
              <a:t>Title</a:t>
            </a:r>
          </a:p>
          <a:p>
            <a:pPr lvl="0"/>
            <a:r>
              <a:rPr lang="en-GB"/>
              <a:t>Title</a:t>
            </a:r>
          </a:p>
          <a:p>
            <a:pPr lvl="0"/>
            <a:r>
              <a:rPr lang="en-GB"/>
              <a:t>Title</a:t>
            </a:r>
          </a:p>
          <a:p>
            <a:pPr lvl="0"/>
            <a:r>
              <a:rPr lang="en-GB"/>
              <a:t>Title</a:t>
            </a:r>
          </a:p>
        </p:txBody>
      </p:sp>
      <p:pic>
        <p:nvPicPr>
          <p:cNvPr id="8" name="Graphic 7">
            <a:extLst>
              <a:ext uri="{FF2B5EF4-FFF2-40B4-BE49-F238E27FC236}">
                <a16:creationId xmlns:a16="http://schemas.microsoft.com/office/drawing/2014/main" id="{A8EEDCD1-0465-913E-17F8-661599A1C8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2007332"/>
            <a:ext cx="4841024" cy="4850667"/>
          </a:xfrm>
          <a:prstGeom prst="rect">
            <a:avLst/>
          </a:prstGeom>
        </p:spPr>
      </p:pic>
      <p:sp>
        <p:nvSpPr>
          <p:cNvPr id="12" name="TextBox 11">
            <a:extLst>
              <a:ext uri="{FF2B5EF4-FFF2-40B4-BE49-F238E27FC236}">
                <a16:creationId xmlns:a16="http://schemas.microsoft.com/office/drawing/2014/main" id="{8E09C9F8-6767-6280-CFE2-C9285709AA2C}"/>
              </a:ext>
            </a:extLst>
          </p:cNvPr>
          <p:cNvSpPr txBox="1"/>
          <p:nvPr userDrawn="1"/>
        </p:nvSpPr>
        <p:spPr>
          <a:xfrm>
            <a:off x="6436034" y="834760"/>
            <a:ext cx="1391728" cy="341064"/>
          </a:xfrm>
          <a:prstGeom prst="rect">
            <a:avLst/>
          </a:prstGeom>
          <a:noFill/>
        </p:spPr>
        <p:txBody>
          <a:bodyPr wrap="square">
            <a:spAutoFit/>
          </a:bodyPr>
          <a:lstStyle/>
          <a:p>
            <a:r>
              <a:rPr lang="en-GB" sz="1600" b="0" i="0" err="1">
                <a:solidFill>
                  <a:srgbClr val="000000"/>
                </a:solidFill>
                <a:effectLst/>
                <a:latin typeface="General Sans" pitchFamily="2" charset="77"/>
              </a:rPr>
              <a:t>Inhoud</a:t>
            </a:r>
            <a:endParaRPr lang="en-GB" sz="1600" b="0" i="0">
              <a:solidFill>
                <a:srgbClr val="000000"/>
              </a:solidFill>
              <a:effectLst/>
              <a:latin typeface="General Sans" pitchFamily="2" charset="77"/>
            </a:endParaRPr>
          </a:p>
        </p:txBody>
      </p:sp>
      <p:pic>
        <p:nvPicPr>
          <p:cNvPr id="13" name="Graphic 12">
            <a:extLst>
              <a:ext uri="{FF2B5EF4-FFF2-40B4-BE49-F238E27FC236}">
                <a16:creationId xmlns:a16="http://schemas.microsoft.com/office/drawing/2014/main" id="{634EE18F-E8F1-0D7C-CAB3-F281D5E1B7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1850" y="713168"/>
            <a:ext cx="1713795" cy="584249"/>
          </a:xfrm>
          <a:prstGeom prst="rect">
            <a:avLst/>
          </a:prstGeom>
        </p:spPr>
      </p:pic>
    </p:spTree>
    <p:extLst>
      <p:ext uri="{BB962C8B-B14F-4D97-AF65-F5344CB8AC3E}">
        <p14:creationId xmlns:p14="http://schemas.microsoft.com/office/powerpoint/2010/main" val="861245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7622DACE-6DEA-D364-ACAE-6867D2E32A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51244" y="3917244"/>
            <a:ext cx="2940756" cy="2940756"/>
          </a:xfrm>
          <a:prstGeom prst="rect">
            <a:avLst/>
          </a:prstGeom>
        </p:spPr>
      </p:pic>
      <p:sp>
        <p:nvSpPr>
          <p:cNvPr id="2" name="Title 1">
            <a:extLst>
              <a:ext uri="{FF2B5EF4-FFF2-40B4-BE49-F238E27FC236}">
                <a16:creationId xmlns:a16="http://schemas.microsoft.com/office/drawing/2014/main" id="{62680DD2-4886-E720-1445-0BA6D303A476}"/>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9EE2D504-9140-09D5-AB3F-E165EE890F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Slide Number Placeholder 5">
            <a:extLst>
              <a:ext uri="{FF2B5EF4-FFF2-40B4-BE49-F238E27FC236}">
                <a16:creationId xmlns:a16="http://schemas.microsoft.com/office/drawing/2014/main" id="{9BF18D20-83E8-256D-4284-778B50BF4CC0}"/>
              </a:ext>
            </a:extLst>
          </p:cNvPr>
          <p:cNvSpPr>
            <a:spLocks noGrp="1"/>
          </p:cNvSpPr>
          <p:nvPr>
            <p:ph type="sldNum" sz="quarter" idx="12"/>
          </p:nvPr>
        </p:nvSpPr>
        <p:spPr>
          <a:xfrm>
            <a:off x="838200" y="5946775"/>
            <a:ext cx="2743200" cy="300899"/>
          </a:xfrm>
        </p:spPr>
        <p:txBody>
          <a:bodyPr anchor="t"/>
          <a:lstStyle/>
          <a:p>
            <a:fld id="{D1D5D013-E1B6-7A41-9F62-C7B49A54E7EF}" type="slidenum">
              <a:rPr lang="en-NL" smtClean="0"/>
              <a:t>‹nr.›</a:t>
            </a:fld>
            <a:endParaRPr lang="en-NL"/>
          </a:p>
        </p:txBody>
      </p:sp>
    </p:spTree>
    <p:extLst>
      <p:ext uri="{BB962C8B-B14F-4D97-AF65-F5344CB8AC3E}">
        <p14:creationId xmlns:p14="http://schemas.microsoft.com/office/powerpoint/2010/main" val="3939971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Image 50/50">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41A0547D-0B6F-2527-7EFC-B799FD9867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51244" y="3917244"/>
            <a:ext cx="2940756" cy="2940756"/>
          </a:xfrm>
          <a:prstGeom prst="rect">
            <a:avLst/>
          </a:prstGeom>
        </p:spPr>
      </p:pic>
      <p:sp>
        <p:nvSpPr>
          <p:cNvPr id="2" name="Title 1">
            <a:extLst>
              <a:ext uri="{FF2B5EF4-FFF2-40B4-BE49-F238E27FC236}">
                <a16:creationId xmlns:a16="http://schemas.microsoft.com/office/drawing/2014/main" id="{BFF4F09F-093D-8732-2229-86EDEDB8B905}"/>
              </a:ext>
            </a:extLst>
          </p:cNvPr>
          <p:cNvSpPr>
            <a:spLocks noGrp="1"/>
          </p:cNvSpPr>
          <p:nvPr>
            <p:ph type="title"/>
          </p:nvPr>
        </p:nvSpPr>
        <p:spPr>
          <a:xfrm>
            <a:off x="839788" y="771188"/>
            <a:ext cx="4944325" cy="2353339"/>
          </a:xfrm>
        </p:spPr>
        <p:txBody>
          <a:bodyPr anchor="b">
            <a:normAutofit/>
          </a:bodyPr>
          <a:lstStyle>
            <a:lvl1pPr>
              <a:defRPr sz="4000"/>
            </a:lvl1pPr>
          </a:lstStyle>
          <a:p>
            <a:r>
              <a:rPr lang="en-GB"/>
              <a:t>Click to edit Master title style</a:t>
            </a:r>
            <a:endParaRPr lang="en-NL"/>
          </a:p>
        </p:txBody>
      </p:sp>
      <p:sp>
        <p:nvSpPr>
          <p:cNvPr id="3" name="Picture Placeholder 2">
            <a:extLst>
              <a:ext uri="{FF2B5EF4-FFF2-40B4-BE49-F238E27FC236}">
                <a16:creationId xmlns:a16="http://schemas.microsoft.com/office/drawing/2014/main" id="{4E8E4099-0694-C524-03CE-0656BCE9B6E4}"/>
              </a:ext>
            </a:extLst>
          </p:cNvPr>
          <p:cNvSpPr>
            <a:spLocks noGrp="1"/>
          </p:cNvSpPr>
          <p:nvPr>
            <p:ph type="pic" idx="1" hasCustomPrompt="1"/>
          </p:nvPr>
        </p:nvSpPr>
        <p:spPr>
          <a:xfrm>
            <a:off x="6407888" y="765544"/>
            <a:ext cx="5018569" cy="5330455"/>
          </a:xfrm>
          <a:prstGeom prst="roundRect">
            <a:avLst>
              <a:gd name="adj" fmla="val 5791"/>
            </a:avLst>
          </a:prstGeom>
          <a:solidFill>
            <a:srgbClr val="F4D9DC"/>
          </a:solidFill>
          <a:ln>
            <a:noFill/>
          </a:ln>
        </p:spPr>
        <p:txBody>
          <a:bodyPr anchor="ctr">
            <a:normAutofit/>
          </a:bodyPr>
          <a:lstStyle>
            <a:lvl1pPr marL="0" indent="0" algn="ctr">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NL"/>
              <a:t>Add picture</a:t>
            </a:r>
          </a:p>
        </p:txBody>
      </p:sp>
      <p:sp>
        <p:nvSpPr>
          <p:cNvPr id="4" name="Text Placeholder 3">
            <a:extLst>
              <a:ext uri="{FF2B5EF4-FFF2-40B4-BE49-F238E27FC236}">
                <a16:creationId xmlns:a16="http://schemas.microsoft.com/office/drawing/2014/main" id="{C1BFC160-5DE0-490E-BACC-6E2FCAF4E496}"/>
              </a:ext>
            </a:extLst>
          </p:cNvPr>
          <p:cNvSpPr>
            <a:spLocks noGrp="1"/>
          </p:cNvSpPr>
          <p:nvPr>
            <p:ph type="body" sz="half" idx="2"/>
          </p:nvPr>
        </p:nvSpPr>
        <p:spPr>
          <a:xfrm>
            <a:off x="839788" y="3366977"/>
            <a:ext cx="4944325" cy="2444862"/>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Slide Number Placeholder 5">
            <a:extLst>
              <a:ext uri="{FF2B5EF4-FFF2-40B4-BE49-F238E27FC236}">
                <a16:creationId xmlns:a16="http://schemas.microsoft.com/office/drawing/2014/main" id="{2BA792B6-A9BD-56F5-51E3-6062242C73D6}"/>
              </a:ext>
            </a:extLst>
          </p:cNvPr>
          <p:cNvSpPr>
            <a:spLocks noGrp="1"/>
          </p:cNvSpPr>
          <p:nvPr>
            <p:ph type="sldNum" sz="quarter" idx="12"/>
          </p:nvPr>
        </p:nvSpPr>
        <p:spPr>
          <a:xfrm>
            <a:off x="838200" y="5946775"/>
            <a:ext cx="2743200" cy="300899"/>
          </a:xfrm>
        </p:spPr>
        <p:txBody>
          <a:bodyPr anchor="t"/>
          <a:lstStyle/>
          <a:p>
            <a:fld id="{D1D5D013-E1B6-7A41-9F62-C7B49A54E7EF}" type="slidenum">
              <a:rPr lang="en-NL" smtClean="0"/>
              <a:t>‹nr.›</a:t>
            </a:fld>
            <a:endParaRPr lang="en-NL"/>
          </a:p>
        </p:txBody>
      </p:sp>
    </p:spTree>
    <p:extLst>
      <p:ext uri="{BB962C8B-B14F-4D97-AF65-F5344CB8AC3E}">
        <p14:creationId xmlns:p14="http://schemas.microsoft.com/office/powerpoint/2010/main" val="3526000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Text 50/50">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FB6C9DFA-51F2-9A14-4371-2BC452EA8D59}"/>
              </a:ext>
            </a:extLst>
          </p:cNvPr>
          <p:cNvSpPr>
            <a:spLocks noGrp="1"/>
          </p:cNvSpPr>
          <p:nvPr>
            <p:ph type="pic" idx="13" hasCustomPrompt="1"/>
          </p:nvPr>
        </p:nvSpPr>
        <p:spPr>
          <a:xfrm>
            <a:off x="839788" y="712382"/>
            <a:ext cx="5018569" cy="5330455"/>
          </a:xfrm>
          <a:prstGeom prst="roundRect">
            <a:avLst>
              <a:gd name="adj" fmla="val 5791"/>
            </a:avLst>
          </a:prstGeom>
          <a:solidFill>
            <a:srgbClr val="F4D9DC"/>
          </a:solidFill>
          <a:ln>
            <a:noFill/>
          </a:ln>
        </p:spPr>
        <p:txBody>
          <a:bodyPr anchor="ctr">
            <a:normAutofit/>
          </a:bodyPr>
          <a:lstStyle>
            <a:lvl1pPr marL="0" indent="0" algn="ctr">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NL"/>
              <a:t>Add picture</a:t>
            </a:r>
          </a:p>
        </p:txBody>
      </p:sp>
      <p:sp>
        <p:nvSpPr>
          <p:cNvPr id="2" name="Title 1">
            <a:extLst>
              <a:ext uri="{FF2B5EF4-FFF2-40B4-BE49-F238E27FC236}">
                <a16:creationId xmlns:a16="http://schemas.microsoft.com/office/drawing/2014/main" id="{BFF4F09F-093D-8732-2229-86EDEDB8B905}"/>
              </a:ext>
            </a:extLst>
          </p:cNvPr>
          <p:cNvSpPr>
            <a:spLocks noGrp="1"/>
          </p:cNvSpPr>
          <p:nvPr>
            <p:ph type="title"/>
          </p:nvPr>
        </p:nvSpPr>
        <p:spPr>
          <a:xfrm>
            <a:off x="6407888" y="712382"/>
            <a:ext cx="4944325" cy="2406501"/>
          </a:xfrm>
        </p:spPr>
        <p:txBody>
          <a:bodyPr anchor="b">
            <a:normAutofit/>
          </a:bodyPr>
          <a:lstStyle>
            <a:lvl1pPr>
              <a:defRPr sz="4000"/>
            </a:lvl1pPr>
          </a:lstStyle>
          <a:p>
            <a:r>
              <a:rPr lang="en-GB"/>
              <a:t>Click to edit Master title style</a:t>
            </a:r>
            <a:endParaRPr lang="en-NL"/>
          </a:p>
        </p:txBody>
      </p:sp>
      <p:sp>
        <p:nvSpPr>
          <p:cNvPr id="4" name="Text Placeholder 3">
            <a:extLst>
              <a:ext uri="{FF2B5EF4-FFF2-40B4-BE49-F238E27FC236}">
                <a16:creationId xmlns:a16="http://schemas.microsoft.com/office/drawing/2014/main" id="{C1BFC160-5DE0-490E-BACC-6E2FCAF4E496}"/>
              </a:ext>
            </a:extLst>
          </p:cNvPr>
          <p:cNvSpPr>
            <a:spLocks noGrp="1"/>
          </p:cNvSpPr>
          <p:nvPr>
            <p:ph type="body" sz="half" idx="2"/>
          </p:nvPr>
        </p:nvSpPr>
        <p:spPr>
          <a:xfrm>
            <a:off x="6407888" y="3366976"/>
            <a:ext cx="4944325" cy="2502011"/>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3" name="Graphic 2">
            <a:extLst>
              <a:ext uri="{FF2B5EF4-FFF2-40B4-BE49-F238E27FC236}">
                <a16:creationId xmlns:a16="http://schemas.microsoft.com/office/drawing/2014/main" id="{1D0EA3CB-F789-3603-A2DF-7548C45E07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51244" y="3917244"/>
            <a:ext cx="2940756" cy="2940756"/>
          </a:xfrm>
          <a:prstGeom prst="rect">
            <a:avLst/>
          </a:prstGeom>
        </p:spPr>
      </p:pic>
    </p:spTree>
    <p:extLst>
      <p:ext uri="{BB962C8B-B14F-4D97-AF65-F5344CB8AC3E}">
        <p14:creationId xmlns:p14="http://schemas.microsoft.com/office/powerpoint/2010/main" val="3810967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Image 20/80">
    <p:bg>
      <p:bgPr>
        <a:solidFill>
          <a:srgbClr val="3D68EC"/>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BF18D20-83E8-256D-4284-778B50BF4CC0}"/>
              </a:ext>
            </a:extLst>
          </p:cNvPr>
          <p:cNvSpPr>
            <a:spLocks noGrp="1"/>
          </p:cNvSpPr>
          <p:nvPr>
            <p:ph type="sldNum" sz="quarter" idx="12"/>
          </p:nvPr>
        </p:nvSpPr>
        <p:spPr>
          <a:xfrm>
            <a:off x="838200" y="5946775"/>
            <a:ext cx="2743200" cy="300899"/>
          </a:xfrm>
        </p:spPr>
        <p:txBody>
          <a:bodyPr anchor="t"/>
          <a:lstStyle>
            <a:lvl1pPr>
              <a:defRPr>
                <a:solidFill>
                  <a:schemeClr val="bg1"/>
                </a:solidFill>
              </a:defRPr>
            </a:lvl1pPr>
          </a:lstStyle>
          <a:p>
            <a:fld id="{D1D5D013-E1B6-7A41-9F62-C7B49A54E7EF}" type="slidenum">
              <a:rPr lang="en-NL" smtClean="0"/>
              <a:pPr/>
              <a:t>‹nr.›</a:t>
            </a:fld>
            <a:endParaRPr lang="en-NL"/>
          </a:p>
        </p:txBody>
      </p:sp>
      <p:sp>
        <p:nvSpPr>
          <p:cNvPr id="13" name="Picture Placeholder 2">
            <a:extLst>
              <a:ext uri="{FF2B5EF4-FFF2-40B4-BE49-F238E27FC236}">
                <a16:creationId xmlns:a16="http://schemas.microsoft.com/office/drawing/2014/main" id="{5A946707-9F36-2CA7-BA77-E730397F0AAA}"/>
              </a:ext>
            </a:extLst>
          </p:cNvPr>
          <p:cNvSpPr>
            <a:spLocks noGrp="1"/>
          </p:cNvSpPr>
          <p:nvPr>
            <p:ph type="pic" idx="14" hasCustomPrompt="1"/>
          </p:nvPr>
        </p:nvSpPr>
        <p:spPr>
          <a:xfrm>
            <a:off x="4522381" y="-6538"/>
            <a:ext cx="7669619" cy="6864537"/>
          </a:xfrm>
          <a:prstGeom prst="rect">
            <a:avLst/>
          </a:prstGeom>
          <a:solidFill>
            <a:srgbClr val="F4D9DC"/>
          </a:solidFill>
          <a:ln>
            <a:noFill/>
          </a:ln>
        </p:spPr>
        <p:txBody>
          <a:bodyPr anchor="ctr">
            <a:normAutofit/>
          </a:bodyPr>
          <a:lstStyle>
            <a:lvl1pPr marL="0" indent="0" algn="ctr">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NL"/>
              <a:t>Add picture</a:t>
            </a:r>
          </a:p>
        </p:txBody>
      </p:sp>
      <p:sp>
        <p:nvSpPr>
          <p:cNvPr id="5" name="Title 1">
            <a:extLst>
              <a:ext uri="{FF2B5EF4-FFF2-40B4-BE49-F238E27FC236}">
                <a16:creationId xmlns:a16="http://schemas.microsoft.com/office/drawing/2014/main" id="{0DB1CFD6-2196-33D6-00ED-DCEC77933190}"/>
              </a:ext>
            </a:extLst>
          </p:cNvPr>
          <p:cNvSpPr>
            <a:spLocks noGrp="1"/>
          </p:cNvSpPr>
          <p:nvPr>
            <p:ph type="title"/>
          </p:nvPr>
        </p:nvSpPr>
        <p:spPr>
          <a:xfrm>
            <a:off x="838200" y="660400"/>
            <a:ext cx="3097823" cy="1030288"/>
          </a:xfrm>
        </p:spPr>
        <p:txBody>
          <a:bodyPr>
            <a:noAutofit/>
          </a:bodyPr>
          <a:lstStyle>
            <a:lvl1pPr>
              <a:defRPr sz="3200">
                <a:solidFill>
                  <a:schemeClr val="bg1"/>
                </a:solidFill>
              </a:defRPr>
            </a:lvl1pPr>
          </a:lstStyle>
          <a:p>
            <a:r>
              <a:rPr lang="en-GB"/>
              <a:t>Click to edit</a:t>
            </a:r>
            <a:endParaRPr lang="en-NL"/>
          </a:p>
        </p:txBody>
      </p:sp>
      <p:sp>
        <p:nvSpPr>
          <p:cNvPr id="15" name="Content Placeholder 2">
            <a:extLst>
              <a:ext uri="{FF2B5EF4-FFF2-40B4-BE49-F238E27FC236}">
                <a16:creationId xmlns:a16="http://schemas.microsoft.com/office/drawing/2014/main" id="{BACCB477-2523-A398-9290-FA6CEC49D833}"/>
              </a:ext>
            </a:extLst>
          </p:cNvPr>
          <p:cNvSpPr>
            <a:spLocks noGrp="1"/>
          </p:cNvSpPr>
          <p:nvPr>
            <p:ph idx="1"/>
          </p:nvPr>
        </p:nvSpPr>
        <p:spPr>
          <a:xfrm>
            <a:off x="838200" y="1825625"/>
            <a:ext cx="3097823" cy="39862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pic>
        <p:nvPicPr>
          <p:cNvPr id="4" name="Graphic 3">
            <a:extLst>
              <a:ext uri="{FF2B5EF4-FFF2-40B4-BE49-F238E27FC236}">
                <a16:creationId xmlns:a16="http://schemas.microsoft.com/office/drawing/2014/main" id="{E2535B7F-1228-42E2-4AF7-27CFB5A27F0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81625" y="3917243"/>
            <a:ext cx="2940756" cy="2940756"/>
          </a:xfrm>
          <a:prstGeom prst="rect">
            <a:avLst/>
          </a:prstGeom>
        </p:spPr>
      </p:pic>
    </p:spTree>
    <p:extLst>
      <p:ext uri="{BB962C8B-B14F-4D97-AF65-F5344CB8AC3E}">
        <p14:creationId xmlns:p14="http://schemas.microsoft.com/office/powerpoint/2010/main" val="1978587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ttern">
    <p:spTree>
      <p:nvGrpSpPr>
        <p:cNvPr id="1" name=""/>
        <p:cNvGrpSpPr/>
        <p:nvPr/>
      </p:nvGrpSpPr>
      <p:grpSpPr>
        <a:xfrm>
          <a:off x="0" y="0"/>
          <a:ext cx="0" cy="0"/>
          <a:chOff x="0" y="0"/>
          <a:chExt cx="0" cy="0"/>
        </a:xfrm>
      </p:grpSpPr>
      <p:pic>
        <p:nvPicPr>
          <p:cNvPr id="18" name="Picture 17" descr="Shape&#10;&#10;Description automatically generated">
            <a:extLst>
              <a:ext uri="{FF2B5EF4-FFF2-40B4-BE49-F238E27FC236}">
                <a16:creationId xmlns:a16="http://schemas.microsoft.com/office/drawing/2014/main" id="{D4F250ED-5524-7457-B4FA-050D5CA8FAD5}"/>
              </a:ext>
            </a:extLst>
          </p:cNvPr>
          <p:cNvPicPr>
            <a:picLocks noChangeAspect="1"/>
          </p:cNvPicPr>
          <p:nvPr userDrawn="1"/>
        </p:nvPicPr>
        <p:blipFill>
          <a:blip r:embed="rId2"/>
          <a:stretch>
            <a:fillRect/>
          </a:stretch>
        </p:blipFill>
        <p:spPr>
          <a:xfrm>
            <a:off x="-11502" y="-11503"/>
            <a:ext cx="12203502" cy="6875211"/>
          </a:xfrm>
          <a:prstGeom prst="rect">
            <a:avLst/>
          </a:prstGeom>
        </p:spPr>
      </p:pic>
    </p:spTree>
    <p:extLst>
      <p:ext uri="{BB962C8B-B14F-4D97-AF65-F5344CB8AC3E}">
        <p14:creationId xmlns:p14="http://schemas.microsoft.com/office/powerpoint/2010/main" val="2258635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dirty="0"/>
          </a:p>
        </p:txBody>
      </p:sp>
    </p:spTree>
    <p:extLst>
      <p:ext uri="{BB962C8B-B14F-4D97-AF65-F5344CB8AC3E}">
        <p14:creationId xmlns:p14="http://schemas.microsoft.com/office/powerpoint/2010/main" val="2992428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A5E4F1-CB3F-D1CB-C7D0-F1D66C147FB3}"/>
              </a:ext>
            </a:extLst>
          </p:cNvPr>
          <p:cNvSpPr>
            <a:spLocks noGrp="1"/>
          </p:cNvSpPr>
          <p:nvPr>
            <p:ph type="title"/>
          </p:nvPr>
        </p:nvSpPr>
        <p:spPr>
          <a:xfrm>
            <a:off x="838200" y="660400"/>
            <a:ext cx="10515600" cy="1030288"/>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829F18BF-4E1F-243E-FD61-9FE65856176F}"/>
              </a:ext>
            </a:extLst>
          </p:cNvPr>
          <p:cNvSpPr>
            <a:spLocks noGrp="1"/>
          </p:cNvSpPr>
          <p:nvPr>
            <p:ph type="body" idx="1"/>
          </p:nvPr>
        </p:nvSpPr>
        <p:spPr>
          <a:xfrm>
            <a:off x="838200" y="1825625"/>
            <a:ext cx="10515600" cy="39862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Slide Number Placeholder 5">
            <a:extLst>
              <a:ext uri="{FF2B5EF4-FFF2-40B4-BE49-F238E27FC236}">
                <a16:creationId xmlns:a16="http://schemas.microsoft.com/office/drawing/2014/main" id="{5EDEE6F4-B1FA-D319-CA8F-CC0CD64907BC}"/>
              </a:ext>
            </a:extLst>
          </p:cNvPr>
          <p:cNvSpPr>
            <a:spLocks noGrp="1"/>
          </p:cNvSpPr>
          <p:nvPr>
            <p:ph type="sldNum" sz="quarter" idx="4"/>
          </p:nvPr>
        </p:nvSpPr>
        <p:spPr>
          <a:xfrm>
            <a:off x="838200" y="6088590"/>
            <a:ext cx="2743200" cy="365125"/>
          </a:xfrm>
          <a:prstGeom prst="rect">
            <a:avLst/>
          </a:prstGeom>
        </p:spPr>
        <p:txBody>
          <a:bodyPr vert="horz" lIns="91440" tIns="45720" rIns="91440" bIns="45720" rtlCol="0" anchor="t"/>
          <a:lstStyle>
            <a:lvl1pPr algn="l">
              <a:defRPr sz="1400" b="0" i="0">
                <a:solidFill>
                  <a:schemeClr val="tx1"/>
                </a:solidFill>
                <a:latin typeface="General Sans" pitchFamily="2" charset="77"/>
              </a:defRPr>
            </a:lvl1pPr>
          </a:lstStyle>
          <a:p>
            <a:r>
              <a:rPr lang="en-NL"/>
              <a:t>1.</a:t>
            </a:r>
          </a:p>
        </p:txBody>
      </p:sp>
    </p:spTree>
    <p:extLst>
      <p:ext uri="{BB962C8B-B14F-4D97-AF65-F5344CB8AC3E}">
        <p14:creationId xmlns:p14="http://schemas.microsoft.com/office/powerpoint/2010/main" val="4258596104"/>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1" r:id="rId3"/>
    <p:sldLayoutId id="2147483650" r:id="rId4"/>
    <p:sldLayoutId id="2147483657" r:id="rId5"/>
    <p:sldLayoutId id="2147483658" r:id="rId6"/>
    <p:sldLayoutId id="2147483661" r:id="rId7"/>
    <p:sldLayoutId id="2147483660" r:id="rId8"/>
    <p:sldLayoutId id="2147483662" r:id="rId9"/>
  </p:sldLayoutIdLst>
  <p:hf hdr="0" ftr="0"/>
  <p:txStyles>
    <p:titleStyle>
      <a:lvl1pPr algn="l" defTabSz="914400" rtl="0" eaLnBrk="1" latinLnBrk="0" hangingPunct="1">
        <a:lnSpc>
          <a:spcPct val="90000"/>
        </a:lnSpc>
        <a:spcBef>
          <a:spcPct val="0"/>
        </a:spcBef>
        <a:buNone/>
        <a:defRPr sz="4000" b="1" i="0" kern="1200">
          <a:solidFill>
            <a:schemeClr val="tx1"/>
          </a:solidFill>
          <a:latin typeface="General Sans Semi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General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eneral Sans"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eral Sans"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General Sans"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General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993E9-2B22-E0CC-6EFF-83BB007485B5}"/>
              </a:ext>
            </a:extLst>
          </p:cNvPr>
          <p:cNvSpPr>
            <a:spLocks noGrp="1"/>
          </p:cNvSpPr>
          <p:nvPr>
            <p:ph type="ctrTitle"/>
          </p:nvPr>
        </p:nvSpPr>
        <p:spPr>
          <a:xfrm>
            <a:off x="1274927" y="801641"/>
            <a:ext cx="8144775" cy="4496310"/>
          </a:xfrm>
        </p:spPr>
        <p:txBody>
          <a:bodyPr>
            <a:normAutofit/>
          </a:bodyPr>
          <a:lstStyle/>
          <a:p>
            <a:br>
              <a:rPr lang="nl-NL" dirty="0">
                <a:latin typeface="General Sans Semibold"/>
              </a:rPr>
            </a:br>
            <a:r>
              <a:rPr lang="nl-NL" sz="6000" dirty="0">
                <a:latin typeface="General Sans Semibold"/>
              </a:rPr>
              <a:t>Standaardisatieraad</a:t>
            </a:r>
            <a:br>
              <a:rPr lang="nl-NL" sz="6000" dirty="0">
                <a:latin typeface="General Sans Semibold"/>
              </a:rPr>
            </a:br>
            <a:r>
              <a:rPr lang="nl-NL" sz="6000" dirty="0">
                <a:latin typeface="General Sans Semibold"/>
              </a:rPr>
              <a:t>Project OKE - OOAPI</a:t>
            </a:r>
            <a:br>
              <a:rPr lang="nl-NL" sz="6000" dirty="0"/>
            </a:br>
            <a:br>
              <a:rPr lang="nl-NL" sz="5300" dirty="0">
                <a:latin typeface="General Sans Semibold"/>
              </a:rPr>
            </a:br>
            <a:endParaRPr lang="nl-NL" sz="4000" dirty="0">
              <a:latin typeface="General Sans Semibold"/>
            </a:endParaRPr>
          </a:p>
        </p:txBody>
      </p:sp>
      <p:pic>
        <p:nvPicPr>
          <p:cNvPr id="3" name="Afbeelding 2">
            <a:extLst>
              <a:ext uri="{FF2B5EF4-FFF2-40B4-BE49-F238E27FC236}">
                <a16:creationId xmlns:a16="http://schemas.microsoft.com/office/drawing/2014/main" id="{F673119A-CABE-420A-BDE9-9FF43957A2A0}"/>
              </a:ext>
            </a:extLst>
          </p:cNvPr>
          <p:cNvPicPr>
            <a:picLocks noChangeAspect="1"/>
          </p:cNvPicPr>
          <p:nvPr/>
        </p:nvPicPr>
        <p:blipFill>
          <a:blip r:embed="rId3"/>
          <a:stretch>
            <a:fillRect/>
          </a:stretch>
        </p:blipFill>
        <p:spPr>
          <a:xfrm>
            <a:off x="8829622" y="645302"/>
            <a:ext cx="2743438" cy="762066"/>
          </a:xfrm>
          <a:prstGeom prst="rect">
            <a:avLst/>
          </a:prstGeom>
        </p:spPr>
      </p:pic>
    </p:spTree>
    <p:extLst>
      <p:ext uri="{BB962C8B-B14F-4D97-AF65-F5344CB8AC3E}">
        <p14:creationId xmlns:p14="http://schemas.microsoft.com/office/powerpoint/2010/main" val="920115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0277936" y="6172200"/>
            <a:ext cx="1914065" cy="531685"/>
          </a:xfrm>
          <a:custGeom>
            <a:avLst/>
            <a:gdLst/>
            <a:ahLst/>
            <a:cxnLst/>
            <a:rect l="l" t="t" r="r" b="b"/>
            <a:pathLst>
              <a:path w="2871097" h="797527">
                <a:moveTo>
                  <a:pt x="0" y="0"/>
                </a:moveTo>
                <a:lnTo>
                  <a:pt x="2871097" y="0"/>
                </a:lnTo>
                <a:lnTo>
                  <a:pt x="2871097" y="797527"/>
                </a:lnTo>
                <a:lnTo>
                  <a:pt x="0" y="797527"/>
                </a:lnTo>
                <a:lnTo>
                  <a:pt x="0" y="0"/>
                </a:lnTo>
                <a:close/>
              </a:path>
            </a:pathLst>
          </a:custGeom>
          <a:blipFill>
            <a:blip r:embed="rId3"/>
            <a:stretch>
              <a:fillRect/>
            </a:stretch>
          </a:blipFill>
        </p:spPr>
        <p:txBody>
          <a:bodyPr/>
          <a:lstStyle/>
          <a:p>
            <a:endParaRPr lang="nl-NL" sz="1200" dirty="0"/>
          </a:p>
        </p:txBody>
      </p:sp>
      <p:sp>
        <p:nvSpPr>
          <p:cNvPr id="6" name="Freeform 6"/>
          <p:cNvSpPr/>
          <p:nvPr/>
        </p:nvSpPr>
        <p:spPr>
          <a:xfrm>
            <a:off x="8489967" y="6132598"/>
            <a:ext cx="1787969" cy="610889"/>
          </a:xfrm>
          <a:custGeom>
            <a:avLst/>
            <a:gdLst/>
            <a:ahLst/>
            <a:cxnLst/>
            <a:rect l="l" t="t" r="r" b="b"/>
            <a:pathLst>
              <a:path w="2681953" h="916334">
                <a:moveTo>
                  <a:pt x="0" y="0"/>
                </a:moveTo>
                <a:lnTo>
                  <a:pt x="2681953" y="0"/>
                </a:lnTo>
                <a:lnTo>
                  <a:pt x="2681953" y="916334"/>
                </a:lnTo>
                <a:lnTo>
                  <a:pt x="0" y="916334"/>
                </a:lnTo>
                <a:lnTo>
                  <a:pt x="0" y="0"/>
                </a:lnTo>
                <a:close/>
              </a:path>
            </a:pathLst>
          </a:custGeom>
          <a:blipFill>
            <a:blip r:embed="rId4"/>
            <a:stretch>
              <a:fillRect/>
            </a:stretch>
          </a:blipFill>
        </p:spPr>
        <p:txBody>
          <a:bodyPr/>
          <a:lstStyle/>
          <a:p>
            <a:endParaRPr lang="nl-NL" sz="1200" dirty="0"/>
          </a:p>
        </p:txBody>
      </p:sp>
      <p:sp>
        <p:nvSpPr>
          <p:cNvPr id="7" name="Freeform 7"/>
          <p:cNvSpPr/>
          <p:nvPr/>
        </p:nvSpPr>
        <p:spPr>
          <a:xfrm>
            <a:off x="759049" y="4095755"/>
            <a:ext cx="245731" cy="292537"/>
          </a:xfrm>
          <a:custGeom>
            <a:avLst/>
            <a:gdLst/>
            <a:ahLst/>
            <a:cxnLst/>
            <a:rect l="l" t="t" r="r" b="b"/>
            <a:pathLst>
              <a:path w="368597" h="438806">
                <a:moveTo>
                  <a:pt x="0" y="0"/>
                </a:moveTo>
                <a:lnTo>
                  <a:pt x="368597" y="0"/>
                </a:lnTo>
                <a:lnTo>
                  <a:pt x="368597" y="438805"/>
                </a:lnTo>
                <a:lnTo>
                  <a:pt x="0" y="43880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l-NL" sz="1200" dirty="0"/>
          </a:p>
        </p:txBody>
      </p:sp>
      <p:sp>
        <p:nvSpPr>
          <p:cNvPr id="14" name="TextBox 6">
            <a:extLst>
              <a:ext uri="{FF2B5EF4-FFF2-40B4-BE49-F238E27FC236}">
                <a16:creationId xmlns:a16="http://schemas.microsoft.com/office/drawing/2014/main" id="{C531E396-C77D-5AA1-2FAC-1DB52F80A72F}"/>
              </a:ext>
            </a:extLst>
          </p:cNvPr>
          <p:cNvSpPr txBox="1"/>
          <p:nvPr/>
        </p:nvSpPr>
        <p:spPr>
          <a:xfrm>
            <a:off x="1168400" y="228600"/>
            <a:ext cx="7186110" cy="730008"/>
          </a:xfrm>
          <a:prstGeom prst="rect">
            <a:avLst/>
          </a:prstGeom>
        </p:spPr>
        <p:txBody>
          <a:bodyPr lIns="0" tIns="0" rIns="0" bIns="0" rtlCol="0" anchor="t">
            <a:spAutoFit/>
          </a:bodyPr>
          <a:lstStyle/>
          <a:p>
            <a:pPr>
              <a:lnSpc>
                <a:spcPts val="6660"/>
              </a:lnSpc>
              <a:spcBef>
                <a:spcPct val="0"/>
              </a:spcBef>
            </a:pPr>
            <a:r>
              <a:rPr lang="en-US" sz="2933" dirty="0">
                <a:solidFill>
                  <a:srgbClr val="795094"/>
                </a:solidFill>
                <a:latin typeface="Chau Philomene"/>
              </a:rPr>
              <a:t>BOP ROADMAP MEI-JUNI-JULI 2024</a:t>
            </a:r>
          </a:p>
        </p:txBody>
      </p:sp>
      <p:pic>
        <p:nvPicPr>
          <p:cNvPr id="8" name="Afbeelding 7" descr="Afbeelding met tekst, schermopname, ontwerp&#10;&#10;Automatisch gegenereerde beschrijving">
            <a:extLst>
              <a:ext uri="{FF2B5EF4-FFF2-40B4-BE49-F238E27FC236}">
                <a16:creationId xmlns:a16="http://schemas.microsoft.com/office/drawing/2014/main" id="{E4072B3C-12F8-89E3-09B6-69239F817C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2831" y="1161228"/>
            <a:ext cx="8063189" cy="4535544"/>
          </a:xfrm>
          <a:prstGeom prst="rect">
            <a:avLst/>
          </a:prstGeom>
        </p:spPr>
      </p:pic>
      <p:sp>
        <p:nvSpPr>
          <p:cNvPr id="9" name="TextBox 14">
            <a:extLst>
              <a:ext uri="{FF2B5EF4-FFF2-40B4-BE49-F238E27FC236}">
                <a16:creationId xmlns:a16="http://schemas.microsoft.com/office/drawing/2014/main" id="{AB581F52-0AD6-B909-869D-BA75392E405D}"/>
              </a:ext>
            </a:extLst>
          </p:cNvPr>
          <p:cNvSpPr txBox="1"/>
          <p:nvPr/>
        </p:nvSpPr>
        <p:spPr>
          <a:xfrm>
            <a:off x="8636000" y="2686354"/>
            <a:ext cx="3352800" cy="4360168"/>
          </a:xfrm>
          <a:prstGeom prst="rect">
            <a:avLst/>
          </a:prstGeom>
        </p:spPr>
        <p:txBody>
          <a:bodyPr wrap="square" lIns="0" tIns="0" rIns="0" bIns="0" rtlCol="0" anchor="t">
            <a:spAutoFit/>
          </a:bodyPr>
          <a:lstStyle/>
          <a:p>
            <a:pPr marL="484874" lvl="1" indent="-304815">
              <a:lnSpc>
                <a:spcPts val="2819"/>
              </a:lnSpc>
              <a:buFont typeface="Arial" panose="020B0604020202020204" pitchFamily="34" charset="0"/>
              <a:buChar char="•"/>
            </a:pPr>
            <a:r>
              <a:rPr lang="nl-NL" sz="1667" noProof="1">
                <a:solidFill>
                  <a:srgbClr val="000000"/>
                </a:solidFill>
                <a:latin typeface="Chau Philomene"/>
              </a:rPr>
              <a:t>Advies en ondersteuning on tour per mbo instelling.</a:t>
            </a:r>
          </a:p>
          <a:p>
            <a:pPr marL="484874" lvl="1" indent="-304815">
              <a:lnSpc>
                <a:spcPts val="2819"/>
              </a:lnSpc>
              <a:buFont typeface="Arial" panose="020B0604020202020204" pitchFamily="34" charset="0"/>
              <a:buChar char="•"/>
            </a:pPr>
            <a:r>
              <a:rPr lang="nl-NL" sz="1667" noProof="1">
                <a:solidFill>
                  <a:srgbClr val="000000"/>
                </a:solidFill>
                <a:latin typeface="Chau Philomene"/>
              </a:rPr>
              <a:t>Realisatie projectplan</a:t>
            </a:r>
          </a:p>
          <a:p>
            <a:pPr marL="484874" lvl="1" indent="-304815">
              <a:lnSpc>
                <a:spcPts val="2819"/>
              </a:lnSpc>
              <a:buFont typeface="Arial" panose="020B0604020202020204" pitchFamily="34" charset="0"/>
              <a:buChar char="•"/>
            </a:pPr>
            <a:r>
              <a:rPr lang="nl-NL" sz="1667" noProof="1">
                <a:solidFill>
                  <a:srgbClr val="000000"/>
                </a:solidFill>
                <a:latin typeface="Chau Philomene"/>
              </a:rPr>
              <a:t>Voorbereiding testen</a:t>
            </a:r>
          </a:p>
          <a:p>
            <a:pPr marL="484874" lvl="1" indent="-304815">
              <a:lnSpc>
                <a:spcPts val="2819"/>
              </a:lnSpc>
              <a:buFont typeface="Arial" panose="020B0604020202020204" pitchFamily="34" charset="0"/>
              <a:buChar char="•"/>
            </a:pPr>
            <a:r>
              <a:rPr lang="nl-NL" sz="1667" noProof="1">
                <a:solidFill>
                  <a:srgbClr val="000000"/>
                </a:solidFill>
                <a:latin typeface="Chau Philomene"/>
              </a:rPr>
              <a:t>Werksessies procesoptimalisatie</a:t>
            </a:r>
          </a:p>
          <a:p>
            <a:pPr marL="484874" lvl="1" indent="-304815">
              <a:lnSpc>
                <a:spcPts val="2819"/>
              </a:lnSpc>
              <a:buFont typeface="Arial" panose="020B0604020202020204" pitchFamily="34" charset="0"/>
              <a:buChar char="•"/>
            </a:pPr>
            <a:r>
              <a:rPr lang="nl-NL" sz="1667" noProof="1">
                <a:solidFill>
                  <a:srgbClr val="000000"/>
                </a:solidFill>
                <a:latin typeface="Chau Philomene"/>
              </a:rPr>
              <a:t>Kennisdeling per mbo school met totale examenorganisatie</a:t>
            </a:r>
          </a:p>
          <a:p>
            <a:pPr marL="180059" lvl="1">
              <a:lnSpc>
                <a:spcPts val="2819"/>
              </a:lnSpc>
            </a:pPr>
            <a:endParaRPr lang="en-US" sz="1667" dirty="0">
              <a:solidFill>
                <a:srgbClr val="000000"/>
              </a:solidFill>
              <a:latin typeface="Chau Philomene"/>
            </a:endParaRPr>
          </a:p>
          <a:p>
            <a:pPr marL="484874" lvl="1" indent="-304815">
              <a:lnSpc>
                <a:spcPts val="2819"/>
              </a:lnSpc>
              <a:buFont typeface="Arial" panose="020B0604020202020204" pitchFamily="34" charset="0"/>
              <a:buChar char="•"/>
            </a:pPr>
            <a:endParaRPr lang="en-US" sz="1667" dirty="0">
              <a:solidFill>
                <a:srgbClr val="000000"/>
              </a:solidFill>
              <a:latin typeface="Chau Philomene"/>
            </a:endParaRPr>
          </a:p>
          <a:p>
            <a:pPr>
              <a:lnSpc>
                <a:spcPts val="2030"/>
              </a:lnSpc>
            </a:pPr>
            <a:endParaRPr lang="en-US" sz="1667" dirty="0">
              <a:solidFill>
                <a:srgbClr val="000000"/>
              </a:solidFill>
              <a:latin typeface="Chau Philomene"/>
            </a:endParaRPr>
          </a:p>
          <a:p>
            <a:pPr algn="ctr">
              <a:lnSpc>
                <a:spcPts val="2030"/>
              </a:lnSpc>
            </a:pPr>
            <a:endParaRPr lang="en-US" sz="1667" dirty="0">
              <a:solidFill>
                <a:srgbClr val="000000"/>
              </a:solidFill>
              <a:latin typeface="Chau Philomene"/>
            </a:endParaRPr>
          </a:p>
          <a:p>
            <a:pPr>
              <a:lnSpc>
                <a:spcPts val="2030"/>
              </a:lnSpc>
            </a:pPr>
            <a:endParaRPr lang="en-US" sz="1667" dirty="0">
              <a:solidFill>
                <a:srgbClr val="000000"/>
              </a:solidFill>
              <a:latin typeface="Chau Philomene"/>
            </a:endParaRPr>
          </a:p>
        </p:txBody>
      </p:sp>
    </p:spTree>
    <p:extLst>
      <p:ext uri="{BB962C8B-B14F-4D97-AF65-F5344CB8AC3E}">
        <p14:creationId xmlns:p14="http://schemas.microsoft.com/office/powerpoint/2010/main" val="2222806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7B2822-1DC2-C149-7C49-B0A050F4A740}"/>
              </a:ext>
            </a:extLst>
          </p:cNvPr>
          <p:cNvSpPr>
            <a:spLocks noGrp="1"/>
          </p:cNvSpPr>
          <p:nvPr>
            <p:ph type="title"/>
          </p:nvPr>
        </p:nvSpPr>
        <p:spPr/>
        <p:txBody>
          <a:bodyPr>
            <a:normAutofit fontScale="90000"/>
          </a:bodyPr>
          <a:lstStyle/>
          <a:p>
            <a:r>
              <a:rPr lang="nl-NL" dirty="0"/>
              <a:t>Governance OKE – </a:t>
            </a:r>
            <a:br>
              <a:rPr lang="nl-NL" dirty="0"/>
            </a:br>
            <a:r>
              <a:rPr lang="nl-NL" dirty="0"/>
              <a:t>samenwerking met Npuls</a:t>
            </a:r>
            <a:endParaRPr lang="en-NL" sz="2700" dirty="0"/>
          </a:p>
        </p:txBody>
      </p:sp>
      <p:sp>
        <p:nvSpPr>
          <p:cNvPr id="4" name="Tijdelijke aanduiding voor dianummer 3">
            <a:extLst>
              <a:ext uri="{FF2B5EF4-FFF2-40B4-BE49-F238E27FC236}">
                <a16:creationId xmlns:a16="http://schemas.microsoft.com/office/drawing/2014/main" id="{A05CF1F8-D7EA-8BD3-F89E-31CC1B423C85}"/>
              </a:ext>
            </a:extLst>
          </p:cNvPr>
          <p:cNvSpPr>
            <a:spLocks noGrp="1"/>
          </p:cNvSpPr>
          <p:nvPr>
            <p:ph type="sldNum" sz="quarter" idx="12"/>
          </p:nvPr>
        </p:nvSpPr>
        <p:spPr/>
        <p:txBody>
          <a:bodyPr/>
          <a:lstStyle/>
          <a:p>
            <a:fld id="{D1D5D013-E1B6-7A41-9F62-C7B49A54E7EF}" type="slidenum">
              <a:rPr lang="en-NL" smtClean="0"/>
              <a:t>11</a:t>
            </a:fld>
            <a:endParaRPr lang="en-NL"/>
          </a:p>
        </p:txBody>
      </p:sp>
      <p:pic>
        <p:nvPicPr>
          <p:cNvPr id="6" name="Afbeelding 5">
            <a:extLst>
              <a:ext uri="{FF2B5EF4-FFF2-40B4-BE49-F238E27FC236}">
                <a16:creationId xmlns:a16="http://schemas.microsoft.com/office/drawing/2014/main" id="{D82DBCAF-6156-2454-6D01-49EAA110E99F}"/>
              </a:ext>
            </a:extLst>
          </p:cNvPr>
          <p:cNvPicPr>
            <a:picLocks noChangeAspect="1"/>
          </p:cNvPicPr>
          <p:nvPr/>
        </p:nvPicPr>
        <p:blipFill>
          <a:blip r:embed="rId3"/>
          <a:stretch>
            <a:fillRect/>
          </a:stretch>
        </p:blipFill>
        <p:spPr>
          <a:xfrm>
            <a:off x="1799803" y="1802824"/>
            <a:ext cx="8157698" cy="4677752"/>
          </a:xfrm>
          <a:prstGeom prst="rect">
            <a:avLst/>
          </a:prstGeom>
        </p:spPr>
      </p:pic>
    </p:spTree>
    <p:extLst>
      <p:ext uri="{BB962C8B-B14F-4D97-AF65-F5344CB8AC3E}">
        <p14:creationId xmlns:p14="http://schemas.microsoft.com/office/powerpoint/2010/main" val="2536819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7B2822-1DC2-C149-7C49-B0A050F4A740}"/>
              </a:ext>
            </a:extLst>
          </p:cNvPr>
          <p:cNvSpPr>
            <a:spLocks noGrp="1"/>
          </p:cNvSpPr>
          <p:nvPr>
            <p:ph type="title"/>
          </p:nvPr>
        </p:nvSpPr>
        <p:spPr/>
        <p:txBody>
          <a:bodyPr>
            <a:normAutofit/>
          </a:bodyPr>
          <a:lstStyle/>
          <a:p>
            <a:r>
              <a:rPr lang="nl-NL" dirty="0"/>
              <a:t>Werken volgens OOAPI standaard</a:t>
            </a:r>
            <a:endParaRPr lang="en-NL" sz="2700" dirty="0"/>
          </a:p>
        </p:txBody>
      </p:sp>
      <p:sp>
        <p:nvSpPr>
          <p:cNvPr id="4" name="Tijdelijke aanduiding voor dianummer 3">
            <a:extLst>
              <a:ext uri="{FF2B5EF4-FFF2-40B4-BE49-F238E27FC236}">
                <a16:creationId xmlns:a16="http://schemas.microsoft.com/office/drawing/2014/main" id="{A05CF1F8-D7EA-8BD3-F89E-31CC1B423C85}"/>
              </a:ext>
            </a:extLst>
          </p:cNvPr>
          <p:cNvSpPr>
            <a:spLocks noGrp="1"/>
          </p:cNvSpPr>
          <p:nvPr>
            <p:ph type="sldNum" sz="quarter" idx="12"/>
          </p:nvPr>
        </p:nvSpPr>
        <p:spPr/>
        <p:txBody>
          <a:bodyPr/>
          <a:lstStyle/>
          <a:p>
            <a:fld id="{D1D5D013-E1B6-7A41-9F62-C7B49A54E7EF}" type="slidenum">
              <a:rPr lang="en-NL" smtClean="0"/>
              <a:t>12</a:t>
            </a:fld>
            <a:endParaRPr lang="en-NL"/>
          </a:p>
        </p:txBody>
      </p:sp>
      <p:sp>
        <p:nvSpPr>
          <p:cNvPr id="3" name="Tekstvak 2">
            <a:extLst>
              <a:ext uri="{FF2B5EF4-FFF2-40B4-BE49-F238E27FC236}">
                <a16:creationId xmlns:a16="http://schemas.microsoft.com/office/drawing/2014/main" id="{9A562F55-B897-2007-4D81-56E8E1932342}"/>
              </a:ext>
            </a:extLst>
          </p:cNvPr>
          <p:cNvSpPr txBox="1"/>
          <p:nvPr/>
        </p:nvSpPr>
        <p:spPr>
          <a:xfrm>
            <a:off x="744133" y="2440502"/>
            <a:ext cx="5303520" cy="2862322"/>
          </a:xfrm>
          <a:prstGeom prst="rect">
            <a:avLst/>
          </a:prstGeom>
          <a:noFill/>
        </p:spPr>
        <p:txBody>
          <a:bodyPr wrap="square" rtlCol="0">
            <a:spAutoFit/>
          </a:bodyPr>
          <a:lstStyle/>
          <a:p>
            <a:r>
              <a:rPr lang="nl-NL" u="sng" dirty="0"/>
              <a:t>Redenen OOAPI en pluspunten voor ontwikkeling</a:t>
            </a:r>
          </a:p>
          <a:p>
            <a:pPr marL="285750" indent="-285750">
              <a:buFont typeface="Arial" panose="020B0604020202020204" pitchFamily="34" charset="0"/>
              <a:buChar char="•"/>
            </a:pPr>
            <a:r>
              <a:rPr lang="nl-NL" dirty="0"/>
              <a:t>Werken volgens een eenduidig proces met dezelfde definities (goed voor scholen en leveranciers)</a:t>
            </a:r>
          </a:p>
          <a:p>
            <a:pPr marL="285750" indent="-285750">
              <a:buFont typeface="Arial" panose="020B0604020202020204" pitchFamily="34" charset="0"/>
              <a:buChar char="•"/>
            </a:pPr>
            <a:r>
              <a:rPr lang="nl-NL" dirty="0"/>
              <a:t>Aansluiting bij betreffende referentiearchitecturen</a:t>
            </a:r>
          </a:p>
          <a:p>
            <a:pPr marL="285750" indent="-285750">
              <a:buFont typeface="Arial" panose="020B0604020202020204" pitchFamily="34" charset="0"/>
              <a:buChar char="•"/>
            </a:pPr>
            <a:r>
              <a:rPr lang="nl-NL" dirty="0"/>
              <a:t>Toekomstbestendig en compatible</a:t>
            </a:r>
          </a:p>
          <a:p>
            <a:pPr marL="285750" indent="-285750">
              <a:buFont typeface="Arial" panose="020B0604020202020204" pitchFamily="34" charset="0"/>
              <a:buChar char="•"/>
            </a:pPr>
            <a:endParaRPr lang="nl-NL" dirty="0"/>
          </a:p>
          <a:p>
            <a:r>
              <a:rPr lang="nl-NL" u="sng" dirty="0"/>
              <a:t>Nog te regelen:</a:t>
            </a:r>
          </a:p>
          <a:p>
            <a:r>
              <a:rPr lang="nl-NL" dirty="0"/>
              <a:t>Change- en releasemanagement – wie doet welke stappen wanneer?</a:t>
            </a:r>
          </a:p>
          <a:p>
            <a:pPr marL="285750" indent="-285750">
              <a:buFont typeface="Arial" panose="020B0604020202020204" pitchFamily="34" charset="0"/>
              <a:buChar char="•"/>
            </a:pPr>
            <a:endParaRPr lang="nl-NL" dirty="0"/>
          </a:p>
        </p:txBody>
      </p:sp>
      <p:pic>
        <p:nvPicPr>
          <p:cNvPr id="5" name="Afbeelding 4">
            <a:extLst>
              <a:ext uri="{FF2B5EF4-FFF2-40B4-BE49-F238E27FC236}">
                <a16:creationId xmlns:a16="http://schemas.microsoft.com/office/drawing/2014/main" id="{9B1850B6-183B-45D1-E8C3-0EBEA16E8569}"/>
              </a:ext>
            </a:extLst>
          </p:cNvPr>
          <p:cNvPicPr>
            <a:picLocks noChangeAspect="1"/>
          </p:cNvPicPr>
          <p:nvPr/>
        </p:nvPicPr>
        <p:blipFill>
          <a:blip r:embed="rId3"/>
          <a:stretch>
            <a:fillRect/>
          </a:stretch>
        </p:blipFill>
        <p:spPr>
          <a:xfrm>
            <a:off x="6638582" y="2384371"/>
            <a:ext cx="4931055" cy="2862322"/>
          </a:xfrm>
          <a:prstGeom prst="rect">
            <a:avLst/>
          </a:prstGeom>
        </p:spPr>
      </p:pic>
    </p:spTree>
    <p:extLst>
      <p:ext uri="{BB962C8B-B14F-4D97-AF65-F5344CB8AC3E}">
        <p14:creationId xmlns:p14="http://schemas.microsoft.com/office/powerpoint/2010/main" val="4155538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7B2822-1DC2-C149-7C49-B0A050F4A740}"/>
              </a:ext>
            </a:extLst>
          </p:cNvPr>
          <p:cNvSpPr>
            <a:spLocks noGrp="1"/>
          </p:cNvSpPr>
          <p:nvPr>
            <p:ph type="title"/>
          </p:nvPr>
        </p:nvSpPr>
        <p:spPr/>
        <p:txBody>
          <a:bodyPr>
            <a:normAutofit/>
          </a:bodyPr>
          <a:lstStyle/>
          <a:p>
            <a:r>
              <a:rPr lang="nl-NL" dirty="0"/>
              <a:t>Project OKE – stand van zaken</a:t>
            </a:r>
            <a:endParaRPr lang="en-NL" sz="2700" dirty="0"/>
          </a:p>
        </p:txBody>
      </p:sp>
      <p:sp>
        <p:nvSpPr>
          <p:cNvPr id="4" name="Tijdelijke aanduiding voor dianummer 3">
            <a:extLst>
              <a:ext uri="{FF2B5EF4-FFF2-40B4-BE49-F238E27FC236}">
                <a16:creationId xmlns:a16="http://schemas.microsoft.com/office/drawing/2014/main" id="{A05CF1F8-D7EA-8BD3-F89E-31CC1B423C85}"/>
              </a:ext>
            </a:extLst>
          </p:cNvPr>
          <p:cNvSpPr>
            <a:spLocks noGrp="1"/>
          </p:cNvSpPr>
          <p:nvPr>
            <p:ph type="sldNum" sz="quarter" idx="12"/>
          </p:nvPr>
        </p:nvSpPr>
        <p:spPr/>
        <p:txBody>
          <a:bodyPr/>
          <a:lstStyle/>
          <a:p>
            <a:fld id="{D1D5D013-E1B6-7A41-9F62-C7B49A54E7EF}" type="slidenum">
              <a:rPr lang="en-NL" smtClean="0"/>
              <a:t>13</a:t>
            </a:fld>
            <a:endParaRPr lang="en-NL"/>
          </a:p>
        </p:txBody>
      </p:sp>
      <p:sp>
        <p:nvSpPr>
          <p:cNvPr id="3" name="Tekstvak 2">
            <a:extLst>
              <a:ext uri="{FF2B5EF4-FFF2-40B4-BE49-F238E27FC236}">
                <a16:creationId xmlns:a16="http://schemas.microsoft.com/office/drawing/2014/main" id="{D42CEE4F-AF91-367F-F203-9F5B0348F93B}"/>
              </a:ext>
            </a:extLst>
          </p:cNvPr>
          <p:cNvSpPr txBox="1"/>
          <p:nvPr/>
        </p:nvSpPr>
        <p:spPr>
          <a:xfrm>
            <a:off x="1002687" y="1923393"/>
            <a:ext cx="8185456" cy="923330"/>
          </a:xfrm>
          <a:prstGeom prst="rect">
            <a:avLst/>
          </a:prstGeom>
          <a:noFill/>
        </p:spPr>
        <p:txBody>
          <a:bodyPr wrap="square" rtlCol="0">
            <a:spAutoFit/>
          </a:bodyPr>
          <a:lstStyle/>
          <a:p>
            <a:r>
              <a:rPr lang="nl-NL" dirty="0"/>
              <a:t>Planningsplaatje weergeven op hoofdlijnen – zelf even maken</a:t>
            </a:r>
          </a:p>
          <a:p>
            <a:endParaRPr lang="nl-NL" dirty="0"/>
          </a:p>
          <a:p>
            <a:endParaRPr lang="nl-NL" dirty="0"/>
          </a:p>
        </p:txBody>
      </p:sp>
      <p:graphicFrame>
        <p:nvGraphicFramePr>
          <p:cNvPr id="5" name="Tabel 4">
            <a:extLst>
              <a:ext uri="{FF2B5EF4-FFF2-40B4-BE49-F238E27FC236}">
                <a16:creationId xmlns:a16="http://schemas.microsoft.com/office/drawing/2014/main" id="{A52A9CA5-1D09-5135-64D7-ABC4A3F29148}"/>
              </a:ext>
            </a:extLst>
          </p:cNvPr>
          <p:cNvGraphicFramePr>
            <a:graphicFrameLocks noGrp="1"/>
          </p:cNvGraphicFramePr>
          <p:nvPr>
            <p:extLst>
              <p:ext uri="{D42A27DB-BD31-4B8C-83A1-F6EECF244321}">
                <p14:modId xmlns:p14="http://schemas.microsoft.com/office/powerpoint/2010/main" val="1899498032"/>
              </p:ext>
            </p:extLst>
          </p:nvPr>
        </p:nvGraphicFramePr>
        <p:xfrm>
          <a:off x="1321500" y="2385058"/>
          <a:ext cx="8226097" cy="3235960"/>
        </p:xfrm>
        <a:graphic>
          <a:graphicData uri="http://schemas.openxmlformats.org/drawingml/2006/table">
            <a:tbl>
              <a:tblPr firstRow="1" bandRow="1">
                <a:tableStyleId>{5C22544A-7EE6-4342-B048-85BDC9FD1C3A}</a:tableStyleId>
              </a:tblPr>
              <a:tblGrid>
                <a:gridCol w="3143294">
                  <a:extLst>
                    <a:ext uri="{9D8B030D-6E8A-4147-A177-3AD203B41FA5}">
                      <a16:colId xmlns:a16="http://schemas.microsoft.com/office/drawing/2014/main" val="2749846370"/>
                    </a:ext>
                  </a:extLst>
                </a:gridCol>
                <a:gridCol w="1097281">
                  <a:extLst>
                    <a:ext uri="{9D8B030D-6E8A-4147-A177-3AD203B41FA5}">
                      <a16:colId xmlns:a16="http://schemas.microsoft.com/office/drawing/2014/main" val="3902441059"/>
                    </a:ext>
                  </a:extLst>
                </a:gridCol>
                <a:gridCol w="1092224">
                  <a:extLst>
                    <a:ext uri="{9D8B030D-6E8A-4147-A177-3AD203B41FA5}">
                      <a16:colId xmlns:a16="http://schemas.microsoft.com/office/drawing/2014/main" val="147042164"/>
                    </a:ext>
                  </a:extLst>
                </a:gridCol>
                <a:gridCol w="1417646">
                  <a:extLst>
                    <a:ext uri="{9D8B030D-6E8A-4147-A177-3AD203B41FA5}">
                      <a16:colId xmlns:a16="http://schemas.microsoft.com/office/drawing/2014/main" val="1434603951"/>
                    </a:ext>
                  </a:extLst>
                </a:gridCol>
                <a:gridCol w="1475652">
                  <a:extLst>
                    <a:ext uri="{9D8B030D-6E8A-4147-A177-3AD203B41FA5}">
                      <a16:colId xmlns:a16="http://schemas.microsoft.com/office/drawing/2014/main" val="925883739"/>
                    </a:ext>
                  </a:extLst>
                </a:gridCol>
              </a:tblGrid>
              <a:tr h="370840">
                <a:tc>
                  <a:txBody>
                    <a:bodyPr/>
                    <a:lstStyle/>
                    <a:p>
                      <a:r>
                        <a:rPr lang="nl-NL" dirty="0"/>
                        <a:t>resultaat</a:t>
                      </a:r>
                    </a:p>
                  </a:txBody>
                  <a:tcPr/>
                </a:tc>
                <a:tc>
                  <a:txBody>
                    <a:bodyPr/>
                    <a:lstStyle/>
                    <a:p>
                      <a:r>
                        <a:rPr lang="nl-NL" dirty="0"/>
                        <a:t>Q2  - 2024</a:t>
                      </a:r>
                    </a:p>
                  </a:txBody>
                  <a:tcPr/>
                </a:tc>
                <a:tc>
                  <a:txBody>
                    <a:bodyPr/>
                    <a:lstStyle/>
                    <a:p>
                      <a:r>
                        <a:rPr lang="nl-NL" dirty="0"/>
                        <a:t>Q3 - 2024</a:t>
                      </a:r>
                    </a:p>
                  </a:txBody>
                  <a:tcPr/>
                </a:tc>
                <a:tc>
                  <a:txBody>
                    <a:bodyPr/>
                    <a:lstStyle/>
                    <a:p>
                      <a:r>
                        <a:rPr lang="nl-NL" dirty="0"/>
                        <a:t>Q4 - 2024</a:t>
                      </a:r>
                    </a:p>
                  </a:txBody>
                  <a:tcPr/>
                </a:tc>
                <a:tc>
                  <a:txBody>
                    <a:bodyPr/>
                    <a:lstStyle/>
                    <a:p>
                      <a:r>
                        <a:rPr lang="nl-NL" dirty="0"/>
                        <a:t>Medio - 2025</a:t>
                      </a:r>
                    </a:p>
                  </a:txBody>
                  <a:tcPr/>
                </a:tc>
                <a:extLst>
                  <a:ext uri="{0D108BD9-81ED-4DB2-BD59-A6C34878D82A}">
                    <a16:rowId xmlns:a16="http://schemas.microsoft.com/office/drawing/2014/main" val="1286647064"/>
                  </a:ext>
                </a:extLst>
              </a:tr>
              <a:tr h="370840">
                <a:tc>
                  <a:txBody>
                    <a:bodyPr/>
                    <a:lstStyle/>
                    <a:p>
                      <a:r>
                        <a:rPr lang="nl-NL" dirty="0"/>
                        <a:t>Oplevering pilots 1, 2 en 3</a:t>
                      </a:r>
                    </a:p>
                  </a:txBody>
                  <a:tcPr/>
                </a:tc>
                <a:tc>
                  <a:txBody>
                    <a:bodyPr/>
                    <a:lstStyle/>
                    <a:p>
                      <a:endParaRPr lang="nl-NL" dirty="0"/>
                    </a:p>
                  </a:txBody>
                  <a:tcPr>
                    <a:solidFill>
                      <a:srgbClr val="92D050"/>
                    </a:solidFill>
                  </a:tcPr>
                </a:tc>
                <a:tc>
                  <a:txBody>
                    <a:bodyPr/>
                    <a:lstStyle/>
                    <a:p>
                      <a:endParaRPr lang="nl-NL"/>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val="1550074801"/>
                  </a:ext>
                </a:extLst>
              </a:tr>
              <a:tr h="370840">
                <a:tc>
                  <a:txBody>
                    <a:bodyPr/>
                    <a:lstStyle/>
                    <a:p>
                      <a:r>
                        <a:rPr lang="nl-NL" dirty="0"/>
                        <a:t>Oplevering pilots 4 en 5</a:t>
                      </a:r>
                    </a:p>
                  </a:txBody>
                  <a:tcPr/>
                </a:tc>
                <a:tc>
                  <a:txBody>
                    <a:bodyPr/>
                    <a:lstStyle/>
                    <a:p>
                      <a:endParaRPr lang="nl-NL"/>
                    </a:p>
                  </a:txBody>
                  <a:tcPr/>
                </a:tc>
                <a:tc>
                  <a:txBody>
                    <a:bodyPr/>
                    <a:lstStyle/>
                    <a:p>
                      <a:endParaRPr lang="nl-NL" dirty="0"/>
                    </a:p>
                  </a:txBody>
                  <a:tcPr>
                    <a:solidFill>
                      <a:srgbClr val="92D050"/>
                    </a:solidFill>
                  </a:tcPr>
                </a:tc>
                <a:tc>
                  <a:txBody>
                    <a:bodyPr/>
                    <a:lstStyle/>
                    <a:p>
                      <a:endParaRPr lang="nl-NL"/>
                    </a:p>
                  </a:txBody>
                  <a:tcPr/>
                </a:tc>
                <a:tc>
                  <a:txBody>
                    <a:bodyPr/>
                    <a:lstStyle/>
                    <a:p>
                      <a:endParaRPr lang="nl-NL"/>
                    </a:p>
                  </a:txBody>
                  <a:tcPr/>
                </a:tc>
                <a:extLst>
                  <a:ext uri="{0D108BD9-81ED-4DB2-BD59-A6C34878D82A}">
                    <a16:rowId xmlns:a16="http://schemas.microsoft.com/office/drawing/2014/main" val="2922404476"/>
                  </a:ext>
                </a:extLst>
              </a:tr>
              <a:tr h="370840">
                <a:tc>
                  <a:txBody>
                    <a:bodyPr/>
                    <a:lstStyle/>
                    <a:p>
                      <a:r>
                        <a:rPr lang="nl-NL" dirty="0"/>
                        <a:t>Oplevering change-/</a:t>
                      </a:r>
                      <a:r>
                        <a:rPr lang="nl-NL" dirty="0" err="1"/>
                        <a:t>releasemgt</a:t>
                      </a:r>
                      <a:endParaRPr lang="nl-NL" dirty="0"/>
                    </a:p>
                  </a:txBody>
                  <a:tcPr/>
                </a:tc>
                <a:tc>
                  <a:txBody>
                    <a:bodyPr/>
                    <a:lstStyle/>
                    <a:p>
                      <a:endParaRPr lang="nl-NL"/>
                    </a:p>
                  </a:txBody>
                  <a:tcPr/>
                </a:tc>
                <a:tc>
                  <a:txBody>
                    <a:bodyPr/>
                    <a:lstStyle/>
                    <a:p>
                      <a:endParaRPr lang="nl-NL"/>
                    </a:p>
                  </a:txBody>
                  <a:tcPr/>
                </a:tc>
                <a:tc>
                  <a:txBody>
                    <a:bodyPr/>
                    <a:lstStyle/>
                    <a:p>
                      <a:endParaRPr lang="nl-NL" dirty="0"/>
                    </a:p>
                  </a:txBody>
                  <a:tcPr>
                    <a:solidFill>
                      <a:srgbClr val="92D050"/>
                    </a:solidFill>
                  </a:tcPr>
                </a:tc>
                <a:tc>
                  <a:txBody>
                    <a:bodyPr/>
                    <a:lstStyle/>
                    <a:p>
                      <a:endParaRPr lang="nl-NL"/>
                    </a:p>
                  </a:txBody>
                  <a:tcPr/>
                </a:tc>
                <a:extLst>
                  <a:ext uri="{0D108BD9-81ED-4DB2-BD59-A6C34878D82A}">
                    <a16:rowId xmlns:a16="http://schemas.microsoft.com/office/drawing/2014/main" val="2931264934"/>
                  </a:ext>
                </a:extLst>
              </a:tr>
              <a:tr h="370840">
                <a:tc>
                  <a:txBody>
                    <a:bodyPr/>
                    <a:lstStyle/>
                    <a:p>
                      <a:r>
                        <a:rPr lang="nl-NL" dirty="0"/>
                        <a:t>Oplevering </a:t>
                      </a:r>
                      <a:r>
                        <a:rPr lang="nl-NL" u="sng" dirty="0"/>
                        <a:t>praktijk</a:t>
                      </a:r>
                      <a:r>
                        <a:rPr lang="nl-NL" dirty="0"/>
                        <a:t>examens</a:t>
                      </a:r>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dirty="0"/>
                    </a:p>
                  </a:txBody>
                  <a:tcPr>
                    <a:solidFill>
                      <a:srgbClr val="92D050"/>
                    </a:solidFill>
                  </a:tcPr>
                </a:tc>
                <a:extLst>
                  <a:ext uri="{0D108BD9-81ED-4DB2-BD59-A6C34878D82A}">
                    <a16:rowId xmlns:a16="http://schemas.microsoft.com/office/drawing/2014/main" val="3640988967"/>
                  </a:ext>
                </a:extLst>
              </a:tr>
              <a:tr h="370840">
                <a:tc>
                  <a:txBody>
                    <a:bodyPr/>
                    <a:lstStyle/>
                    <a:p>
                      <a:r>
                        <a:rPr lang="nl-NL" dirty="0"/>
                        <a:t>Oplevering extra koppelingen</a:t>
                      </a:r>
                    </a:p>
                  </a:txBody>
                  <a:tcPr/>
                </a:tc>
                <a:tc>
                  <a:txBody>
                    <a:bodyPr/>
                    <a:lstStyle/>
                    <a:p>
                      <a:endParaRPr lang="nl-NL"/>
                    </a:p>
                  </a:txBody>
                  <a:tcPr/>
                </a:tc>
                <a:tc>
                  <a:txBody>
                    <a:bodyPr/>
                    <a:lstStyle/>
                    <a:p>
                      <a:endParaRPr lang="nl-NL"/>
                    </a:p>
                  </a:txBody>
                  <a:tcPr/>
                </a:tc>
                <a:tc>
                  <a:txBody>
                    <a:bodyPr/>
                    <a:lstStyle/>
                    <a:p>
                      <a:r>
                        <a:rPr lang="nl-NL" dirty="0"/>
                        <a:t>‘Analyseflow’</a:t>
                      </a:r>
                    </a:p>
                  </a:txBody>
                  <a:tcPr>
                    <a:solidFill>
                      <a:srgbClr val="92D050"/>
                    </a:solidFill>
                  </a:tcPr>
                </a:tc>
                <a:tc>
                  <a:txBody>
                    <a:bodyPr/>
                    <a:lstStyle/>
                    <a:p>
                      <a:endParaRPr lang="nl-NL" dirty="0"/>
                    </a:p>
                  </a:txBody>
                  <a:tcPr/>
                </a:tc>
                <a:extLst>
                  <a:ext uri="{0D108BD9-81ED-4DB2-BD59-A6C34878D82A}">
                    <a16:rowId xmlns:a16="http://schemas.microsoft.com/office/drawing/2014/main" val="1664437545"/>
                  </a:ext>
                </a:extLst>
              </a:tr>
              <a:tr h="370840">
                <a:tc>
                  <a:txBody>
                    <a:bodyPr/>
                    <a:lstStyle/>
                    <a:p>
                      <a:r>
                        <a:rPr lang="nl-NL" dirty="0"/>
                        <a:t>Overdracht aan de ‘lijn’</a:t>
                      </a:r>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dirty="0"/>
                    </a:p>
                  </a:txBody>
                  <a:tcPr>
                    <a:solidFill>
                      <a:srgbClr val="92D050"/>
                    </a:solidFill>
                  </a:tcPr>
                </a:tc>
                <a:extLst>
                  <a:ext uri="{0D108BD9-81ED-4DB2-BD59-A6C34878D82A}">
                    <a16:rowId xmlns:a16="http://schemas.microsoft.com/office/drawing/2014/main" val="3553614683"/>
                  </a:ext>
                </a:extLst>
              </a:tr>
              <a:tr h="370840">
                <a:tc>
                  <a:txBody>
                    <a:bodyPr/>
                    <a:lstStyle/>
                    <a:p>
                      <a:r>
                        <a:rPr lang="nl-NL" dirty="0"/>
                        <a:t>Projectactiviteiten - BOP</a:t>
                      </a:r>
                    </a:p>
                  </a:txBody>
                  <a:tcPr/>
                </a:tc>
                <a:tc>
                  <a:txBody>
                    <a:bodyPr/>
                    <a:lstStyle/>
                    <a:p>
                      <a:endParaRPr lang="nl-NL" dirty="0"/>
                    </a:p>
                  </a:txBody>
                  <a:tcPr>
                    <a:solidFill>
                      <a:srgbClr val="92D050"/>
                    </a:solidFill>
                  </a:tcPr>
                </a:tc>
                <a:tc>
                  <a:txBody>
                    <a:bodyPr/>
                    <a:lstStyle/>
                    <a:p>
                      <a:endParaRPr lang="nl-NL" dirty="0"/>
                    </a:p>
                  </a:txBody>
                  <a:tcPr>
                    <a:solidFill>
                      <a:srgbClr val="92D050"/>
                    </a:solidFill>
                  </a:tcPr>
                </a:tc>
                <a:tc>
                  <a:txBody>
                    <a:bodyPr/>
                    <a:lstStyle/>
                    <a:p>
                      <a:endParaRPr lang="nl-NL" dirty="0"/>
                    </a:p>
                  </a:txBody>
                  <a:tcPr>
                    <a:solidFill>
                      <a:srgbClr val="92D050"/>
                    </a:solidFill>
                  </a:tcPr>
                </a:tc>
                <a:tc>
                  <a:txBody>
                    <a:bodyPr/>
                    <a:lstStyle/>
                    <a:p>
                      <a:endParaRPr lang="nl-NL" dirty="0"/>
                    </a:p>
                  </a:txBody>
                  <a:tcPr>
                    <a:solidFill>
                      <a:srgbClr val="92D050"/>
                    </a:solidFill>
                  </a:tcPr>
                </a:tc>
                <a:extLst>
                  <a:ext uri="{0D108BD9-81ED-4DB2-BD59-A6C34878D82A}">
                    <a16:rowId xmlns:a16="http://schemas.microsoft.com/office/drawing/2014/main" val="1605047860"/>
                  </a:ext>
                </a:extLst>
              </a:tr>
            </a:tbl>
          </a:graphicData>
        </a:graphic>
      </p:graphicFrame>
    </p:spTree>
    <p:extLst>
      <p:ext uri="{BB962C8B-B14F-4D97-AF65-F5344CB8AC3E}">
        <p14:creationId xmlns:p14="http://schemas.microsoft.com/office/powerpoint/2010/main" val="2248224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7B2822-1DC2-C149-7C49-B0A050F4A740}"/>
              </a:ext>
            </a:extLst>
          </p:cNvPr>
          <p:cNvSpPr>
            <a:spLocks noGrp="1"/>
          </p:cNvSpPr>
          <p:nvPr>
            <p:ph type="title"/>
          </p:nvPr>
        </p:nvSpPr>
        <p:spPr/>
        <p:txBody>
          <a:bodyPr>
            <a:normAutofit/>
          </a:bodyPr>
          <a:lstStyle/>
          <a:p>
            <a:r>
              <a:rPr lang="nl-NL" dirty="0"/>
              <a:t>Project OKE – hoe verder?</a:t>
            </a:r>
            <a:endParaRPr lang="en-NL" sz="2700" dirty="0"/>
          </a:p>
        </p:txBody>
      </p:sp>
      <p:sp>
        <p:nvSpPr>
          <p:cNvPr id="4" name="Tijdelijke aanduiding voor dianummer 3">
            <a:extLst>
              <a:ext uri="{FF2B5EF4-FFF2-40B4-BE49-F238E27FC236}">
                <a16:creationId xmlns:a16="http://schemas.microsoft.com/office/drawing/2014/main" id="{A05CF1F8-D7EA-8BD3-F89E-31CC1B423C85}"/>
              </a:ext>
            </a:extLst>
          </p:cNvPr>
          <p:cNvSpPr>
            <a:spLocks noGrp="1"/>
          </p:cNvSpPr>
          <p:nvPr>
            <p:ph type="sldNum" sz="quarter" idx="12"/>
          </p:nvPr>
        </p:nvSpPr>
        <p:spPr/>
        <p:txBody>
          <a:bodyPr/>
          <a:lstStyle/>
          <a:p>
            <a:fld id="{D1D5D013-E1B6-7A41-9F62-C7B49A54E7EF}" type="slidenum">
              <a:rPr lang="en-NL" smtClean="0"/>
              <a:t>14</a:t>
            </a:fld>
            <a:endParaRPr lang="en-NL"/>
          </a:p>
        </p:txBody>
      </p:sp>
      <p:sp>
        <p:nvSpPr>
          <p:cNvPr id="3" name="Tekstvak 2">
            <a:extLst>
              <a:ext uri="{FF2B5EF4-FFF2-40B4-BE49-F238E27FC236}">
                <a16:creationId xmlns:a16="http://schemas.microsoft.com/office/drawing/2014/main" id="{FDBC7969-CEBB-3A65-10BE-4A4D20D93014}"/>
              </a:ext>
            </a:extLst>
          </p:cNvPr>
          <p:cNvSpPr txBox="1"/>
          <p:nvPr/>
        </p:nvSpPr>
        <p:spPr>
          <a:xfrm>
            <a:off x="838200" y="2427890"/>
            <a:ext cx="8185456" cy="2308324"/>
          </a:xfrm>
          <a:prstGeom prst="rect">
            <a:avLst/>
          </a:prstGeom>
          <a:noFill/>
        </p:spPr>
        <p:txBody>
          <a:bodyPr wrap="square" rtlCol="0">
            <a:spAutoFit/>
          </a:bodyPr>
          <a:lstStyle/>
          <a:p>
            <a:r>
              <a:rPr lang="nl-NL" u="sng" dirty="0"/>
              <a:t>Voorbereiding voor overdracht – TO DO – oplevering medio 2025:</a:t>
            </a:r>
          </a:p>
          <a:p>
            <a:endParaRPr lang="nl-NL" dirty="0"/>
          </a:p>
          <a:p>
            <a:pPr marL="285750" indent="-285750">
              <a:buFont typeface="Arial" panose="020B0604020202020204" pitchFamily="34" charset="0"/>
              <a:buChar char="•"/>
            </a:pPr>
            <a:r>
              <a:rPr lang="nl-NL" dirty="0"/>
              <a:t>Het beheer en onderhoud moet ondergebracht worden in een lijnorganisatie.</a:t>
            </a:r>
          </a:p>
          <a:p>
            <a:pPr marL="285750" indent="-285750">
              <a:buFont typeface="Arial" panose="020B0604020202020204" pitchFamily="34" charset="0"/>
              <a:buChar char="•"/>
            </a:pPr>
            <a:r>
              <a:rPr lang="nl-NL" dirty="0"/>
              <a:t>Change- en releasemanagement moeten daarbij ook ingeregeld worden</a:t>
            </a:r>
          </a:p>
          <a:p>
            <a:pPr marL="285750" indent="-285750">
              <a:buFont typeface="Arial" panose="020B0604020202020204" pitchFamily="34" charset="0"/>
              <a:buChar char="•"/>
            </a:pPr>
            <a:r>
              <a:rPr lang="nl-NL" dirty="0"/>
              <a:t>Het werken met landelijk digitale koppelingen vergt ook het inregelen van ‘incidentmanagement’ – wie neemt contact op met wie als het niet werkt. Deze vorm van incidentmanagement bestaat nu nog niet in de mbo-sector binnen het proces examinering.</a:t>
            </a:r>
          </a:p>
        </p:txBody>
      </p:sp>
    </p:spTree>
    <p:extLst>
      <p:ext uri="{BB962C8B-B14F-4D97-AF65-F5344CB8AC3E}">
        <p14:creationId xmlns:p14="http://schemas.microsoft.com/office/powerpoint/2010/main" val="3696359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D999167-C644-62BF-65C7-58BF6A21C988}"/>
              </a:ext>
            </a:extLst>
          </p:cNvPr>
          <p:cNvSpPr>
            <a:spLocks noGrp="1"/>
          </p:cNvSpPr>
          <p:nvPr>
            <p:ph idx="1"/>
          </p:nvPr>
        </p:nvSpPr>
        <p:spPr/>
        <p:txBody>
          <a:bodyPr/>
          <a:lstStyle/>
          <a:p>
            <a:r>
              <a:rPr lang="nl-NL" dirty="0"/>
              <a:t>Start OKE – Waarom?</a:t>
            </a:r>
          </a:p>
          <a:p>
            <a:r>
              <a:rPr lang="nl-NL" dirty="0"/>
              <a:t>Governance OKE</a:t>
            </a:r>
          </a:p>
          <a:p>
            <a:r>
              <a:rPr lang="nl-NL" dirty="0"/>
              <a:t>OOAPI standaard</a:t>
            </a:r>
          </a:p>
          <a:p>
            <a:r>
              <a:rPr lang="nl-NL" dirty="0"/>
              <a:t>Stand van zaken</a:t>
            </a:r>
          </a:p>
          <a:p>
            <a:r>
              <a:rPr lang="nl-NL" dirty="0"/>
              <a:t>Hoe verder</a:t>
            </a:r>
          </a:p>
          <a:p>
            <a:r>
              <a:rPr lang="nl-NL" dirty="0">
                <a:highlight>
                  <a:srgbClr val="FFFF00"/>
                </a:highlight>
              </a:rPr>
              <a:t>Vragen?</a:t>
            </a:r>
          </a:p>
        </p:txBody>
      </p:sp>
    </p:spTree>
    <p:extLst>
      <p:ext uri="{BB962C8B-B14F-4D97-AF65-F5344CB8AC3E}">
        <p14:creationId xmlns:p14="http://schemas.microsoft.com/office/powerpoint/2010/main" val="1672145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6263685-A12D-CC65-B397-E6BF58E0A6E2}"/>
              </a:ext>
            </a:extLst>
          </p:cNvPr>
          <p:cNvSpPr txBox="1"/>
          <p:nvPr/>
        </p:nvSpPr>
        <p:spPr>
          <a:xfrm>
            <a:off x="2101755" y="3688307"/>
            <a:ext cx="3295934" cy="584775"/>
          </a:xfrm>
          <a:prstGeom prst="rect">
            <a:avLst/>
          </a:prstGeom>
          <a:noFill/>
        </p:spPr>
        <p:txBody>
          <a:bodyPr wrap="square" rtlCol="0">
            <a:spAutoFit/>
          </a:bodyPr>
          <a:lstStyle/>
          <a:p>
            <a:r>
              <a:rPr lang="nl-NL" sz="3200"/>
              <a:t>Einde presentatie</a:t>
            </a:r>
          </a:p>
        </p:txBody>
      </p:sp>
      <p:sp>
        <p:nvSpPr>
          <p:cNvPr id="3" name="Tekstvak 2">
            <a:extLst>
              <a:ext uri="{FF2B5EF4-FFF2-40B4-BE49-F238E27FC236}">
                <a16:creationId xmlns:a16="http://schemas.microsoft.com/office/drawing/2014/main" id="{0D9E2D76-FEA1-30DF-8406-6B9AE23D3E18}"/>
              </a:ext>
            </a:extLst>
          </p:cNvPr>
          <p:cNvSpPr txBox="1"/>
          <p:nvPr/>
        </p:nvSpPr>
        <p:spPr>
          <a:xfrm>
            <a:off x="5397689" y="5464791"/>
            <a:ext cx="3295934" cy="584775"/>
          </a:xfrm>
          <a:prstGeom prst="rect">
            <a:avLst/>
          </a:prstGeom>
          <a:noFill/>
        </p:spPr>
        <p:txBody>
          <a:bodyPr wrap="square" rtlCol="0">
            <a:spAutoFit/>
          </a:bodyPr>
          <a:lstStyle/>
          <a:p>
            <a:r>
              <a:rPr lang="nl-NL" sz="3200"/>
              <a:t>Nog vragen?</a:t>
            </a:r>
          </a:p>
        </p:txBody>
      </p:sp>
    </p:spTree>
    <p:extLst>
      <p:ext uri="{BB962C8B-B14F-4D97-AF65-F5344CB8AC3E}">
        <p14:creationId xmlns:p14="http://schemas.microsoft.com/office/powerpoint/2010/main" val="3160772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CA2B08A-4441-A537-CB70-63DA10E4038A}"/>
              </a:ext>
            </a:extLst>
          </p:cNvPr>
          <p:cNvSpPr>
            <a:spLocks noGrp="1"/>
          </p:cNvSpPr>
          <p:nvPr>
            <p:ph idx="1"/>
          </p:nvPr>
        </p:nvSpPr>
        <p:spPr>
          <a:xfrm>
            <a:off x="6515055" y="2007333"/>
            <a:ext cx="5071997" cy="2848036"/>
          </a:xfrm>
        </p:spPr>
        <p:txBody>
          <a:bodyPr>
            <a:normAutofit/>
          </a:bodyPr>
          <a:lstStyle/>
          <a:p>
            <a:r>
              <a:rPr lang="nl-NL" dirty="0"/>
              <a:t>Start OKE – Waarom?</a:t>
            </a:r>
          </a:p>
          <a:p>
            <a:r>
              <a:rPr lang="nl-NL" dirty="0"/>
              <a:t>Governance OKE</a:t>
            </a:r>
          </a:p>
          <a:p>
            <a:r>
              <a:rPr lang="nl-NL" dirty="0"/>
              <a:t>OOAPI standaard</a:t>
            </a:r>
          </a:p>
          <a:p>
            <a:r>
              <a:rPr lang="nl-NL" dirty="0"/>
              <a:t>Stand van zaken</a:t>
            </a:r>
          </a:p>
          <a:p>
            <a:r>
              <a:rPr lang="nl-NL" dirty="0"/>
              <a:t>Hoe verder</a:t>
            </a:r>
          </a:p>
        </p:txBody>
      </p:sp>
      <p:pic>
        <p:nvPicPr>
          <p:cNvPr id="3" name="Afbeelding 2">
            <a:extLst>
              <a:ext uri="{FF2B5EF4-FFF2-40B4-BE49-F238E27FC236}">
                <a16:creationId xmlns:a16="http://schemas.microsoft.com/office/drawing/2014/main" id="{C567FC3F-2976-7A98-A82B-C81731568A40}"/>
              </a:ext>
            </a:extLst>
          </p:cNvPr>
          <p:cNvPicPr>
            <a:picLocks noChangeAspect="1"/>
          </p:cNvPicPr>
          <p:nvPr/>
        </p:nvPicPr>
        <p:blipFill>
          <a:blip r:embed="rId3"/>
          <a:stretch>
            <a:fillRect/>
          </a:stretch>
        </p:blipFill>
        <p:spPr>
          <a:xfrm>
            <a:off x="9051053" y="708365"/>
            <a:ext cx="2743438" cy="762066"/>
          </a:xfrm>
          <a:prstGeom prst="rect">
            <a:avLst/>
          </a:prstGeom>
        </p:spPr>
      </p:pic>
    </p:spTree>
    <p:extLst>
      <p:ext uri="{BB962C8B-B14F-4D97-AF65-F5344CB8AC3E}">
        <p14:creationId xmlns:p14="http://schemas.microsoft.com/office/powerpoint/2010/main" val="3503342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7B2822-1DC2-C149-7C49-B0A050F4A740}"/>
              </a:ext>
            </a:extLst>
          </p:cNvPr>
          <p:cNvSpPr>
            <a:spLocks noGrp="1"/>
          </p:cNvSpPr>
          <p:nvPr>
            <p:ph type="title"/>
          </p:nvPr>
        </p:nvSpPr>
        <p:spPr/>
        <p:txBody>
          <a:bodyPr>
            <a:normAutofit/>
          </a:bodyPr>
          <a:lstStyle/>
          <a:p>
            <a:r>
              <a:rPr lang="nl-NL" dirty="0"/>
              <a:t>Start OKE – Waarom?</a:t>
            </a:r>
            <a:endParaRPr lang="en-NL" sz="2700" dirty="0"/>
          </a:p>
        </p:txBody>
      </p:sp>
      <p:sp>
        <p:nvSpPr>
          <p:cNvPr id="4" name="Tijdelijke aanduiding voor dianummer 3">
            <a:extLst>
              <a:ext uri="{FF2B5EF4-FFF2-40B4-BE49-F238E27FC236}">
                <a16:creationId xmlns:a16="http://schemas.microsoft.com/office/drawing/2014/main" id="{A05CF1F8-D7EA-8BD3-F89E-31CC1B423C85}"/>
              </a:ext>
            </a:extLst>
          </p:cNvPr>
          <p:cNvSpPr>
            <a:spLocks noGrp="1"/>
          </p:cNvSpPr>
          <p:nvPr>
            <p:ph type="sldNum" sz="quarter" idx="12"/>
          </p:nvPr>
        </p:nvSpPr>
        <p:spPr/>
        <p:txBody>
          <a:bodyPr/>
          <a:lstStyle/>
          <a:p>
            <a:fld id="{D1D5D013-E1B6-7A41-9F62-C7B49A54E7EF}" type="slidenum">
              <a:rPr lang="en-NL" smtClean="0"/>
              <a:t>3</a:t>
            </a:fld>
            <a:endParaRPr lang="en-NL"/>
          </a:p>
        </p:txBody>
      </p:sp>
      <p:sp>
        <p:nvSpPr>
          <p:cNvPr id="7" name="Tekstvak 6">
            <a:extLst>
              <a:ext uri="{FF2B5EF4-FFF2-40B4-BE49-F238E27FC236}">
                <a16:creationId xmlns:a16="http://schemas.microsoft.com/office/drawing/2014/main" id="{48074919-D87F-0F7D-A810-138972D77FA6}"/>
              </a:ext>
            </a:extLst>
          </p:cNvPr>
          <p:cNvSpPr txBox="1"/>
          <p:nvPr/>
        </p:nvSpPr>
        <p:spPr>
          <a:xfrm>
            <a:off x="1002687" y="1923393"/>
            <a:ext cx="8185456" cy="3970318"/>
          </a:xfrm>
          <a:prstGeom prst="rect">
            <a:avLst/>
          </a:prstGeom>
          <a:noFill/>
        </p:spPr>
        <p:txBody>
          <a:bodyPr wrap="square" rtlCol="0">
            <a:spAutoFit/>
          </a:bodyPr>
          <a:lstStyle/>
          <a:p>
            <a:r>
              <a:rPr lang="nl-NL" b="1" dirty="0"/>
              <a:t>Gedachte ‘landelijke business case’:</a:t>
            </a:r>
          </a:p>
          <a:p>
            <a:endParaRPr lang="nl-NL" b="1" dirty="0"/>
          </a:p>
          <a:p>
            <a:r>
              <a:rPr lang="nl-NL" dirty="0"/>
              <a:t>Geconstateerde besparing door digitalisering bij een ROC bleek 5 fte.</a:t>
            </a:r>
          </a:p>
          <a:p>
            <a:endParaRPr lang="nl-NL" dirty="0"/>
          </a:p>
          <a:p>
            <a:r>
              <a:rPr lang="nl-NL" u="sng" dirty="0"/>
              <a:t>Vervolgens landelijk ‘</a:t>
            </a:r>
            <a:r>
              <a:rPr lang="nl-NL" u="sng" dirty="0" err="1"/>
              <a:t>besparings</a:t>
            </a:r>
            <a:r>
              <a:rPr lang="nl-NL" u="sng" dirty="0"/>
              <a:t>’ potentieel:</a:t>
            </a:r>
          </a:p>
          <a:p>
            <a:r>
              <a:rPr lang="nl-NL" dirty="0"/>
              <a:t>500.000 MBO studenten landelijk / 15.000 stud. (1 ROC) x 5 fte = circa 150 fte</a:t>
            </a:r>
          </a:p>
          <a:p>
            <a:r>
              <a:rPr lang="nl-NL" dirty="0"/>
              <a:t>Stel realisatie van 50% van dit potentieel, dan circa 75 fte administratieve lastenverlichting (bij een landelijke verwerking van 2,5 mln. resultaten per jaar)</a:t>
            </a:r>
          </a:p>
          <a:p>
            <a:r>
              <a:rPr lang="nl-NL" dirty="0"/>
              <a:t>In euro’s per jaar: tussen de EUR 5 mln. en EUR 6 mln.</a:t>
            </a:r>
          </a:p>
          <a:p>
            <a:endParaRPr lang="nl-NL" dirty="0"/>
          </a:p>
          <a:p>
            <a:r>
              <a:rPr lang="nl-NL" dirty="0"/>
              <a:t>Daarnaast: minder papier (milieuvoordelen) – minimaal 1 mln. A4-tjes</a:t>
            </a:r>
          </a:p>
          <a:p>
            <a:endParaRPr lang="nl-NL" dirty="0"/>
          </a:p>
          <a:p>
            <a:r>
              <a:rPr lang="nl-NL" dirty="0"/>
              <a:t>En dus initiatief opgeschaald naar landelijk via NED </a:t>
            </a:r>
          </a:p>
          <a:p>
            <a:r>
              <a:rPr lang="nl-NL" dirty="0"/>
              <a:t>Met name ook op aanvraag van alle leden van NED (mbo-scholen)</a:t>
            </a:r>
          </a:p>
        </p:txBody>
      </p:sp>
    </p:spTree>
    <p:extLst>
      <p:ext uri="{BB962C8B-B14F-4D97-AF65-F5344CB8AC3E}">
        <p14:creationId xmlns:p14="http://schemas.microsoft.com/office/powerpoint/2010/main" val="535428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7B2822-1DC2-C149-7C49-B0A050F4A740}"/>
              </a:ext>
            </a:extLst>
          </p:cNvPr>
          <p:cNvSpPr>
            <a:spLocks noGrp="1"/>
          </p:cNvSpPr>
          <p:nvPr>
            <p:ph type="title"/>
          </p:nvPr>
        </p:nvSpPr>
        <p:spPr/>
        <p:txBody>
          <a:bodyPr>
            <a:normAutofit fontScale="90000"/>
          </a:bodyPr>
          <a:lstStyle/>
          <a:p>
            <a:r>
              <a:rPr lang="nl-NL" dirty="0"/>
              <a:t>Start OKE – Waarom samenwerken en een standaard (OOAPI)?</a:t>
            </a:r>
            <a:endParaRPr lang="en-NL" sz="2700" dirty="0"/>
          </a:p>
        </p:txBody>
      </p:sp>
      <p:sp>
        <p:nvSpPr>
          <p:cNvPr id="4" name="Tijdelijke aanduiding voor dianummer 3">
            <a:extLst>
              <a:ext uri="{FF2B5EF4-FFF2-40B4-BE49-F238E27FC236}">
                <a16:creationId xmlns:a16="http://schemas.microsoft.com/office/drawing/2014/main" id="{A05CF1F8-D7EA-8BD3-F89E-31CC1B423C85}"/>
              </a:ext>
            </a:extLst>
          </p:cNvPr>
          <p:cNvSpPr>
            <a:spLocks noGrp="1"/>
          </p:cNvSpPr>
          <p:nvPr>
            <p:ph type="sldNum" sz="quarter" idx="12"/>
          </p:nvPr>
        </p:nvSpPr>
        <p:spPr/>
        <p:txBody>
          <a:bodyPr/>
          <a:lstStyle/>
          <a:p>
            <a:fld id="{D1D5D013-E1B6-7A41-9F62-C7B49A54E7EF}" type="slidenum">
              <a:rPr lang="en-NL" smtClean="0"/>
              <a:t>4</a:t>
            </a:fld>
            <a:endParaRPr lang="en-NL"/>
          </a:p>
        </p:txBody>
      </p:sp>
      <p:sp>
        <p:nvSpPr>
          <p:cNvPr id="7" name="Tekstvak 6">
            <a:extLst>
              <a:ext uri="{FF2B5EF4-FFF2-40B4-BE49-F238E27FC236}">
                <a16:creationId xmlns:a16="http://schemas.microsoft.com/office/drawing/2014/main" id="{48074919-D87F-0F7D-A810-138972D77FA6}"/>
              </a:ext>
            </a:extLst>
          </p:cNvPr>
          <p:cNvSpPr txBox="1"/>
          <p:nvPr/>
        </p:nvSpPr>
        <p:spPr>
          <a:xfrm>
            <a:off x="1116199" y="2453114"/>
            <a:ext cx="8185456" cy="2862322"/>
          </a:xfrm>
          <a:prstGeom prst="rect">
            <a:avLst/>
          </a:prstGeom>
          <a:noFill/>
        </p:spPr>
        <p:txBody>
          <a:bodyPr wrap="square" rtlCol="0">
            <a:spAutoFit/>
          </a:bodyPr>
          <a:lstStyle/>
          <a:p>
            <a:pPr marL="0" indent="0">
              <a:buNone/>
            </a:pPr>
            <a:r>
              <a:rPr lang="nl-NL" b="1" dirty="0">
                <a:latin typeface="Calibri" panose="020F0502020204030204" pitchFamily="34" charset="0"/>
                <a:ea typeface="Calibri" panose="020F0502020204030204" pitchFamily="34" charset="0"/>
              </a:rPr>
              <a:t>MBO instellingen </a:t>
            </a:r>
          </a:p>
          <a:p>
            <a:pPr marL="0" indent="0">
              <a:buNone/>
            </a:pPr>
            <a:r>
              <a:rPr lang="nl-NL" dirty="0">
                <a:latin typeface="Calibri" panose="020F0502020204030204" pitchFamily="34" charset="0"/>
                <a:ea typeface="Calibri" panose="020F0502020204030204" pitchFamily="34" charset="0"/>
              </a:rPr>
              <a:t>– minder fouten, minder administratieve last – zie business case landelijk</a:t>
            </a:r>
          </a:p>
          <a:p>
            <a:pPr marL="0" indent="0">
              <a:buNone/>
            </a:pPr>
            <a:r>
              <a:rPr lang="nl-NL" dirty="0">
                <a:latin typeface="Calibri" panose="020F0502020204030204" pitchFamily="34" charset="0"/>
                <a:ea typeface="Calibri" panose="020F0502020204030204" pitchFamily="34" charset="0"/>
              </a:rPr>
              <a:t>- Bij samenwerking lukt deze verbetering wel, alleen niet.</a:t>
            </a:r>
          </a:p>
          <a:p>
            <a:pPr marL="0" indent="0">
              <a:buNone/>
            </a:pPr>
            <a:r>
              <a:rPr lang="nl-NL" b="1" dirty="0">
                <a:latin typeface="Calibri" panose="020F0502020204030204" pitchFamily="34" charset="0"/>
                <a:ea typeface="Calibri" panose="020F0502020204030204" pitchFamily="34" charset="0"/>
              </a:rPr>
              <a:t>EN:</a:t>
            </a:r>
          </a:p>
          <a:p>
            <a:pPr marL="0" indent="0">
              <a:buNone/>
            </a:pPr>
            <a:r>
              <a:rPr lang="nl-NL" b="1" dirty="0">
                <a:latin typeface="Calibri" panose="020F0502020204030204" pitchFamily="34" charset="0"/>
                <a:ea typeface="Calibri" panose="020F0502020204030204" pitchFamily="34" charset="0"/>
              </a:rPr>
              <a:t>SIS-, planning leveranciers</a:t>
            </a:r>
          </a:p>
          <a:p>
            <a:pPr marL="0" indent="0">
              <a:buNone/>
            </a:pPr>
            <a:r>
              <a:rPr lang="nl-NL" dirty="0">
                <a:latin typeface="Calibri" panose="020F0502020204030204" pitchFamily="34" charset="0"/>
                <a:ea typeface="Calibri" panose="020F0502020204030204" pitchFamily="34" charset="0"/>
              </a:rPr>
              <a:t> – minder bouw en beheer koppelingen t.o.v. maatwerkkoppelingen</a:t>
            </a:r>
          </a:p>
          <a:p>
            <a:pPr marL="0" indent="0">
              <a:buNone/>
            </a:pPr>
            <a:r>
              <a:rPr lang="nl-NL" b="1" dirty="0">
                <a:latin typeface="Calibri" panose="020F0502020204030204" pitchFamily="34" charset="0"/>
                <a:ea typeface="Calibri" panose="020F0502020204030204" pitchFamily="34" charset="0"/>
              </a:rPr>
              <a:t>Examenleveranciers / -platforms</a:t>
            </a:r>
          </a:p>
          <a:p>
            <a:pPr marL="0" indent="0">
              <a:buNone/>
            </a:pPr>
            <a:r>
              <a:rPr lang="nl-NL" dirty="0">
                <a:latin typeface="Calibri" panose="020F0502020204030204" pitchFamily="34" charset="0"/>
                <a:ea typeface="Calibri" panose="020F0502020204030204" pitchFamily="34" charset="0"/>
              </a:rPr>
              <a:t>– minder bouw en beheer koppelingen t.o.v. maatwerkkoppelingen</a:t>
            </a:r>
          </a:p>
          <a:p>
            <a:pPr marL="0" indent="0">
              <a:buNone/>
            </a:pPr>
            <a:r>
              <a:rPr lang="nl-NL" b="1" dirty="0">
                <a:latin typeface="Calibri" panose="020F0502020204030204" pitchFamily="34" charset="0"/>
                <a:ea typeface="Calibri" panose="020F0502020204030204" pitchFamily="34" charset="0"/>
              </a:rPr>
              <a:t>MBO Raad </a:t>
            </a:r>
          </a:p>
          <a:p>
            <a:pPr marL="0" indent="0">
              <a:buNone/>
            </a:pPr>
            <a:r>
              <a:rPr lang="nl-NL" dirty="0">
                <a:latin typeface="Calibri" panose="020F0502020204030204" pitchFamily="34" charset="0"/>
                <a:ea typeface="Calibri" panose="020F0502020204030204" pitchFamily="34" charset="0"/>
              </a:rPr>
              <a:t>– …..standaardisering MBO instellingen?</a:t>
            </a:r>
          </a:p>
        </p:txBody>
      </p:sp>
    </p:spTree>
    <p:extLst>
      <p:ext uri="{BB962C8B-B14F-4D97-AF65-F5344CB8AC3E}">
        <p14:creationId xmlns:p14="http://schemas.microsoft.com/office/powerpoint/2010/main" val="1528057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7B2822-1DC2-C149-7C49-B0A050F4A740}"/>
              </a:ext>
            </a:extLst>
          </p:cNvPr>
          <p:cNvSpPr>
            <a:spLocks noGrp="1"/>
          </p:cNvSpPr>
          <p:nvPr>
            <p:ph type="title"/>
          </p:nvPr>
        </p:nvSpPr>
        <p:spPr/>
        <p:txBody>
          <a:bodyPr>
            <a:normAutofit/>
          </a:bodyPr>
          <a:lstStyle/>
          <a:p>
            <a:r>
              <a:rPr lang="nl-NL" dirty="0"/>
              <a:t>Functionele plaat koppeling OKE</a:t>
            </a:r>
            <a:endParaRPr lang="en-NL" sz="2700" dirty="0"/>
          </a:p>
        </p:txBody>
      </p:sp>
      <p:sp>
        <p:nvSpPr>
          <p:cNvPr id="4" name="Tijdelijke aanduiding voor dianummer 3">
            <a:extLst>
              <a:ext uri="{FF2B5EF4-FFF2-40B4-BE49-F238E27FC236}">
                <a16:creationId xmlns:a16="http://schemas.microsoft.com/office/drawing/2014/main" id="{A05CF1F8-D7EA-8BD3-F89E-31CC1B423C85}"/>
              </a:ext>
            </a:extLst>
          </p:cNvPr>
          <p:cNvSpPr>
            <a:spLocks noGrp="1"/>
          </p:cNvSpPr>
          <p:nvPr>
            <p:ph type="sldNum" sz="quarter" idx="12"/>
          </p:nvPr>
        </p:nvSpPr>
        <p:spPr/>
        <p:txBody>
          <a:bodyPr/>
          <a:lstStyle/>
          <a:p>
            <a:fld id="{D1D5D013-E1B6-7A41-9F62-C7B49A54E7EF}" type="slidenum">
              <a:rPr lang="en-NL" smtClean="0"/>
              <a:t>5</a:t>
            </a:fld>
            <a:endParaRPr lang="en-NL"/>
          </a:p>
        </p:txBody>
      </p:sp>
      <p:pic>
        <p:nvPicPr>
          <p:cNvPr id="5" name="Afbeelding 4">
            <a:extLst>
              <a:ext uri="{FF2B5EF4-FFF2-40B4-BE49-F238E27FC236}">
                <a16:creationId xmlns:a16="http://schemas.microsoft.com/office/drawing/2014/main" id="{9B1850B6-183B-45D1-E8C3-0EBEA16E8569}"/>
              </a:ext>
            </a:extLst>
          </p:cNvPr>
          <p:cNvPicPr>
            <a:picLocks noChangeAspect="1"/>
          </p:cNvPicPr>
          <p:nvPr/>
        </p:nvPicPr>
        <p:blipFill>
          <a:blip r:embed="rId3"/>
          <a:stretch>
            <a:fillRect/>
          </a:stretch>
        </p:blipFill>
        <p:spPr>
          <a:xfrm>
            <a:off x="838200" y="1873568"/>
            <a:ext cx="7542749" cy="4378328"/>
          </a:xfrm>
          <a:prstGeom prst="rect">
            <a:avLst/>
          </a:prstGeom>
        </p:spPr>
      </p:pic>
    </p:spTree>
    <p:extLst>
      <p:ext uri="{BB962C8B-B14F-4D97-AF65-F5344CB8AC3E}">
        <p14:creationId xmlns:p14="http://schemas.microsoft.com/office/powerpoint/2010/main" val="2961105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7B2822-1DC2-C149-7C49-B0A050F4A740}"/>
              </a:ext>
            </a:extLst>
          </p:cNvPr>
          <p:cNvSpPr>
            <a:spLocks noGrp="1"/>
          </p:cNvSpPr>
          <p:nvPr>
            <p:ph type="title"/>
          </p:nvPr>
        </p:nvSpPr>
        <p:spPr/>
        <p:txBody>
          <a:bodyPr>
            <a:normAutofit/>
          </a:bodyPr>
          <a:lstStyle/>
          <a:p>
            <a:r>
              <a:rPr lang="nl-NL" dirty="0"/>
              <a:t>Governance OKE (vanuit NED) </a:t>
            </a:r>
            <a:endParaRPr lang="en-NL" sz="2700" dirty="0"/>
          </a:p>
        </p:txBody>
      </p:sp>
      <p:sp>
        <p:nvSpPr>
          <p:cNvPr id="4" name="Tijdelijke aanduiding voor dianummer 3">
            <a:extLst>
              <a:ext uri="{FF2B5EF4-FFF2-40B4-BE49-F238E27FC236}">
                <a16:creationId xmlns:a16="http://schemas.microsoft.com/office/drawing/2014/main" id="{A05CF1F8-D7EA-8BD3-F89E-31CC1B423C85}"/>
              </a:ext>
            </a:extLst>
          </p:cNvPr>
          <p:cNvSpPr>
            <a:spLocks noGrp="1"/>
          </p:cNvSpPr>
          <p:nvPr>
            <p:ph type="sldNum" sz="quarter" idx="12"/>
          </p:nvPr>
        </p:nvSpPr>
        <p:spPr/>
        <p:txBody>
          <a:bodyPr/>
          <a:lstStyle/>
          <a:p>
            <a:fld id="{D1D5D013-E1B6-7A41-9F62-C7B49A54E7EF}" type="slidenum">
              <a:rPr lang="en-NL" smtClean="0"/>
              <a:t>6</a:t>
            </a:fld>
            <a:endParaRPr lang="en-NL"/>
          </a:p>
        </p:txBody>
      </p:sp>
      <p:sp>
        <p:nvSpPr>
          <p:cNvPr id="3" name="Tekstvak 2">
            <a:extLst>
              <a:ext uri="{FF2B5EF4-FFF2-40B4-BE49-F238E27FC236}">
                <a16:creationId xmlns:a16="http://schemas.microsoft.com/office/drawing/2014/main" id="{85FC16A0-3AB4-1202-0BCB-F3B61CDA79A6}"/>
              </a:ext>
            </a:extLst>
          </p:cNvPr>
          <p:cNvSpPr txBox="1"/>
          <p:nvPr/>
        </p:nvSpPr>
        <p:spPr>
          <a:xfrm>
            <a:off x="239636" y="1923393"/>
            <a:ext cx="2673832" cy="3693319"/>
          </a:xfrm>
          <a:prstGeom prst="rect">
            <a:avLst/>
          </a:prstGeom>
          <a:noFill/>
        </p:spPr>
        <p:txBody>
          <a:bodyPr wrap="square" rtlCol="0">
            <a:spAutoFit/>
          </a:bodyPr>
          <a:lstStyle/>
          <a:p>
            <a:r>
              <a:rPr lang="nl-NL" dirty="0"/>
              <a:t>Hiernaast staat de governance van het project OKE.</a:t>
            </a:r>
          </a:p>
          <a:p>
            <a:endParaRPr lang="nl-NL" dirty="0"/>
          </a:p>
          <a:p>
            <a:r>
              <a:rPr lang="nl-NL" dirty="0">
                <a:solidFill>
                  <a:srgbClr val="FF0000"/>
                </a:solidFill>
              </a:rPr>
              <a:t>Het project besteed met grote aandacht aan de aspecten: beleid, organisatie en processen (BOP).</a:t>
            </a:r>
            <a:r>
              <a:rPr lang="nl-NL" dirty="0"/>
              <a:t> Op deze aspecten zien we in hoge mate de verandering bij digitalisering – zie ook de volgende sheet.</a:t>
            </a:r>
          </a:p>
        </p:txBody>
      </p:sp>
      <p:pic>
        <p:nvPicPr>
          <p:cNvPr id="5" name="Afbeelding 4">
            <a:extLst>
              <a:ext uri="{FF2B5EF4-FFF2-40B4-BE49-F238E27FC236}">
                <a16:creationId xmlns:a16="http://schemas.microsoft.com/office/drawing/2014/main" id="{47664DE8-EBA4-EC40-57B3-55CBE5729347}"/>
              </a:ext>
            </a:extLst>
          </p:cNvPr>
          <p:cNvPicPr>
            <a:picLocks noChangeAspect="1"/>
          </p:cNvPicPr>
          <p:nvPr/>
        </p:nvPicPr>
        <p:blipFill>
          <a:blip r:embed="rId3"/>
          <a:stretch>
            <a:fillRect/>
          </a:stretch>
        </p:blipFill>
        <p:spPr>
          <a:xfrm>
            <a:off x="3169747" y="1665029"/>
            <a:ext cx="6407451" cy="4487045"/>
          </a:xfrm>
          <a:prstGeom prst="rect">
            <a:avLst/>
          </a:prstGeom>
        </p:spPr>
      </p:pic>
    </p:spTree>
    <p:extLst>
      <p:ext uri="{BB962C8B-B14F-4D97-AF65-F5344CB8AC3E}">
        <p14:creationId xmlns:p14="http://schemas.microsoft.com/office/powerpoint/2010/main" val="581575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7B2822-1DC2-C149-7C49-B0A050F4A740}"/>
              </a:ext>
            </a:extLst>
          </p:cNvPr>
          <p:cNvSpPr>
            <a:spLocks noGrp="1"/>
          </p:cNvSpPr>
          <p:nvPr>
            <p:ph type="title"/>
          </p:nvPr>
        </p:nvSpPr>
        <p:spPr/>
        <p:txBody>
          <a:bodyPr>
            <a:normAutofit/>
          </a:bodyPr>
          <a:lstStyle/>
          <a:p>
            <a:r>
              <a:rPr lang="nl-NL" dirty="0"/>
              <a:t>Governance OKE – aandacht voor BOP</a:t>
            </a:r>
            <a:endParaRPr lang="en-NL" sz="2700" dirty="0"/>
          </a:p>
        </p:txBody>
      </p:sp>
      <p:sp>
        <p:nvSpPr>
          <p:cNvPr id="4" name="Tijdelijke aanduiding voor dianummer 3">
            <a:extLst>
              <a:ext uri="{FF2B5EF4-FFF2-40B4-BE49-F238E27FC236}">
                <a16:creationId xmlns:a16="http://schemas.microsoft.com/office/drawing/2014/main" id="{A05CF1F8-D7EA-8BD3-F89E-31CC1B423C85}"/>
              </a:ext>
            </a:extLst>
          </p:cNvPr>
          <p:cNvSpPr>
            <a:spLocks noGrp="1"/>
          </p:cNvSpPr>
          <p:nvPr>
            <p:ph type="sldNum" sz="quarter" idx="12"/>
          </p:nvPr>
        </p:nvSpPr>
        <p:spPr/>
        <p:txBody>
          <a:bodyPr/>
          <a:lstStyle/>
          <a:p>
            <a:fld id="{D1D5D013-E1B6-7A41-9F62-C7B49A54E7EF}" type="slidenum">
              <a:rPr lang="en-NL" smtClean="0"/>
              <a:t>7</a:t>
            </a:fld>
            <a:endParaRPr lang="en-NL"/>
          </a:p>
        </p:txBody>
      </p:sp>
      <p:sp>
        <p:nvSpPr>
          <p:cNvPr id="7" name="Tekstvak 6">
            <a:extLst>
              <a:ext uri="{FF2B5EF4-FFF2-40B4-BE49-F238E27FC236}">
                <a16:creationId xmlns:a16="http://schemas.microsoft.com/office/drawing/2014/main" id="{55903162-8432-B509-713D-9867B2C9BAE3}"/>
              </a:ext>
            </a:extLst>
          </p:cNvPr>
          <p:cNvSpPr txBox="1"/>
          <p:nvPr/>
        </p:nvSpPr>
        <p:spPr>
          <a:xfrm>
            <a:off x="1034217" y="1699458"/>
            <a:ext cx="8589054" cy="4247317"/>
          </a:xfrm>
          <a:prstGeom prst="rect">
            <a:avLst/>
          </a:prstGeom>
          <a:noFill/>
        </p:spPr>
        <p:txBody>
          <a:bodyPr wrap="square">
            <a:spAutoFit/>
          </a:bodyPr>
          <a:lstStyle/>
          <a:p>
            <a:r>
              <a:rPr lang="nl-NL" u="sng" dirty="0"/>
              <a:t>Van analoog naar digitaal</a:t>
            </a:r>
          </a:p>
          <a:p>
            <a:r>
              <a:rPr lang="nl-NL" dirty="0"/>
              <a:t>Het proces moet </a:t>
            </a:r>
            <a:r>
              <a:rPr lang="nl-NL" dirty="0">
                <a:solidFill>
                  <a:srgbClr val="FF0000"/>
                </a:solidFill>
              </a:rPr>
              <a:t>anders worden </a:t>
            </a:r>
            <a:r>
              <a:rPr lang="nl-NL" u="sng" dirty="0">
                <a:solidFill>
                  <a:srgbClr val="FF0000"/>
                </a:solidFill>
              </a:rPr>
              <a:t>georganiseerd</a:t>
            </a:r>
            <a:r>
              <a:rPr lang="nl-NL" dirty="0"/>
              <a:t>:</a:t>
            </a:r>
          </a:p>
          <a:p>
            <a:r>
              <a:rPr lang="nl-NL" dirty="0"/>
              <a:t>- In analoge tijd was OWT verantwoordelijk – 1 op 1 relatie met leverancier, eigen planning, timing en inzet van collega’s</a:t>
            </a:r>
          </a:p>
          <a:p>
            <a:r>
              <a:rPr lang="nl-NL" dirty="0"/>
              <a:t>- Bij digitale examens: werkzaamheden door andere organisatie eenheden (FB, administratie, contractbeheer, functionaris gegevensbeheer)</a:t>
            </a:r>
          </a:p>
          <a:p>
            <a:endParaRPr lang="nl-NL" u="sng" dirty="0"/>
          </a:p>
          <a:p>
            <a:r>
              <a:rPr lang="nl-NL" u="sng" dirty="0"/>
              <a:t>Voorbeelden andere werkzaamheden bij digitale examinering:</a:t>
            </a:r>
          </a:p>
          <a:p>
            <a:r>
              <a:rPr lang="nl-NL" dirty="0"/>
              <a:t>	Digitale examens kennen veel meer expliciete ketenprocesstappen (</a:t>
            </a:r>
            <a:r>
              <a:rPr lang="nl-NL" dirty="0">
                <a:solidFill>
                  <a:srgbClr val="FF0000"/>
                </a:solidFill>
              </a:rPr>
              <a:t>voor </a:t>
            </a:r>
          </a:p>
          <a:p>
            <a:r>
              <a:rPr lang="nl-NL" dirty="0">
                <a:solidFill>
                  <a:srgbClr val="FF0000"/>
                </a:solidFill>
              </a:rPr>
              <a:t>	meerdere organisatie eenheden)</a:t>
            </a:r>
          </a:p>
          <a:p>
            <a:r>
              <a:rPr lang="nl-NL" dirty="0"/>
              <a:t>	</a:t>
            </a:r>
            <a:r>
              <a:rPr lang="nl-NL" dirty="0">
                <a:solidFill>
                  <a:srgbClr val="FF0000"/>
                </a:solidFill>
              </a:rPr>
              <a:t>Rollen en rechten </a:t>
            </a:r>
            <a:r>
              <a:rPr lang="nl-NL" dirty="0"/>
              <a:t>centraal uitgeven</a:t>
            </a:r>
          </a:p>
          <a:p>
            <a:r>
              <a:rPr lang="nl-NL" dirty="0"/>
              <a:t>	</a:t>
            </a:r>
            <a:r>
              <a:rPr lang="nl-NL" dirty="0">
                <a:solidFill>
                  <a:srgbClr val="FF0000"/>
                </a:solidFill>
              </a:rPr>
              <a:t>Planning</a:t>
            </a:r>
            <a:r>
              <a:rPr lang="nl-NL" dirty="0"/>
              <a:t> examinering (meer centraal geregeld)</a:t>
            </a:r>
          </a:p>
          <a:p>
            <a:r>
              <a:rPr lang="nl-NL" dirty="0"/>
              <a:t>	</a:t>
            </a:r>
            <a:r>
              <a:rPr lang="nl-NL" dirty="0">
                <a:solidFill>
                  <a:srgbClr val="FF0000"/>
                </a:solidFill>
              </a:rPr>
              <a:t>Beheer en uitgifte</a:t>
            </a:r>
            <a:r>
              <a:rPr lang="nl-NL" dirty="0"/>
              <a:t> examens (centraal)</a:t>
            </a:r>
          </a:p>
          <a:p>
            <a:r>
              <a:rPr lang="nl-NL" dirty="0"/>
              <a:t>	en</a:t>
            </a:r>
          </a:p>
          <a:p>
            <a:r>
              <a:rPr lang="nl-NL" dirty="0"/>
              <a:t>	Beheer </a:t>
            </a:r>
            <a:r>
              <a:rPr lang="nl-NL" dirty="0">
                <a:solidFill>
                  <a:srgbClr val="FF0000"/>
                </a:solidFill>
              </a:rPr>
              <a:t>contracten</a:t>
            </a:r>
            <a:r>
              <a:rPr lang="nl-NL" dirty="0"/>
              <a:t> en </a:t>
            </a:r>
            <a:r>
              <a:rPr lang="nl-NL" dirty="0">
                <a:solidFill>
                  <a:srgbClr val="FF0000"/>
                </a:solidFill>
              </a:rPr>
              <a:t>verwerkersovereenkomsten</a:t>
            </a:r>
            <a:r>
              <a:rPr lang="nl-NL" dirty="0"/>
              <a:t> (kwaliteitsverbetering)</a:t>
            </a:r>
          </a:p>
        </p:txBody>
      </p:sp>
    </p:spTree>
    <p:extLst>
      <p:ext uri="{BB962C8B-B14F-4D97-AF65-F5344CB8AC3E}">
        <p14:creationId xmlns:p14="http://schemas.microsoft.com/office/powerpoint/2010/main" val="402527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598785" y="6172200"/>
            <a:ext cx="1787969" cy="610889"/>
          </a:xfrm>
          <a:custGeom>
            <a:avLst/>
            <a:gdLst/>
            <a:ahLst/>
            <a:cxnLst/>
            <a:rect l="l" t="t" r="r" b="b"/>
            <a:pathLst>
              <a:path w="2681953" h="916334">
                <a:moveTo>
                  <a:pt x="0" y="0"/>
                </a:moveTo>
                <a:lnTo>
                  <a:pt x="2681953" y="0"/>
                </a:lnTo>
                <a:lnTo>
                  <a:pt x="2681953" y="916334"/>
                </a:lnTo>
                <a:lnTo>
                  <a:pt x="0" y="916334"/>
                </a:lnTo>
                <a:lnTo>
                  <a:pt x="0" y="0"/>
                </a:lnTo>
                <a:close/>
              </a:path>
            </a:pathLst>
          </a:custGeom>
          <a:blipFill>
            <a:blip r:embed="rId3"/>
            <a:stretch>
              <a:fillRect/>
            </a:stretch>
          </a:blipFill>
        </p:spPr>
        <p:txBody>
          <a:bodyPr/>
          <a:lstStyle/>
          <a:p>
            <a:endParaRPr lang="nl-NL" sz="1200" dirty="0"/>
          </a:p>
        </p:txBody>
      </p:sp>
      <p:sp>
        <p:nvSpPr>
          <p:cNvPr id="3" name="Freeform 3"/>
          <p:cNvSpPr/>
          <p:nvPr/>
        </p:nvSpPr>
        <p:spPr>
          <a:xfrm>
            <a:off x="10092353" y="6172200"/>
            <a:ext cx="1914065" cy="531685"/>
          </a:xfrm>
          <a:custGeom>
            <a:avLst/>
            <a:gdLst/>
            <a:ahLst/>
            <a:cxnLst/>
            <a:rect l="l" t="t" r="r" b="b"/>
            <a:pathLst>
              <a:path w="2871097" h="797527">
                <a:moveTo>
                  <a:pt x="0" y="0"/>
                </a:moveTo>
                <a:lnTo>
                  <a:pt x="2871097" y="0"/>
                </a:lnTo>
                <a:lnTo>
                  <a:pt x="2871097" y="797527"/>
                </a:lnTo>
                <a:lnTo>
                  <a:pt x="0" y="797527"/>
                </a:lnTo>
                <a:lnTo>
                  <a:pt x="0" y="0"/>
                </a:lnTo>
                <a:close/>
              </a:path>
            </a:pathLst>
          </a:custGeom>
          <a:blipFill>
            <a:blip r:embed="rId4"/>
            <a:stretch>
              <a:fillRect/>
            </a:stretch>
          </a:blipFill>
        </p:spPr>
        <p:txBody>
          <a:bodyPr/>
          <a:lstStyle/>
          <a:p>
            <a:endParaRPr lang="nl-NL" sz="1200" dirty="0"/>
          </a:p>
        </p:txBody>
      </p:sp>
      <p:sp>
        <p:nvSpPr>
          <p:cNvPr id="6" name="TextBox 6"/>
          <p:cNvSpPr txBox="1"/>
          <p:nvPr/>
        </p:nvSpPr>
        <p:spPr>
          <a:xfrm>
            <a:off x="457200" y="381000"/>
            <a:ext cx="7186110" cy="730008"/>
          </a:xfrm>
          <a:prstGeom prst="rect">
            <a:avLst/>
          </a:prstGeom>
        </p:spPr>
        <p:txBody>
          <a:bodyPr lIns="0" tIns="0" rIns="0" bIns="0" rtlCol="0" anchor="t">
            <a:spAutoFit/>
          </a:bodyPr>
          <a:lstStyle/>
          <a:p>
            <a:pPr>
              <a:lnSpc>
                <a:spcPts val="6660"/>
              </a:lnSpc>
              <a:spcBef>
                <a:spcPct val="0"/>
              </a:spcBef>
            </a:pPr>
            <a:r>
              <a:rPr lang="en-US" sz="2933" dirty="0">
                <a:solidFill>
                  <a:srgbClr val="795094"/>
                </a:solidFill>
                <a:latin typeface="Chau Philomene"/>
              </a:rPr>
              <a:t>BOP-VOORTGANG</a:t>
            </a:r>
          </a:p>
        </p:txBody>
      </p:sp>
      <p:pic>
        <p:nvPicPr>
          <p:cNvPr id="5" name="Afbeelding 4" descr="Afbeelding met tekst, Lettertype, nummer, Perceel&#10;&#10;Automatisch gegenereerde beschrijving">
            <a:extLst>
              <a:ext uri="{FF2B5EF4-FFF2-40B4-BE49-F238E27FC236}">
                <a16:creationId xmlns:a16="http://schemas.microsoft.com/office/drawing/2014/main" id="{5B95B0BE-F34E-55D1-DA99-1D801F6AAE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942" y="1777056"/>
            <a:ext cx="8624048" cy="3461221"/>
          </a:xfrm>
          <a:prstGeom prst="rect">
            <a:avLst/>
          </a:prstGeom>
        </p:spPr>
      </p:pic>
      <p:pic>
        <p:nvPicPr>
          <p:cNvPr id="11" name="Afbeelding 10">
            <a:extLst>
              <a:ext uri="{FF2B5EF4-FFF2-40B4-BE49-F238E27FC236}">
                <a16:creationId xmlns:a16="http://schemas.microsoft.com/office/drawing/2014/main" id="{803FBBDE-B724-048C-DE3D-2AFA5B89B0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942" y="1789468"/>
            <a:ext cx="8583569" cy="3485713"/>
          </a:xfrm>
          <a:prstGeom prst="rect">
            <a:avLst/>
          </a:prstGeom>
        </p:spPr>
      </p:pic>
      <p:pic>
        <p:nvPicPr>
          <p:cNvPr id="13" name="Afbeelding 12" descr="Afbeelding met tekst, schermopname, cirkel, Lettertype&#10;&#10;Automatisch gegenereerde beschrijving">
            <a:extLst>
              <a:ext uri="{FF2B5EF4-FFF2-40B4-BE49-F238E27FC236}">
                <a16:creationId xmlns:a16="http://schemas.microsoft.com/office/drawing/2014/main" id="{94C7D7BA-7BE1-BCA3-FE3C-FDEFB1F659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39200" y="2667000"/>
            <a:ext cx="2760133" cy="2583688"/>
          </a:xfrm>
          <a:prstGeom prst="rect">
            <a:avLst/>
          </a:prstGeom>
        </p:spPr>
      </p:pic>
    </p:spTree>
    <p:extLst>
      <p:ext uri="{BB962C8B-B14F-4D97-AF65-F5344CB8AC3E}">
        <p14:creationId xmlns:p14="http://schemas.microsoft.com/office/powerpoint/2010/main" val="1731114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0277936" y="6172200"/>
            <a:ext cx="1914065" cy="531685"/>
          </a:xfrm>
          <a:custGeom>
            <a:avLst/>
            <a:gdLst/>
            <a:ahLst/>
            <a:cxnLst/>
            <a:rect l="l" t="t" r="r" b="b"/>
            <a:pathLst>
              <a:path w="2871097" h="797527">
                <a:moveTo>
                  <a:pt x="0" y="0"/>
                </a:moveTo>
                <a:lnTo>
                  <a:pt x="2871097" y="0"/>
                </a:lnTo>
                <a:lnTo>
                  <a:pt x="2871097" y="797527"/>
                </a:lnTo>
                <a:lnTo>
                  <a:pt x="0" y="797527"/>
                </a:lnTo>
                <a:lnTo>
                  <a:pt x="0" y="0"/>
                </a:lnTo>
                <a:close/>
              </a:path>
            </a:pathLst>
          </a:custGeom>
          <a:blipFill>
            <a:blip r:embed="rId3"/>
            <a:stretch>
              <a:fillRect/>
            </a:stretch>
          </a:blipFill>
        </p:spPr>
        <p:txBody>
          <a:bodyPr/>
          <a:lstStyle/>
          <a:p>
            <a:endParaRPr lang="nl-NL" sz="1200" dirty="0"/>
          </a:p>
        </p:txBody>
      </p:sp>
      <p:sp>
        <p:nvSpPr>
          <p:cNvPr id="6" name="Freeform 6"/>
          <p:cNvSpPr/>
          <p:nvPr/>
        </p:nvSpPr>
        <p:spPr>
          <a:xfrm>
            <a:off x="8489967" y="6132598"/>
            <a:ext cx="1787969" cy="610889"/>
          </a:xfrm>
          <a:custGeom>
            <a:avLst/>
            <a:gdLst/>
            <a:ahLst/>
            <a:cxnLst/>
            <a:rect l="l" t="t" r="r" b="b"/>
            <a:pathLst>
              <a:path w="2681953" h="916334">
                <a:moveTo>
                  <a:pt x="0" y="0"/>
                </a:moveTo>
                <a:lnTo>
                  <a:pt x="2681953" y="0"/>
                </a:lnTo>
                <a:lnTo>
                  <a:pt x="2681953" y="916334"/>
                </a:lnTo>
                <a:lnTo>
                  <a:pt x="0" y="916334"/>
                </a:lnTo>
                <a:lnTo>
                  <a:pt x="0" y="0"/>
                </a:lnTo>
                <a:close/>
              </a:path>
            </a:pathLst>
          </a:custGeom>
          <a:blipFill>
            <a:blip r:embed="rId4"/>
            <a:stretch>
              <a:fillRect/>
            </a:stretch>
          </a:blipFill>
        </p:spPr>
        <p:txBody>
          <a:bodyPr/>
          <a:lstStyle/>
          <a:p>
            <a:endParaRPr lang="nl-NL" sz="1200" dirty="0"/>
          </a:p>
        </p:txBody>
      </p:sp>
      <p:sp>
        <p:nvSpPr>
          <p:cNvPr id="7" name="Freeform 7"/>
          <p:cNvSpPr/>
          <p:nvPr/>
        </p:nvSpPr>
        <p:spPr>
          <a:xfrm>
            <a:off x="759049" y="4095755"/>
            <a:ext cx="245731" cy="292537"/>
          </a:xfrm>
          <a:custGeom>
            <a:avLst/>
            <a:gdLst/>
            <a:ahLst/>
            <a:cxnLst/>
            <a:rect l="l" t="t" r="r" b="b"/>
            <a:pathLst>
              <a:path w="368597" h="438806">
                <a:moveTo>
                  <a:pt x="0" y="0"/>
                </a:moveTo>
                <a:lnTo>
                  <a:pt x="368597" y="0"/>
                </a:lnTo>
                <a:lnTo>
                  <a:pt x="368597" y="438805"/>
                </a:lnTo>
                <a:lnTo>
                  <a:pt x="0" y="43880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l-NL" sz="1200" dirty="0"/>
          </a:p>
        </p:txBody>
      </p:sp>
      <p:sp>
        <p:nvSpPr>
          <p:cNvPr id="14" name="TextBox 6">
            <a:extLst>
              <a:ext uri="{FF2B5EF4-FFF2-40B4-BE49-F238E27FC236}">
                <a16:creationId xmlns:a16="http://schemas.microsoft.com/office/drawing/2014/main" id="{C531E396-C77D-5AA1-2FAC-1DB52F80A72F}"/>
              </a:ext>
            </a:extLst>
          </p:cNvPr>
          <p:cNvSpPr txBox="1"/>
          <p:nvPr/>
        </p:nvSpPr>
        <p:spPr>
          <a:xfrm>
            <a:off x="1029630" y="330200"/>
            <a:ext cx="7186110" cy="730008"/>
          </a:xfrm>
          <a:prstGeom prst="rect">
            <a:avLst/>
          </a:prstGeom>
        </p:spPr>
        <p:txBody>
          <a:bodyPr lIns="0" tIns="0" rIns="0" bIns="0" rtlCol="0" anchor="t">
            <a:spAutoFit/>
          </a:bodyPr>
          <a:lstStyle/>
          <a:p>
            <a:pPr>
              <a:lnSpc>
                <a:spcPts val="6660"/>
              </a:lnSpc>
              <a:spcBef>
                <a:spcPct val="0"/>
              </a:spcBef>
            </a:pPr>
            <a:r>
              <a:rPr lang="en-US" sz="2933" dirty="0">
                <a:solidFill>
                  <a:srgbClr val="795094"/>
                </a:solidFill>
                <a:latin typeface="Chau Philomene"/>
              </a:rPr>
              <a:t>OPBRENGSTEN REGIOBIJEENKOMST</a:t>
            </a:r>
          </a:p>
        </p:txBody>
      </p:sp>
      <p:pic>
        <p:nvPicPr>
          <p:cNvPr id="16" name="Afbeelding 15" descr="Afbeelding met tekst, schermopname, Post-it-briefje, Lettertype&#10;&#10;Automatisch gegenereerde beschrijving">
            <a:extLst>
              <a:ext uri="{FF2B5EF4-FFF2-40B4-BE49-F238E27FC236}">
                <a16:creationId xmlns:a16="http://schemas.microsoft.com/office/drawing/2014/main" id="{984331EF-5785-B9BE-0353-5CAC2D0B46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7152" y="1261406"/>
            <a:ext cx="3900449" cy="5442479"/>
          </a:xfrm>
          <a:prstGeom prst="rect">
            <a:avLst/>
          </a:prstGeom>
        </p:spPr>
      </p:pic>
      <p:sp>
        <p:nvSpPr>
          <p:cNvPr id="17" name="TextBox 14">
            <a:extLst>
              <a:ext uri="{FF2B5EF4-FFF2-40B4-BE49-F238E27FC236}">
                <a16:creationId xmlns:a16="http://schemas.microsoft.com/office/drawing/2014/main" id="{C0001536-B75F-4BC7-BA84-F92CD0475A97}"/>
              </a:ext>
            </a:extLst>
          </p:cNvPr>
          <p:cNvSpPr txBox="1"/>
          <p:nvPr/>
        </p:nvSpPr>
        <p:spPr>
          <a:xfrm>
            <a:off x="6096000" y="1607989"/>
            <a:ext cx="5840907" cy="6155531"/>
          </a:xfrm>
          <a:prstGeom prst="rect">
            <a:avLst/>
          </a:prstGeom>
        </p:spPr>
        <p:txBody>
          <a:bodyPr wrap="square" lIns="0" tIns="0" rIns="0" bIns="0" rtlCol="0" anchor="t">
            <a:spAutoFit/>
          </a:bodyPr>
          <a:lstStyle/>
          <a:p>
            <a:pPr marL="180059" lvl="1">
              <a:lnSpc>
                <a:spcPts val="2819"/>
              </a:lnSpc>
            </a:pPr>
            <a:r>
              <a:rPr lang="en-US" sz="1667" dirty="0">
                <a:solidFill>
                  <a:srgbClr val="000000"/>
                </a:solidFill>
                <a:latin typeface="Chau Philomene"/>
              </a:rPr>
              <a:t>Procesresultaat</a:t>
            </a:r>
          </a:p>
          <a:p>
            <a:pPr marL="484874" lvl="1" indent="-304815">
              <a:lnSpc>
                <a:spcPts val="2819"/>
              </a:lnSpc>
              <a:buFont typeface="Arial" panose="020B0604020202020204" pitchFamily="34" charset="0"/>
              <a:buChar char="•"/>
            </a:pPr>
            <a:r>
              <a:rPr lang="en-US" sz="1667" dirty="0">
                <a:solidFill>
                  <a:srgbClr val="000000"/>
                </a:solidFill>
                <a:latin typeface="Chau Philomene"/>
              </a:rPr>
              <a:t>Verbinding en netwerk met BOP-ers in de regio’s</a:t>
            </a:r>
          </a:p>
          <a:p>
            <a:pPr marL="484874" lvl="1" indent="-304815">
              <a:lnSpc>
                <a:spcPts val="2819"/>
              </a:lnSpc>
              <a:buFont typeface="Arial" panose="020B0604020202020204" pitchFamily="34" charset="0"/>
              <a:buChar char="•"/>
            </a:pPr>
            <a:r>
              <a:rPr lang="en-US" sz="1667" dirty="0">
                <a:solidFill>
                  <a:srgbClr val="000000"/>
                </a:solidFill>
                <a:latin typeface="Chau Philomene"/>
              </a:rPr>
              <a:t>Brede kennisdeling tussen mbo instellingen</a:t>
            </a:r>
          </a:p>
          <a:p>
            <a:pPr marL="484874" lvl="1" indent="-304815">
              <a:lnSpc>
                <a:spcPts val="2819"/>
              </a:lnSpc>
              <a:buFont typeface="Arial" panose="020B0604020202020204" pitchFamily="34" charset="0"/>
              <a:buChar char="•"/>
            </a:pPr>
            <a:r>
              <a:rPr lang="en-US" sz="1667" dirty="0">
                <a:solidFill>
                  <a:srgbClr val="000000"/>
                </a:solidFill>
                <a:latin typeface="Chau Philomene"/>
              </a:rPr>
              <a:t>Bewustwording optimalisatie procesketen examineren</a:t>
            </a:r>
          </a:p>
          <a:p>
            <a:pPr marL="484874" lvl="1" indent="-304815">
              <a:lnSpc>
                <a:spcPts val="2819"/>
              </a:lnSpc>
              <a:buFont typeface="Arial" panose="020B0604020202020204" pitchFamily="34" charset="0"/>
              <a:buChar char="•"/>
            </a:pPr>
            <a:r>
              <a:rPr lang="en-US" sz="1667" dirty="0">
                <a:solidFill>
                  <a:srgbClr val="000000"/>
                </a:solidFill>
                <a:latin typeface="Chau Philomene"/>
              </a:rPr>
              <a:t>Bewustwording voorbereiding op de Implementatie schooljaar 2024-2025.</a:t>
            </a:r>
          </a:p>
          <a:p>
            <a:pPr marL="484874" lvl="1" indent="-304815">
              <a:lnSpc>
                <a:spcPts val="2819"/>
              </a:lnSpc>
              <a:buFont typeface="Arial" panose="020B0604020202020204" pitchFamily="34" charset="0"/>
              <a:buChar char="•"/>
            </a:pPr>
            <a:r>
              <a:rPr lang="en-US" sz="1667" dirty="0">
                <a:solidFill>
                  <a:srgbClr val="000000"/>
                </a:solidFill>
                <a:latin typeface="Chau Philomene"/>
              </a:rPr>
              <a:t>Landelijke vraagstukken; herijking examenorganisatie optimalisatie examendossiers</a:t>
            </a:r>
          </a:p>
          <a:p>
            <a:pPr marL="180059" lvl="1">
              <a:lnSpc>
                <a:spcPts val="2819"/>
              </a:lnSpc>
            </a:pPr>
            <a:endParaRPr lang="en-US" sz="1667" dirty="0">
              <a:solidFill>
                <a:srgbClr val="000000"/>
              </a:solidFill>
              <a:latin typeface="Chau Philomene"/>
            </a:endParaRPr>
          </a:p>
          <a:p>
            <a:pPr marL="180059" lvl="1">
              <a:lnSpc>
                <a:spcPts val="2819"/>
              </a:lnSpc>
            </a:pPr>
            <a:r>
              <a:rPr lang="en-US" sz="1667" dirty="0">
                <a:solidFill>
                  <a:srgbClr val="000000"/>
                </a:solidFill>
                <a:latin typeface="Chau Philomene"/>
              </a:rPr>
              <a:t>Productresulstaat</a:t>
            </a:r>
          </a:p>
          <a:p>
            <a:pPr marL="484874" lvl="1" indent="-304815">
              <a:lnSpc>
                <a:spcPts val="2819"/>
              </a:lnSpc>
              <a:buFont typeface="Arial" panose="020B0604020202020204" pitchFamily="34" charset="0"/>
              <a:buChar char="•"/>
            </a:pPr>
            <a:r>
              <a:rPr lang="en-US" sz="1667" dirty="0">
                <a:solidFill>
                  <a:srgbClr val="000000"/>
                </a:solidFill>
                <a:latin typeface="Chau Philomene"/>
              </a:rPr>
              <a:t>Interactief verslag per regiobijeenkomst</a:t>
            </a:r>
          </a:p>
          <a:p>
            <a:pPr marL="484874" lvl="1" indent="-304815">
              <a:lnSpc>
                <a:spcPts val="2819"/>
              </a:lnSpc>
              <a:buFont typeface="Arial" panose="020B0604020202020204" pitchFamily="34" charset="0"/>
              <a:buChar char="•"/>
            </a:pPr>
            <a:r>
              <a:rPr lang="en-US" sz="1667" dirty="0">
                <a:solidFill>
                  <a:srgbClr val="000000"/>
                </a:solidFill>
                <a:latin typeface="Chau Philomene"/>
              </a:rPr>
              <a:t>Nieuwe inspirerende voorbeelden </a:t>
            </a:r>
          </a:p>
          <a:p>
            <a:pPr marL="484874" lvl="1" indent="-304815">
              <a:lnSpc>
                <a:spcPts val="2819"/>
              </a:lnSpc>
              <a:buFont typeface="Arial" panose="020B0604020202020204" pitchFamily="34" charset="0"/>
              <a:buChar char="•"/>
            </a:pPr>
            <a:r>
              <a:rPr lang="en-US" sz="1667" dirty="0">
                <a:solidFill>
                  <a:srgbClr val="000000"/>
                </a:solidFill>
                <a:latin typeface="Chau Philomene"/>
              </a:rPr>
              <a:t>Inspiratiedocumenten</a:t>
            </a:r>
          </a:p>
          <a:p>
            <a:pPr marL="484874" lvl="1" indent="-304815">
              <a:lnSpc>
                <a:spcPts val="2819"/>
              </a:lnSpc>
              <a:buFont typeface="Arial" panose="020B0604020202020204" pitchFamily="34" charset="0"/>
              <a:buChar char="•"/>
            </a:pPr>
            <a:endParaRPr lang="en-US" sz="1667" dirty="0">
              <a:solidFill>
                <a:srgbClr val="000000"/>
              </a:solidFill>
              <a:latin typeface="Chau Philomene"/>
            </a:endParaRPr>
          </a:p>
          <a:p>
            <a:pPr marL="484874" lvl="1" indent="-304815">
              <a:lnSpc>
                <a:spcPts val="2819"/>
              </a:lnSpc>
              <a:buFont typeface="Arial" panose="020B0604020202020204" pitchFamily="34" charset="0"/>
              <a:buChar char="•"/>
            </a:pPr>
            <a:endParaRPr lang="en-US" sz="1667" dirty="0">
              <a:solidFill>
                <a:srgbClr val="000000"/>
              </a:solidFill>
              <a:latin typeface="Chau Philomene"/>
            </a:endParaRPr>
          </a:p>
          <a:p>
            <a:pPr>
              <a:lnSpc>
                <a:spcPts val="2030"/>
              </a:lnSpc>
            </a:pPr>
            <a:endParaRPr lang="en-US" sz="1667" dirty="0">
              <a:solidFill>
                <a:srgbClr val="000000"/>
              </a:solidFill>
              <a:latin typeface="Chau Philomene"/>
            </a:endParaRPr>
          </a:p>
          <a:p>
            <a:pPr algn="ctr">
              <a:lnSpc>
                <a:spcPts val="2030"/>
              </a:lnSpc>
            </a:pPr>
            <a:endParaRPr lang="en-US" sz="1667" dirty="0">
              <a:solidFill>
                <a:srgbClr val="000000"/>
              </a:solidFill>
              <a:latin typeface="Chau Philomene"/>
            </a:endParaRPr>
          </a:p>
          <a:p>
            <a:pPr>
              <a:lnSpc>
                <a:spcPts val="2030"/>
              </a:lnSpc>
            </a:pPr>
            <a:endParaRPr lang="en-US" sz="1667" dirty="0">
              <a:solidFill>
                <a:srgbClr val="000000"/>
              </a:solidFill>
              <a:latin typeface="Chau Philomene"/>
            </a:endParaRPr>
          </a:p>
        </p:txBody>
      </p:sp>
    </p:spTree>
    <p:extLst>
      <p:ext uri="{BB962C8B-B14F-4D97-AF65-F5344CB8AC3E}">
        <p14:creationId xmlns:p14="http://schemas.microsoft.com/office/powerpoint/2010/main" val="7836236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0c1d463-1ad0-49da-b0ec-bbdbf522316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9521F8EF4EEC54BADB27C40C94B461B" ma:contentTypeVersion="15" ma:contentTypeDescription="Create a new document." ma:contentTypeScope="" ma:versionID="12d1b6be05f4f285abadf0158f59794c">
  <xsd:schema xmlns:xsd="http://www.w3.org/2001/XMLSchema" xmlns:xs="http://www.w3.org/2001/XMLSchema" xmlns:p="http://schemas.microsoft.com/office/2006/metadata/properties" xmlns:ns2="40c1d463-1ad0-49da-b0ec-bbdbf5223166" targetNamespace="http://schemas.microsoft.com/office/2006/metadata/properties" ma:root="true" ma:fieldsID="cb87834d6cffd5fbdb83525e5ce2f9bf" ns2:_="">
    <xsd:import namespace="40c1d463-1ad0-49da-b0ec-bbdbf522316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c1d463-1ad0-49da-b0ec-bbdbf52231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9094ed71-ad37-40d4-b95a-d4271a6f83fc"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Inhouds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D8C7F5-456F-437B-81D7-F1E49D7B1A0C}">
  <ds:schemaRefs>
    <ds:schemaRef ds:uri="40c1d463-1ad0-49da-b0ec-bbdbf52231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7482670-A926-4CF7-85F9-D108E9C9FC5B}">
  <ds:schemaRefs>
    <ds:schemaRef ds:uri="40c1d463-1ad0-49da-b0ec-bbdbf522316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6B70147-3ECB-42E3-8EF9-2E8D64C0F5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1257</Words>
  <Application>Microsoft Office PowerPoint</Application>
  <PresentationFormat>Breedbeeld</PresentationFormat>
  <Paragraphs>159</Paragraphs>
  <Slides>16</Slides>
  <Notes>15</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16</vt:i4>
      </vt:variant>
    </vt:vector>
  </HeadingPairs>
  <TitlesOfParts>
    <vt:vector size="24" baseType="lpstr">
      <vt:lpstr>General Sans Semibold</vt:lpstr>
      <vt:lpstr>COOPER LIGHT BT</vt:lpstr>
      <vt:lpstr>General Sans</vt:lpstr>
      <vt:lpstr>Chau Philomene</vt:lpstr>
      <vt:lpstr>Cooper Black</vt:lpstr>
      <vt:lpstr>Calibri</vt:lpstr>
      <vt:lpstr>Arial</vt:lpstr>
      <vt:lpstr>Office Theme</vt:lpstr>
      <vt:lpstr> Standaardisatieraad Project OKE - OOAPI  </vt:lpstr>
      <vt:lpstr>PowerPoint-presentatie</vt:lpstr>
      <vt:lpstr>Start OKE – Waarom?</vt:lpstr>
      <vt:lpstr>Start OKE – Waarom samenwerken en een standaard (OOAPI)?</vt:lpstr>
      <vt:lpstr>Functionele plaat koppeling OKE</vt:lpstr>
      <vt:lpstr>Governance OKE (vanuit NED) </vt:lpstr>
      <vt:lpstr>Governance OKE – aandacht voor BOP</vt:lpstr>
      <vt:lpstr>PowerPoint-presentatie</vt:lpstr>
      <vt:lpstr>PowerPoint-presentatie</vt:lpstr>
      <vt:lpstr>PowerPoint-presentatie</vt:lpstr>
      <vt:lpstr>Governance OKE –  samenwerking met Npuls</vt:lpstr>
      <vt:lpstr>Werken volgens OOAPI standaard</vt:lpstr>
      <vt:lpstr>Project OKE – stand van zaken</vt:lpstr>
      <vt:lpstr>Project OKE – hoe verder?</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Arends</dc:creator>
  <cp:lastModifiedBy>Ijsbrand Buys Ballot</cp:lastModifiedBy>
  <cp:revision>6</cp:revision>
  <dcterms:created xsi:type="dcterms:W3CDTF">2022-12-14T10:42:02Z</dcterms:created>
  <dcterms:modified xsi:type="dcterms:W3CDTF">2024-05-17T07:45:47Z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0x01010089521F8EF4EEC54BADB27C40C94B461B</vt:lpwstr>
  </property>
  <property fmtid="{D5CDD505-2E9C-101B-9397-08002B2CF9AE}" pid="3" name="MediaServiceImageTags">
    <vt:lpwstr/>
  </property>
</Properties>
</file>