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3"/>
  </p:notesMasterIdLst>
  <p:sldIdLst>
    <p:sldId id="266" r:id="rId5"/>
    <p:sldId id="294" r:id="rId6"/>
    <p:sldId id="258" r:id="rId7"/>
    <p:sldId id="278" r:id="rId8"/>
    <p:sldId id="279" r:id="rId9"/>
    <p:sldId id="280" r:id="rId10"/>
    <p:sldId id="293" r:id="rId11"/>
    <p:sldId id="260" r:id="rId12"/>
    <p:sldId id="281" r:id="rId13"/>
    <p:sldId id="261" r:id="rId14"/>
    <p:sldId id="262" r:id="rId15"/>
    <p:sldId id="283" r:id="rId16"/>
    <p:sldId id="263" r:id="rId17"/>
    <p:sldId id="284" r:id="rId18"/>
    <p:sldId id="271" r:id="rId19"/>
    <p:sldId id="285" r:id="rId20"/>
    <p:sldId id="275" r:id="rId21"/>
    <p:sldId id="286" r:id="rId22"/>
    <p:sldId id="269" r:id="rId23"/>
    <p:sldId id="287" r:id="rId24"/>
    <p:sldId id="270" r:id="rId25"/>
    <p:sldId id="288" r:id="rId26"/>
    <p:sldId id="272" r:id="rId27"/>
    <p:sldId id="289" r:id="rId28"/>
    <p:sldId id="273" r:id="rId29"/>
    <p:sldId id="290" r:id="rId30"/>
    <p:sldId id="276" r:id="rId31"/>
    <p:sldId id="291" r:id="rId3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2B3024-5310-8AEE-E3D0-76C099C27C16}" name="Joël de Bruijn" initials="JB" userId="S::j.debruijn_mbodigitaal.nl#ext#@surf.onmicrosoft.com::38544de2-ca34-450d-9d07-32a19412e782" providerId="AD"/>
  <p188:author id="{B650A632-E8FF-7AA7-0211-F7C45EEDEF04}" name="Patrick van der Veer" initials="Pv" userId="S::patrick.vanderveer@surf.nl::9bb9f971-94d1-4524-be13-704116bc2dc7" providerId="AD"/>
  <p188:author id="{C5078D93-59C2-AAA2-C5FD-B13037CD6973}" name="Peter Leijnse" initials="PL" userId="S::peter.leijnse@surf.nl::cdd6e4e3-0a84-47d1-a46e-1fb2fe7c9534" providerId="AD"/>
  <p188:author id="{E53004B3-08D3-3BE7-BF84-1ABF10E33F6E}" name="Kirsten Veelo" initials="KV" userId="S::kirsten.veelo@surf.nl::19b530f3-377e-4957-9349-fe70d83642bc" providerId="AD"/>
  <p188:author id="{8D8C38DC-80AC-B9D6-30E5-F1CF1B612B80}" name="Menno Scheers" initials="MS" userId="S::menno.scheers@surf.nl::f7c738ef-628c-4c85-a585-439206a5eb6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A6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F9600E-846C-471A-8691-B2877CAFCD52}" v="2" dt="2024-01-23T13:39:01.780"/>
    <p1510:client id="{834849F5-CE23-E9BE-9E8A-5677B43B89E7}" v="273" dt="2024-01-23T10:50:52.225"/>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68" y="20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28</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9</a:t>
            </a:fld>
            <a:endParaRPr/>
          </a:p>
        </p:txBody>
      </p:sp>
    </p:spTree>
    <p:extLst>
      <p:ext uri="{BB962C8B-B14F-4D97-AF65-F5344CB8AC3E}">
        <p14:creationId xmlns:p14="http://schemas.microsoft.com/office/powerpoint/2010/main" val="4263861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ora.surf.nl/index.php/BIV_classificatie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urf.nl/en/secure-your-apis-with-surfconext-api-security"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puls.nl/" TargetMode="External"/><Relationship Id="rId7" Type="http://schemas.openxmlformats.org/officeDocument/2006/relationships/hyperlink" Target="https://www.surf.nl/hoger-onderwijs-sector-architectuur-hos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versnellingsplan.nl/" TargetMode="External"/><Relationship Id="rId5" Type="http://schemas.openxmlformats.org/officeDocument/2006/relationships/hyperlink" Target="https://publicatiesdoorpakken.nl/" TargetMode="External"/><Relationship Id="rId4" Type="http://schemas.openxmlformats.org/officeDocument/2006/relationships/hyperlink" Target="https://www.nationaalgroeifonds.nl/projecten-ronde-2/digitaliseringsimpuls-onderwijs-n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Npuls</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dirty="0"/>
              <a:t>Jeroen de Jong, Patrick van der Veer</a:t>
            </a:r>
          </a:p>
          <a:p>
            <a:r>
              <a:rPr lang="nl-NL" dirty="0" err="1"/>
              <a:t>Npuls</a:t>
            </a:r>
            <a:endParaRPr lang="nl-NL" dirty="0"/>
          </a:p>
          <a:p>
            <a:endParaRPr lang="nl-NL" dirty="0"/>
          </a:p>
          <a:p>
            <a:r>
              <a:rPr lang="nl-NL" dirty="0"/>
              <a:t>1 februari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a:t>Npuls</a:t>
            </a:r>
            <a:endParaRPr lang="nl-NL"/>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5" name="Rechthoek 4">
            <a:extLst>
              <a:ext uri="{FF2B5EF4-FFF2-40B4-BE49-F238E27FC236}">
                <a16:creationId xmlns:a16="http://schemas.microsoft.com/office/drawing/2014/main" id="{3C8D47E2-9D67-A625-6098-E1BBB6DEAE95}"/>
              </a:ext>
            </a:extLst>
          </p:cNvPr>
          <p:cNvSpPr/>
          <p:nvPr/>
        </p:nvSpPr>
        <p:spPr>
          <a:xfrm>
            <a:off x="8209935" y="2740979"/>
            <a:ext cx="3323304" cy="254877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dirty="0">
                <a:latin typeface="+mn-lt"/>
                <a:cs typeface="Arial"/>
              </a:rPr>
              <a:t>Instructie:</a:t>
            </a:r>
          </a:p>
          <a:p>
            <a:pPr marL="285750" indent="-285750">
              <a:spcBef>
                <a:spcPts val="540"/>
              </a:spcBef>
              <a:buFont typeface="Arial" panose="020B0604020202020204" pitchFamily="34" charset="0"/>
              <a:buChar char="•"/>
            </a:pPr>
            <a:r>
              <a:rPr lang="nl-NL" sz="1600" dirty="0">
                <a:latin typeface="+mn-lt"/>
                <a:cs typeface="Arial"/>
              </a:rPr>
              <a:t>Geef aan op welk(e) ketendomein(en) het keteninitiatief zich richt</a:t>
            </a:r>
            <a:endParaRPr lang="en-US" sz="1600" dirty="0">
              <a:latin typeface="+mn-lt"/>
              <a:cs typeface="Arial"/>
            </a:endParaRPr>
          </a:p>
          <a:p>
            <a:pPr marL="628650" lvl="2">
              <a:spcBef>
                <a:spcPts val="540"/>
              </a:spcBef>
              <a:buFont typeface="Arial" panose="020B0604020202020204" pitchFamily="34" charset="0"/>
              <a:buChar char="•"/>
            </a:pPr>
            <a:r>
              <a:rPr lang="nl-NL" sz="1300" dirty="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dirty="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dirty="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dirty="0">
                <a:latin typeface="+mn-lt"/>
                <a:cs typeface="Arial"/>
              </a:rPr>
              <a:t>Geef een toelichting wat de relatie is tussen het initiatief en de genoemde ketendomeinen resp. Ketenprocessen</a:t>
            </a:r>
            <a:endParaRPr lang="nl-NL" dirty="0"/>
          </a:p>
          <a:p>
            <a:pPr marL="285750" indent="-285750">
              <a:spcBef>
                <a:spcPts val="540"/>
              </a:spcBef>
              <a:buFont typeface="Arial" panose="020B0604020202020204" pitchFamily="34" charset="0"/>
              <a:buChar char="•"/>
            </a:pPr>
            <a:r>
              <a:rPr lang="nl-NL" sz="1600" dirty="0">
                <a:latin typeface="+mn-lt"/>
                <a:cs typeface="Arial"/>
              </a:rPr>
              <a:t>Zie</a:t>
            </a:r>
            <a:r>
              <a:rPr lang="nl-NL" sz="1600" i="1" dirty="0">
                <a:latin typeface="+mn-lt"/>
                <a:cs typeface="Arial"/>
              </a:rPr>
              <a:t> </a:t>
            </a:r>
            <a:r>
              <a:rPr lang="nl-NL" sz="1600" dirty="0">
                <a:latin typeface="Arial"/>
                <a:cs typeface="Arial"/>
                <a:hlinkClick r:id="rId3"/>
              </a:rPr>
              <a:t>https://rosa.wikixl.nl/index.php/Ketenprocessen</a:t>
            </a:r>
            <a:r>
              <a:rPr lang="nl-NL" sz="1600" dirty="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dirty="0" err="1"/>
              <a:t>Npuls</a:t>
            </a:r>
            <a:endParaRPr lang="nl-NL" dirty="0"/>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5" name="Rechthoek 4">
            <a:extLst>
              <a:ext uri="{FF2B5EF4-FFF2-40B4-BE49-F238E27FC236}">
                <a16:creationId xmlns:a16="http://schemas.microsoft.com/office/drawing/2014/main" id="{D673A7AE-9D05-6F4A-C60F-F3C92D703DFF}"/>
              </a:ext>
            </a:extLst>
          </p:cNvPr>
          <p:cNvSpPr/>
          <p:nvPr/>
        </p:nvSpPr>
        <p:spPr>
          <a:xfrm>
            <a:off x="4611329" y="1095669"/>
            <a:ext cx="7325032" cy="4823350"/>
          </a:xfrm>
          <a:prstGeom prst="rect">
            <a:avLst/>
          </a:prstGeom>
          <a:solidFill>
            <a:srgbClr val="0FA67E">
              <a:alpha val="3411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646151958"/>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Ketendomeinen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err="1"/>
                        <a:t>Npuls</a:t>
                      </a:r>
                      <a:r>
                        <a:rPr lang="nl-NL" sz="1400" dirty="0"/>
                        <a:t> als geheel raakt aan de ene kant alle ketendomeinen zoals die in de ROSA benoemt zijn.</a:t>
                      </a:r>
                    </a:p>
                    <a:p>
                      <a:pPr marL="165100" lvl="0" indent="0" algn="l" rtl="0">
                        <a:spcBef>
                          <a:spcPts val="0"/>
                        </a:spcBef>
                        <a:spcAft>
                          <a:spcPts val="0"/>
                        </a:spcAft>
                        <a:buSzPts val="1000"/>
                        <a:buNone/>
                      </a:pPr>
                      <a:r>
                        <a:rPr lang="nl-NL" sz="1400" dirty="0"/>
                        <a:t>Andersom is de scope van </a:t>
                      </a:r>
                      <a:r>
                        <a:rPr lang="nl-NL" sz="1400" dirty="0" err="1"/>
                        <a:t>Npuls</a:t>
                      </a:r>
                      <a:r>
                        <a:rPr lang="nl-NL" sz="1400" dirty="0"/>
                        <a:t> zelfs iets breder dan de ROSA ketendomeinen nu gedefinieerd of uitgewerkt zijn.</a:t>
                      </a:r>
                    </a:p>
                    <a:p>
                      <a:pPr marL="165100" lvl="0" indent="0" algn="l" rtl="0">
                        <a:spcBef>
                          <a:spcPts val="0"/>
                        </a:spcBef>
                        <a:spcAft>
                          <a:spcPts val="0"/>
                        </a:spcAft>
                        <a:buSzPts val="1000"/>
                        <a:buNone/>
                      </a:pPr>
                      <a:r>
                        <a:rPr lang="nl-NL" sz="1400" dirty="0"/>
                        <a:t>Voorbeelden zijn het definiëren van onderwijs (in HOSA betekenis) en het SSI patroon voor </a:t>
                      </a:r>
                      <a:r>
                        <a:rPr lang="nl-NL" sz="1400" dirty="0" err="1"/>
                        <a:t>identity</a:t>
                      </a:r>
                      <a:r>
                        <a:rPr lang="nl-NL" sz="1400" dirty="0"/>
                        <a:t>.</a:t>
                      </a:r>
                    </a:p>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t>Per onderdeel van </a:t>
                      </a:r>
                      <a:r>
                        <a:rPr lang="nl-NL" sz="1400" dirty="0" err="1"/>
                        <a:t>Npuls</a:t>
                      </a:r>
                      <a:r>
                        <a:rPr lang="nl-NL" sz="1400" dirty="0"/>
                        <a:t> worden verschillende delen van de ketendomeinen geraakt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a:latin typeface="+mn-lt"/>
              </a:rPr>
              <a:t>Instructie:</a:t>
            </a:r>
          </a:p>
          <a:p>
            <a:pPr marL="488950" indent="-342900">
              <a:spcBef>
                <a:spcPts val="540"/>
              </a:spcBef>
            </a:pPr>
            <a:r>
              <a:rPr lang="nl-NL">
                <a:latin typeface="+mn-lt"/>
              </a:rPr>
              <a:t>Welke persoonsgegevens worden verwerkt?</a:t>
            </a:r>
          </a:p>
          <a:p>
            <a:pPr marL="488950" indent="-342900">
              <a:spcBef>
                <a:spcPts val="540"/>
              </a:spcBef>
            </a:pPr>
            <a:r>
              <a:rPr lang="nl-NL">
                <a:latin typeface="+mn-lt"/>
              </a:rPr>
              <a:t>Wie is/zijn de betrokkene(n)? (Leerling/student, ouder, medewerker)</a:t>
            </a:r>
          </a:p>
          <a:p>
            <a:pPr marL="488950" indent="-342900">
              <a:spcBef>
                <a:spcPts val="540"/>
              </a:spcBef>
            </a:pPr>
            <a:r>
              <a:rPr lang="nl-NL">
                <a:latin typeface="+mn-lt"/>
              </a:rPr>
              <a:t>Wat zijn de belangrijkste ontwerpbeslissingen die zijn genomen om deze persoonsgegevens te beschermen?</a:t>
            </a:r>
          </a:p>
          <a:p>
            <a:pPr marL="488950" indent="-342900">
              <a:spcBef>
                <a:spcPts val="540"/>
              </a:spcBef>
            </a:pPr>
            <a:r>
              <a:rPr lang="nl-NL">
                <a:latin typeface="+mn-lt"/>
              </a:rPr>
              <a:t>Welke belangrijke uitdagingen en design issues staan nog open?</a:t>
            </a:r>
          </a:p>
          <a:p>
            <a:pPr marL="274320" indent="-128270">
              <a:spcBef>
                <a:spcPts val="540"/>
              </a:spcBef>
              <a:buNone/>
            </a:pPr>
            <a:endParaRPr lang="nl-NL">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a:t>Npuls</a:t>
            </a:r>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4035962513"/>
              </p:ext>
            </p:extLst>
          </p:nvPr>
        </p:nvGraphicFramePr>
        <p:xfrm>
          <a:off x="335360" y="1085850"/>
          <a:ext cx="11521280" cy="382569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Persoonsgegevens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Er </a:t>
                      </a:r>
                      <a:r>
                        <a:rPr lang="en-US" sz="1400" dirty="0" err="1"/>
                        <a:t>worden</a:t>
                      </a:r>
                      <a:r>
                        <a:rPr lang="en-US" sz="1400" dirty="0"/>
                        <a:t> </a:t>
                      </a:r>
                      <a:r>
                        <a:rPr lang="en-US" sz="1400" dirty="0" err="1"/>
                        <a:t>persoonsgegevens</a:t>
                      </a:r>
                      <a:r>
                        <a:rPr lang="en-US" sz="1400" dirty="0"/>
                        <a:t> van </a:t>
                      </a:r>
                      <a:r>
                        <a:rPr lang="en-US" sz="1400" dirty="0" err="1"/>
                        <a:t>onderwijsdeelnemers</a:t>
                      </a:r>
                      <a:r>
                        <a:rPr lang="en-US" sz="1400" dirty="0"/>
                        <a:t> (</a:t>
                      </a:r>
                      <a:r>
                        <a:rPr lang="en-US" sz="1400" dirty="0" err="1"/>
                        <a:t>studenten</a:t>
                      </a:r>
                      <a:r>
                        <a:rPr lang="en-US" sz="1400" dirty="0"/>
                        <a:t> en </a:t>
                      </a:r>
                      <a:r>
                        <a:rPr lang="en-US" sz="1400" dirty="0" err="1"/>
                        <a:t>onderzoekers</a:t>
                      </a:r>
                      <a:r>
                        <a:rPr lang="en-US" sz="1400" dirty="0"/>
                        <a:t>) en </a:t>
                      </a:r>
                      <a:r>
                        <a:rPr lang="en-US" sz="1400" dirty="0" err="1"/>
                        <a:t>onderwijsmedewerkers</a:t>
                      </a:r>
                      <a:r>
                        <a:rPr lang="en-US" sz="1400" dirty="0"/>
                        <a:t> </a:t>
                      </a:r>
                      <a:r>
                        <a:rPr lang="en-US" sz="1400" dirty="0" err="1"/>
                        <a:t>gedeeld</a:t>
                      </a:r>
                      <a:r>
                        <a:rPr lang="en-US" sz="1400" dirty="0"/>
                        <a:t>. </a:t>
                      </a:r>
                      <a:r>
                        <a:rPr lang="en-US" sz="1400" dirty="0" err="1"/>
                        <a:t>Dit</a:t>
                      </a:r>
                      <a:r>
                        <a:rPr lang="en-US" sz="1400" dirty="0"/>
                        <a:t> is </a:t>
                      </a:r>
                      <a:r>
                        <a:rPr lang="en-US" sz="1400" dirty="0" err="1"/>
                        <a:t>afhankelijk</a:t>
                      </a:r>
                      <a:r>
                        <a:rPr lang="en-US" sz="1400" dirty="0"/>
                        <a:t> van de Use Cases, maar </a:t>
                      </a:r>
                      <a:r>
                        <a:rPr lang="en-US" sz="1400" dirty="0" err="1"/>
                        <a:t>zullen</a:t>
                      </a:r>
                      <a:r>
                        <a:rPr lang="en-US" sz="1400" dirty="0"/>
                        <a:t> in alle </a:t>
                      </a:r>
                      <a:r>
                        <a:rPr lang="en-US" sz="1400" dirty="0" err="1"/>
                        <a:t>vormen</a:t>
                      </a:r>
                      <a:r>
                        <a:rPr lang="en-US" sz="1400" dirty="0"/>
                        <a:t> </a:t>
                      </a:r>
                      <a:r>
                        <a:rPr lang="en-US" sz="1400" dirty="0" err="1"/>
                        <a:t>voorkomen</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Maatregelen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Dataminimalisatie</a:t>
                      </a:r>
                      <a:r>
                        <a:rPr lang="en-US" sz="1400" dirty="0"/>
                        <a:t> (op basis van de </a:t>
                      </a:r>
                      <a:r>
                        <a:rPr lang="en-US" sz="1400" dirty="0" err="1"/>
                        <a:t>verwerkingsgrondslag</a:t>
                      </a:r>
                      <a:r>
                        <a:rPr lang="en-US" sz="1400" dirty="0"/>
                        <a:t> </a:t>
                      </a:r>
                      <a:r>
                        <a:rPr lang="en-US" sz="1400" dirty="0" err="1"/>
                        <a:t>en</a:t>
                      </a:r>
                      <a:r>
                        <a:rPr lang="en-US" sz="1400" dirty="0"/>
                        <a:t> </a:t>
                      </a:r>
                      <a:r>
                        <a:rPr lang="en-US" sz="1400" dirty="0" err="1"/>
                        <a:t>publieke</a:t>
                      </a:r>
                      <a:r>
                        <a:rPr lang="en-US" sz="1400" dirty="0"/>
                        <a:t> </a:t>
                      </a:r>
                      <a:r>
                        <a:rPr lang="en-US" sz="1400" dirty="0" err="1"/>
                        <a:t>waarden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Gegevensuitwisseling</a:t>
                      </a:r>
                      <a:r>
                        <a:rPr lang="en-US" sz="1400" dirty="0"/>
                        <a:t> </a:t>
                      </a:r>
                      <a:r>
                        <a:rPr lang="en-US" sz="1400" dirty="0" err="1"/>
                        <a:t>onderscheid</a:t>
                      </a:r>
                      <a:r>
                        <a:rPr lang="en-US" sz="1400" dirty="0"/>
                        <a:t> in </a:t>
                      </a:r>
                      <a:r>
                        <a:rPr lang="en-US" sz="1400" dirty="0" err="1"/>
                        <a:t>classificatie</a:t>
                      </a:r>
                      <a:r>
                        <a:rPr lang="en-US" sz="1400" dirty="0"/>
                        <a:t> van </a:t>
                      </a:r>
                      <a:r>
                        <a:rPr lang="en-US" sz="1400" dirty="0" err="1"/>
                        <a:t>gegevenssoorten</a:t>
                      </a:r>
                      <a:r>
                        <a:rPr lang="en-US" sz="1400" dirty="0"/>
                        <a:t> </a:t>
                      </a:r>
                      <a:r>
                        <a:rPr lang="en-US" sz="1400" dirty="0" err="1"/>
                        <a:t>inclusief</a:t>
                      </a:r>
                      <a:r>
                        <a:rPr lang="en-US" sz="1400" dirty="0"/>
                        <a:t> </a:t>
                      </a:r>
                      <a:r>
                        <a:rPr lang="en-US" sz="1400" dirty="0" err="1"/>
                        <a:t>bijbehorende</a:t>
                      </a:r>
                      <a:r>
                        <a:rPr lang="en-US" sz="1400" dirty="0"/>
                        <a:t> </a:t>
                      </a:r>
                      <a:r>
                        <a:rPr lang="en-US" sz="1400" dirty="0" err="1"/>
                        <a:t>beveiligingsmaatregelen</a:t>
                      </a:r>
                      <a:r>
                        <a:rPr lang="en-US" sz="1400" dirty="0"/>
                        <a:t> (IBP) en voor </a:t>
                      </a:r>
                      <a:r>
                        <a:rPr lang="en-US" sz="1400" dirty="0" err="1"/>
                        <a:t>diensten</a:t>
                      </a:r>
                      <a:r>
                        <a:rPr lang="en-US" sz="1400" dirty="0"/>
                        <a:t> </a:t>
                      </a:r>
                      <a:r>
                        <a:rPr lang="en-US" sz="1400" dirty="0" err="1"/>
                        <a:t>aan</a:t>
                      </a:r>
                      <a:r>
                        <a:rPr lang="en-US" sz="1400" dirty="0"/>
                        <a:t> de hand van </a:t>
                      </a:r>
                      <a:r>
                        <a:rPr lang="en-US" sz="1400" dirty="0" err="1"/>
                        <a:t>een</a:t>
                      </a:r>
                      <a:r>
                        <a:rPr lang="en-US" sz="1400" dirty="0"/>
                        <a:t> DPIA.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Beschikbaarheid:</a:t>
            </a:r>
          </a:p>
          <a:p>
            <a:r>
              <a:rPr lang="nl-NL"/>
              <a:t>&lt;Geef een korte toelichting over de belangrijkste beschikbaarheidseisen en –risico's voor het initiatief&gt;</a:t>
            </a:r>
          </a:p>
          <a:p>
            <a:pPr marL="38100" indent="0">
              <a:buNone/>
            </a:pPr>
            <a:endParaRPr lang="nl-NL"/>
          </a:p>
          <a:p>
            <a:pPr marL="38100" indent="0">
              <a:buNone/>
            </a:pPr>
            <a:r>
              <a:rPr lang="nl-NL"/>
              <a:t>Integriteit:</a:t>
            </a:r>
          </a:p>
          <a:p>
            <a:pPr marL="381000" indent="-342900"/>
            <a:r>
              <a:rPr lang="nl-NL"/>
              <a:t>&lt;Geef een korte toelichting over de belangrijkste integriteitseisen en –risico's voor het initiatief&gt;</a:t>
            </a:r>
          </a:p>
          <a:p>
            <a:pPr marL="38100" indent="0">
              <a:buNone/>
            </a:pPr>
            <a:endParaRPr lang="nl-NL"/>
          </a:p>
          <a:p>
            <a:pPr marL="38100" indent="0">
              <a:buNone/>
            </a:pPr>
            <a:r>
              <a:rPr lang="nl-NL"/>
              <a:t>Vertrouwelijkheid:</a:t>
            </a:r>
          </a:p>
          <a:p>
            <a:pPr marL="381000" indent="-342900"/>
            <a:r>
              <a:rPr lang="nl-NL"/>
              <a:t>&lt;Geef een korte toelichting over de belangrijkste vertrouwelijkheidseisen en –risico's voor het initiatief&gt;</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810921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604027806"/>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Voor BIV zie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hlinkClick r:id="rId3"/>
                        </a:rPr>
                        <a:t>https://hora.surf.nl/index.php/BIV_classificaties</a:t>
                      </a:r>
                      <a:r>
                        <a:rPr lang="nl-NL" sz="1400" dirty="0"/>
                        <a: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Maatregelen:</a:t>
            </a:r>
          </a:p>
          <a:p>
            <a:pPr marL="488950" indent="-342900">
              <a:spcBef>
                <a:spcPts val="540"/>
              </a:spcBef>
            </a:pPr>
            <a:r>
              <a:rPr lang="nl-NL">
                <a:latin typeface="Arial"/>
                <a:cs typeface="Arial"/>
              </a:rPr>
              <a:t>Wat zijn de belangrijkste ontwerpbeslissingen die zijn genomen om de eerder genoemde risico's af te dekken? </a:t>
            </a:r>
          </a:p>
          <a:p>
            <a:pPr marL="488950" indent="-342900">
              <a:spcBef>
                <a:spcPts val="540"/>
              </a:spcBef>
            </a:pPr>
            <a:r>
              <a:rPr lang="nl-NL">
                <a:latin typeface="Arial"/>
                <a:cs typeface="Arial"/>
              </a:rPr>
              <a:t>Welke belangrijke uitdagingen en design issues staan nog open?</a:t>
            </a:r>
            <a:endParaRPr lang="nl-NL"/>
          </a:p>
          <a:p>
            <a:pPr marL="381000" indent="-342900"/>
            <a:endParaRPr lang="nl-NL"/>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115687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718102310"/>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Ontwerp-</a:t>
                      </a:r>
                    </a:p>
                    <a:p>
                      <a:pPr marL="0" lvl="0" indent="0" algn="ctr" rtl="0">
                        <a:spcBef>
                          <a:spcPts val="0"/>
                        </a:spcBef>
                        <a:spcAft>
                          <a:spcPts val="0"/>
                        </a:spcAft>
                        <a:buNone/>
                      </a:pPr>
                      <a:r>
                        <a:rPr lang="nl-NL" sz="1600" b="1" dirty="0"/>
                        <a:t>beslissingen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err="1"/>
                        <a:t>Overnemen</a:t>
                      </a:r>
                      <a:r>
                        <a:rPr lang="en-US" sz="1400" dirty="0"/>
                        <a:t> van reeds </a:t>
                      </a:r>
                      <a:r>
                        <a:rPr lang="en-US" sz="1400" dirty="0" err="1"/>
                        <a:t>bestaande</a:t>
                      </a:r>
                      <a:r>
                        <a:rPr lang="en-US" sz="1400" dirty="0"/>
                        <a:t> </a:t>
                      </a:r>
                      <a:r>
                        <a:rPr lang="en-US" sz="1400" dirty="0" err="1"/>
                        <a:t>afspraken</a:t>
                      </a:r>
                      <a:r>
                        <a:rPr lang="en-US" sz="1400" dirty="0"/>
                        <a:t>, en industry best practices </a:t>
                      </a:r>
                      <a:r>
                        <a:rPr lang="en-US" sz="1400" dirty="0" err="1"/>
                        <a:t>zoals</a:t>
                      </a:r>
                      <a:r>
                        <a:rPr lang="en-US" sz="1400" dirty="0"/>
                        <a:t> OpenID Connect. </a:t>
                      </a:r>
                    </a:p>
                    <a:p>
                      <a:pPr marL="450850" lvl="0" indent="-285750" algn="l" rtl="0">
                        <a:spcBef>
                          <a:spcPts val="0"/>
                        </a:spcBef>
                        <a:spcAft>
                          <a:spcPts val="0"/>
                        </a:spcAft>
                        <a:buSzPts val="1000"/>
                        <a:buFont typeface="Arial" panose="020B0604020202020204" pitchFamily="34" charset="0"/>
                        <a:buChar char="•"/>
                      </a:pPr>
                      <a:r>
                        <a:rPr lang="en-US" sz="1400" dirty="0" err="1"/>
                        <a:t>Gebruik</a:t>
                      </a:r>
                      <a:r>
                        <a:rPr lang="en-US" sz="1400" dirty="0"/>
                        <a:t> </a:t>
                      </a:r>
                      <a:r>
                        <a:rPr lang="en-US" sz="1400" dirty="0" err="1"/>
                        <a:t>maken</a:t>
                      </a:r>
                      <a:r>
                        <a:rPr lang="en-US" sz="1400" dirty="0"/>
                        <a:t> van </a:t>
                      </a:r>
                      <a:r>
                        <a:rPr lang="en-US" sz="1400" dirty="0" err="1"/>
                        <a:t>bestaande</a:t>
                      </a:r>
                      <a:r>
                        <a:rPr lang="en-US" sz="1400" dirty="0"/>
                        <a:t> Trust </a:t>
                      </a:r>
                      <a:r>
                        <a:rPr lang="en-US" sz="1400" dirty="0" err="1"/>
                        <a:t>netwerken</a:t>
                      </a:r>
                      <a:r>
                        <a:rPr lang="en-US" sz="1400" dirty="0"/>
                        <a:t> </a:t>
                      </a:r>
                      <a:r>
                        <a:rPr lang="en-US" sz="1400" dirty="0" err="1"/>
                        <a:t>en</a:t>
                      </a:r>
                      <a:r>
                        <a:rPr lang="en-US" sz="1400" dirty="0"/>
                        <a:t> </a:t>
                      </a:r>
                      <a:r>
                        <a:rPr lang="en-US" sz="1400" dirty="0" err="1"/>
                        <a:t>Federaties</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err="1"/>
                        <a:t>Gebruik</a:t>
                      </a:r>
                      <a:r>
                        <a:rPr lang="en-US" sz="1400" dirty="0"/>
                        <a:t> </a:t>
                      </a:r>
                      <a:r>
                        <a:rPr lang="en-US" sz="1400" dirty="0" err="1"/>
                        <a:t>maken</a:t>
                      </a:r>
                      <a:r>
                        <a:rPr lang="en-US" sz="1400" dirty="0"/>
                        <a:t> van SURF </a:t>
                      </a:r>
                      <a:r>
                        <a:rPr lang="en-US" sz="1400" dirty="0" err="1"/>
                        <a:t>Conext</a:t>
                      </a:r>
                      <a:r>
                        <a:rPr lang="en-US" sz="1400" dirty="0"/>
                        <a:t> API security </a:t>
                      </a:r>
                      <a:r>
                        <a:rPr lang="en-US" sz="1400" dirty="0">
                          <a:hlinkClick r:id="rId3"/>
                        </a:rPr>
                        <a:t>https://www.surf.nl/en/secure-your-apis-with-surfconext-api-security</a:t>
                      </a:r>
                      <a:r>
                        <a:rPr lang="en-US" sz="1400" dirty="0"/>
                        <a:t> </a:t>
                      </a:r>
                      <a:r>
                        <a:rPr lang="en-US" sz="1400" dirty="0" err="1"/>
                        <a:t>waar</a:t>
                      </a:r>
                      <a:r>
                        <a:rPr lang="en-US" sz="1400" dirty="0"/>
                        <a:t> </a:t>
                      </a:r>
                      <a:r>
                        <a:rPr lang="en-US" sz="1400" dirty="0" err="1"/>
                        <a:t>mogelijk</a:t>
                      </a:r>
                      <a:r>
                        <a:rPr lang="en-US" sz="1400" dirty="0"/>
                        <a:t>.</a:t>
                      </a:r>
                    </a:p>
                    <a:p>
                      <a:pPr marL="450850" lvl="0" indent="-285750" algn="l" rtl="0">
                        <a:spcBef>
                          <a:spcPts val="0"/>
                        </a:spcBef>
                        <a:spcAft>
                          <a:spcPts val="0"/>
                        </a:spcAft>
                        <a:buSzPts val="1000"/>
                        <a:buFont typeface="Arial" panose="020B0604020202020204" pitchFamily="34" charset="0"/>
                        <a:buChar char="•"/>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265236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sz="1600" b="1"/>
              <a:t>Doel:</a:t>
            </a:r>
            <a:br>
              <a:rPr lang="nl-NL" sz="1600" b="1"/>
            </a:br>
            <a:r>
              <a:rPr lang="nl-NL" sz="1600"/>
              <a:t>Het vergelijkingsraamwerk is een middel dat bijdraagt aan </a:t>
            </a:r>
            <a:r>
              <a:rPr lang="nl-NL" sz="1600" b="1"/>
              <a:t>inzicht</a:t>
            </a:r>
            <a:r>
              <a:rPr lang="nl-NL" sz="1600"/>
              <a:t> in een keteninitiatief, soms in de vorm van een groeifondstraject. Door bij verschillende initiatieven hetzelfde raamwerk te gebruiken kunnen ‘karakteristieken’ naast elkaar worden gelegd en zo een hulpmiddel zijn bij het creëren van </a:t>
            </a:r>
            <a:r>
              <a:rPr lang="nl-NL" sz="1600" b="1"/>
              <a:t>overzicht</a:t>
            </a:r>
            <a:r>
              <a:rPr lang="nl-NL" sz="1600"/>
              <a:t>. Op basis van overzicht kunnen onderdelen gerelateerd worden om zo de </a:t>
            </a:r>
            <a:r>
              <a:rPr lang="nl-NL" sz="1600" b="1"/>
              <a:t>samenhang </a:t>
            </a:r>
            <a:r>
              <a:rPr lang="nl-NL" sz="1600"/>
              <a:t>te bevorderen.</a:t>
            </a:r>
            <a:br>
              <a:rPr lang="nl-NL" sz="1600"/>
            </a:br>
            <a:endParaRPr lang="nl-NL" sz="1600"/>
          </a:p>
          <a:p>
            <a:pPr marL="285750" indent="-285750">
              <a:buFont typeface="Arial" panose="020B0604020202020204" pitchFamily="34" charset="0"/>
              <a:buChar char="•"/>
            </a:pPr>
            <a:r>
              <a:rPr lang="nl-NL" sz="1600" b="1"/>
              <a:t>Rol van Edustandaard:</a:t>
            </a:r>
            <a:br>
              <a:rPr lang="nl-NL" sz="1600"/>
            </a:br>
            <a:r>
              <a:rPr lang="nl-NL" sz="1600"/>
              <a:t>Faciliteren van de totstandkoming van inzicht, overzicht en samenhang. Dit helpt onnodig dubbel architectuurwerk en tegenstrijdige standaarden of afspraken voorkomen, en bevordert hergebruik en wederzijdse inspiratie.</a:t>
            </a:r>
            <a:br>
              <a:rPr lang="nl-NL" sz="1600"/>
            </a:br>
            <a:endParaRPr lang="nl-NL" sz="1600"/>
          </a:p>
          <a:p>
            <a:pPr marL="285750" indent="-285750">
              <a:buFont typeface="Arial" panose="020B0604020202020204" pitchFamily="34" charset="0"/>
              <a:buChar char="•"/>
            </a:pPr>
            <a:r>
              <a:rPr lang="nl-NL" sz="1600" b="1"/>
              <a:t>Rol van de invuller:</a:t>
            </a:r>
            <a:br>
              <a:rPr lang="nl-NL" sz="1600"/>
            </a:br>
            <a:r>
              <a:rPr lang="nl-NL" sz="1600"/>
              <a:t>De invuller is iemand die de karakteristieken van het initiatief of groeifondstraject kent, deze kan scoren en toelichten.</a:t>
            </a:r>
            <a:br>
              <a:rPr lang="nl-NL" sz="1600"/>
            </a:br>
            <a:endParaRPr lang="nl-NL" sz="1600"/>
          </a:p>
          <a:p>
            <a:pPr marL="285750" indent="-285750">
              <a:buFont typeface="Arial" panose="020B0604020202020204" pitchFamily="34" charset="0"/>
              <a:buChar char="•"/>
            </a:pPr>
            <a:r>
              <a:rPr lang="nl-NL" sz="1600" b="1"/>
              <a:t>Inhoud van het raamwerk:</a:t>
            </a:r>
            <a:br>
              <a:rPr lang="nl-NL" sz="1600"/>
            </a:br>
            <a:r>
              <a:rPr lang="nl-NL" sz="1600"/>
              <a:t>Het vergelijkingsraamwerk kent een open en een meer gesloten deel.</a:t>
            </a:r>
            <a:br>
              <a:rPr lang="nl-NL" sz="1600"/>
            </a:br>
            <a:r>
              <a:rPr lang="nl-NL" sz="1600"/>
              <a:t>Deels is het gebaseerd op de ROSA maar ook daarmee is niet ‘alles’ goed te profileren.</a:t>
            </a:r>
            <a:br>
              <a:rPr lang="nl-NL" sz="1600"/>
            </a:br>
            <a:r>
              <a:rPr lang="nl-NL" sz="1600"/>
              <a:t>Er is daarom ook plaats voor meer open vragen.</a:t>
            </a:r>
            <a:br>
              <a:rPr lang="nl-NL" sz="1600"/>
            </a:br>
            <a:endParaRPr lang="nl-NL" sz="1600"/>
          </a:p>
          <a:p>
            <a:pPr marL="285750" indent="-285750">
              <a:buFont typeface="Arial" panose="020B0604020202020204" pitchFamily="34" charset="0"/>
              <a:buChar char="•"/>
            </a:pPr>
            <a:r>
              <a:rPr lang="nl-NL" sz="1600" b="1"/>
              <a:t>Invullen:</a:t>
            </a:r>
            <a:br>
              <a:rPr lang="nl-NL" sz="1600" b="1"/>
            </a:br>
            <a:r>
              <a:rPr lang="nl-NL" sz="160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br>
              <a:rPr lang="nl-NL" sz="1600"/>
            </a:br>
            <a:endParaRPr lang="nl-NL" sz="160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endParaRPr lang="nl-NL" sz="1800" dirty="0"/>
          </a:p>
        </p:txBody>
      </p:sp>
      <p:graphicFrame>
        <p:nvGraphicFramePr>
          <p:cNvPr id="206" name="Google Shape;206;p15"/>
          <p:cNvGraphicFramePr/>
          <p:nvPr>
            <p:extLst>
              <p:ext uri="{D42A27DB-BD31-4B8C-83A1-F6EECF244321}">
                <p14:modId xmlns:p14="http://schemas.microsoft.com/office/powerpoint/2010/main" val="2632397746"/>
              </p:ext>
            </p:extLst>
          </p:nvPr>
        </p:nvGraphicFramePr>
        <p:xfrm>
          <a:off x="335360" y="1085850"/>
          <a:ext cx="11521280" cy="50480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28000">
                <a:tc>
                  <a:txBody>
                    <a:bodyPr/>
                    <a:lstStyle/>
                    <a:p>
                      <a:pPr marL="0" lvl="0" indent="0" algn="ctr" rtl="0">
                        <a:spcBef>
                          <a:spcPts val="0"/>
                        </a:spcBef>
                        <a:spcAft>
                          <a:spcPts val="0"/>
                        </a:spcAft>
                        <a:buNone/>
                      </a:pPr>
                      <a:r>
                        <a:rPr lang="nl-NL" sz="1600" b="1" dirty="0"/>
                        <a:t>Technische</a:t>
                      </a:r>
                    </a:p>
                    <a:p>
                      <a:pPr marL="0" lvl="0" indent="0" algn="ctr" rtl="0">
                        <a:spcBef>
                          <a:spcPts val="0"/>
                        </a:spcBef>
                        <a:spcAft>
                          <a:spcPts val="0"/>
                        </a:spcAft>
                        <a:buNone/>
                      </a:pP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a:t>We </a:t>
                      </a:r>
                      <a:r>
                        <a:rPr lang="en-US" sz="1400" dirty="0" err="1"/>
                        <a:t>werken</a:t>
                      </a:r>
                      <a:r>
                        <a:rPr lang="en-US" sz="1400" dirty="0"/>
                        <a:t> </a:t>
                      </a:r>
                      <a:r>
                        <a:rPr lang="en-US" sz="1400" dirty="0" err="1"/>
                        <a:t>onder</a:t>
                      </a:r>
                      <a:r>
                        <a:rPr lang="en-US" sz="1400" dirty="0"/>
                        <a:t> </a:t>
                      </a:r>
                      <a:r>
                        <a:rPr lang="en-US" sz="1400" dirty="0" err="1"/>
                        <a:t>architectuur</a:t>
                      </a:r>
                      <a:r>
                        <a:rPr lang="en-US" sz="1400" dirty="0"/>
                        <a:t> en </a:t>
                      </a:r>
                      <a:r>
                        <a:rPr lang="en-US" sz="1400" dirty="0" err="1"/>
                        <a:t>hebben</a:t>
                      </a:r>
                      <a:r>
                        <a:rPr lang="en-US" sz="1400" dirty="0"/>
                        <a:t> de </a:t>
                      </a:r>
                      <a:r>
                        <a:rPr lang="en-US" sz="1400" dirty="0" err="1"/>
                        <a:t>infrastructuur</a:t>
                      </a:r>
                      <a:r>
                        <a:rPr lang="en-US" sz="1400" dirty="0"/>
                        <a:t> </a:t>
                      </a:r>
                      <a:r>
                        <a:rPr lang="en-US" sz="1400" dirty="0" err="1"/>
                        <a:t>laag</a:t>
                      </a:r>
                      <a:r>
                        <a:rPr lang="en-US" sz="1400" dirty="0"/>
                        <a:t> </a:t>
                      </a:r>
                      <a:r>
                        <a:rPr lang="en-US" sz="1400" dirty="0" err="1"/>
                        <a:t>gescheiden</a:t>
                      </a:r>
                      <a:r>
                        <a:rPr lang="en-US" sz="1400" dirty="0"/>
                        <a:t> van de </a:t>
                      </a:r>
                      <a:r>
                        <a:rPr lang="en-US" sz="1400" dirty="0" err="1"/>
                        <a:t>functionele</a:t>
                      </a:r>
                      <a:r>
                        <a:rPr lang="en-US" sz="1400" dirty="0"/>
                        <a:t> en </a:t>
                      </a:r>
                      <a:r>
                        <a:rPr lang="en-US" sz="1400" dirty="0" err="1"/>
                        <a:t>technische</a:t>
                      </a:r>
                      <a:r>
                        <a:rPr lang="en-US" sz="1400" dirty="0"/>
                        <a:t> </a:t>
                      </a:r>
                      <a:r>
                        <a:rPr lang="en-US" sz="1400" dirty="0" err="1"/>
                        <a:t>specificatie</a:t>
                      </a:r>
                      <a:r>
                        <a:rPr lang="en-US" sz="1400" dirty="0"/>
                        <a:t> voor de use cases.</a:t>
                      </a:r>
                    </a:p>
                    <a:p>
                      <a:pPr marL="450850" lvl="0" indent="-285750" algn="l" rtl="0">
                        <a:spcBef>
                          <a:spcPts val="0"/>
                        </a:spcBef>
                        <a:spcAft>
                          <a:spcPts val="0"/>
                        </a:spcAft>
                        <a:buSzPts val="1000"/>
                        <a:buFont typeface="Arial" panose="020B0604020202020204" pitchFamily="34" charset="0"/>
                        <a:buChar char="•"/>
                      </a:pPr>
                      <a:r>
                        <a:rPr lang="en-US" sz="1400" dirty="0"/>
                        <a:t>Voor de M2M </a:t>
                      </a:r>
                      <a:r>
                        <a:rPr lang="en-US" sz="1400" dirty="0" err="1"/>
                        <a:t>gegevensuitwisselingen</a:t>
                      </a:r>
                      <a:r>
                        <a:rPr lang="en-US" sz="1400" dirty="0"/>
                        <a:t> </a:t>
                      </a:r>
                      <a:r>
                        <a:rPr lang="en-US" sz="1400" dirty="0" err="1"/>
                        <a:t>baseren</a:t>
                      </a:r>
                      <a:r>
                        <a:rPr lang="en-US" sz="1400" dirty="0"/>
                        <a:t> we </a:t>
                      </a:r>
                      <a:r>
                        <a:rPr lang="en-US" sz="1400" dirty="0" err="1"/>
                        <a:t>ons</a:t>
                      </a:r>
                      <a:r>
                        <a:rPr lang="en-US" sz="1400" dirty="0"/>
                        <a:t> op </a:t>
                      </a:r>
                      <a:r>
                        <a:rPr lang="en-US" sz="1400" dirty="0" err="1"/>
                        <a:t>beproefde</a:t>
                      </a:r>
                      <a:r>
                        <a:rPr lang="en-US" sz="1400" dirty="0"/>
                        <a:t> best practices.</a:t>
                      </a:r>
                    </a:p>
                    <a:p>
                      <a:pPr marL="450850" lvl="0" indent="-285750" algn="l" rtl="0">
                        <a:spcBef>
                          <a:spcPts val="0"/>
                        </a:spcBef>
                        <a:spcAft>
                          <a:spcPts val="0"/>
                        </a:spcAft>
                        <a:buSzPts val="1000"/>
                        <a:buFont typeface="Arial" panose="020B0604020202020204" pitchFamily="34" charset="0"/>
                        <a:buChar char="•"/>
                      </a:pPr>
                      <a:r>
                        <a:rPr lang="nl-NL" sz="1400" dirty="0"/>
                        <a:t>Gebruik van bestaande bouwstenen en oplossingen waar mogelijk. </a:t>
                      </a:r>
                      <a:endParaRPr 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Semantische 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a:t>Aan de hand van HORA, HOSA, MORA en MOSA </a:t>
                      </a:r>
                      <a:r>
                        <a:rPr lang="en-US" sz="1400" dirty="0" err="1"/>
                        <a:t>leggen</a:t>
                      </a:r>
                      <a:r>
                        <a:rPr lang="en-US" sz="1400" dirty="0"/>
                        <a:t> we </a:t>
                      </a:r>
                      <a:r>
                        <a:rPr lang="en-US" sz="1400" dirty="0" err="1"/>
                        <a:t>definities</a:t>
                      </a:r>
                      <a:r>
                        <a:rPr lang="en-US" sz="1400" dirty="0"/>
                        <a:t> vast van de </a:t>
                      </a:r>
                      <a:r>
                        <a:rPr lang="en-US" sz="1400" dirty="0" err="1"/>
                        <a:t>verschillende</a:t>
                      </a:r>
                      <a:r>
                        <a:rPr lang="en-US" sz="1400" dirty="0"/>
                        <a:t> </a:t>
                      </a:r>
                      <a:r>
                        <a:rPr lang="en-US" sz="1400" dirty="0" err="1"/>
                        <a:t>bedrijfsobjecten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a:t>In de </a:t>
                      </a:r>
                      <a:r>
                        <a:rPr lang="en-US" sz="1400" dirty="0" err="1"/>
                        <a:t>berichtdefinities</a:t>
                      </a:r>
                      <a:r>
                        <a:rPr lang="en-US" sz="1400" dirty="0"/>
                        <a:t> </a:t>
                      </a:r>
                      <a:r>
                        <a:rPr lang="en-US" sz="1400" dirty="0" err="1"/>
                        <a:t>hanteren</a:t>
                      </a:r>
                      <a:r>
                        <a:rPr lang="en-US" sz="1400" dirty="0"/>
                        <a:t> we (</a:t>
                      </a:r>
                      <a:r>
                        <a:rPr lang="en-US" sz="1400" dirty="0" err="1"/>
                        <a:t>indien</a:t>
                      </a:r>
                      <a:r>
                        <a:rPr lang="en-US" sz="1400" dirty="0"/>
                        <a:t> </a:t>
                      </a:r>
                      <a:r>
                        <a:rPr lang="en-US" sz="1400" dirty="0" err="1"/>
                        <a:t>beschikbaar</a:t>
                      </a:r>
                      <a:r>
                        <a:rPr lang="en-US" sz="1400" dirty="0"/>
                        <a:t>) </a:t>
                      </a:r>
                      <a:r>
                        <a:rPr lang="en-US" sz="1400" dirty="0" err="1"/>
                        <a:t>Internationale</a:t>
                      </a:r>
                      <a:r>
                        <a:rPr lang="en-US" sz="1400" dirty="0"/>
                        <a:t> </a:t>
                      </a:r>
                      <a:r>
                        <a:rPr lang="en-US" sz="1400" dirty="0" err="1"/>
                        <a:t>standaarden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Bij</a:t>
                      </a:r>
                      <a:r>
                        <a:rPr lang="en-US" sz="1400" dirty="0"/>
                        <a:t> </a:t>
                      </a:r>
                      <a:r>
                        <a:rPr lang="en-US" sz="1400" dirty="0" err="1"/>
                        <a:t>aanvang</a:t>
                      </a:r>
                      <a:r>
                        <a:rPr lang="en-US" sz="1400" dirty="0"/>
                        <a:t> van </a:t>
                      </a:r>
                      <a:r>
                        <a:rPr lang="en-US" sz="1400" dirty="0" err="1"/>
                        <a:t>iedere</a:t>
                      </a:r>
                      <a:r>
                        <a:rPr lang="en-US" sz="1400" dirty="0"/>
                        <a:t> </a:t>
                      </a:r>
                      <a:r>
                        <a:rPr lang="en-US" sz="1400" dirty="0" err="1"/>
                        <a:t>werkgroep</a:t>
                      </a:r>
                      <a:r>
                        <a:rPr lang="en-US" sz="1400" dirty="0"/>
                        <a:t> </a:t>
                      </a:r>
                      <a:r>
                        <a:rPr lang="en-US" sz="1400" dirty="0" err="1"/>
                        <a:t>wordt</a:t>
                      </a:r>
                      <a:r>
                        <a:rPr lang="en-US" sz="1400" dirty="0"/>
                        <a:t> </a:t>
                      </a:r>
                      <a:r>
                        <a:rPr lang="en-US" sz="1400" dirty="0" err="1"/>
                        <a:t>een</a:t>
                      </a:r>
                      <a:r>
                        <a:rPr lang="en-US" sz="1400" dirty="0"/>
                        <a:t> </a:t>
                      </a:r>
                      <a:r>
                        <a:rPr lang="en-US" sz="1400" dirty="0" err="1"/>
                        <a:t>inventarisatie</a:t>
                      </a:r>
                      <a:r>
                        <a:rPr lang="en-US" sz="1400" dirty="0"/>
                        <a:t> </a:t>
                      </a:r>
                      <a:r>
                        <a:rPr lang="en-US" sz="1400" dirty="0" err="1"/>
                        <a:t>gedaan</a:t>
                      </a:r>
                      <a:r>
                        <a:rPr lang="en-US" sz="1400" dirty="0"/>
                        <a:t> van </a:t>
                      </a:r>
                      <a:r>
                        <a:rPr lang="en-US" sz="1400" dirty="0" err="1"/>
                        <a:t>bestaande</a:t>
                      </a:r>
                      <a:r>
                        <a:rPr lang="en-US" sz="1400" dirty="0"/>
                        <a:t> </a:t>
                      </a:r>
                      <a:r>
                        <a:rPr lang="en-US" sz="1400" dirty="0" err="1"/>
                        <a:t>nationale</a:t>
                      </a:r>
                      <a:r>
                        <a:rPr lang="en-US" sz="1400" dirty="0"/>
                        <a:t> en </a:t>
                      </a:r>
                      <a:r>
                        <a:rPr lang="en-US" sz="1400" dirty="0" err="1"/>
                        <a:t>internationale</a:t>
                      </a:r>
                      <a:r>
                        <a:rPr lang="en-US" sz="1400" dirty="0"/>
                        <a:t> </a:t>
                      </a:r>
                      <a:r>
                        <a:rPr lang="en-US" sz="1400" dirty="0" err="1"/>
                        <a:t>standaarden</a:t>
                      </a:r>
                      <a:r>
                        <a:rPr lang="en-US" sz="1400" dirty="0"/>
                        <a:t> voor de </a:t>
                      </a:r>
                      <a:r>
                        <a:rPr lang="en-US" sz="1400" dirty="0" err="1"/>
                        <a:t>praktijksituatie</a:t>
                      </a:r>
                      <a:r>
                        <a:rPr lang="en-US" sz="1400" dirty="0"/>
                        <a:t> en </a:t>
                      </a:r>
                      <a:r>
                        <a:rPr lang="en-US" sz="1400" dirty="0" err="1"/>
                        <a:t>worden</a:t>
                      </a:r>
                      <a:r>
                        <a:rPr lang="en-US" sz="1400" dirty="0"/>
                        <a:t> </a:t>
                      </a:r>
                      <a:r>
                        <a:rPr lang="en-US" sz="1400" dirty="0" err="1"/>
                        <a:t>deze</a:t>
                      </a:r>
                      <a:r>
                        <a:rPr lang="en-US" sz="1400" dirty="0"/>
                        <a:t> </a:t>
                      </a:r>
                      <a:r>
                        <a:rPr lang="en-US" sz="1400" dirty="0" err="1"/>
                        <a:t>gevalideerd</a:t>
                      </a:r>
                      <a:r>
                        <a:rPr lang="en-US" sz="1400" dirty="0"/>
                        <a:t> op </a:t>
                      </a:r>
                      <a:r>
                        <a:rPr lang="en-US" sz="1400" dirty="0" err="1"/>
                        <a:t>toepasbaarheid</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Hergebruik</a:t>
                      </a:r>
                      <a:r>
                        <a:rPr lang="en-US" sz="1400" dirty="0"/>
                        <a:t> van </a:t>
                      </a:r>
                      <a:r>
                        <a:rPr lang="en-US" sz="1400" dirty="0" err="1"/>
                        <a:t>en</a:t>
                      </a:r>
                      <a:r>
                        <a:rPr lang="en-US" sz="1400" dirty="0"/>
                        <a:t> </a:t>
                      </a:r>
                      <a:r>
                        <a:rPr lang="en-US" sz="1400" dirty="0" err="1"/>
                        <a:t>doorbouwen</a:t>
                      </a:r>
                      <a:r>
                        <a:rPr lang="en-US" sz="1400" dirty="0"/>
                        <a:t> op </a:t>
                      </a:r>
                      <a:r>
                        <a:rPr lang="en-US" sz="1400" dirty="0" err="1"/>
                        <a:t>bestaande</a:t>
                      </a:r>
                      <a:r>
                        <a:rPr lang="en-US" sz="1400" dirty="0"/>
                        <a:t> </a:t>
                      </a:r>
                      <a:r>
                        <a:rPr lang="en-US" sz="1400" dirty="0" err="1"/>
                        <a:t>modellen</a:t>
                      </a:r>
                      <a:r>
                        <a:rPr lang="en-US" sz="1400" dirty="0"/>
                        <a:t> </a:t>
                      </a:r>
                      <a:r>
                        <a:rPr lang="en-US" sz="1400" dirty="0" err="1"/>
                        <a:t>zoals</a:t>
                      </a:r>
                      <a:r>
                        <a:rPr lang="en-US" sz="1400" dirty="0"/>
                        <a:t> </a:t>
                      </a:r>
                      <a:r>
                        <a:rPr lang="en-US" sz="1400" dirty="0" err="1"/>
                        <a:t>bijv</a:t>
                      </a:r>
                      <a:r>
                        <a:rPr lang="en-US" sz="1400" dirty="0"/>
                        <a:t> OO-API.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20000">
                <a:tc>
                  <a:txBody>
                    <a:bodyPr/>
                    <a:lstStyle/>
                    <a:p>
                      <a:pPr marL="0" lvl="0" indent="0" algn="ctr" rtl="0">
                        <a:spcBef>
                          <a:spcPts val="0"/>
                        </a:spcBef>
                        <a:spcAft>
                          <a:spcPts val="0"/>
                        </a:spcAft>
                        <a:buNone/>
                      </a:pPr>
                      <a:r>
                        <a:rPr lang="nl-NL" sz="1600" b="1" dirty="0"/>
                        <a:t>Proces</a:t>
                      </a:r>
                      <a:br>
                        <a:rPr lang="nl-NL" sz="1600" b="1" dirty="0"/>
                      </a:b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US" sz="1400" dirty="0"/>
                        <a:t>We </a:t>
                      </a:r>
                      <a:r>
                        <a:rPr lang="en-US" sz="1400" dirty="0" err="1"/>
                        <a:t>gebruiken</a:t>
                      </a:r>
                      <a:r>
                        <a:rPr lang="en-US" sz="1400" dirty="0"/>
                        <a:t> HOSA, MOSA, HORA en MORA </a:t>
                      </a:r>
                      <a:r>
                        <a:rPr lang="en-US" sz="1400" dirty="0" err="1"/>
                        <a:t>als</a:t>
                      </a:r>
                      <a:r>
                        <a:rPr lang="en-US" sz="1400" dirty="0"/>
                        <a:t> </a:t>
                      </a:r>
                      <a:r>
                        <a:rPr lang="en-US" sz="1400" dirty="0" err="1"/>
                        <a:t>leidraad</a:t>
                      </a:r>
                      <a:r>
                        <a:rPr lang="en-US" sz="1400" dirty="0"/>
                        <a:t> voor </a:t>
                      </a:r>
                      <a:r>
                        <a:rPr lang="en-US" sz="1400" dirty="0" err="1"/>
                        <a:t>processen</a:t>
                      </a:r>
                      <a:r>
                        <a:rPr lang="en-US" sz="1400" dirty="0"/>
                        <a:t> </a:t>
                      </a:r>
                      <a:r>
                        <a:rPr lang="en-US" sz="1400" dirty="0" err="1"/>
                        <a:t>binnen</a:t>
                      </a:r>
                      <a:r>
                        <a:rPr lang="en-US" sz="1400" dirty="0"/>
                        <a:t> en </a:t>
                      </a:r>
                      <a:r>
                        <a:rPr lang="en-US" sz="1400" dirty="0" err="1"/>
                        <a:t>tussen</a:t>
                      </a:r>
                      <a:r>
                        <a:rPr lang="en-US" sz="1400" dirty="0"/>
                        <a:t> de </a:t>
                      </a:r>
                      <a:r>
                        <a:rPr lang="en-US" sz="1400" dirty="0" err="1"/>
                        <a:t>instellingen</a:t>
                      </a:r>
                      <a:r>
                        <a:rPr lang="en-US" sz="1400" dirty="0"/>
                        <a:t>.</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US" sz="1400" dirty="0" err="1"/>
                        <a:t>Kleinschalige</a:t>
                      </a:r>
                      <a:r>
                        <a:rPr lang="en-US" sz="1400" dirty="0"/>
                        <a:t> </a:t>
                      </a:r>
                      <a:r>
                        <a:rPr lang="en-US" sz="1400" dirty="0" err="1"/>
                        <a:t>implementaties</a:t>
                      </a:r>
                      <a:r>
                        <a:rPr lang="en-US" sz="1400" dirty="0"/>
                        <a:t> met </a:t>
                      </a:r>
                      <a:r>
                        <a:rPr lang="en-US" sz="1400" dirty="0" err="1"/>
                        <a:t>een</a:t>
                      </a:r>
                      <a:r>
                        <a:rPr lang="en-US" sz="1400" dirty="0"/>
                        <a:t> </a:t>
                      </a:r>
                      <a:r>
                        <a:rPr lang="en-US" sz="1400" dirty="0" err="1"/>
                        <a:t>kortcyclische</a:t>
                      </a:r>
                      <a:r>
                        <a:rPr lang="en-US" sz="1400" dirty="0"/>
                        <a:t> </a:t>
                      </a:r>
                      <a:r>
                        <a:rPr lang="en-US" sz="1400" dirty="0" err="1"/>
                        <a:t>aanpak</a:t>
                      </a:r>
                      <a:r>
                        <a:rPr lang="en-US" sz="1400" dirty="0"/>
                        <a:t> (</a:t>
                      </a:r>
                      <a:r>
                        <a:rPr lang="en-US" sz="1400" dirty="0" err="1"/>
                        <a:t>ontwikkeling</a:t>
                      </a:r>
                      <a:r>
                        <a:rPr lang="en-US" sz="1400" dirty="0"/>
                        <a:t> van </a:t>
                      </a:r>
                      <a:r>
                        <a:rPr lang="en-US" sz="1400" dirty="0" err="1"/>
                        <a:t>een</a:t>
                      </a:r>
                      <a:r>
                        <a:rPr lang="en-US" sz="1400" dirty="0"/>
                        <a:t> minimal viable chain, </a:t>
                      </a:r>
                      <a:r>
                        <a:rPr lang="en-US" sz="1400" dirty="0" err="1"/>
                        <a:t>en</a:t>
                      </a:r>
                      <a:r>
                        <a:rPr lang="en-US" sz="1400" dirty="0"/>
                        <a:t> </a:t>
                      </a:r>
                      <a:r>
                        <a:rPr lang="en-US" sz="1400" dirty="0" err="1"/>
                        <a:t>als</a:t>
                      </a:r>
                      <a:r>
                        <a:rPr lang="en-US" sz="1400" dirty="0"/>
                        <a:t> </a:t>
                      </a:r>
                      <a:r>
                        <a:rPr lang="en-US" sz="1400" dirty="0" err="1"/>
                        <a:t>succesvol</a:t>
                      </a:r>
                      <a:r>
                        <a:rPr lang="en-US" sz="1400" dirty="0"/>
                        <a:t> </a:t>
                      </a:r>
                      <a:r>
                        <a:rPr lang="en-US" sz="1400" dirty="0" err="1"/>
                        <a:t>opschalen</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667655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9179347"/>
              </p:ext>
            </p:extLst>
          </p:nvPr>
        </p:nvGraphicFramePr>
        <p:xfrm>
          <a:off x="335360" y="1085850"/>
          <a:ext cx="11521280" cy="5077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Identiteiten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err="1"/>
                        <a:t>Identiteiten</a:t>
                      </a:r>
                      <a:r>
                        <a:rPr lang="en-US" sz="1400" dirty="0"/>
                        <a:t> </a:t>
                      </a:r>
                      <a:r>
                        <a:rPr lang="en-US" sz="1400" dirty="0" err="1"/>
                        <a:t>binnen</a:t>
                      </a:r>
                      <a:r>
                        <a:rPr lang="en-US" sz="1400" dirty="0"/>
                        <a:t> de </a:t>
                      </a:r>
                      <a:r>
                        <a:rPr lang="en-US" sz="1400" dirty="0" err="1"/>
                        <a:t>instelling</a:t>
                      </a:r>
                      <a:r>
                        <a:rPr lang="en-US" sz="1400" dirty="0"/>
                        <a:t> </a:t>
                      </a:r>
                      <a:r>
                        <a:rPr lang="en-US" sz="1400" dirty="0" err="1"/>
                        <a:t>zijn</a:t>
                      </a:r>
                      <a:r>
                        <a:rPr lang="en-US" sz="1400" dirty="0"/>
                        <a:t> </a:t>
                      </a:r>
                      <a:r>
                        <a:rPr lang="en-US" sz="1400" dirty="0" err="1"/>
                        <a:t>leidend</a:t>
                      </a:r>
                      <a:r>
                        <a:rPr lang="en-US" sz="1400" dirty="0"/>
                        <a:t>. </a:t>
                      </a:r>
                      <a:br>
                        <a:rPr lang="en-US" sz="1400" dirty="0"/>
                      </a:br>
                      <a:r>
                        <a:rPr lang="en-US" sz="1400" dirty="0" err="1"/>
                        <a:t>Deze</a:t>
                      </a:r>
                      <a:r>
                        <a:rPr lang="en-US" sz="1400" dirty="0"/>
                        <a:t> </a:t>
                      </a:r>
                      <a:r>
                        <a:rPr lang="en-US" sz="1400" dirty="0" err="1"/>
                        <a:t>worden</a:t>
                      </a:r>
                      <a:r>
                        <a:rPr lang="en-US" sz="1400" dirty="0"/>
                        <a:t> </a:t>
                      </a:r>
                      <a:r>
                        <a:rPr lang="en-US" sz="1400" dirty="0" err="1"/>
                        <a:t>geverifieerd</a:t>
                      </a:r>
                      <a:r>
                        <a:rPr lang="en-US" sz="1400" dirty="0"/>
                        <a:t> </a:t>
                      </a:r>
                      <a:r>
                        <a:rPr lang="en-US" sz="1400" dirty="0" err="1"/>
                        <a:t>aan</a:t>
                      </a:r>
                      <a:r>
                        <a:rPr lang="en-US" sz="1400" dirty="0"/>
                        <a:t> de hand van </a:t>
                      </a:r>
                      <a:r>
                        <a:rPr lang="en-US" sz="1400" dirty="0" err="1"/>
                        <a:t>Studielink</a:t>
                      </a:r>
                      <a:r>
                        <a:rPr lang="en-US" sz="1400" dirty="0"/>
                        <a:t>, of door </a:t>
                      </a:r>
                      <a:r>
                        <a:rPr lang="en-US" sz="1400" dirty="0" err="1"/>
                        <a:t>verificatie</a:t>
                      </a:r>
                      <a:r>
                        <a:rPr lang="en-US" sz="1400" dirty="0"/>
                        <a:t> op de </a:t>
                      </a:r>
                      <a:r>
                        <a:rPr lang="en-US" sz="1400" dirty="0" err="1"/>
                        <a:t>instelling</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a:t>Er </a:t>
                      </a:r>
                      <a:r>
                        <a:rPr lang="en-US" sz="1400" dirty="0" err="1"/>
                        <a:t>wordt</a:t>
                      </a:r>
                      <a:r>
                        <a:rPr lang="en-US" sz="1400" dirty="0"/>
                        <a:t> </a:t>
                      </a:r>
                      <a:r>
                        <a:rPr lang="en-US" sz="1400" dirty="0" err="1"/>
                        <a:t>onderzocht</a:t>
                      </a:r>
                      <a:r>
                        <a:rPr lang="en-US" sz="1400" dirty="0"/>
                        <a:t> hoe </a:t>
                      </a:r>
                      <a:r>
                        <a:rPr lang="en-US" sz="1400" dirty="0" err="1"/>
                        <a:t>een</a:t>
                      </a:r>
                      <a:r>
                        <a:rPr lang="en-US" sz="1400" dirty="0"/>
                        <a:t> student </a:t>
                      </a:r>
                      <a:r>
                        <a:rPr lang="en-US" sz="1400" dirty="0" err="1"/>
                        <a:t>een</a:t>
                      </a:r>
                      <a:r>
                        <a:rPr lang="en-US" sz="1400" dirty="0"/>
                        <a:t> (inter)</a:t>
                      </a:r>
                      <a:r>
                        <a:rPr lang="en-US" sz="1400" dirty="0" err="1"/>
                        <a:t>nationale</a:t>
                      </a:r>
                      <a:r>
                        <a:rPr lang="en-US" sz="1400" dirty="0"/>
                        <a:t> </a:t>
                      </a:r>
                      <a:r>
                        <a:rPr lang="en-US" sz="1400" dirty="0" err="1"/>
                        <a:t>onderwijsidentiteit</a:t>
                      </a:r>
                      <a:r>
                        <a:rPr lang="en-US" sz="1400" dirty="0"/>
                        <a:t> </a:t>
                      </a:r>
                      <a:r>
                        <a:rPr lang="en-US" sz="1400" dirty="0" err="1"/>
                        <a:t>kan</a:t>
                      </a:r>
                      <a:r>
                        <a:rPr lang="en-US" sz="1400" dirty="0"/>
                        <a:t> </a:t>
                      </a:r>
                      <a:r>
                        <a:rPr lang="en-US" sz="1400" dirty="0" err="1"/>
                        <a:t>krijgen</a:t>
                      </a:r>
                      <a:r>
                        <a:rPr lang="en-US" sz="1400" dirty="0"/>
                        <a:t> (</a:t>
                      </a:r>
                      <a:r>
                        <a:rPr lang="en-US" sz="1400" dirty="0" err="1"/>
                        <a:t>EduID</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err="1"/>
                        <a:t>Doorontwikkeling</a:t>
                      </a:r>
                      <a:r>
                        <a:rPr lang="en-US" sz="1400" dirty="0"/>
                        <a:t> </a:t>
                      </a:r>
                      <a:r>
                        <a:rPr lang="en-US" sz="1400" dirty="0" err="1"/>
                        <a:t>naar</a:t>
                      </a:r>
                      <a:r>
                        <a:rPr lang="en-US" sz="1400" dirty="0"/>
                        <a:t> de </a:t>
                      </a:r>
                      <a:r>
                        <a:rPr lang="en-US" sz="1400" dirty="0" err="1"/>
                        <a:t>situatie</a:t>
                      </a:r>
                      <a:r>
                        <a:rPr lang="en-US" sz="1400" dirty="0"/>
                        <a:t> </a:t>
                      </a:r>
                      <a:r>
                        <a:rPr lang="en-US" sz="1400" dirty="0" err="1"/>
                        <a:t>waar</a:t>
                      </a:r>
                      <a:r>
                        <a:rPr lang="en-US" sz="1400" dirty="0"/>
                        <a:t> de student </a:t>
                      </a:r>
                      <a:r>
                        <a:rPr lang="en-US" sz="1400" dirty="0" err="1"/>
                        <a:t>een</a:t>
                      </a:r>
                      <a:r>
                        <a:rPr lang="en-US" sz="1400" dirty="0"/>
                        <a:t> </a:t>
                      </a:r>
                      <a:r>
                        <a:rPr lang="en-US" sz="1400" dirty="0" err="1"/>
                        <a:t>identiteit</a:t>
                      </a:r>
                      <a:r>
                        <a:rPr lang="en-US" sz="1400" dirty="0"/>
                        <a:t> </a:t>
                      </a:r>
                      <a:r>
                        <a:rPr lang="en-US" sz="1400" dirty="0" err="1"/>
                        <a:t>heeft</a:t>
                      </a:r>
                      <a:r>
                        <a:rPr lang="en-US" sz="1400" dirty="0"/>
                        <a:t> die </a:t>
                      </a:r>
                      <a:r>
                        <a:rPr lang="en-US" sz="1400" dirty="0" err="1"/>
                        <a:t>los</a:t>
                      </a:r>
                      <a:r>
                        <a:rPr lang="en-US" sz="1400" dirty="0"/>
                        <a:t> </a:t>
                      </a:r>
                      <a:r>
                        <a:rPr lang="en-US" sz="1400" dirty="0" err="1"/>
                        <a:t>staat</a:t>
                      </a:r>
                      <a:r>
                        <a:rPr lang="en-US" sz="1400" dirty="0"/>
                        <a:t> van de </a:t>
                      </a:r>
                      <a:r>
                        <a:rPr lang="en-US" sz="1400" dirty="0" err="1"/>
                        <a:t>instelling</a:t>
                      </a:r>
                      <a:r>
                        <a:rPr lang="en-US" sz="1400" dirty="0"/>
                        <a:t> (</a:t>
                      </a:r>
                      <a:r>
                        <a:rPr lang="en-US" sz="1400" dirty="0" err="1"/>
                        <a:t>EduID</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12000">
                <a:tc>
                  <a:txBody>
                    <a:bodyPr/>
                    <a:lstStyle/>
                    <a:p>
                      <a:pPr algn="ctr"/>
                      <a:r>
                        <a:rPr lang="nl-NL" sz="1600" b="1" i="0" u="none" strike="noStrike" cap="none" dirty="0">
                          <a:solidFill>
                            <a:srgbClr val="000000"/>
                          </a:solidFill>
                          <a:latin typeface="Arial"/>
                          <a:cs typeface="Arial"/>
                          <a:sym typeface="Arial"/>
                        </a:rPr>
                        <a:t>M2M</a:t>
                      </a:r>
                      <a:br>
                        <a:rPr lang="nl-NL" sz="1600" b="1" i="0" u="none" strike="noStrike" cap="none" dirty="0">
                          <a:solidFill>
                            <a:srgbClr val="000000"/>
                          </a:solidFill>
                          <a:latin typeface="Arial"/>
                          <a:cs typeface="Arial"/>
                          <a:sym typeface="Arial"/>
                        </a:rPr>
                      </a:br>
                      <a:r>
                        <a:rPr lang="nl-NL" sz="1600" b="1" i="0" u="none" strike="noStrike" cap="none" dirty="0">
                          <a:solidFill>
                            <a:srgbClr val="000000"/>
                          </a:solidFill>
                          <a:latin typeface="Arial"/>
                          <a:cs typeface="Arial"/>
                          <a:sym typeface="Arial"/>
                        </a:rPr>
                        <a:t>IAA</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a:t>We </a:t>
                      </a:r>
                      <a:r>
                        <a:rPr lang="en-US" sz="1400" dirty="0" err="1"/>
                        <a:t>hebben</a:t>
                      </a:r>
                      <a:r>
                        <a:rPr lang="en-US" sz="1400" dirty="0"/>
                        <a:t> </a:t>
                      </a:r>
                      <a:r>
                        <a:rPr lang="en-US" sz="1400" dirty="0" err="1"/>
                        <a:t>een</a:t>
                      </a:r>
                      <a:r>
                        <a:rPr lang="en-US" sz="1400" dirty="0"/>
                        <a:t> </a:t>
                      </a:r>
                      <a:r>
                        <a:rPr lang="en-US" sz="1400" dirty="0" err="1"/>
                        <a:t>classificatie</a:t>
                      </a:r>
                      <a:r>
                        <a:rPr lang="en-US" sz="1400" dirty="0"/>
                        <a:t> van </a:t>
                      </a:r>
                      <a:r>
                        <a:rPr lang="en-US" sz="1400" dirty="0" err="1"/>
                        <a:t>gegevenssoorten</a:t>
                      </a:r>
                      <a:r>
                        <a:rPr lang="en-US" sz="1400" dirty="0"/>
                        <a:t> </a:t>
                      </a:r>
                      <a:r>
                        <a:rPr lang="en-US" sz="1400" dirty="0" err="1"/>
                        <a:t>toegepast</a:t>
                      </a:r>
                      <a:r>
                        <a:rPr lang="en-US" sz="1400" dirty="0"/>
                        <a:t>. </a:t>
                      </a:r>
                      <a:r>
                        <a:rPr lang="en-US" sz="1400" dirty="0" err="1"/>
                        <a:t>Betrouwbaarheidsniveau</a:t>
                      </a:r>
                      <a:r>
                        <a:rPr lang="en-US" sz="1400" dirty="0"/>
                        <a:t> van IAA is </a:t>
                      </a:r>
                      <a:r>
                        <a:rPr lang="en-US" sz="1400" dirty="0" err="1"/>
                        <a:t>afhankelijk</a:t>
                      </a:r>
                      <a:r>
                        <a:rPr lang="en-US" sz="1400" dirty="0"/>
                        <a:t> van de </a:t>
                      </a:r>
                      <a:r>
                        <a:rPr lang="en-US" sz="1400" dirty="0" err="1"/>
                        <a:t>classificatie</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40000">
                <a:tc>
                  <a:txBody>
                    <a:bodyPr/>
                    <a:lstStyle/>
                    <a:p>
                      <a:pPr marL="0" lvl="0" indent="0" algn="ctr" rtl="0">
                        <a:spcBef>
                          <a:spcPts val="0"/>
                        </a:spcBef>
                        <a:spcAft>
                          <a:spcPts val="0"/>
                        </a:spcAft>
                        <a:buNone/>
                      </a:pPr>
                      <a:r>
                        <a:rPr lang="nl-NL" sz="1600" b="1" dirty="0"/>
                        <a:t>H2M</a:t>
                      </a:r>
                    </a:p>
                    <a:p>
                      <a:pPr marL="0" lvl="0" indent="0" algn="ctr" rtl="0">
                        <a:spcBef>
                          <a:spcPts val="0"/>
                        </a:spcBef>
                        <a:spcAft>
                          <a:spcPts val="0"/>
                        </a:spcAft>
                        <a:buNone/>
                      </a:pPr>
                      <a:r>
                        <a:rPr lang="nl-NL" sz="1600" b="1" dirty="0"/>
                        <a:t>IAA</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GB" sz="1400" b="0" i="0" u="none" strike="noStrike" cap="none" dirty="0" err="1">
                          <a:solidFill>
                            <a:srgbClr val="000000"/>
                          </a:solidFill>
                          <a:effectLst/>
                          <a:latin typeface="Arial"/>
                          <a:ea typeface="Arial"/>
                          <a:cs typeface="Arial"/>
                          <a:sym typeface="Arial"/>
                        </a:rPr>
                        <a:t>Federatieve</a:t>
                      </a:r>
                      <a:r>
                        <a:rPr lang="en-GB" sz="1400" b="0" i="0" u="none" strike="noStrike" cap="none" dirty="0">
                          <a:solidFill>
                            <a:srgbClr val="000000"/>
                          </a:solidFill>
                          <a:effectLst/>
                          <a:latin typeface="Arial"/>
                          <a:ea typeface="Arial"/>
                          <a:cs typeface="Arial"/>
                          <a:sym typeface="Arial"/>
                        </a:rPr>
                        <a:t> </a:t>
                      </a:r>
                      <a:r>
                        <a:rPr lang="en-GB" sz="1400" b="0" i="0" u="none" strike="noStrike" cap="none" dirty="0" err="1">
                          <a:solidFill>
                            <a:srgbClr val="000000"/>
                          </a:solidFill>
                          <a:effectLst/>
                          <a:latin typeface="Arial"/>
                          <a:ea typeface="Arial"/>
                          <a:cs typeface="Arial"/>
                          <a:sym typeface="Arial"/>
                        </a:rPr>
                        <a:t>toegangspatroon</a:t>
                      </a:r>
                      <a:r>
                        <a:rPr lang="en-GB" sz="1400" b="0" i="0" u="none" strike="noStrike" cap="none" dirty="0">
                          <a:solidFill>
                            <a:srgbClr val="000000"/>
                          </a:solidFill>
                          <a:effectLst/>
                          <a:latin typeface="Arial"/>
                          <a:ea typeface="Arial"/>
                          <a:cs typeface="Arial"/>
                          <a:sym typeface="Arial"/>
                        </a:rPr>
                        <a:t>.</a:t>
                      </a:r>
                    </a:p>
                    <a:p>
                      <a:pPr marL="450850" lvl="0" indent="-285750" algn="l">
                        <a:lnSpc>
                          <a:spcPct val="120000"/>
                        </a:lnSpc>
                        <a:spcBef>
                          <a:spcPts val="0"/>
                        </a:spcBef>
                        <a:spcAft>
                          <a:spcPts val="0"/>
                        </a:spcAft>
                        <a:buClr>
                          <a:srgbClr val="1C1C22"/>
                        </a:buClr>
                        <a:buSzPts val="1000"/>
                        <a:buFont typeface="Arial" panose="020B0604020202020204" pitchFamily="34" charset="0"/>
                        <a:buChar char="•"/>
                      </a:pPr>
                      <a:r>
                        <a:rPr lang="en-GB" sz="1400" b="0" i="0" u="none" strike="noStrike" cap="none" dirty="0" err="1">
                          <a:solidFill>
                            <a:srgbClr val="000000"/>
                          </a:solidFill>
                          <a:effectLst/>
                          <a:latin typeface="Arial"/>
                          <a:cs typeface="Arial"/>
                        </a:rPr>
                        <a:t>Onderzoeken</a:t>
                      </a:r>
                      <a:r>
                        <a:rPr lang="en-GB" sz="1400" b="0" i="0" u="none" strike="noStrike" cap="none" dirty="0">
                          <a:solidFill>
                            <a:srgbClr val="000000"/>
                          </a:solidFill>
                          <a:effectLst/>
                          <a:latin typeface="Arial"/>
                          <a:cs typeface="Arial"/>
                        </a:rPr>
                        <a:t> hoe SSI/credentials </a:t>
                      </a:r>
                      <a:r>
                        <a:rPr lang="en-GB" sz="1400" b="0" i="0" u="none" strike="noStrike" cap="none" dirty="0" err="1">
                          <a:solidFill>
                            <a:srgbClr val="000000"/>
                          </a:solidFill>
                          <a:effectLst/>
                          <a:latin typeface="Arial"/>
                          <a:cs typeface="Arial"/>
                        </a:rPr>
                        <a:t>een</a:t>
                      </a:r>
                      <a:r>
                        <a:rPr lang="en-GB" sz="1400" b="0" i="0" u="none" strike="noStrike" cap="none" dirty="0">
                          <a:solidFill>
                            <a:srgbClr val="000000"/>
                          </a:solidFill>
                          <a:effectLst/>
                          <a:latin typeface="Arial"/>
                          <a:cs typeface="Arial"/>
                        </a:rPr>
                        <a:t> </a:t>
                      </a:r>
                      <a:r>
                        <a:rPr lang="en-GB" sz="1400" b="0" i="0" u="none" strike="noStrike" cap="none" dirty="0" err="1">
                          <a:solidFill>
                            <a:srgbClr val="000000"/>
                          </a:solidFill>
                          <a:effectLst/>
                          <a:latin typeface="Arial"/>
                          <a:cs typeface="Arial"/>
                        </a:rPr>
                        <a:t>alternatief</a:t>
                      </a:r>
                      <a:r>
                        <a:rPr lang="en-GB" sz="1400" b="0" i="0" u="none" strike="noStrike" cap="none" dirty="0">
                          <a:solidFill>
                            <a:srgbClr val="000000"/>
                          </a:solidFill>
                          <a:effectLst/>
                          <a:latin typeface="Arial"/>
                          <a:cs typeface="Arial"/>
                        </a:rPr>
                        <a:t> </a:t>
                      </a:r>
                      <a:r>
                        <a:rPr lang="en-GB" sz="1400" b="0" i="0" u="none" strike="noStrike" cap="none" dirty="0" err="1">
                          <a:solidFill>
                            <a:srgbClr val="000000"/>
                          </a:solidFill>
                          <a:effectLst/>
                          <a:latin typeface="Arial"/>
                          <a:cs typeface="Arial"/>
                        </a:rPr>
                        <a:t>kunnen</a:t>
                      </a:r>
                      <a:r>
                        <a:rPr lang="en-GB" sz="1400" b="0" i="0" u="none" strike="noStrike" cap="none" dirty="0">
                          <a:solidFill>
                            <a:srgbClr val="000000"/>
                          </a:solidFill>
                          <a:effectLst/>
                          <a:latin typeface="Arial"/>
                          <a:cs typeface="Arial"/>
                        </a:rPr>
                        <a:t> </a:t>
                      </a:r>
                      <a:r>
                        <a:rPr lang="en-GB" sz="1400" b="0" i="0" u="none" strike="noStrike" cap="none" dirty="0" err="1">
                          <a:solidFill>
                            <a:srgbClr val="000000"/>
                          </a:solidFill>
                          <a:effectLst/>
                          <a:latin typeface="Arial"/>
                          <a:cs typeface="Arial"/>
                        </a:rPr>
                        <a:t>vormen</a:t>
                      </a:r>
                      <a:r>
                        <a:rPr lang="en-GB" sz="1400" b="0" i="0" u="none" strike="noStrike" cap="none" dirty="0">
                          <a:solidFill>
                            <a:srgbClr val="000000"/>
                          </a:solidFill>
                          <a:effectLst/>
                          <a:latin typeface="Arial"/>
                          <a:cs typeface="Arial"/>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100192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325887171"/>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M2M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Er worden verschillende interactie patronen ondersteund. Dit is voornamelijk Use Case gedreven. Verdere verdieping is nodig om deze allen te verzamelen en te classificeren.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H2M-interactie? Licht daarbij (in ieder geval) toe:</a:t>
            </a:r>
            <a:endParaRPr lang="en-US">
              <a:latin typeface="Arial"/>
              <a:cs typeface="Arial"/>
            </a:endParaRPr>
          </a:p>
          <a:p>
            <a:pPr lvl="1"/>
            <a:r>
              <a:rPr lang="nl-NL">
                <a:latin typeface="Arial"/>
                <a:cs typeface="Arial"/>
              </a:rPr>
              <a:t>Wat de belangrijkste gebruikersinteracties zijn</a:t>
            </a:r>
          </a:p>
          <a:p>
            <a:pPr marL="488950" indent="-342900">
              <a:spcBef>
                <a:spcPts val="540"/>
              </a:spcBef>
            </a:pPr>
            <a:r>
              <a:rPr lang="nl-NL">
                <a:latin typeface="Arial"/>
                <a:cs typeface="Arial"/>
              </a:rPr>
              <a:t>Welke belangrijke uitdagingen en design issues t.a.v. H2M-interactie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639405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14001202"/>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H2M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User </a:t>
                      </a:r>
                      <a:r>
                        <a:rPr lang="en-US" sz="1400" dirty="0" err="1"/>
                        <a:t>centraal</a:t>
                      </a:r>
                      <a:r>
                        <a:rPr lang="en-US" sz="1400" dirty="0"/>
                        <a:t> en </a:t>
                      </a:r>
                      <a:r>
                        <a:rPr lang="en-US" sz="1400" dirty="0" err="1"/>
                        <a:t>gebaseerd</a:t>
                      </a:r>
                      <a:r>
                        <a:rPr lang="en-US" sz="1400" dirty="0"/>
                        <a:t> op het </a:t>
                      </a:r>
                      <a:r>
                        <a:rPr lang="en-US" sz="1400" dirty="0" err="1"/>
                        <a:t>juiste</a:t>
                      </a:r>
                      <a:r>
                        <a:rPr lang="en-US" sz="1400" dirty="0"/>
                        <a:t> </a:t>
                      </a:r>
                      <a:r>
                        <a:rPr lang="en-US" sz="1400" dirty="0" err="1"/>
                        <a:t>juridisch</a:t>
                      </a:r>
                      <a:r>
                        <a:rPr lang="en-US" sz="1400" dirty="0"/>
                        <a:t> </a:t>
                      </a:r>
                      <a:r>
                        <a:rPr lang="en-US" sz="1400" dirty="0" err="1"/>
                        <a:t>kader</a:t>
                      </a:r>
                      <a:r>
                        <a:rPr lang="en-US" sz="1400" dirty="0"/>
                        <a:t>. Per </a:t>
                      </a:r>
                      <a:r>
                        <a:rPr lang="en-US" sz="1400" dirty="0" err="1"/>
                        <a:t>dienst</a:t>
                      </a:r>
                      <a:r>
                        <a:rPr lang="en-US" sz="1400" dirty="0"/>
                        <a:t> </a:t>
                      </a:r>
                      <a:r>
                        <a:rPr lang="en-US" sz="1400" dirty="0" err="1"/>
                        <a:t>kan</a:t>
                      </a:r>
                      <a:r>
                        <a:rPr lang="en-US" sz="1400" dirty="0"/>
                        <a:t> </a:t>
                      </a:r>
                      <a:r>
                        <a:rPr lang="en-US" sz="1400" dirty="0" err="1"/>
                        <a:t>dit</a:t>
                      </a:r>
                      <a:r>
                        <a:rPr lang="en-US" sz="1400" dirty="0"/>
                        <a:t> </a:t>
                      </a:r>
                      <a:r>
                        <a:rPr lang="en-US" sz="1400" dirty="0" err="1"/>
                        <a:t>anders</a:t>
                      </a:r>
                      <a:r>
                        <a:rPr lang="en-US" sz="1400" dirty="0"/>
                        <a:t> </a:t>
                      </a:r>
                      <a:r>
                        <a:rPr lang="en-US" sz="1400" dirty="0" err="1"/>
                        <a:t>zijn</a:t>
                      </a:r>
                      <a:r>
                        <a:rPr lang="en-US" sz="1400" dirty="0"/>
                        <a: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a:t>
            </a:r>
            <a:r>
              <a:rPr lang="nl-NL" err="1">
                <a:latin typeface="Arial"/>
                <a:cs typeface="Arial"/>
              </a:rPr>
              <a:t>Governance</a:t>
            </a:r>
            <a:r>
              <a:rPr lang="nl-NL">
                <a:latin typeface="Arial"/>
                <a:cs typeface="Arial"/>
              </a:rPr>
              <a:t>? Licht daarbij (in ieder geval) toe:</a:t>
            </a:r>
            <a:endParaRPr lang="en-US">
              <a:latin typeface="Arial"/>
              <a:cs typeface="Arial"/>
            </a:endParaRPr>
          </a:p>
          <a:p>
            <a:pPr lvl="1">
              <a:spcBef>
                <a:spcPts val="540"/>
              </a:spcBef>
            </a:pPr>
            <a:r>
              <a:rPr lang="nl-NL">
                <a:latin typeface="Arial"/>
                <a:cs typeface="Arial"/>
              </a:rPr>
              <a:t>Hoe de </a:t>
            </a:r>
            <a:r>
              <a:rPr lang="nl-NL" err="1">
                <a:latin typeface="Arial"/>
                <a:cs typeface="Arial"/>
              </a:rPr>
              <a:t>governancestructuur</a:t>
            </a:r>
            <a:r>
              <a:rPr lang="nl-NL">
                <a:latin typeface="Arial"/>
                <a:cs typeface="Arial"/>
              </a:rPr>
              <a:t> er (op hoofdlijnen) uitziet</a:t>
            </a:r>
          </a:p>
          <a:p>
            <a:pPr lvl="1"/>
            <a:r>
              <a:rPr lang="nl-NL">
                <a:latin typeface="Arial"/>
                <a:cs typeface="Arial"/>
              </a:rPr>
              <a:t>Hoe de aansluiting met andere keteninitiatieven, werkgroepen en afspraken is georganiseerd</a:t>
            </a:r>
            <a:endParaRPr lang="nl-NL"/>
          </a:p>
          <a:p>
            <a:pPr marL="488950" indent="-342900">
              <a:spcBef>
                <a:spcPts val="540"/>
              </a:spcBef>
            </a:pPr>
            <a:r>
              <a:rPr lang="nl-NL">
                <a:latin typeface="Arial"/>
                <a:cs typeface="Arial"/>
              </a:rPr>
              <a:t>Welke belangrijke uitdagingen en design issues t.a.v. </a:t>
            </a:r>
            <a:r>
              <a:rPr lang="nl-NL" err="1">
                <a:latin typeface="Arial"/>
                <a:cs typeface="Arial"/>
              </a:rPr>
              <a:t>Governance</a:t>
            </a:r>
            <a:r>
              <a:rPr lang="nl-NL">
                <a:latin typeface="Arial"/>
                <a:cs typeface="Arial"/>
              </a:rPr>
              <a:t>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3530785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242712298"/>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err="1"/>
                        <a:t>Governance</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Npuls heeft een programmatische </a:t>
                      </a:r>
                      <a:r>
                        <a:rPr lang="nl-NL" sz="1400" dirty="0" err="1"/>
                        <a:t>governance</a:t>
                      </a:r>
                      <a:r>
                        <a:rPr lang="nl-NL" sz="1400" dirty="0"/>
                        <a:t> structuur, met vertegenwoordiging van alle stakeholders in stuurgroepen en daaronder. </a:t>
                      </a:r>
                    </a:p>
                    <a:p>
                      <a:pPr marL="450850" marR="0" lvl="0" indent="-285750" algn="l" defTabSz="914400" rtl="0" eaLnBrk="1" fontAlgn="auto"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en-US" sz="1400" dirty="0" err="1"/>
                        <a:t>Architectuurgovernance</a:t>
                      </a:r>
                      <a:r>
                        <a:rPr lang="en-US" sz="1400" dirty="0"/>
                        <a:t>: </a:t>
                      </a:r>
                      <a:r>
                        <a:rPr lang="en-US" sz="1400" dirty="0" err="1"/>
                        <a:t>afspraken</a:t>
                      </a:r>
                      <a:r>
                        <a:rPr lang="en-US" sz="1400" dirty="0"/>
                        <a:t> </a:t>
                      </a:r>
                      <a:r>
                        <a:rPr lang="en-US" sz="1400" dirty="0" err="1"/>
                        <a:t>zijn</a:t>
                      </a:r>
                      <a:r>
                        <a:rPr lang="en-US" sz="1400" dirty="0"/>
                        <a:t> </a:t>
                      </a:r>
                      <a:r>
                        <a:rPr lang="en-US" sz="1400" dirty="0" err="1"/>
                        <a:t>gemaakt</a:t>
                      </a:r>
                      <a:r>
                        <a:rPr lang="en-US" sz="1400" dirty="0"/>
                        <a:t> over </a:t>
                      </a:r>
                      <a:r>
                        <a:rPr lang="nl-NL" sz="1400" dirty="0"/>
                        <a:t>de rol van Architectuurraad en Standaardisatieraad en onderlinge verhouding van de verschillende sectorarchitecturen en ROSA.</a:t>
                      </a:r>
                    </a:p>
                    <a:p>
                      <a:pPr marL="450850" lvl="0" indent="-285750" algn="l" rtl="0">
                        <a:spcBef>
                          <a:spcPts val="0"/>
                        </a:spcBef>
                        <a:spcAft>
                          <a:spcPts val="0"/>
                        </a:spcAft>
                        <a:buSzPts val="1000"/>
                        <a:buFont typeface="Arial" panose="020B0604020202020204" pitchFamily="34" charset="0"/>
                        <a:buChar char="•"/>
                      </a:pPr>
                      <a:r>
                        <a:rPr lang="en-US" sz="1400" dirty="0" err="1"/>
                        <a:t>Inrichting</a:t>
                      </a:r>
                      <a:r>
                        <a:rPr lang="en-US" sz="1400" dirty="0"/>
                        <a:t> governance </a:t>
                      </a:r>
                      <a:r>
                        <a:rPr lang="en-US" sz="1400" dirty="0" err="1"/>
                        <a:t>na</a:t>
                      </a:r>
                      <a:r>
                        <a:rPr lang="en-US" sz="1400" dirty="0"/>
                        <a:t> </a:t>
                      </a:r>
                      <a:r>
                        <a:rPr lang="en-US" sz="1400" dirty="0" err="1"/>
                        <a:t>oplevering</a:t>
                      </a:r>
                      <a:r>
                        <a:rPr lang="en-US" sz="1400" dirty="0"/>
                        <a:t> </a:t>
                      </a:r>
                      <a:r>
                        <a:rPr lang="en-US" sz="1400" dirty="0" err="1"/>
                        <a:t>programma</a:t>
                      </a:r>
                      <a:r>
                        <a:rPr lang="en-US" sz="1400" dirty="0"/>
                        <a:t> (/</a:t>
                      </a:r>
                      <a:r>
                        <a:rPr lang="en-US" sz="1400" dirty="0" err="1"/>
                        <a:t>einde</a:t>
                      </a:r>
                      <a:r>
                        <a:rPr lang="en-US" sz="1400" dirty="0"/>
                        <a:t> </a:t>
                      </a:r>
                      <a:r>
                        <a:rPr lang="en-US" sz="1400" dirty="0" err="1"/>
                        <a:t>programma</a:t>
                      </a:r>
                      <a:r>
                        <a:rPr lang="en-US" sz="1400" dirty="0"/>
                        <a:t>) </a:t>
                      </a:r>
                      <a:r>
                        <a:rPr lang="en-US" sz="1400" dirty="0" err="1"/>
                        <a:t>wprdt</a:t>
                      </a:r>
                      <a:r>
                        <a:rPr lang="en-US" sz="1400" dirty="0"/>
                        <a:t> </a:t>
                      </a:r>
                      <a:r>
                        <a:rPr lang="en-US" sz="1400" dirty="0" err="1"/>
                        <a:t>nog</a:t>
                      </a:r>
                      <a:r>
                        <a:rPr lang="en-US" sz="1400" dirty="0"/>
                        <a:t> </a:t>
                      </a:r>
                      <a:r>
                        <a:rPr lang="en-US" sz="1400" dirty="0" err="1"/>
                        <a:t>onderzocht</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911549936"/>
              </p:ext>
            </p:extLst>
          </p:nvPr>
        </p:nvGraphicFramePr>
        <p:xfrm>
          <a:off x="335360" y="1153681"/>
          <a:ext cx="11508978" cy="485262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6970539">
                  <a:extLst>
                    <a:ext uri="{9D8B030D-6E8A-4147-A177-3AD203B41FA5}">
                      <a16:colId xmlns:a16="http://schemas.microsoft.com/office/drawing/2014/main" val="20001"/>
                    </a:ext>
                  </a:extLst>
                </a:gridCol>
                <a:gridCol w="1658119">
                  <a:extLst>
                    <a:ext uri="{9D8B030D-6E8A-4147-A177-3AD203B41FA5}">
                      <a16:colId xmlns:a16="http://schemas.microsoft.com/office/drawing/2014/main" val="3295071223"/>
                    </a:ext>
                  </a:extLst>
                </a:gridCol>
              </a:tblGrid>
              <a:tr h="144000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Npuls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Bronnen:</a:t>
                      </a:r>
                    </a:p>
                    <a:p>
                      <a:pPr marL="165100" lvl="0" indent="0" algn="l" rtl="0">
                        <a:spcBef>
                          <a:spcPts val="0"/>
                        </a:spcBef>
                        <a:spcAft>
                          <a:spcPts val="0"/>
                        </a:spcAft>
                        <a:buSzPts val="1000"/>
                        <a:buNone/>
                      </a:pPr>
                      <a:r>
                        <a:rPr lang="nl-NL" sz="1400" dirty="0">
                          <a:hlinkClick r:id="rId3"/>
                        </a:rPr>
                        <a:t>Website </a:t>
                      </a:r>
                      <a:r>
                        <a:rPr lang="nl-NL" sz="1400" dirty="0" err="1">
                          <a:hlinkClick r:id="rId3"/>
                        </a:rPr>
                        <a:t>Npuls</a:t>
                      </a:r>
                      <a:endParaRPr lang="nl-NL" sz="1400" dirty="0"/>
                    </a:p>
                    <a:p>
                      <a:pPr marL="165100" lvl="0" indent="0" algn="l" rtl="0">
                        <a:spcBef>
                          <a:spcPts val="0"/>
                        </a:spcBef>
                        <a:spcAft>
                          <a:spcPts val="0"/>
                        </a:spcAft>
                        <a:buSzPts val="1000"/>
                        <a:buNone/>
                      </a:pPr>
                      <a:r>
                        <a:rPr lang="nl-NL" sz="1400" dirty="0">
                          <a:hlinkClick r:id="rId4"/>
                        </a:rPr>
                        <a:t>Website Groeifonds</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Het komen tot een landelijke:</a:t>
                      </a:r>
                    </a:p>
                    <a:p>
                      <a:pPr marL="450850" lvl="0" indent="-285750" algn="l" rtl="0">
                        <a:lnSpc>
                          <a:spcPct val="120000"/>
                        </a:lnSpc>
                        <a:spcBef>
                          <a:spcPts val="0"/>
                        </a:spcBef>
                        <a:spcAft>
                          <a:spcPts val="0"/>
                        </a:spcAft>
                        <a:buSzPts val="1000"/>
                        <a:buFontTx/>
                        <a:buChar char="-"/>
                      </a:pPr>
                      <a:r>
                        <a:rPr lang="nl-NL" sz="1400" dirty="0"/>
                        <a:t>Digitale sector voorzieningen voor wendbaar en flexibel georganiseerd onderwijs en leven lang ontwikkelen.</a:t>
                      </a:r>
                    </a:p>
                    <a:p>
                      <a:pPr marL="450850" lvl="0" indent="-285750" algn="l" rtl="0">
                        <a:lnSpc>
                          <a:spcPct val="120000"/>
                        </a:lnSpc>
                        <a:spcBef>
                          <a:spcPts val="0"/>
                        </a:spcBef>
                        <a:spcAft>
                          <a:spcPts val="0"/>
                        </a:spcAft>
                        <a:buSzPts val="1000"/>
                        <a:buFontTx/>
                        <a:buChar char="-"/>
                      </a:pPr>
                      <a:r>
                        <a:rPr lang="nl-NL" sz="1400" dirty="0"/>
                        <a:t>Een gedeelde kennisinfrastructuur om bestaande en nieuwe kennis over onderwijsinnovatie te delen zodat docenten er echt iets aan hebben.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Bronnen:</a:t>
                      </a:r>
                    </a:p>
                    <a:p>
                      <a:pPr marL="165100" lvl="0" indent="0" algn="l" rtl="0">
                        <a:spcBef>
                          <a:spcPts val="0"/>
                        </a:spcBef>
                        <a:spcAft>
                          <a:spcPts val="0"/>
                        </a:spcAft>
                        <a:buSzPts val="1000"/>
                        <a:buNone/>
                      </a:pPr>
                      <a:r>
                        <a:rPr lang="nl-NL" sz="1400" dirty="0">
                          <a:hlinkClick r:id="rId3"/>
                        </a:rPr>
                        <a:t>Website </a:t>
                      </a:r>
                      <a:r>
                        <a:rPr lang="nl-NL" sz="1400" dirty="0" err="1">
                          <a:hlinkClick r:id="rId3"/>
                        </a:rPr>
                        <a:t>Npuls</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Logische vervolg op explorerende trajecten (Versnellingsplan, Doorpakken op Digitalisering) waarna nu de stap naar realiseren en implementeren wordt gemaakt.</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Het ontstaan van vele samenwerkingsverbanden voor LLO en Flexibilisering die leiden tot lokale oplossingen en gegevensuitwisseling zonder standaarden.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De behoefte om publieke waarden als vertrekpunt bij technologie te nemen.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Bronnen:</a:t>
                      </a:r>
                    </a:p>
                    <a:p>
                      <a:pPr marL="165100" lvl="0" indent="0" algn="l" rtl="0">
                        <a:lnSpc>
                          <a:spcPct val="120000"/>
                        </a:lnSpc>
                        <a:spcBef>
                          <a:spcPts val="0"/>
                        </a:spcBef>
                        <a:spcAft>
                          <a:spcPts val="0"/>
                        </a:spcAft>
                        <a:buClr>
                          <a:schemeClr val="dk1"/>
                        </a:buClr>
                        <a:buSzPts val="1000"/>
                        <a:buNone/>
                      </a:pPr>
                      <a:r>
                        <a:rPr lang="nl-NL" sz="1400" dirty="0">
                          <a:hlinkClick r:id="rId5"/>
                        </a:rPr>
                        <a:t>Doorpakken</a:t>
                      </a:r>
                      <a:endParaRPr lang="nl-NL" sz="1400" dirty="0"/>
                    </a:p>
                    <a:p>
                      <a:pPr marL="165100" lvl="0" indent="0" algn="l" rtl="0">
                        <a:lnSpc>
                          <a:spcPct val="120000"/>
                        </a:lnSpc>
                        <a:spcBef>
                          <a:spcPts val="0"/>
                        </a:spcBef>
                        <a:spcAft>
                          <a:spcPts val="0"/>
                        </a:spcAft>
                        <a:buClr>
                          <a:schemeClr val="dk1"/>
                        </a:buClr>
                        <a:buSzPts val="1000"/>
                        <a:buNone/>
                      </a:pPr>
                      <a:r>
                        <a:rPr lang="nl-NL" sz="1400" dirty="0">
                          <a:hlinkClick r:id="rId6"/>
                        </a:rPr>
                        <a:t>Versnellingsplan</a:t>
                      </a:r>
                      <a:endParaRPr lang="nl-NL" sz="1400" dirty="0"/>
                    </a:p>
                    <a:p>
                      <a:pPr marL="165100" lvl="0" indent="0" algn="l" rtl="0">
                        <a:lnSpc>
                          <a:spcPct val="120000"/>
                        </a:lnSpc>
                        <a:spcBef>
                          <a:spcPts val="0"/>
                        </a:spcBef>
                        <a:spcAft>
                          <a:spcPts val="0"/>
                        </a:spcAft>
                        <a:buClr>
                          <a:schemeClr val="dk1"/>
                        </a:buClr>
                        <a:buSzPts val="1000"/>
                        <a:buNone/>
                      </a:pPr>
                      <a:r>
                        <a:rPr lang="nl-NL" sz="1400" dirty="0">
                          <a:hlinkClick r:id="rId7"/>
                        </a:rPr>
                        <a:t>HOSA</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768047506"/>
              </p:ext>
            </p:extLst>
          </p:nvPr>
        </p:nvGraphicFramePr>
        <p:xfrm>
          <a:off x="335360" y="1153681"/>
          <a:ext cx="11521280" cy="5016212"/>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296000">
                <a:tc>
                  <a:txBody>
                    <a:bodyPr/>
                    <a:lstStyle/>
                    <a:p>
                      <a:pPr marL="0" lvl="0" indent="0" algn="ctr" rtl="0">
                        <a:spcBef>
                          <a:spcPts val="0"/>
                        </a:spcBef>
                        <a:spcAft>
                          <a:spcPts val="0"/>
                        </a:spcAft>
                        <a:buNone/>
                      </a:pPr>
                      <a:r>
                        <a:rPr lang="nl-NL" sz="1600" b="1" dirty="0"/>
                        <a:t>Welke doelgroepen worden geraakt?</a:t>
                      </a:r>
                      <a:endParaRPr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Studenten MBO, HBO, WO en </a:t>
                      </a:r>
                      <a:r>
                        <a:rPr lang="nl-NL" sz="1400" dirty="0" err="1"/>
                        <a:t>lerenden</a:t>
                      </a:r>
                      <a:r>
                        <a:rPr lang="nl-NL" sz="1400" dirty="0"/>
                        <a:t> in het algemeen.</a:t>
                      </a:r>
                    </a:p>
                    <a:p>
                      <a:pPr marL="450850" lvl="0" indent="-285750" algn="l" rtl="0">
                        <a:spcBef>
                          <a:spcPts val="0"/>
                        </a:spcBef>
                        <a:spcAft>
                          <a:spcPts val="0"/>
                        </a:spcAft>
                        <a:buSzPts val="1000"/>
                        <a:buFont typeface="Arial" panose="020B0604020202020204" pitchFamily="34" charset="0"/>
                        <a:buChar char="•"/>
                      </a:pPr>
                      <a:r>
                        <a:rPr lang="nl-NL" sz="1400" dirty="0"/>
                        <a:t>Betrokkenen (medewerkers) uit het gehele onderwijsdomein.</a:t>
                      </a:r>
                    </a:p>
                    <a:p>
                      <a:pPr marL="450850" lvl="0" indent="-285750" algn="l" rtl="0">
                        <a:spcBef>
                          <a:spcPts val="0"/>
                        </a:spcBef>
                        <a:spcAft>
                          <a:spcPts val="0"/>
                        </a:spcAft>
                        <a:buSzPts val="1000"/>
                        <a:buFont typeface="Arial" panose="020B0604020202020204" pitchFamily="34" charset="0"/>
                        <a:buChar char="•"/>
                      </a:pPr>
                      <a:r>
                        <a:rPr lang="nl-NL" sz="1400" dirty="0"/>
                        <a:t>Partners zoals SURF, Kennisnet, SBB, Studielink, Coöperatie MBO Voorzieningen, DUO etc.</a:t>
                      </a:r>
                    </a:p>
                    <a:p>
                      <a:pPr marL="450850" lvl="0" indent="-285750" algn="l" rtl="0">
                        <a:spcBef>
                          <a:spcPts val="0"/>
                        </a:spcBef>
                        <a:spcAft>
                          <a:spcPts val="0"/>
                        </a:spcAft>
                        <a:buSzPts val="1000"/>
                        <a:buFont typeface="Arial" panose="020B0604020202020204" pitchFamily="34" charset="0"/>
                        <a:buChar char="•"/>
                      </a:pPr>
                      <a:r>
                        <a:rPr lang="nl-NL" sz="1400" dirty="0"/>
                        <a:t>Instellingen MBO, HBO, WO</a:t>
                      </a:r>
                    </a:p>
                    <a:p>
                      <a:pPr marL="450850" lvl="0" indent="-285750" algn="l" rtl="0">
                        <a:spcBef>
                          <a:spcPts val="0"/>
                        </a:spcBef>
                        <a:spcAft>
                          <a:spcPts val="0"/>
                        </a:spcAft>
                        <a:buSzPts val="1000"/>
                        <a:buFont typeface="Arial" panose="020B0604020202020204" pitchFamily="34" charset="0"/>
                        <a:buChar char="•"/>
                      </a:pPr>
                      <a:r>
                        <a:rPr lang="nl-NL" sz="1400" dirty="0"/>
                        <a:t>Commerciële partijen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algn="ctr"/>
                      <a:r>
                        <a:rPr lang="nl-NL" sz="1600" b="1" i="0" u="none" strike="noStrike" cap="none" dirty="0">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a:t>Gehele programma: Hub Digitale Sector Voorzieningen en Kennisinfra</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Fase 1: 2023 – 2025: </a:t>
                      </a:r>
                      <a:br>
                        <a:rPr lang="nl-NL" sz="1400" dirty="0"/>
                      </a:br>
                      <a:r>
                        <a:rPr lang="nl-NL" sz="1400" dirty="0" err="1"/>
                        <a:t>Transformatiehub</a:t>
                      </a:r>
                      <a:r>
                        <a:rPr lang="nl-NL" sz="1400" dirty="0"/>
                        <a:t> Digitale Leermaterialen</a:t>
                      </a:r>
                      <a:br>
                        <a:rPr lang="nl-NL" sz="1400" dirty="0"/>
                      </a:br>
                      <a:r>
                        <a:rPr lang="nl-NL" sz="1400" dirty="0" err="1"/>
                        <a:t>Transformatiehub</a:t>
                      </a:r>
                      <a:r>
                        <a:rPr lang="nl-NL" sz="1400" dirty="0"/>
                        <a:t> Wendbaar Georganiseerd Onderwijs</a:t>
                      </a:r>
                      <a:br>
                        <a:rPr lang="nl-NL" sz="1400" dirty="0"/>
                      </a:br>
                      <a:r>
                        <a:rPr lang="nl-NL" sz="1400" dirty="0"/>
                        <a:t>Pilothubs: XR, Studiedata &amp; AI, </a:t>
                      </a:r>
                      <a:r>
                        <a:rPr lang="nl-NL" sz="1400" dirty="0" err="1"/>
                        <a:t>EdTech</a:t>
                      </a:r>
                      <a:endParaRPr lang="nl-NL" sz="1400" dirty="0"/>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Fase 2: 2025 – 2031:</a:t>
                      </a:r>
                      <a:br>
                        <a:rPr lang="nl-NL" sz="1400" dirty="0"/>
                      </a:br>
                      <a:r>
                        <a:rPr lang="nl-NL" sz="1400" dirty="0"/>
                        <a:t>Bovengenoemde transformatiehubs en nog nader te bepalen hubs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dirty="0"/>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Veranderstrategie: lokale business cases (</a:t>
                      </a:r>
                      <a:r>
                        <a:rPr lang="nl-NL" sz="1400" dirty="0" err="1"/>
                        <a:t>multi</a:t>
                      </a:r>
                      <a:r>
                        <a:rPr lang="nl-NL" sz="1400" dirty="0"/>
                        <a:t>-partner) leiden tot pilots, onder architectuur ontwikkelen en schaalbaar maken naar landelijk niveau en voor alle sectoren. Vervolgens vindt de implementatie plaats bij de overige instellingen en partners.</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De hubs werken samen met sleutelteams uit de instellingen om verbinding te houden en de implementatie te realiseren.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Voor kennisinfra wordt een soortgelijke veranderstrategie gehanteerd waarbij ‘Centers voor Teaching en Learning’ binnen de instellingen gebruikt worden, als kennisbron voor digitale transformatie.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533246290"/>
              </p:ext>
            </p:extLst>
          </p:nvPr>
        </p:nvGraphicFramePr>
        <p:xfrm>
          <a:off x="335360" y="1085850"/>
          <a:ext cx="11521280" cy="492240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324339">
                <a:tc>
                  <a:txBody>
                    <a:bodyPr/>
                    <a:lstStyle/>
                    <a:p>
                      <a:pPr marL="0" lvl="0" indent="0" algn="ctr" rtl="0">
                        <a:spcBef>
                          <a:spcPts val="0"/>
                        </a:spcBef>
                        <a:spcAft>
                          <a:spcPts val="0"/>
                        </a:spcAft>
                        <a:buNone/>
                      </a:pPr>
                      <a:r>
                        <a:rPr lang="nl-NL" sz="1600" b="1" dirty="0"/>
                        <a:t>Welke afsprakenkaders zijn nodig en op welke doelgroepen zijn deze gericht?</a:t>
                      </a:r>
                      <a:br>
                        <a:rPr lang="nl-NL" sz="1600" b="1" dirty="0"/>
                      </a:br>
                      <a:br>
                        <a:rPr lang="nl-NL" sz="1600" b="1" dirty="0"/>
                      </a:br>
                      <a:r>
                        <a:rPr lang="nl-NL" sz="1600" b="1" dirty="0"/>
                        <a:t>Bijvoorbeeld </a:t>
                      </a:r>
                      <a:r>
                        <a:rPr lang="nl-NL" sz="1600" b="1" dirty="0" err="1"/>
                        <a:t>techreuzen</a:t>
                      </a:r>
                      <a:r>
                        <a:rPr lang="nl-NL" sz="1600" b="1" dirty="0"/>
                        <a:t>, startups, </a:t>
                      </a:r>
                      <a:r>
                        <a:rPr lang="nl-NL" sz="1600" b="1" dirty="0" err="1"/>
                        <a:t>lerenden</a:t>
                      </a:r>
                      <a:r>
                        <a:rPr lang="nl-NL" sz="1600" b="1" dirty="0"/>
                        <a:t>, instellingen, </a:t>
                      </a:r>
                      <a:r>
                        <a:rPr lang="nl-NL" sz="1600" b="1" dirty="0" err="1"/>
                        <a:t>etc</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Afsprakenkaders, standaarden en aansluitvoorwaarden over gegevensuitwisseling tussen instellingen en partners.</a:t>
                      </a:r>
                    </a:p>
                    <a:p>
                      <a:pPr marL="450850" lvl="0" indent="-285750" algn="l" rtl="0">
                        <a:spcBef>
                          <a:spcPts val="0"/>
                        </a:spcBef>
                        <a:spcAft>
                          <a:spcPts val="0"/>
                        </a:spcAft>
                        <a:buSzPts val="1000"/>
                        <a:buFont typeface="Arial" panose="020B0604020202020204" pitchFamily="34" charset="0"/>
                        <a:buChar char="•"/>
                      </a:pPr>
                      <a:r>
                        <a:rPr lang="nl-NL" sz="1400" dirty="0" err="1"/>
                        <a:t>Governance</a:t>
                      </a:r>
                      <a:r>
                        <a:rPr lang="nl-NL" sz="1400" dirty="0"/>
                        <a:t> binnen het ecosysteem voor lidmaatschap en voorwaarden voor deelname op het platform.</a:t>
                      </a:r>
                    </a:p>
                    <a:p>
                      <a:pPr marL="450850" lvl="0" indent="-285750" algn="l" rtl="0">
                        <a:spcBef>
                          <a:spcPts val="0"/>
                        </a:spcBef>
                        <a:spcAft>
                          <a:spcPts val="0"/>
                        </a:spcAft>
                        <a:buSzPts val="1000"/>
                        <a:buFont typeface="Arial" panose="020B0604020202020204" pitchFamily="34" charset="0"/>
                        <a:buChar char="•"/>
                      </a:pPr>
                      <a:r>
                        <a:rPr lang="nl-NL" sz="1400" dirty="0"/>
                        <a:t>Opstellen en vaststellen streefarchitectuur per domein (op basis van HOSA en MOSA)</a:t>
                      </a:r>
                    </a:p>
                    <a:p>
                      <a:pPr marL="450850" lvl="0" indent="-285750" algn="l">
                        <a:spcBef>
                          <a:spcPts val="0"/>
                        </a:spcBef>
                        <a:spcAft>
                          <a:spcPts val="0"/>
                        </a:spcAft>
                        <a:buSzPts val="1000"/>
                        <a:buFont typeface="Arial" panose="020B0604020202020204" pitchFamily="34" charset="0"/>
                        <a:buChar char="•"/>
                      </a:pPr>
                      <a:endParaRPr lang="nl-NL" sz="1400" dirty="0"/>
                    </a:p>
                    <a:p>
                      <a:pPr marL="165100" lvl="0" indent="0" algn="l">
                        <a:spcBef>
                          <a:spcPts val="0"/>
                        </a:spcBef>
                        <a:spcAft>
                          <a:spcPts val="0"/>
                        </a:spcAft>
                        <a:buSzPts val="1000"/>
                        <a:buNone/>
                      </a:pPr>
                      <a:r>
                        <a:rPr lang="nl-NL" sz="1400" dirty="0"/>
                        <a:t>Digitale leermaterialen:</a:t>
                      </a:r>
                    </a:p>
                    <a:p>
                      <a:pPr marL="450850" lvl="0" indent="-285750" algn="l">
                        <a:spcBef>
                          <a:spcPts val="0"/>
                        </a:spcBef>
                        <a:spcAft>
                          <a:spcPts val="0"/>
                        </a:spcAft>
                        <a:buSzPts val="1000"/>
                        <a:buFont typeface="Arial" panose="020B0604020202020204" pitchFamily="34" charset="0"/>
                        <a:buChar char="•"/>
                      </a:pPr>
                      <a:r>
                        <a:rPr lang="nl-NL" sz="1400" dirty="0"/>
                        <a:t>Nationale publiek-privaat afsprakenstelsel digitale leermaterialen. </a:t>
                      </a:r>
                      <a:r>
                        <a:rPr lang="nl-NL" sz="1400" b="0" i="0" u="none" strike="noStrike" cap="none" noProof="0" dirty="0">
                          <a:solidFill>
                            <a:srgbClr val="000000"/>
                          </a:solidFill>
                          <a:latin typeface="Arial"/>
                          <a:cs typeface="Arial"/>
                          <a:sym typeface="Arial"/>
                        </a:rPr>
                        <a:t>De afspraken gaan over auteursrecht, data, meta-datering, gebruik van standaarden, inkoop/aanbestedingssystematiek en co-creatie van leermaterialen. </a:t>
                      </a:r>
                      <a:endParaRPr lang="nl-NL" sz="1400" b="0" i="0" u="none" strike="noStrike" cap="none" dirty="0">
                        <a:solidFill>
                          <a:srgbClr val="000000"/>
                        </a:solidFill>
                        <a:latin typeface="Arial"/>
                        <a:cs typeface="Arial"/>
                        <a:sym typeface="Arial"/>
                      </a:endParaRPr>
                    </a:p>
                    <a:p>
                      <a:pPr marL="450850" lvl="0" indent="-285750" algn="l">
                        <a:spcBef>
                          <a:spcPts val="0"/>
                        </a:spcBef>
                        <a:spcAft>
                          <a:spcPts val="0"/>
                        </a:spcAft>
                        <a:buSzPts val="1000"/>
                        <a:buFont typeface="Arial" panose="020B0604020202020204" pitchFamily="34" charset="0"/>
                        <a:buChar char="•"/>
                      </a:pPr>
                      <a:r>
                        <a:rPr lang="nl-NL" sz="1400" dirty="0"/>
                        <a:t>Doelgroepen: publieke en private partners (contentleveranciers, zowel </a:t>
                      </a:r>
                      <a:r>
                        <a:rPr lang="nl-NL" sz="1400" dirty="0" err="1"/>
                        <a:t>techreuzen</a:t>
                      </a:r>
                      <a:r>
                        <a:rPr lang="nl-NL" sz="1400" dirty="0"/>
                        <a:t> als </a:t>
                      </a:r>
                      <a:r>
                        <a:rPr lang="nl-NL" sz="1400" dirty="0" err="1"/>
                        <a:t>start-ups</a:t>
                      </a:r>
                      <a:r>
                        <a:rPr lang="nl-NL"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64000">
                <a:tc>
                  <a:txBody>
                    <a:bodyPr/>
                    <a:lstStyle/>
                    <a:p>
                      <a:pPr algn="ctr"/>
                      <a:r>
                        <a:rPr lang="nl-NL" sz="1600" b="1" i="0" u="none" strike="noStrike" cap="none" dirty="0">
                          <a:solidFill>
                            <a:srgbClr val="000000"/>
                          </a:solidFill>
                          <a:latin typeface="Arial"/>
                          <a:cs typeface="Arial"/>
                          <a:sym typeface="Arial"/>
                        </a:rPr>
                        <a:t>Welke applicatieplatforms worden </a:t>
                      </a:r>
                      <a:r>
                        <a:rPr lang="nl-NL" sz="1600" b="1" i="0" u="none" strike="noStrike" cap="none" dirty="0">
                          <a:solidFill>
                            <a:srgbClr val="000000"/>
                          </a:solidFill>
                          <a:latin typeface="Arial"/>
                          <a:cs typeface="Arial"/>
                        </a:rPr>
                        <a:t>geïntroduceerd</a:t>
                      </a:r>
                      <a:r>
                        <a:rPr lang="nl-NL" sz="1600" b="1" i="0" u="none" strike="noStrike" cap="none" dirty="0">
                          <a:solidFill>
                            <a:srgbClr val="000000"/>
                          </a:solidFill>
                          <a:latin typeface="Arial"/>
                          <a:cs typeface="Arial"/>
                          <a:sym typeface="Arial"/>
                        </a:rPr>
                        <a:t>?</a:t>
                      </a:r>
                    </a:p>
                    <a:p>
                      <a:pPr algn="ctr"/>
                      <a:r>
                        <a:rPr lang="nl-NL" sz="1600" b="1" i="0" u="none" strike="noStrike" cap="none" dirty="0">
                          <a:solidFill>
                            <a:srgbClr val="000000"/>
                          </a:solidFill>
                          <a:latin typeface="Arial"/>
                          <a:cs typeface="Arial"/>
                          <a:sym typeface="Arial"/>
                        </a:rPr>
                        <a:t>Bijvoorbeeld portals, service bus, </a:t>
                      </a:r>
                      <a:r>
                        <a:rPr lang="nl-NL" sz="1600" b="1" i="0" u="none" strike="noStrike" cap="none" dirty="0" err="1">
                          <a:solidFill>
                            <a:srgbClr val="000000"/>
                          </a:solidFill>
                          <a:latin typeface="Arial"/>
                          <a:cs typeface="Arial"/>
                          <a:sym typeface="Arial"/>
                        </a:rPr>
                        <a:t>wallets</a:t>
                      </a:r>
                      <a:r>
                        <a:rPr lang="nl-NL" sz="1600" b="1" i="0" u="none" strike="noStrike" cap="none" dirty="0">
                          <a:solidFill>
                            <a:srgbClr val="000000"/>
                          </a:solidFill>
                          <a:latin typeface="Arial"/>
                          <a:cs typeface="Arial"/>
                          <a:sym typeface="Arial"/>
                        </a:rPr>
                        <a:t>, IAM, BI &amp; Analytics, </a:t>
                      </a:r>
                      <a:r>
                        <a:rPr lang="nl-NL" sz="1600" b="1" i="0" u="none" strike="noStrike" cap="none" dirty="0" err="1">
                          <a:solidFill>
                            <a:srgbClr val="000000"/>
                          </a:solidFill>
                          <a:latin typeface="Arial"/>
                          <a:cs typeface="Arial"/>
                          <a:sym typeface="Arial"/>
                        </a:rPr>
                        <a:t>etc</a:t>
                      </a:r>
                      <a:endParaRPr lang="nl-NL" sz="1600" b="1" i="0" u="none" strike="noStrike" cap="none" dirty="0">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a:t>Platform, </a:t>
                      </a:r>
                      <a:r>
                        <a:rPr lang="nl-NL" sz="1400" dirty="0" err="1"/>
                        <a:t>connection</a:t>
                      </a:r>
                      <a:r>
                        <a:rPr lang="nl-NL" sz="1400" dirty="0"/>
                        <a:t> services en componenten voor gegevensuitwisseling.</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Generatie 3 Identity en Access (Wallet, </a:t>
                      </a:r>
                      <a:r>
                        <a:rPr lang="nl-NL" sz="1400" dirty="0" err="1"/>
                        <a:t>Verifiable</a:t>
                      </a:r>
                      <a:r>
                        <a:rPr lang="nl-NL" sz="1400" dirty="0"/>
                        <a:t> </a:t>
                      </a:r>
                      <a:r>
                        <a:rPr lang="nl-NL" sz="1400" dirty="0" err="1"/>
                        <a:t>Credentials</a:t>
                      </a:r>
                      <a:r>
                        <a:rPr lang="nl-NL"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0000">
                <a:tc>
                  <a:txBody>
                    <a:bodyPr/>
                    <a:lstStyle/>
                    <a:p>
                      <a:pPr marL="0" lvl="0" indent="0" algn="ctr" rtl="0">
                        <a:spcBef>
                          <a:spcPts val="0"/>
                        </a:spcBef>
                        <a:spcAft>
                          <a:spcPts val="0"/>
                        </a:spcAft>
                        <a:buNone/>
                      </a:pPr>
                      <a:r>
                        <a:rPr lang="nl-NL" sz="1600" b="1" dirty="0"/>
                        <a:t>Welke infrastructurele voorzieningen zijn nodig?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Nog in onderzoek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986751317"/>
              </p:ext>
            </p:extLst>
          </p:nvPr>
        </p:nvGraphicFramePr>
        <p:xfrm>
          <a:off x="335360" y="1085850"/>
          <a:ext cx="11521280" cy="474404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Tx/>
                        <a:buChar char="-"/>
                      </a:pPr>
                      <a:r>
                        <a:rPr lang="nl-NL" sz="1400"/>
                        <a:t>Precieze specificatie nog te bepalen</a:t>
                      </a:r>
                    </a:p>
                    <a:p>
                      <a:pPr marL="450850" lvl="0" indent="-285750" algn="l" rtl="0">
                        <a:spcBef>
                          <a:spcPts val="0"/>
                        </a:spcBef>
                        <a:spcAft>
                          <a:spcPts val="0"/>
                        </a:spcAft>
                        <a:buSzPts val="1000"/>
                        <a:buFontTx/>
                        <a:buChar char="-"/>
                      </a:pPr>
                      <a:r>
                        <a:rPr lang="nl-NL" sz="1400"/>
                        <a:t>In aanleg alle informatieobjecten zoals deze in MORA en HORA zijn gedefinieerd, aangevuld met die van partners.</a:t>
                      </a:r>
                    </a:p>
                    <a:p>
                      <a:pPr marL="450850" lvl="0" indent="-285750" algn="l" rtl="0">
                        <a:spcBef>
                          <a:spcPts val="0"/>
                        </a:spcBef>
                        <a:spcAft>
                          <a:spcPts val="0"/>
                        </a:spcAft>
                        <a:buSzPts val="1000"/>
                        <a:buFontTx/>
                        <a:buChar char="-"/>
                      </a:pPr>
                      <a:r>
                        <a:rPr lang="nl-NL" sz="1400"/>
                        <a:t>Gezien de diversiteit aan gegevenstypes en aard van gegevens zijn alle patronen aanwezig.</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836000">
                <a:tc>
                  <a:txBody>
                    <a:bodyPr/>
                    <a:lstStyle/>
                    <a:p>
                      <a:pPr algn="ctr"/>
                      <a:r>
                        <a:rPr lang="nl-NL" sz="1600" b="1" i="0" u="none" strike="noStrike" cap="none" dirty="0">
                          <a:solidFill>
                            <a:srgbClr val="000000"/>
                          </a:solidFill>
                          <a:latin typeface="Arial"/>
                          <a:cs typeface="Arial"/>
                          <a:sym typeface="Arial"/>
                        </a:rPr>
                        <a:t>Van welke soort architecturen maakt het initiatief gebruik en welke zijn dat dan?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err="1"/>
                        <a:t>Kaderstellende</a:t>
                      </a:r>
                      <a:r>
                        <a:rPr lang="nl-NL" sz="1400" dirty="0"/>
                        <a:t> Sectorarchitecturen HOSA / MOSA</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Sectorale Referentiearchitecturen: HORA / MORA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Streefarchitecturen (uitwerking HOSA / MOSA)</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Aanpassingen aan Enterprise Architecturen van Surf, partners en instellingen.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Informatiearchitectuur van koppelingen en gegevensuitwisselingen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4227195138"/>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dirty="0"/>
                        <a:t>Wordt er verbonden met ketens </a:t>
                      </a:r>
                      <a:r>
                        <a:rPr lang="nl-NL" sz="1600" b="1" i="1" dirty="0"/>
                        <a:t>buiten</a:t>
                      </a:r>
                      <a:r>
                        <a:rPr lang="nl-NL" sz="1600" b="1" dirty="0"/>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Gemeentelijke overheden voor bijvoorbeeld leerplicht en voortijdig schoolverlaten.</a:t>
                      </a:r>
                    </a:p>
                    <a:p>
                      <a:pPr marL="450850" lvl="0" indent="-285750" algn="l" rtl="0">
                        <a:spcBef>
                          <a:spcPts val="0"/>
                        </a:spcBef>
                        <a:spcAft>
                          <a:spcPts val="0"/>
                        </a:spcAft>
                        <a:buSzPts val="1000"/>
                        <a:buFont typeface="Arial" panose="020B0604020202020204" pitchFamily="34" charset="0"/>
                        <a:buChar char="•"/>
                      </a:pPr>
                      <a:r>
                        <a:rPr lang="nl-NL" sz="1400" dirty="0" err="1"/>
                        <a:t>eIDAS</a:t>
                      </a:r>
                      <a:r>
                        <a:rPr lang="nl-NL" sz="1400" dirty="0"/>
                        <a:t>, overheidsdiensten voor burgers ter identificatie</a:t>
                      </a:r>
                    </a:p>
                    <a:p>
                      <a:pPr marL="450850" lvl="0" indent="-285750" algn="l" rtl="0">
                        <a:spcBef>
                          <a:spcPts val="0"/>
                        </a:spcBef>
                        <a:spcAft>
                          <a:spcPts val="0"/>
                        </a:spcAft>
                        <a:buSzPts val="1000"/>
                        <a:buFont typeface="Arial" panose="020B0604020202020204" pitchFamily="34" charset="0"/>
                        <a:buChar char="•"/>
                      </a:pPr>
                      <a:r>
                        <a:rPr lang="nl-NL" sz="1400" dirty="0"/>
                        <a:t>Werkgevers/beroepsverenigingen t.b.v. kwalificaties/</a:t>
                      </a:r>
                      <a:r>
                        <a:rPr lang="nl-NL" sz="1400" dirty="0" err="1"/>
                        <a:t>credentials</a:t>
                      </a:r>
                      <a:r>
                        <a:rPr lang="nl-NL" sz="1400" dirty="0"/>
                        <a:t> of voor rol in certificatie/stagetrajecten</a:t>
                      </a:r>
                    </a:p>
                    <a:p>
                      <a:pPr marL="450850" lvl="0" indent="-285750" algn="l" rtl="0">
                        <a:spcBef>
                          <a:spcPts val="0"/>
                        </a:spcBef>
                        <a:spcAft>
                          <a:spcPts val="0"/>
                        </a:spcAft>
                        <a:buSzPts val="1000"/>
                        <a:buFont typeface="Arial" panose="020B0604020202020204" pitchFamily="34" charset="0"/>
                        <a:buChar char="•"/>
                      </a:pPr>
                      <a:r>
                        <a:rPr lang="nl-NL" sz="1400" dirty="0"/>
                        <a:t>Overige in onderzoek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dirty="0">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a:t>Npuls</a:t>
            </a:r>
            <a:endParaRPr lang="nl-NL"/>
          </a:p>
        </p:txBody>
      </p:sp>
      <p:graphicFrame>
        <p:nvGraphicFramePr>
          <p:cNvPr id="220" name="Google Shape;220;p17"/>
          <p:cNvGraphicFramePr/>
          <p:nvPr>
            <p:extLst>
              <p:ext uri="{D42A27DB-BD31-4B8C-83A1-F6EECF244321}">
                <p14:modId xmlns:p14="http://schemas.microsoft.com/office/powerpoint/2010/main" val="2599254269"/>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dirty="0">
                          <a:solidFill>
                            <a:schemeClr val="tx1"/>
                          </a:solidFill>
                        </a:rPr>
                        <a:t>Al even op weg</a:t>
                      </a:r>
                      <a:endParaRPr sz="1000" b="0" dirty="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i="0" u="none" strike="noStrike" cap="none" dirty="0">
                          <a:solidFill>
                            <a:schemeClr val="tx1"/>
                          </a:solidFill>
                          <a:latin typeface="+mn-lt"/>
                          <a:ea typeface="+mn-ea"/>
                          <a:cs typeface="+mn-cs"/>
                          <a:sym typeface="Arial"/>
                        </a:rPr>
                        <a:t>Prille begin</a:t>
                      </a:r>
                      <a:endParaRPr sz="1000" b="0" i="0" u="none" strike="noStrike" cap="none" dirty="0">
                        <a:solidFill>
                          <a:schemeClr val="tx1"/>
                        </a:solidFill>
                        <a:latin typeface="+mn-lt"/>
                        <a:ea typeface="+mn-ea"/>
                        <a:cs typeface="+mn-cs"/>
                        <a:sym typeface="Arial"/>
                      </a:endParaRPr>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dirty="0"/>
                        <a:t>Geen persoonsgegevens</a:t>
                      </a:r>
                      <a:endParaRPr sz="1000" b="0" dirty="0"/>
                    </a:p>
                  </a:txBody>
                  <a:tcPr marL="91425" marR="91425" marT="91425" marB="91425" anchor="ctr"/>
                </a:tc>
                <a:tc>
                  <a:txBody>
                    <a:bodyPr/>
                    <a:lstStyle/>
                    <a:p>
                      <a:pPr marL="0" lvl="0" indent="0" algn="ctr" rtl="0">
                        <a:spcBef>
                          <a:spcPts val="0"/>
                        </a:spcBef>
                        <a:spcAft>
                          <a:spcPts val="0"/>
                        </a:spcAft>
                        <a:buNone/>
                      </a:pPr>
                      <a:r>
                        <a:rPr lang="nl-NL" sz="1000" b="0" dirty="0"/>
                        <a:t>Enkele persoonsgegevens</a:t>
                      </a:r>
                      <a:endParaRPr sz="1000" b="0" dirty="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Alle belangen bekend &amp; vertegenwoordigd; betrokkenheid alle belanghebbenden georganiseerd</a:t>
                      </a:r>
                      <a:endParaRPr sz="1000" b="0" dirty="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Nog niet alle belangen in beeld / betrokkenheid belanghebbenden nog niet of onvoldoende georganiseerd.</a:t>
                      </a:r>
                      <a:endParaRPr sz="1000" b="0" dirty="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4" name="Rechthoek 3">
            <a:extLst>
              <a:ext uri="{FF2B5EF4-FFF2-40B4-BE49-F238E27FC236}">
                <a16:creationId xmlns:a16="http://schemas.microsoft.com/office/drawing/2014/main" id="{E4B859D2-EA8F-8CD7-6EEE-7D2EBA5B219E}"/>
              </a:ext>
            </a:extLst>
          </p:cNvPr>
          <p:cNvSpPr/>
          <p:nvPr/>
        </p:nvSpPr>
        <p:spPr>
          <a:xfrm>
            <a:off x="6095647" y="14136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9140490"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9140490" y="2326387"/>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9140490"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9140490"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9140490" y="4589716"/>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9140490"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9150485" y="5598684"/>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9140490" y="6093719"/>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896EEAD0-3273-6FBC-87BA-8534C03DB19A}"/>
              </a:ext>
            </a:extLst>
          </p:cNvPr>
          <p:cNvSpPr/>
          <p:nvPr/>
        </p:nvSpPr>
        <p:spPr>
          <a:xfrm>
            <a:off x="6092319" y="971474"/>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6765E828-851D-A481-9012-DCEF6405AE01}"/>
              </a:ext>
            </a:extLst>
          </p:cNvPr>
          <p:cNvSpPr/>
          <p:nvPr/>
        </p:nvSpPr>
        <p:spPr>
          <a:xfrm>
            <a:off x="9140490" y="3199762"/>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24E1AF8B-0E18-DB6A-76E8-9C99126B4A7E}"/>
              </a:ext>
            </a:extLst>
          </p:cNvPr>
          <p:cNvSpPr/>
          <p:nvPr/>
        </p:nvSpPr>
        <p:spPr>
          <a:xfrm>
            <a:off x="9140490"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12833460"/>
              </p:ext>
            </p:extLst>
          </p:nvPr>
        </p:nvGraphicFramePr>
        <p:xfrm>
          <a:off x="335360" y="1085850"/>
          <a:ext cx="11521280" cy="382569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Informatiebeveiliging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BIV </a:t>
                      </a:r>
                      <a:r>
                        <a:rPr lang="en-US" sz="1400" dirty="0" err="1"/>
                        <a:t>classificatie</a:t>
                      </a:r>
                      <a:r>
                        <a:rPr lang="en-US" sz="1400" dirty="0"/>
                        <a:t> is </a:t>
                      </a:r>
                      <a:r>
                        <a:rPr lang="en-US" sz="1400" dirty="0" err="1"/>
                        <a:t>afhankelijk</a:t>
                      </a:r>
                      <a:r>
                        <a:rPr lang="en-US" sz="1400" dirty="0"/>
                        <a:t> van het </a:t>
                      </a:r>
                      <a:r>
                        <a:rPr lang="en-US" sz="1400" dirty="0" err="1"/>
                        <a:t>ketenproces</a:t>
                      </a:r>
                      <a:r>
                        <a:rPr lang="en-US" sz="1400" dirty="0"/>
                        <a:t> </a:t>
                      </a:r>
                      <a:r>
                        <a:rPr lang="en-US" sz="1400" dirty="0" err="1"/>
                        <a:t>en</a:t>
                      </a:r>
                      <a:r>
                        <a:rPr lang="en-US" sz="1400" dirty="0"/>
                        <a:t> </a:t>
                      </a:r>
                      <a:r>
                        <a:rPr lang="en-US" sz="1400" dirty="0" err="1"/>
                        <a:t>kan</a:t>
                      </a:r>
                      <a:r>
                        <a:rPr lang="en-US" sz="1400" dirty="0"/>
                        <a:t> al dan </a:t>
                      </a:r>
                      <a:r>
                        <a:rPr lang="en-US" sz="1400" dirty="0" err="1"/>
                        <a:t>niet</a:t>
                      </a:r>
                      <a:r>
                        <a:rPr lang="en-US" sz="1400" dirty="0"/>
                        <a:t> </a:t>
                      </a:r>
                      <a:r>
                        <a:rPr lang="en-US" sz="1400" dirty="0" err="1"/>
                        <a:t>strikt</a:t>
                      </a:r>
                      <a:r>
                        <a:rPr lang="en-US" sz="1400" dirty="0"/>
                        <a:t> </a:t>
                      </a:r>
                      <a:r>
                        <a:rPr lang="en-US" sz="1400" dirty="0" err="1"/>
                        <a:t>zijn</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marL="0" lvl="0" indent="0" algn="ctr" rtl="0">
                        <a:spcBef>
                          <a:spcPts val="0"/>
                        </a:spcBef>
                        <a:spcAft>
                          <a:spcPts val="0"/>
                        </a:spcAft>
                        <a:buNone/>
                      </a:pPr>
                      <a:r>
                        <a:rPr lang="nl-NL" sz="1600" b="1" dirty="0"/>
                        <a:t>Beheer</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Beheer vindt plaats op verschillende niveaus:</a:t>
                      </a:r>
                    </a:p>
                    <a:p>
                      <a:pPr marL="165100" lvl="0" indent="0" algn="l" rtl="0">
                        <a:spcBef>
                          <a:spcPts val="0"/>
                        </a:spcBef>
                        <a:spcAft>
                          <a:spcPts val="0"/>
                        </a:spcAft>
                        <a:buSzPts val="1000"/>
                        <a:buNone/>
                      </a:pPr>
                      <a:r>
                        <a:rPr lang="nl-NL" sz="1400" dirty="0"/>
                        <a:t>1 Beheer </a:t>
                      </a:r>
                      <a:r>
                        <a:rPr lang="nl-NL" sz="1400" dirty="0" err="1"/>
                        <a:t>afsprakenstelstels</a:t>
                      </a:r>
                      <a:endParaRPr lang="nl-NL" sz="1400" dirty="0"/>
                    </a:p>
                    <a:p>
                      <a:pPr marL="165100" lvl="0" indent="0" algn="l" rtl="0">
                        <a:spcBef>
                          <a:spcPts val="0"/>
                        </a:spcBef>
                        <a:spcAft>
                          <a:spcPts val="0"/>
                        </a:spcAft>
                        <a:buSzPts val="1000"/>
                        <a:buNone/>
                      </a:pPr>
                      <a:r>
                        <a:rPr lang="nl-NL" sz="1400" dirty="0"/>
                        <a:t>2 Beheer individuele afspraken</a:t>
                      </a:r>
                    </a:p>
                    <a:p>
                      <a:pPr marL="165100" lvl="0" indent="0" algn="l" rtl="0">
                        <a:spcBef>
                          <a:spcPts val="0"/>
                        </a:spcBef>
                        <a:spcAft>
                          <a:spcPts val="0"/>
                        </a:spcAft>
                        <a:buSzPts val="1000"/>
                        <a:buNone/>
                      </a:pPr>
                      <a:r>
                        <a:rPr lang="nl-NL" sz="1400" dirty="0"/>
                        <a:t>3 beheer dienstverlening</a:t>
                      </a:r>
                    </a:p>
                    <a:p>
                      <a:pPr marL="165100" lvl="0" indent="0" algn="l" rtl="0">
                        <a:spcBef>
                          <a:spcPts val="0"/>
                        </a:spcBef>
                        <a:spcAft>
                          <a:spcPts val="0"/>
                        </a:spcAft>
                        <a:buSzPts val="1000"/>
                        <a:buNone/>
                      </a:pPr>
                      <a:r>
                        <a:rPr lang="nl-NL" sz="1400" dirty="0"/>
                        <a:t>4 beheer individuele diensten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06203444"/>
      </p:ext>
    </p:extLst>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E36A128F79CD4BBB8701DC48B82FD5" ma:contentTypeVersion="14" ma:contentTypeDescription="Een nieuw document maken." ma:contentTypeScope="" ma:versionID="af39e912e37162f8badce4bee96da1d6">
  <xsd:schema xmlns:xsd="http://www.w3.org/2001/XMLSchema" xmlns:xs="http://www.w3.org/2001/XMLSchema" xmlns:p="http://schemas.microsoft.com/office/2006/metadata/properties" xmlns:ns2="94a329ea-1ba4-4fd8-9083-f67f4d44c34b" xmlns:ns3="05568af2-92e3-4072-ac83-0d87a35400dd" targetNamespace="http://schemas.microsoft.com/office/2006/metadata/properties" ma:root="true" ma:fieldsID="231890ba85f68f3559e6cdbd0dc47e1e" ns2:_="" ns3:_="">
    <xsd:import namespace="94a329ea-1ba4-4fd8-9083-f67f4d44c34b"/>
    <xsd:import namespace="05568af2-92e3-4072-ac83-0d87a35400d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SearchPropertie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a329ea-1ba4-4fd8-9083-f67f4d44c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Afbeeldingtags" ma:readOnly="false" ma:fieldId="{5cf76f15-5ced-4ddc-b409-7134ff3c332f}" ma:taxonomyMulti="true" ma:sspId="c6f371a7-af1e-4863-b830-9db92276c562" ma:termSetId="09814cd3-568e-fe90-9814-8d621ff8fb84" ma:anchorId="fba54fb3-c3e1-fe81-a776-ca4b69148c4d" ma:open="true" ma:isKeyword="false">
      <xsd:complexType>
        <xsd:sequence>
          <xsd:element ref="pc:Terms" minOccurs="0" maxOccurs="1"/>
        </xsd:sequence>
      </xsd:complex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568af2-92e3-4072-ac83-0d87a35400dd"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04577f-d8e1-4210-83bd-6329b821d311}" ma:internalName="TaxCatchAll" ma:showField="CatchAllData" ma:web="05568af2-92e3-4072-ac83-0d87a35400dd">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05568af2-92e3-4072-ac83-0d87a35400dd">
      <UserInfo>
        <DisplayName>Jos van der Woude</DisplayName>
        <AccountId>14</AccountId>
        <AccountType/>
      </UserInfo>
      <UserInfo>
        <DisplayName>Michiel Schok</DisplayName>
        <AccountId>12</AccountId>
        <AccountType/>
      </UserInfo>
      <UserInfo>
        <DisplayName>Menno Scheers</DisplayName>
        <AccountId>30</AccountId>
        <AccountType/>
      </UserInfo>
      <UserInfo>
        <DisplayName>Joel de Bruijn</DisplayName>
        <AccountId>16</AccountId>
        <AccountType/>
      </UserInfo>
      <UserInfo>
        <DisplayName>Peter Leijnse</DisplayName>
        <AccountId>20</AccountId>
        <AccountType/>
      </UserInfo>
      <UserInfo>
        <DisplayName>Jeroen de Jong</DisplayName>
        <AccountId>36</AccountId>
        <AccountType/>
      </UserInfo>
    </SharedWithUsers>
    <TaxCatchAll xmlns="05568af2-92e3-4072-ac83-0d87a35400dd" xsi:nil="true"/>
    <lcf76f155ced4ddcb4097134ff3c332f xmlns="94a329ea-1ba4-4fd8-9083-f67f4d44c34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89E624-AA75-4715-858F-E28E5C31AE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a329ea-1ba4-4fd8-9083-f67f4d44c34b"/>
    <ds:schemaRef ds:uri="05568af2-92e3-4072-ac83-0d87a35400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1A6174-0A85-42E3-B517-C5440709FA05}">
  <ds:schemaRefs>
    <ds:schemaRef ds:uri="2e547e7f-4fba-4ed3-bb83-792a66cf9164"/>
    <ds:schemaRef ds:uri="7d65efcd-a0e8-46e5-8fce-0a0c8062aa65"/>
    <ds:schemaRef ds:uri="873e498e-b602-47c4-89d8-182bea1db66d"/>
    <ds:schemaRef ds:uri="ab8e3964-0583-4d76-8741-ab414fa70b1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05568af2-92e3-4072-ac83-0d87a35400dd"/>
    <ds:schemaRef ds:uri="94a329ea-1ba4-4fd8-9083-f67f4d44c34b"/>
  </ds:schemaRefs>
</ds:datastoreItem>
</file>

<file path=customXml/itemProps3.xml><?xml version="1.0" encoding="utf-8"?>
<ds:datastoreItem xmlns:ds="http://schemas.openxmlformats.org/officeDocument/2006/customXml" ds:itemID="{F1C6B94B-8513-403D-8598-F53B03FED9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214</TotalTime>
  <Words>2437</Words>
  <Application>Microsoft Office PowerPoint</Application>
  <PresentationFormat>Widescreen</PresentationFormat>
  <Paragraphs>309</Paragraphs>
  <Slides>28</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Montserrat</vt:lpstr>
      <vt:lpstr>Edustandaard</vt:lpstr>
      <vt:lpstr>Presentatie van het keteninitiatief:  Npuls</vt:lpstr>
      <vt:lpstr>Doel en toelichting vergelijkingsraamwerk</vt:lpstr>
      <vt:lpstr>Samenvatting</vt:lpstr>
      <vt:lpstr>Samenvatting</vt:lpstr>
      <vt:lpstr>Samenvatting</vt:lpstr>
      <vt:lpstr>Samenvatting</vt:lpstr>
      <vt:lpstr>Samenvatting</vt:lpstr>
      <vt:lpstr>Vergelijkingsraamwerk Overzicht</vt:lpstr>
      <vt:lpstr>Toelichting</vt:lpstr>
      <vt:lpstr>Toelichting Werkingsgebied</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Patrick van der Veer</cp:lastModifiedBy>
  <cp:revision>47</cp:revision>
  <dcterms:modified xsi:type="dcterms:W3CDTF">2024-01-23T14:25:53Z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0x010100E5E36A128F79CD4BBB8701DC48B82FD5</vt:lpwstr>
  </property>
  <property fmtid="{D5CDD505-2E9C-101B-9397-08002B2CF9AE}" pid="3" name="MediaServiceImageTags">
    <vt:lpwstr/>
  </property>
</Properties>
</file>